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8" r:id="rId5"/>
    <p:sldId id="269" r:id="rId6"/>
    <p:sldId id="270" r:id="rId7"/>
    <p:sldId id="293" r:id="rId8"/>
    <p:sldId id="260" r:id="rId9"/>
    <p:sldId id="291" r:id="rId10"/>
    <p:sldId id="292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82" r:id="rId31"/>
    <p:sldId id="258" r:id="rId32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94B160-C53D-49F7-8546-619ED5FCE4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70F4BFE-7667-4055-A641-06DEF5E67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E2DDE5-92F2-436E-848D-6349AC06B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99FC-8694-4D16-87F5-8B4E6CE50708}" type="datetimeFigureOut">
              <a:rPr lang="es-EC" smtClean="0"/>
              <a:t>02/04/2025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F3D687-B56A-47B9-9002-3C08ADB98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3E6F59-4499-4207-B87D-68BA456CC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0F-43E2-4431-8798-79D90F56B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81075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9C759D-3827-4ADB-8142-7D8A304AD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E43D25-8DAA-4486-886C-6EFE15C271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4C73CC-6B4B-4173-9870-B9C551885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99FC-8694-4D16-87F5-8B4E6CE50708}" type="datetimeFigureOut">
              <a:rPr lang="es-EC" smtClean="0"/>
              <a:t>02/04/2025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E9A5EC-A250-404F-96F3-0071D980B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4715BF-1565-4D45-85D3-201D163AC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0F-43E2-4431-8798-79D90F56B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95016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FFD0548-7F04-4018-98EC-0F07F359B4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3EDDB9-1CE8-440F-9C26-1E8B66812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A39B8A-AFBA-4399-9C6B-D1919097B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99FC-8694-4D16-87F5-8B4E6CE50708}" type="datetimeFigureOut">
              <a:rPr lang="es-EC" smtClean="0"/>
              <a:t>02/04/2025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9C34D5-B128-4BDF-AFCA-AB1AF1A0A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63357D-3568-4DF0-B888-7A9F1C805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0F-43E2-4431-8798-79D90F56B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18294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55BAE4-0724-444E-B7A7-6E88BF981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67703B-6480-4ADF-82C8-728E173D4D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DFA613-92FE-4F0A-ACDC-33E55CED1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99FC-8694-4D16-87F5-8B4E6CE50708}" type="datetimeFigureOut">
              <a:rPr lang="es-EC" smtClean="0"/>
              <a:t>02/04/2025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FAA8F6-4CD0-4C26-B824-850244A93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D6EEE9-D460-41EB-B6BE-CC62E120C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0F-43E2-4431-8798-79D90F56B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14133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12AF7D-B336-4ED6-897C-B0E452F67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9A50F1-FEBD-43D9-A4BF-8CBF11A33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228015-7824-4E34-8801-9C807A36B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99FC-8694-4D16-87F5-8B4E6CE50708}" type="datetimeFigureOut">
              <a:rPr lang="es-EC" smtClean="0"/>
              <a:t>02/04/2025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D2124F-D978-43D9-AA48-950FE085F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5E2004-CF64-4ACE-862B-95215C9E8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0F-43E2-4431-8798-79D90F56B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78064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971218-EAEB-4CAB-9684-B89629794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3328D7-3EC3-4F1A-B2DA-B50F263BEF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38ECA69-DC7B-4CEE-87C5-7B624DD42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305A9CC-55CD-45BC-87CB-E5016EA4B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99FC-8694-4D16-87F5-8B4E6CE50708}" type="datetimeFigureOut">
              <a:rPr lang="es-EC" smtClean="0"/>
              <a:t>02/04/2025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2DD164-24D2-4254-83E6-1B59B61AF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C00C26-EC60-4B7A-97CF-F3185D721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0F-43E2-4431-8798-79D90F56B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18276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34414C-648D-4D43-8DC8-3C0E15318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3AC4F6E-6F7E-4CFD-8EB9-88877834C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A5A547-81B4-4BE0-BD65-5CA68D8856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FB741BA-8A72-46DA-A5CB-E22128B71C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CCD4106-62FD-4377-B2B7-FE2690A3B5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ADE06CC-FA1E-4886-96A8-41C07A9B2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99FC-8694-4D16-87F5-8B4E6CE50708}" type="datetimeFigureOut">
              <a:rPr lang="es-EC" smtClean="0"/>
              <a:t>02/04/2025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935147F-13AE-482D-BD92-234156F8D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81DA3C1-FFC0-41C5-951C-76C56FDFE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0F-43E2-4431-8798-79D90F56B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12669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88C186-862A-4C9C-8BA4-54E1446B3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D631147-279F-461D-B29A-ED6B75FDB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99FC-8694-4D16-87F5-8B4E6CE50708}" type="datetimeFigureOut">
              <a:rPr lang="es-EC" smtClean="0"/>
              <a:t>02/04/2025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0486FB9-447A-4A35-BC3E-3318F1A02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CCACD43-985E-4C77-9892-275DF794E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0F-43E2-4431-8798-79D90F56B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73634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2F49992-7574-4CE0-AD43-13E40B5D5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99FC-8694-4D16-87F5-8B4E6CE50708}" type="datetimeFigureOut">
              <a:rPr lang="es-EC" smtClean="0"/>
              <a:t>02/04/2025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33B14DA-1BD7-4B49-9FC5-F4C3EE2B8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6FCABCE-1CCC-4763-B2CF-014C5E436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0F-43E2-4431-8798-79D90F56B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39247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C88373-D9AF-4C28-B439-0A078655C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7DA261-9FE1-4009-9534-6E26F0410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7DDCB7-771D-4C8B-8344-73DB04C65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FDA275B-8324-4A50-A500-DAA973787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99FC-8694-4D16-87F5-8B4E6CE50708}" type="datetimeFigureOut">
              <a:rPr lang="es-EC" smtClean="0"/>
              <a:t>02/04/2025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577661-8198-4666-908F-7B1DE7C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49AD44B-FF52-4389-A54E-E28926BA2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0F-43E2-4431-8798-79D90F56B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7745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362D2A-39FA-48F5-931D-37775AEAB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7711650-4DAA-45CA-80BD-FD287F7DD7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0FDE583-2F4B-408D-B26D-5A18E7762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132290-2385-40A6-8108-5EABE15F9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99FC-8694-4D16-87F5-8B4E6CE50708}" type="datetimeFigureOut">
              <a:rPr lang="es-EC" smtClean="0"/>
              <a:t>02/04/2025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900DA9-1238-450A-BA2A-CD1C4999F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6718827-B0ED-4EDE-A168-0B260F22E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0F-43E2-4431-8798-79D90F56B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04076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A75A344-9875-457D-A0A5-D43832AC8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55826F-3DA2-47D6-8D90-EACF2B07E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876A41-B076-4194-BBB8-25D2A8BEC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F99FC-8694-4D16-87F5-8B4E6CE50708}" type="datetimeFigureOut">
              <a:rPr lang="es-EC" smtClean="0"/>
              <a:t>02/04/2025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18AE92-BF19-4296-91B6-0E2951EF3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1B568F-3E64-47EB-B106-E5B1103EE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6170F-43E2-4431-8798-79D90F56B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26191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slide" Target="slide6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slide" Target="slide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E3647F-22A9-44A8-8530-175CA05F0C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2D736C0-CF6F-491C-B267-1D4C0189AB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ACD8052-CBBD-4456-81EE-93E58C0D3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4" y="0"/>
            <a:ext cx="12150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83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816593" cy="2995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443225" y="6392840"/>
            <a:ext cx="2062975" cy="244520"/>
            <a:chOff x="0" y="0"/>
            <a:chExt cx="4125951" cy="489041"/>
          </a:xfrm>
        </p:grpSpPr>
        <p:sp>
          <p:nvSpPr>
            <p:cNvPr id="9" name="TextBox 9"/>
            <p:cNvSpPr txBox="1"/>
            <p:nvPr/>
          </p:nvSpPr>
          <p:spPr>
            <a:xfrm>
              <a:off x="562690" y="66592"/>
              <a:ext cx="3563261" cy="3590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43"/>
                </a:lnSpc>
              </a:pPr>
              <a:r>
                <a:rPr lang="en-US" sz="1266" b="1" spc="25">
                  <a:solidFill>
                    <a:srgbClr val="FFFFFF"/>
                  </a:solidFill>
                  <a:latin typeface="TT Interphases Bold"/>
                  <a:ea typeface="TT Interphases Bold"/>
                  <a:cs typeface="TT Interphases Bold"/>
                  <a:sym typeface="TT Interphases Bold"/>
                </a:rPr>
                <a:t>EJE URBANO </a:t>
              </a:r>
            </a:p>
          </p:txBody>
        </p:sp>
        <p:sp>
          <p:nvSpPr>
            <p:cNvPr id="10" name="Freeform 10"/>
            <p:cNvSpPr/>
            <p:nvPr/>
          </p:nvSpPr>
          <p:spPr>
            <a:xfrm rot="5400000">
              <a:off x="-39568" y="39568"/>
              <a:ext cx="489041" cy="409905"/>
            </a:xfrm>
            <a:custGeom>
              <a:avLst/>
              <a:gdLst/>
              <a:ahLst/>
              <a:cxnLst/>
              <a:rect l="l" t="t" r="r" b="b"/>
              <a:pathLst>
                <a:path w="489041" h="409905">
                  <a:moveTo>
                    <a:pt x="0" y="0"/>
                  </a:moveTo>
                  <a:lnTo>
                    <a:pt x="489041" y="0"/>
                  </a:lnTo>
                  <a:lnTo>
                    <a:pt x="489041" y="409905"/>
                  </a:lnTo>
                  <a:lnTo>
                    <a:pt x="0" y="409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D34A928-EE75-41A7-89E4-B9D3DF5324B2}"/>
              </a:ext>
            </a:extLst>
          </p:cNvPr>
          <p:cNvSpPr txBox="1"/>
          <p:nvPr/>
        </p:nvSpPr>
        <p:spPr>
          <a:xfrm>
            <a:off x="1768876" y="1827064"/>
            <a:ext cx="8262892" cy="2153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 comunidad de considerable magnitud  y elevada densidad poblacional  que alberga en su seno una gran variedad de individuos especializados en tareas no agrícolas, incluyendo entre otra a una élite culta.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Gideon </a:t>
            </a:r>
            <a:r>
              <a:rPr lang="es-EC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Sjoberg</a:t>
            </a:r>
            <a:endParaRPr lang="es-EC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161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816593" cy="2995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73AD9F30-2370-4704-A6C3-849350316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490" y="467510"/>
            <a:ext cx="9220200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44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816593" cy="2995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661CBB88-B9DB-4043-AB79-3FF55F681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97" y="283668"/>
            <a:ext cx="10259043" cy="565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70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816593" cy="2995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BE017072-D106-410F-AC5A-F228B2783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40" y="470978"/>
            <a:ext cx="9382125" cy="527685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2CDBF9D-064F-4611-8D7A-5A6E17FCC034}"/>
              </a:ext>
            </a:extLst>
          </p:cNvPr>
          <p:cNvSpPr txBox="1"/>
          <p:nvPr/>
        </p:nvSpPr>
        <p:spPr>
          <a:xfrm>
            <a:off x="10014012" y="736847"/>
            <a:ext cx="16778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Ciudad compacta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Agrupación  por bloques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Más grande y mejor presentada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err="1"/>
              <a:t>Proximos</a:t>
            </a:r>
            <a:r>
              <a:rPr lang="es-EC" dirty="0"/>
              <a:t> a </a:t>
            </a:r>
            <a:r>
              <a:rPr lang="es-EC" dirty="0" err="1"/>
              <a:t>Turkia</a:t>
            </a: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Año 6.250 A.C. 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7833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816593" cy="2995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261B5125-94F1-4BC5-A3CF-765BF07F1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85" y="490676"/>
            <a:ext cx="9382125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27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816593" cy="2995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A4E59650-6774-4BA4-BCEB-CCCD97029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14" y="679927"/>
            <a:ext cx="9191625" cy="526732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EA3C812-24F9-4440-ABDD-A0E8CE98E685}"/>
              </a:ext>
            </a:extLst>
          </p:cNvPr>
          <p:cNvSpPr txBox="1"/>
          <p:nvPr/>
        </p:nvSpPr>
        <p:spPr>
          <a:xfrm>
            <a:off x="9658906" y="1251752"/>
            <a:ext cx="2355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Vida Igualitaria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No existía jerarquía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11195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816593" cy="2995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CEA3C812-24F9-4440-ABDD-A0E8CE98E685}"/>
              </a:ext>
            </a:extLst>
          </p:cNvPr>
          <p:cNvSpPr txBox="1"/>
          <p:nvPr/>
        </p:nvSpPr>
        <p:spPr>
          <a:xfrm>
            <a:off x="9658906" y="1251752"/>
            <a:ext cx="23556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Cerca de Palestina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Edifico hace mas de 10 mil años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Ciudad más antigua del mundo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Uso de murallas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Territorio de Palestina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Valle de </a:t>
            </a:r>
            <a:r>
              <a:rPr lang="es-EC" dirty="0" err="1"/>
              <a:t>Jordan</a:t>
            </a: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Al Oeste del Mar Muerto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Patrimonio de la Humanidad 2023</a:t>
            </a:r>
          </a:p>
          <a:p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504DBE6-679C-4672-8808-6F0F2372A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532475"/>
            <a:ext cx="9420225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30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816593" cy="2995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18C87D0C-6642-4DB1-A9C5-7E605D0D9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08" y="384376"/>
            <a:ext cx="9925017" cy="559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22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816593" cy="2995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EE86BFFA-3BA8-4A1C-A8C7-8BE85C217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14" y="432000"/>
            <a:ext cx="9439275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816593" cy="2995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CEA3C812-24F9-4440-ABDD-A0E8CE98E685}"/>
              </a:ext>
            </a:extLst>
          </p:cNvPr>
          <p:cNvSpPr txBox="1"/>
          <p:nvPr/>
        </p:nvSpPr>
        <p:spPr>
          <a:xfrm>
            <a:off x="9658906" y="1251752"/>
            <a:ext cx="23556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Al sur este del actual Irak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err="1"/>
              <a:t>Cigurat</a:t>
            </a:r>
            <a:r>
              <a:rPr lang="es-EC" dirty="0"/>
              <a:t> , culto al </a:t>
            </a:r>
            <a:r>
              <a:rPr lang="es-EC" dirty="0" err="1"/>
              <a:t>Díos</a:t>
            </a:r>
            <a:r>
              <a:rPr lang="es-EC" dirty="0"/>
              <a:t> Nana – Luna en </a:t>
            </a:r>
            <a:r>
              <a:rPr lang="es-EC" dirty="0" err="1"/>
              <a:t>sumerío</a:t>
            </a: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Canales para el riego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Murallas perimetrales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Espacios públicos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endParaRPr lang="es-EC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2C6E60A-51D2-4BE1-9587-1032ACA90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9" y="425943"/>
            <a:ext cx="950595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31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E3647F-22A9-44A8-8530-175CA05F0C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2D736C0-CF6F-491C-B267-1D4C0189AB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FFF1425-9165-4FD2-96B7-EB239CD97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80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816593" cy="2995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CEA3C812-24F9-4440-ABDD-A0E8CE98E685}"/>
              </a:ext>
            </a:extLst>
          </p:cNvPr>
          <p:cNvSpPr txBox="1"/>
          <p:nvPr/>
        </p:nvSpPr>
        <p:spPr>
          <a:xfrm>
            <a:off x="9658906" y="1251752"/>
            <a:ext cx="2355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1er centro urbano mas importante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La mayor ciudad el mundo en esa época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Arquitectura monumental</a:t>
            </a:r>
          </a:p>
          <a:p>
            <a:endParaRPr lang="es-EC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D35A4B2-8AA3-4A91-A98C-00E1034F9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5" y="397785"/>
            <a:ext cx="9632411" cy="543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51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816593" cy="2995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CEA3C812-24F9-4440-ABDD-A0E8CE98E685}"/>
              </a:ext>
            </a:extLst>
          </p:cNvPr>
          <p:cNvSpPr txBox="1"/>
          <p:nvPr/>
        </p:nvSpPr>
        <p:spPr>
          <a:xfrm>
            <a:off x="9658906" y="1251752"/>
            <a:ext cx="23556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Una sucesión de recintos amurallados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La ciudad interior estaba dividido en 10 barrios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endParaRPr lang="es-EC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40C8169-6341-48DC-81D2-EAF63AA66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14" y="575984"/>
            <a:ext cx="9363075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50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816593" cy="2995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CEA3C812-24F9-4440-ABDD-A0E8CE98E685}"/>
              </a:ext>
            </a:extLst>
          </p:cNvPr>
          <p:cNvSpPr txBox="1"/>
          <p:nvPr/>
        </p:nvSpPr>
        <p:spPr>
          <a:xfrm>
            <a:off x="9658906" y="1251752"/>
            <a:ext cx="2355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Vida Igualitaria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No existía jerarquía</a:t>
            </a:r>
          </a:p>
          <a:p>
            <a:endParaRPr lang="es-EC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0FF824A-B839-4589-ACCC-A2E852C28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56" y="359453"/>
            <a:ext cx="92773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45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816593" cy="2995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CEA3C812-24F9-4440-ABDD-A0E8CE98E685}"/>
              </a:ext>
            </a:extLst>
          </p:cNvPr>
          <p:cNvSpPr txBox="1"/>
          <p:nvPr/>
        </p:nvSpPr>
        <p:spPr>
          <a:xfrm>
            <a:off x="9658906" y="1251752"/>
            <a:ext cx="2355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Mayor construcciones con adobe</a:t>
            </a:r>
          </a:p>
          <a:p>
            <a:endParaRPr lang="es-EC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F28EA54-89DE-4804-A33C-0C7C3A732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14" y="426359"/>
            <a:ext cx="9324975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06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816593" cy="2995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CEA3C812-24F9-4440-ABDD-A0E8CE98E685}"/>
              </a:ext>
            </a:extLst>
          </p:cNvPr>
          <p:cNvSpPr txBox="1"/>
          <p:nvPr/>
        </p:nvSpPr>
        <p:spPr>
          <a:xfrm>
            <a:off x="9658906" y="1251752"/>
            <a:ext cx="23556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3 tipos de edificaciones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Monumentos religiosos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Monumentos funerarios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Construcciones habitacionales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004A973-1581-49E7-81CB-5C11B386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81" y="481798"/>
            <a:ext cx="9344025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236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816593" cy="2995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768F71C8-ACF9-4058-88E1-677FDFB09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24" y="589625"/>
            <a:ext cx="926782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29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816593" cy="2995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CEA3C812-24F9-4440-ABDD-A0E8CE98E685}"/>
              </a:ext>
            </a:extLst>
          </p:cNvPr>
          <p:cNvSpPr txBox="1"/>
          <p:nvPr/>
        </p:nvSpPr>
        <p:spPr>
          <a:xfrm>
            <a:off x="9658906" y="1251752"/>
            <a:ext cx="23556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Formas cuadrangular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Representación de un rayo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Vida eterna después de la muerte</a:t>
            </a:r>
          </a:p>
          <a:p>
            <a:endParaRPr lang="es-EC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1C6D229-5ACE-4A56-944B-09A5FB4C9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44" y="463025"/>
            <a:ext cx="9210675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36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816593" cy="2995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CEA3C812-24F9-4440-ABDD-A0E8CE98E685}"/>
              </a:ext>
            </a:extLst>
          </p:cNvPr>
          <p:cNvSpPr txBox="1"/>
          <p:nvPr/>
        </p:nvSpPr>
        <p:spPr>
          <a:xfrm>
            <a:off x="9658906" y="1251752"/>
            <a:ext cx="2355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Construcción fúnebre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Exclusiva para los faraones</a:t>
            </a:r>
          </a:p>
          <a:p>
            <a:endParaRPr lang="es-EC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AC8EE07-5561-4EA2-B73D-034513DF4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87" y="545237"/>
            <a:ext cx="928687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32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816593" cy="2995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5883D941-E9C8-429A-A951-AA58F7ABA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14" y="606270"/>
            <a:ext cx="915352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43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816593" cy="2995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DBFB0E56-CA09-4E53-9706-9B630BA32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45" y="644186"/>
            <a:ext cx="9239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6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E3647F-22A9-44A8-8530-175CA05F0C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2D736C0-CF6F-491C-B267-1D4C0189AB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4223B28-38DC-4FA2-8146-7F39B426C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5745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3F3DA8C-0F24-48AD-88C8-83F61A9CB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86"/>
            <a:ext cx="12192000" cy="682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383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816593" cy="2995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B4A5FFB6-DBBB-418D-9FCA-60155BDB9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642" y="297495"/>
            <a:ext cx="10390712" cy="562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598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E3647F-22A9-44A8-8530-175CA05F0C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2D736C0-CF6F-491C-B267-1D4C0189AB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25101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E3647F-22A9-44A8-8530-175CA05F0C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2D736C0-CF6F-491C-B267-1D4C0189AB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BD75E60-F496-44CA-8DB7-66707B6CD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91" y="61034"/>
            <a:ext cx="12030617" cy="673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73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995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1111225"/>
            <a:ext cx="10590804" cy="4855891"/>
            <a:chOff x="0" y="28575"/>
            <a:chExt cx="21181608" cy="9711782"/>
          </a:xfrm>
        </p:grpSpPr>
        <p:sp>
          <p:nvSpPr>
            <p:cNvPr id="6" name="TextBox 6"/>
            <p:cNvSpPr txBox="1"/>
            <p:nvPr/>
          </p:nvSpPr>
          <p:spPr>
            <a:xfrm>
              <a:off x="0" y="28575"/>
              <a:ext cx="21181608" cy="125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40"/>
                </a:lnSpc>
              </a:pPr>
              <a:r>
                <a:rPr lang="en-US" sz="4334" b="1" spc="43">
                  <a:solidFill>
                    <a:srgbClr val="000000"/>
                  </a:solidFill>
                  <a:latin typeface="Pragmatica Bold"/>
                  <a:ea typeface="Pragmatica Bold"/>
                  <a:cs typeface="Pragmatica Bold"/>
                  <a:sym typeface="Pragmatica Bold"/>
                </a:rPr>
                <a:t>OBJETIVOS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1913318"/>
              <a:ext cx="21181608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2462595"/>
              <a:ext cx="21181608" cy="7277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13"/>
                </a:lnSpc>
              </a:pPr>
              <a:endParaRPr sz="1200"/>
            </a:p>
            <a:p>
              <a:pPr>
                <a:lnSpc>
                  <a:spcPts val="2613"/>
                </a:lnSpc>
              </a:pPr>
              <a:endParaRPr sz="1200"/>
            </a:p>
            <a:p>
              <a:pPr marL="403034" lvl="1" indent="-201517">
                <a:lnSpc>
                  <a:spcPts val="2613"/>
                </a:lnSpc>
                <a:buFont typeface="Arial"/>
                <a:buChar char="•"/>
              </a:pPr>
              <a:r>
                <a:rPr lang="en-US" sz="1867">
                  <a:solidFill>
                    <a:srgbClr val="000000"/>
                  </a:solidFill>
                  <a:latin typeface="Pragmatica"/>
                  <a:ea typeface="Pragmatica"/>
                  <a:cs typeface="Pragmatica"/>
                  <a:sym typeface="Pragmatica"/>
                </a:rPr>
                <a:t>Ser una asignatura formativa y reflexiva que sienta las bases para una arquitectura consciente del entorno, socialmente responsable y territorialmente informada.</a:t>
              </a:r>
            </a:p>
            <a:p>
              <a:pPr>
                <a:lnSpc>
                  <a:spcPts val="2613"/>
                </a:lnSpc>
              </a:pPr>
              <a:endParaRPr lang="en-US" sz="1867">
                <a:solidFill>
                  <a:srgbClr val="000000"/>
                </a:solidFill>
                <a:latin typeface="Pragmatica"/>
                <a:ea typeface="Pragmatica"/>
                <a:cs typeface="Pragmatica"/>
                <a:sym typeface="Pragmatica"/>
              </a:endParaRPr>
            </a:p>
            <a:p>
              <a:pPr marL="403034" lvl="1" indent="-201517">
                <a:lnSpc>
                  <a:spcPts val="2613"/>
                </a:lnSpc>
                <a:buFont typeface="Arial"/>
                <a:buChar char="•"/>
              </a:pPr>
              <a:r>
                <a:rPr lang="en-US" sz="1867">
                  <a:solidFill>
                    <a:srgbClr val="000000"/>
                  </a:solidFill>
                  <a:latin typeface="Pragmatica"/>
                  <a:ea typeface="Pragmatica"/>
                  <a:cs typeface="Pragmatica"/>
                  <a:sym typeface="Pragmatica"/>
                </a:rPr>
                <a:t>Preparar al estudiante para enfrentarse, en los semestres posteriores, al diagnóstico, planificación y diseño de propuestas urbanas en contextos reales.</a:t>
              </a:r>
            </a:p>
            <a:p>
              <a:pPr>
                <a:lnSpc>
                  <a:spcPts val="2613"/>
                </a:lnSpc>
              </a:pPr>
              <a:endParaRPr lang="en-US" sz="1867">
                <a:solidFill>
                  <a:srgbClr val="000000"/>
                </a:solidFill>
                <a:latin typeface="Pragmatica"/>
                <a:ea typeface="Pragmatica"/>
                <a:cs typeface="Pragmatica"/>
                <a:sym typeface="Pragmatica"/>
              </a:endParaRPr>
            </a:p>
            <a:p>
              <a:pPr marL="403034" lvl="1" indent="-201517">
                <a:lnSpc>
                  <a:spcPts val="2613"/>
                </a:lnSpc>
                <a:buFont typeface="Arial"/>
                <a:buChar char="•"/>
              </a:pPr>
              <a:r>
                <a:rPr lang="en-US" sz="1867">
                  <a:solidFill>
                    <a:srgbClr val="000000"/>
                  </a:solidFill>
                  <a:latin typeface="Pragmatica"/>
                  <a:ea typeface="Pragmatica"/>
                  <a:cs typeface="Pragmatica"/>
                  <a:sym typeface="Pragmatica"/>
                </a:rPr>
                <a:t>Introducir a los estudiantes en los fundamentos históricos, conceptuales y metodológicos del urbanismo, así como en el análisis espacial urbano y el estudio del medio físico.</a:t>
              </a:r>
            </a:p>
            <a:p>
              <a:pPr>
                <a:lnSpc>
                  <a:spcPts val="2613"/>
                </a:lnSpc>
              </a:pPr>
              <a:endParaRPr lang="en-US" sz="1867">
                <a:solidFill>
                  <a:srgbClr val="000000"/>
                </a:solidFill>
                <a:latin typeface="Pragmatica"/>
                <a:ea typeface="Pragmatica"/>
                <a:cs typeface="Pragmatica"/>
                <a:sym typeface="Pragmatica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654760" y="173073"/>
            <a:ext cx="3026294" cy="2072543"/>
            <a:chOff x="0" y="0"/>
            <a:chExt cx="1538147" cy="105339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38147" cy="1053392"/>
            </a:xfrm>
            <a:custGeom>
              <a:avLst/>
              <a:gdLst/>
              <a:ahLst/>
              <a:cxnLst/>
              <a:rect l="l" t="t" r="r" b="b"/>
              <a:pathLst>
                <a:path w="1538147" h="1053392">
                  <a:moveTo>
                    <a:pt x="0" y="0"/>
                  </a:moveTo>
                  <a:lnTo>
                    <a:pt x="1538147" y="0"/>
                  </a:lnTo>
                  <a:lnTo>
                    <a:pt x="1538147" y="1053392"/>
                  </a:lnTo>
                  <a:lnTo>
                    <a:pt x="0" y="1053392"/>
                  </a:lnTo>
                  <a:close/>
                </a:path>
              </a:pathLst>
            </a:custGeom>
            <a:solidFill>
              <a:srgbClr val="000000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33350"/>
              <a:ext cx="1538147" cy="11867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6067"/>
                </a:lnSpc>
              </a:pPr>
              <a:endParaRPr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43225" y="6392840"/>
            <a:ext cx="2062975" cy="244520"/>
            <a:chOff x="0" y="0"/>
            <a:chExt cx="4125951" cy="489041"/>
          </a:xfrm>
        </p:grpSpPr>
        <p:sp>
          <p:nvSpPr>
            <p:cNvPr id="13" name="TextBox 13"/>
            <p:cNvSpPr txBox="1"/>
            <p:nvPr/>
          </p:nvSpPr>
          <p:spPr>
            <a:xfrm>
              <a:off x="562690" y="66592"/>
              <a:ext cx="3563261" cy="3590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43"/>
                </a:lnSpc>
              </a:pPr>
              <a:r>
                <a:rPr lang="en-US" sz="1266" b="1" spc="25">
                  <a:solidFill>
                    <a:srgbClr val="FFFFFF"/>
                  </a:solidFill>
                  <a:latin typeface="TT Interphases Bold"/>
                  <a:ea typeface="TT Interphases Bold"/>
                  <a:cs typeface="TT Interphases Bold"/>
                  <a:sym typeface="TT Interphases Bold"/>
                </a:rPr>
                <a:t>EJE URBANO</a:t>
              </a:r>
            </a:p>
          </p:txBody>
        </p:sp>
        <p:sp>
          <p:nvSpPr>
            <p:cNvPr id="14" name="Freeform 14"/>
            <p:cNvSpPr/>
            <p:nvPr/>
          </p:nvSpPr>
          <p:spPr>
            <a:xfrm rot="5400000">
              <a:off x="-39568" y="39568"/>
              <a:ext cx="489041" cy="409905"/>
            </a:xfrm>
            <a:custGeom>
              <a:avLst/>
              <a:gdLst/>
              <a:ahLst/>
              <a:cxnLst/>
              <a:rect l="l" t="t" r="r" b="b"/>
              <a:pathLst>
                <a:path w="489041" h="409905">
                  <a:moveTo>
                    <a:pt x="0" y="0"/>
                  </a:moveTo>
                  <a:lnTo>
                    <a:pt x="489041" y="0"/>
                  </a:lnTo>
                  <a:lnTo>
                    <a:pt x="489041" y="409905"/>
                  </a:lnTo>
                  <a:lnTo>
                    <a:pt x="0" y="409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5571677" y="45"/>
            <a:ext cx="6205071" cy="2784525"/>
          </a:xfrm>
          <a:custGeom>
            <a:avLst/>
            <a:gdLst/>
            <a:ahLst/>
            <a:cxnLst/>
            <a:rect l="l" t="t" r="r" b="b"/>
            <a:pathLst>
              <a:path w="9307606" h="4176788">
                <a:moveTo>
                  <a:pt x="0" y="0"/>
                </a:moveTo>
                <a:lnTo>
                  <a:pt x="9307606" y="0"/>
                </a:lnTo>
                <a:lnTo>
                  <a:pt x="9307606" y="4176788"/>
                </a:lnTo>
                <a:lnTo>
                  <a:pt x="0" y="41767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85801" y="6408844"/>
            <a:ext cx="4607059" cy="190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46"/>
              </a:lnSpc>
              <a:spcBef>
                <a:spcPct val="0"/>
              </a:spcBef>
            </a:pPr>
            <a:r>
              <a:rPr lang="en-US" sz="1266" u="sng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  <a:hlinkClick r:id="rId5" action="ppaction://hlinksldjump"/>
              </a:rPr>
              <a:t>Volver al programa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1036850"/>
            <a:ext cx="5200048" cy="641713"/>
            <a:chOff x="0" y="28575"/>
            <a:chExt cx="10400096" cy="1283425"/>
          </a:xfrm>
        </p:grpSpPr>
        <p:sp>
          <p:nvSpPr>
            <p:cNvPr id="3" name="AutoShape 3"/>
            <p:cNvSpPr/>
            <p:nvPr/>
          </p:nvSpPr>
          <p:spPr>
            <a:xfrm>
              <a:off x="0" y="1312000"/>
              <a:ext cx="10400096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10400096" cy="7437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7"/>
                </a:lnSpc>
              </a:pPr>
              <a:r>
                <a:rPr lang="en-US" sz="2533" b="1" spc="25">
                  <a:solidFill>
                    <a:srgbClr val="000000"/>
                  </a:solidFill>
                  <a:latin typeface="Pragmatica Bold"/>
                  <a:ea typeface="Pragmatica Bold"/>
                  <a:cs typeface="Pragmatica Bold"/>
                  <a:sym typeface="Pragmatica Bold"/>
                </a:rPr>
                <a:t>PROYECTOS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816593" cy="2995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443225" y="6392840"/>
            <a:ext cx="2062975" cy="244520"/>
            <a:chOff x="0" y="0"/>
            <a:chExt cx="4125951" cy="489041"/>
          </a:xfrm>
        </p:grpSpPr>
        <p:sp>
          <p:nvSpPr>
            <p:cNvPr id="9" name="TextBox 9"/>
            <p:cNvSpPr txBox="1"/>
            <p:nvPr/>
          </p:nvSpPr>
          <p:spPr>
            <a:xfrm>
              <a:off x="562690" y="66592"/>
              <a:ext cx="3563261" cy="3590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43"/>
                </a:lnSpc>
              </a:pPr>
              <a:r>
                <a:rPr lang="en-US" sz="1266" b="1" spc="25">
                  <a:solidFill>
                    <a:srgbClr val="FFFFFF"/>
                  </a:solidFill>
                  <a:latin typeface="TT Interphases Bold"/>
                  <a:ea typeface="TT Interphases Bold"/>
                  <a:cs typeface="TT Interphases Bold"/>
                  <a:sym typeface="TT Interphases Bold"/>
                </a:rPr>
                <a:t>EJE URBANO </a:t>
              </a:r>
            </a:p>
          </p:txBody>
        </p:sp>
        <p:sp>
          <p:nvSpPr>
            <p:cNvPr id="10" name="Freeform 10"/>
            <p:cNvSpPr/>
            <p:nvPr/>
          </p:nvSpPr>
          <p:spPr>
            <a:xfrm rot="5400000">
              <a:off x="-39568" y="39568"/>
              <a:ext cx="489041" cy="409905"/>
            </a:xfrm>
            <a:custGeom>
              <a:avLst/>
              <a:gdLst/>
              <a:ahLst/>
              <a:cxnLst/>
              <a:rect l="l" t="t" r="r" b="b"/>
              <a:pathLst>
                <a:path w="489041" h="409905">
                  <a:moveTo>
                    <a:pt x="0" y="0"/>
                  </a:moveTo>
                  <a:lnTo>
                    <a:pt x="489041" y="0"/>
                  </a:lnTo>
                  <a:lnTo>
                    <a:pt x="489041" y="409905"/>
                  </a:lnTo>
                  <a:lnTo>
                    <a:pt x="0" y="409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685800" y="1811157"/>
            <a:ext cx="3014257" cy="4237972"/>
          </a:xfrm>
          <a:custGeom>
            <a:avLst/>
            <a:gdLst/>
            <a:ahLst/>
            <a:cxnLst/>
            <a:rect l="l" t="t" r="r" b="b"/>
            <a:pathLst>
              <a:path w="4521386" h="6356958">
                <a:moveTo>
                  <a:pt x="0" y="0"/>
                </a:moveTo>
                <a:lnTo>
                  <a:pt x="4521386" y="0"/>
                </a:lnTo>
                <a:lnTo>
                  <a:pt x="452138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936072" y="547711"/>
            <a:ext cx="3919761" cy="5501419"/>
          </a:xfrm>
          <a:custGeom>
            <a:avLst/>
            <a:gdLst/>
            <a:ahLst/>
            <a:cxnLst/>
            <a:rect l="l" t="t" r="r" b="b"/>
            <a:pathLst>
              <a:path w="5879642" h="8252129">
                <a:moveTo>
                  <a:pt x="0" y="0"/>
                </a:moveTo>
                <a:lnTo>
                  <a:pt x="5879641" y="0"/>
                </a:lnTo>
                <a:lnTo>
                  <a:pt x="5879641" y="8252129"/>
                </a:lnTo>
                <a:lnTo>
                  <a:pt x="0" y="82521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980477" y="547711"/>
            <a:ext cx="3940391" cy="5501419"/>
          </a:xfrm>
          <a:custGeom>
            <a:avLst/>
            <a:gdLst/>
            <a:ahLst/>
            <a:cxnLst/>
            <a:rect l="l" t="t" r="r" b="b"/>
            <a:pathLst>
              <a:path w="5910587" h="8252129">
                <a:moveTo>
                  <a:pt x="0" y="0"/>
                </a:moveTo>
                <a:lnTo>
                  <a:pt x="5910587" y="0"/>
                </a:lnTo>
                <a:lnTo>
                  <a:pt x="5910587" y="8252129"/>
                </a:lnTo>
                <a:lnTo>
                  <a:pt x="0" y="82521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85801" y="6408844"/>
            <a:ext cx="4607059" cy="190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46"/>
              </a:lnSpc>
              <a:spcBef>
                <a:spcPct val="0"/>
              </a:spcBef>
            </a:pPr>
            <a:r>
              <a:rPr lang="en-US" sz="1266" u="sng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  <a:hlinkClick r:id="rId7" action="ppaction://hlinksldjump"/>
              </a:rPr>
              <a:t>Volver al programa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D9CA7522-94EF-4324-9C4B-E83A1C191636}"/>
              </a:ext>
            </a:extLst>
          </p:cNvPr>
          <p:cNvGrpSpPr/>
          <p:nvPr/>
        </p:nvGrpSpPr>
        <p:grpSpPr>
          <a:xfrm>
            <a:off x="685800" y="1036850"/>
            <a:ext cx="5200048" cy="641713"/>
            <a:chOff x="0" y="28575"/>
            <a:chExt cx="10400096" cy="1283425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553A41DB-2199-42D7-B16D-E6A8A4381982}"/>
                </a:ext>
              </a:extLst>
            </p:cNvPr>
            <p:cNvSpPr/>
            <p:nvPr/>
          </p:nvSpPr>
          <p:spPr>
            <a:xfrm>
              <a:off x="0" y="1312000"/>
              <a:ext cx="10400096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5A042A2D-4F69-4F02-8DE3-B2EF7938340E}"/>
                </a:ext>
              </a:extLst>
            </p:cNvPr>
            <p:cNvSpPr txBox="1"/>
            <p:nvPr/>
          </p:nvSpPr>
          <p:spPr>
            <a:xfrm>
              <a:off x="0" y="28575"/>
              <a:ext cx="10400096" cy="7437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7"/>
                </a:lnSpc>
              </a:pPr>
              <a:r>
                <a:rPr lang="en-US" sz="2533" b="1" spc="25" dirty="0">
                  <a:solidFill>
                    <a:srgbClr val="000000"/>
                  </a:solidFill>
                  <a:latin typeface="Pragmatica Bold"/>
                  <a:ea typeface="Pragmatica Bold"/>
                  <a:cs typeface="Pragmatica Bold"/>
                  <a:sym typeface="Pragmatica Bold"/>
                </a:rPr>
                <a:t>BIBLIOGRAFÍA </a:t>
              </a:r>
            </a:p>
          </p:txBody>
        </p:sp>
      </p:grpSp>
      <p:pic>
        <p:nvPicPr>
          <p:cNvPr id="1026" name="Picture 2" descr="Ingebook - FORMA Y CIUDAD - En los límites de la arquitectura y el urbanismo">
            <a:extLst>
              <a:ext uri="{FF2B5EF4-FFF2-40B4-BE49-F238E27FC236}">
                <a16:creationId xmlns:a16="http://schemas.microsoft.com/office/drawing/2014/main" id="{0C2FA9D8-C7FF-4D30-9EB0-92C03C49E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842" y="1948380"/>
            <a:ext cx="3348315" cy="418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istoria de la Forma Urbana: Desde Sus Origenes Hasta La Revolucion  Industrial : Morris, A E: Amazon.sg: Books">
            <a:extLst>
              <a:ext uri="{FF2B5EF4-FFF2-40B4-BE49-F238E27FC236}">
                <a16:creationId xmlns:a16="http://schemas.microsoft.com/office/drawing/2014/main" id="{1D1D6339-3594-42C3-BDEA-97F4DD41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71" y="1943073"/>
            <a:ext cx="2964494" cy="418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 imagen de la ciudad, de Kevin Lynch - Editorial GG">
            <a:extLst>
              <a:ext uri="{FF2B5EF4-FFF2-40B4-BE49-F238E27FC236}">
                <a16:creationId xmlns:a16="http://schemas.microsoft.com/office/drawing/2014/main" id="{5EDBDB94-F2DF-4977-8D6B-97EDD8426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234" y="1214682"/>
            <a:ext cx="3347156" cy="491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398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816593" cy="2995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FD1F9CD8-4164-4A5F-8C5A-05ADFE1FB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85" y="441648"/>
            <a:ext cx="9420225" cy="53149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693" y="2960461"/>
            <a:ext cx="10413507" cy="479410"/>
            <a:chOff x="-4341182" y="353181"/>
            <a:chExt cx="20827014" cy="958819"/>
          </a:xfrm>
        </p:grpSpPr>
        <p:sp>
          <p:nvSpPr>
            <p:cNvPr id="3" name="AutoShape 3"/>
            <p:cNvSpPr/>
            <p:nvPr/>
          </p:nvSpPr>
          <p:spPr>
            <a:xfrm>
              <a:off x="0" y="1312000"/>
              <a:ext cx="10400096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-4341182" y="353181"/>
              <a:ext cx="20827014" cy="9083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887"/>
                </a:lnSpc>
              </a:pPr>
              <a:r>
                <a:rPr lang="en-US" sz="6000" b="1" spc="25" dirty="0">
                  <a:solidFill>
                    <a:srgbClr val="000000"/>
                  </a:solidFill>
                  <a:latin typeface="Pragmatica Bold"/>
                  <a:ea typeface="Pragmatica Bold"/>
                  <a:cs typeface="Pragmatica Bold"/>
                  <a:sym typeface="Pragmatica Bold"/>
                </a:rPr>
                <a:t>A QUE LLAMAMOS CIUDAD 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816593" cy="2995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443225" y="6392840"/>
            <a:ext cx="2062975" cy="244520"/>
            <a:chOff x="0" y="0"/>
            <a:chExt cx="4125951" cy="489041"/>
          </a:xfrm>
        </p:grpSpPr>
        <p:sp>
          <p:nvSpPr>
            <p:cNvPr id="9" name="TextBox 9"/>
            <p:cNvSpPr txBox="1"/>
            <p:nvPr/>
          </p:nvSpPr>
          <p:spPr>
            <a:xfrm>
              <a:off x="562690" y="66592"/>
              <a:ext cx="3563261" cy="3590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43"/>
                </a:lnSpc>
              </a:pPr>
              <a:r>
                <a:rPr lang="en-US" sz="1266" b="1" spc="25">
                  <a:solidFill>
                    <a:srgbClr val="FFFFFF"/>
                  </a:solidFill>
                  <a:latin typeface="TT Interphases Bold"/>
                  <a:ea typeface="TT Interphases Bold"/>
                  <a:cs typeface="TT Interphases Bold"/>
                  <a:sym typeface="TT Interphases Bold"/>
                </a:rPr>
                <a:t>EJE URBANO </a:t>
              </a:r>
            </a:p>
          </p:txBody>
        </p:sp>
        <p:sp>
          <p:nvSpPr>
            <p:cNvPr id="10" name="Freeform 10"/>
            <p:cNvSpPr/>
            <p:nvPr/>
          </p:nvSpPr>
          <p:spPr>
            <a:xfrm rot="5400000">
              <a:off x="-39568" y="39568"/>
              <a:ext cx="489041" cy="409905"/>
            </a:xfrm>
            <a:custGeom>
              <a:avLst/>
              <a:gdLst/>
              <a:ahLst/>
              <a:cxnLst/>
              <a:rect l="l" t="t" r="r" b="b"/>
              <a:pathLst>
                <a:path w="489041" h="409905">
                  <a:moveTo>
                    <a:pt x="0" y="0"/>
                  </a:moveTo>
                  <a:lnTo>
                    <a:pt x="489041" y="0"/>
                  </a:lnTo>
                  <a:lnTo>
                    <a:pt x="489041" y="409905"/>
                  </a:lnTo>
                  <a:lnTo>
                    <a:pt x="0" y="409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685801" y="6408844"/>
            <a:ext cx="4607059" cy="190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46"/>
              </a:lnSpc>
              <a:spcBef>
                <a:spcPct val="0"/>
              </a:spcBef>
            </a:pPr>
            <a:r>
              <a:rPr lang="en-US" sz="1266" u="sng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  <a:hlinkClick r:id="rId4" action="ppaction://hlinksldjump"/>
              </a:rPr>
              <a:t>Volver al programa</a:t>
            </a:r>
          </a:p>
        </p:txBody>
      </p:sp>
    </p:spTree>
    <p:extLst>
      <p:ext uri="{BB962C8B-B14F-4D97-AF65-F5344CB8AC3E}">
        <p14:creationId xmlns:p14="http://schemas.microsoft.com/office/powerpoint/2010/main" val="24761155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1572</TotalTime>
  <Words>282</Words>
  <Application>Microsoft Office PowerPoint</Application>
  <PresentationFormat>Panorámica</PresentationFormat>
  <Paragraphs>76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Pragmatica</vt:lpstr>
      <vt:lpstr>Pragmatica Bold</vt:lpstr>
      <vt:lpstr>TT Interphases</vt:lpstr>
      <vt:lpstr>TT Interphases 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Msi Stealth 15m</dc:creator>
  <cp:lastModifiedBy>Msi Stealth 15m</cp:lastModifiedBy>
  <cp:revision>10</cp:revision>
  <dcterms:created xsi:type="dcterms:W3CDTF">2025-04-02T10:48:56Z</dcterms:created>
  <dcterms:modified xsi:type="dcterms:W3CDTF">2025-04-03T13:01:36Z</dcterms:modified>
</cp:coreProperties>
</file>