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Normativa legal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03601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4743" y="624110"/>
            <a:ext cx="9479869" cy="1280890"/>
          </a:xfrm>
        </p:spPr>
        <p:txBody>
          <a:bodyPr/>
          <a:lstStyle/>
          <a:p>
            <a:r>
              <a:rPr lang="es-ES" dirty="0"/>
              <a:t>ASPECTOS </a:t>
            </a:r>
            <a:r>
              <a:rPr lang="es-ES" dirty="0" smtClean="0"/>
              <a:t>AGRICOLAS RELACIONADOS </a:t>
            </a:r>
            <a:r>
              <a:rPr lang="es-ES" dirty="0"/>
              <a:t>CON LA LORTI.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24743" y="2133600"/>
            <a:ext cx="9479869" cy="3777622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Respecto de un sistema de Renta Presuntiva</a:t>
            </a:r>
            <a:r>
              <a:rPr lang="es-ES" dirty="0" smtClean="0"/>
              <a:t>:</a:t>
            </a:r>
          </a:p>
          <a:p>
            <a:r>
              <a:rPr lang="es-ES" dirty="0" smtClean="0"/>
              <a:t>La </a:t>
            </a:r>
            <a:r>
              <a:rPr lang="es-ES" dirty="0"/>
              <a:t>Ley de Fomento Ambiental incluye una norma que permite liquidar el IR presuntivamente al sector bananero, en base a una tarifa fija de I.R. </a:t>
            </a:r>
            <a:r>
              <a:rPr lang="es-ES" dirty="0" smtClean="0"/>
              <a:t> También </a:t>
            </a:r>
            <a:r>
              <a:rPr lang="es-ES" dirty="0"/>
              <a:t>se permite ampliar la aplicación de este sistema a otros sectores mediante </a:t>
            </a:r>
            <a:r>
              <a:rPr lang="es-ES" dirty="0" smtClean="0"/>
              <a:t>Decreto.</a:t>
            </a:r>
          </a:p>
          <a:p>
            <a:r>
              <a:rPr lang="es-ES" dirty="0" smtClean="0"/>
              <a:t>Con </a:t>
            </a:r>
            <a:r>
              <a:rPr lang="es-ES" dirty="0"/>
              <a:t>la entrada en vigencia de esta disposición, pueden acogerse a este beneficio todos los subsectores del sector agropecuario, pesquero o acuicultor, </a:t>
            </a:r>
            <a:r>
              <a:rPr lang="es-ES" dirty="0" err="1"/>
              <a:t>cumpliendolos</a:t>
            </a:r>
            <a:r>
              <a:rPr lang="es-ES" dirty="0"/>
              <a:t> requisitos del último inciso del artículo 27 de la LRTI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8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Respecto del anticipo de Impuesto a la Renta: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Existen figuras de devolución, reducción y exoneración del anticipo a los que pueden acogerse el Sector de Alimentos, siguiendo para el efecto las disposiciones del Art. 41 de la Ley de Régimen Tributario </a:t>
            </a:r>
            <a:r>
              <a:rPr lang="es-ES" dirty="0" smtClean="0"/>
              <a:t>Interno.</a:t>
            </a:r>
          </a:p>
          <a:p>
            <a:r>
              <a:rPr lang="es-ES" dirty="0" smtClean="0"/>
              <a:t>Con </a:t>
            </a:r>
            <a:r>
              <a:rPr lang="es-ES" dirty="0"/>
              <a:t>la expedición del Código de la Producción, se introdujo una reforma a través de la cual, empresas recién constituidas pagan el anticipo luego del 5to año de operación </a:t>
            </a:r>
            <a:r>
              <a:rPr lang="es-ES" dirty="0" smtClean="0"/>
              <a:t>efectiva</a:t>
            </a:r>
          </a:p>
          <a:p>
            <a:r>
              <a:rPr lang="es-ES" dirty="0" smtClean="0"/>
              <a:t>Personas </a:t>
            </a:r>
            <a:r>
              <a:rPr lang="es-ES" dirty="0"/>
              <a:t>que realizan actividades agropecuarias no consideran dentro del cálculo del anticipo, los terrenos sobre los que se desarrolla dicha actividad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36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Respecto del IVA en sus compras y ventas: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Varios insumos y productos del Sector de Alimentos tienen tarifa 0%, </a:t>
            </a:r>
            <a:r>
              <a:rPr lang="es-ES" dirty="0" err="1"/>
              <a:t>deconformidad</a:t>
            </a:r>
            <a:r>
              <a:rPr lang="es-ES" dirty="0"/>
              <a:t> con lo señalado en el Art. 55 de la Ley de Régimen Tributario </a:t>
            </a:r>
            <a:r>
              <a:rPr lang="es-ES" dirty="0" smtClean="0"/>
              <a:t>Interno.</a:t>
            </a:r>
          </a:p>
          <a:p>
            <a:r>
              <a:rPr lang="es-ES" dirty="0" smtClean="0"/>
              <a:t>Mediante </a:t>
            </a:r>
            <a:r>
              <a:rPr lang="es-ES" dirty="0"/>
              <a:t>Decreto se puede ampliar la lista de productos e insumos que tengan tarifa 0%, señalados en el Art. 55 numeral 4 de la </a:t>
            </a:r>
            <a:r>
              <a:rPr lang="es-ES" dirty="0" smtClean="0"/>
              <a:t>LRTI.</a:t>
            </a:r>
          </a:p>
          <a:p>
            <a:r>
              <a:rPr lang="es-ES" dirty="0" smtClean="0"/>
              <a:t>El </a:t>
            </a:r>
            <a:r>
              <a:rPr lang="es-ES" dirty="0"/>
              <a:t>Art. 157 del Reglamento a la LRTI señala expresamente que, en caso de no poder compensar el IVA pagado en compras como crédito tributario, cuando se produzcan o transfieran bienes gravados con tarifa 0%, éste IVA se lo deberá cargar al respectivo costo o gasto, según corresponda.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178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Devolución</a:t>
            </a:r>
            <a:r>
              <a:rPr lang="en-US" b="1" dirty="0" smtClean="0"/>
              <a:t> de </a:t>
            </a:r>
            <a:r>
              <a:rPr lang="en-US" b="1" dirty="0"/>
              <a:t>IVA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exportaciones</a:t>
            </a:r>
            <a:r>
              <a:rPr lang="en-US" b="1" dirty="0"/>
              <a:t>: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Existe crédito tributario del IVA pagado en bienes y servicios utilizados para la producción de bienes que se </a:t>
            </a:r>
            <a:r>
              <a:rPr lang="es-ES" dirty="0" smtClean="0"/>
              <a:t>exporten.</a:t>
            </a:r>
          </a:p>
          <a:p>
            <a:r>
              <a:rPr lang="es-ES" dirty="0" smtClean="0"/>
              <a:t>En </a:t>
            </a:r>
            <a:r>
              <a:rPr lang="es-ES" dirty="0"/>
              <a:t>el caso de que dicho IVA no pueda ser utilizado como crédito tributario, el SRI realizará la devolución </a:t>
            </a:r>
            <a:r>
              <a:rPr lang="es-ES" dirty="0" smtClean="0"/>
              <a:t>del impuesto pagado.</a:t>
            </a:r>
          </a:p>
          <a:p>
            <a:r>
              <a:rPr lang="es-ES" dirty="0" smtClean="0"/>
              <a:t>Existen </a:t>
            </a:r>
            <a:r>
              <a:rPr lang="es-ES" dirty="0"/>
              <a:t>procedimientos expeditos de devolución, como la devolución automática de IVA para exportadores, mediante el mecanismo 80-20 (por internet), aplicable al Sector de alimentos que exporta sus productos.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4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01829" y="1271451"/>
            <a:ext cx="9206548" cy="4214949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Para el sector agrícola ecuatoriano la actividad más importante y de mayor riesgo es la comercialización ya que de ella depende en su totalidad el hecho de que los productores puedan recuperar su inversión y obtener ganancias para así lograr sustentabilidad y sostenibilidad en su actividad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Los </a:t>
            </a:r>
            <a:r>
              <a:rPr lang="es-ES" dirty="0"/>
              <a:t>márgenes de comercialización existentes en la actualidad indican la diferencia entre el precio a nivel de finca y el precio final que paga el consumidor en los mercados </a:t>
            </a:r>
            <a:r>
              <a:rPr lang="es-ES" dirty="0" smtClean="0"/>
              <a:t>locales y </a:t>
            </a:r>
            <a:r>
              <a:rPr lang="es-ES" dirty="0"/>
              <a:t>tiendas, el cual en muchos casos hace que ciertos productos se encarezcan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También </a:t>
            </a:r>
            <a:r>
              <a:rPr lang="es-ES" dirty="0"/>
              <a:t>trata sobre los contratos que se realizan para este sector como lo son a destajo, a jornal, entre otros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59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1681" y="624110"/>
            <a:ext cx="9492932" cy="1280890"/>
          </a:xfrm>
        </p:spPr>
        <p:txBody>
          <a:bodyPr>
            <a:normAutofit/>
          </a:bodyPr>
          <a:lstStyle/>
          <a:p>
            <a:r>
              <a:rPr lang="es-ES" b="1" dirty="0"/>
              <a:t>ASPECTOS AGRÍCOLAS RELACIONADOS CON EL CÓDIGO DE TRABAJO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93670" y="1905000"/>
            <a:ext cx="10136776" cy="46003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000" b="1" dirty="0" smtClean="0"/>
              <a:t>El </a:t>
            </a:r>
            <a:r>
              <a:rPr lang="es-ES" sz="2000" b="1" dirty="0"/>
              <a:t>código de trabajo tiene los siguientes aspectos agrícolas como son: </a:t>
            </a:r>
            <a:endParaRPr lang="es-ES" sz="2000" b="1" dirty="0" smtClean="0"/>
          </a:p>
          <a:p>
            <a:pPr marL="0" indent="0">
              <a:buNone/>
            </a:pPr>
            <a:r>
              <a:rPr lang="es-ES" sz="2000" dirty="0" smtClean="0"/>
              <a:t></a:t>
            </a:r>
            <a:r>
              <a:rPr lang="es-ES" sz="2000" dirty="0"/>
              <a:t>Regular las relaciones entre el empleador agricultor y el obrero agrícola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r>
              <a:rPr lang="es-ES" sz="2000" dirty="0" smtClean="0"/>
              <a:t></a:t>
            </a:r>
            <a:r>
              <a:rPr lang="es-ES" sz="2000" dirty="0"/>
              <a:t>El Empleador agrícola es el que se dedica por cuenta propia al cultivo de la tierra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r>
              <a:rPr lang="es-ES" sz="2000" dirty="0" smtClean="0"/>
              <a:t>Obrero </a:t>
            </a:r>
            <a:r>
              <a:rPr lang="es-ES" sz="2000" dirty="0"/>
              <a:t>agrícola es el que ejecuta para otras labores agrícolas mediante remuneración en dinero en efectivo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r>
              <a:rPr lang="es-ES" sz="2000" dirty="0" smtClean="0"/>
              <a:t></a:t>
            </a:r>
            <a:r>
              <a:rPr lang="es-ES" sz="2000" dirty="0"/>
              <a:t>El Jornalero presta sus servicios en labores agrícolas, mediante jornal percibido en dinero y fijado por el convenio, la ley o la costumbre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r>
              <a:rPr lang="es-ES" sz="2000" dirty="0" smtClean="0"/>
              <a:t></a:t>
            </a:r>
            <a:r>
              <a:rPr lang="es-ES" sz="2000" dirty="0"/>
              <a:t>El Destajero es el que trabaja por unidades de obra, mediante la remuneración convenida para cada una de ellas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r>
              <a:rPr lang="es-ES" sz="2000" dirty="0" smtClean="0"/>
              <a:t></a:t>
            </a:r>
            <a:r>
              <a:rPr lang="es-ES" sz="2000" dirty="0"/>
              <a:t>Los salarios mínimos de los jornaleros serán fijados por las comisiones sectoriales y de trabajo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r>
              <a:rPr lang="es-ES" sz="2000" dirty="0" smtClean="0"/>
              <a:t></a:t>
            </a:r>
            <a:r>
              <a:rPr lang="es-ES" sz="2000" dirty="0"/>
              <a:t>Son obligaciones del obrero agrícola, jornalero o destajero: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212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6323011" y="446088"/>
            <a:ext cx="5420497" cy="5993901"/>
          </a:xfrm>
        </p:spPr>
        <p:txBody>
          <a:bodyPr/>
          <a:lstStyle/>
          <a:p>
            <a:r>
              <a:rPr lang="es-ES" dirty="0"/>
              <a:t>1. Procurar la mayor economía en beneficio de los intereses del empleador</a:t>
            </a:r>
            <a:r>
              <a:rPr lang="es-ES" dirty="0" smtClean="0"/>
              <a:t>;</a:t>
            </a:r>
          </a:p>
          <a:p>
            <a:r>
              <a:rPr lang="es-ES" dirty="0" smtClean="0"/>
              <a:t>2</a:t>
            </a:r>
            <a:r>
              <a:rPr lang="es-ES" dirty="0"/>
              <a:t>. Devolver los útiles que le hubieren entregado</a:t>
            </a:r>
            <a:r>
              <a:rPr lang="es-ES" dirty="0" smtClean="0"/>
              <a:t>;</a:t>
            </a:r>
          </a:p>
          <a:p>
            <a:r>
              <a:rPr lang="es-ES" dirty="0" smtClean="0"/>
              <a:t>3</a:t>
            </a:r>
            <a:r>
              <a:rPr lang="es-ES" dirty="0"/>
              <a:t>. Emplear durante el trabajo los útiles y herramientas en la forma más apropiada y cuidadosa, a fin de evitar su destrucción</a:t>
            </a:r>
            <a:r>
              <a:rPr lang="es-ES" dirty="0" smtClean="0"/>
              <a:t>;</a:t>
            </a:r>
          </a:p>
          <a:p>
            <a:r>
              <a:rPr lang="es-ES" dirty="0" smtClean="0"/>
              <a:t>4</a:t>
            </a:r>
            <a:r>
              <a:rPr lang="es-ES" dirty="0"/>
              <a:t>. Prestar su contingente personal en cualquier tiempo en caso de peligro o fuerza mayor; y</a:t>
            </a:r>
            <a:r>
              <a:rPr lang="es-ES" dirty="0" smtClean="0"/>
              <a:t>,</a:t>
            </a:r>
          </a:p>
          <a:p>
            <a:r>
              <a:rPr lang="es-ES" dirty="0" smtClean="0"/>
              <a:t>5</a:t>
            </a:r>
            <a:r>
              <a:rPr lang="es-ES" dirty="0"/>
              <a:t>. Prestar sus servicios aun en días de descanso y en horas suplementarias percibiendo sus salarios con los recargos de ley, en las cosechas, cuando amenacen peligros o daños de consideración.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1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012" y="446088"/>
            <a:ext cx="5289868" cy="5602015"/>
          </a:xfrm>
        </p:spPr>
        <p:txBody>
          <a:bodyPr/>
          <a:lstStyle/>
          <a:p>
            <a:pPr marL="0" indent="0">
              <a:buNone/>
            </a:pPr>
            <a:r>
              <a:rPr lang="es-ES" sz="2000" b="1" dirty="0" smtClean="0"/>
              <a:t>Es </a:t>
            </a:r>
            <a:r>
              <a:rPr lang="es-ES" sz="2000" b="1" dirty="0"/>
              <a:t>prohibido a los empleadores</a:t>
            </a:r>
            <a:r>
              <a:rPr lang="es-ES" sz="2000" b="1" dirty="0" smtClean="0"/>
              <a:t>:</a:t>
            </a:r>
          </a:p>
          <a:p>
            <a:pPr>
              <a:buAutoNum type="arabicPeriod"/>
            </a:pPr>
            <a:r>
              <a:rPr lang="es-ES" dirty="0" smtClean="0"/>
              <a:t>Obligar </a:t>
            </a:r>
            <a:r>
              <a:rPr lang="es-ES" dirty="0"/>
              <a:t>a los obreros agrícolas a venderle los animales que posean y los productos de </a:t>
            </a:r>
            <a:r>
              <a:rPr lang="es-ES" dirty="0" smtClean="0"/>
              <a:t>éstos;</a:t>
            </a:r>
          </a:p>
          <a:p>
            <a:pPr>
              <a:buAutoNum type="arabicPeriod"/>
            </a:pPr>
            <a:r>
              <a:rPr lang="es-ES" dirty="0" smtClean="0"/>
              <a:t>Obligar </a:t>
            </a:r>
            <a:r>
              <a:rPr lang="es-ES" dirty="0"/>
              <a:t>a los obreros agrícolas que abonen con sus animales los terrenos de la </a:t>
            </a:r>
            <a:r>
              <a:rPr lang="es-ES" dirty="0" smtClean="0"/>
              <a:t>heredad;</a:t>
            </a:r>
          </a:p>
          <a:p>
            <a:pPr>
              <a:buAutoNum type="arabicPeriod"/>
            </a:pPr>
            <a:r>
              <a:rPr lang="es-ES" dirty="0" smtClean="0"/>
              <a:t>Constreñirles </a:t>
            </a:r>
            <a:r>
              <a:rPr lang="es-ES" dirty="0"/>
              <a:t>a efectuar cualquier trabajo suplementario no remunerado; </a:t>
            </a:r>
            <a:r>
              <a:rPr lang="es-ES" dirty="0" smtClean="0"/>
              <a:t>y,</a:t>
            </a:r>
          </a:p>
          <a:p>
            <a:pPr>
              <a:buAutoNum type="arabicPeriod"/>
            </a:pPr>
            <a:r>
              <a:rPr lang="es-ES" dirty="0" smtClean="0"/>
              <a:t>Servirse </a:t>
            </a:r>
            <a:r>
              <a:rPr lang="es-ES" dirty="0"/>
              <a:t>gratuitamente de los animales del obrero agrícola.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6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APLICACIÓN DE LA NORMATIVA LABORAL AL SECTOR AGRICOLA.</a:t>
            </a:r>
            <a:endParaRPr lang="en-US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El sector agrícola en el Ecuador es una parte dinámica y vital de la economía, empleadora de una fuerte proporción de la fuerza laboral, que provee de ingreso para casi el 40% de la población y aporta casi con el 50% de divisas para el país. Así mismo produce una gran variedad de alimentos, fibras y otros productos que permiten alimentar y vestir a la población y además dota de los insumos esenciales para el proceso industrial.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48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0553"/>
          </a:xfrm>
        </p:spPr>
        <p:txBody>
          <a:bodyPr/>
          <a:lstStyle/>
          <a:p>
            <a:r>
              <a:rPr lang="es-ES" b="1" dirty="0"/>
              <a:t>El contrato de trabajo puede ser: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06731"/>
            <a:ext cx="8915400" cy="4304491"/>
          </a:xfrm>
        </p:spPr>
        <p:txBody>
          <a:bodyPr/>
          <a:lstStyle/>
          <a:p>
            <a:pPr>
              <a:buAutoNum type="alphaLcParenR"/>
            </a:pPr>
            <a:r>
              <a:rPr lang="es-ES" dirty="0" smtClean="0"/>
              <a:t>Expreso </a:t>
            </a:r>
            <a:r>
              <a:rPr lang="es-ES" dirty="0"/>
              <a:t>o tácito, y el primero, escrito o verbal</a:t>
            </a:r>
            <a:r>
              <a:rPr lang="es-ES" dirty="0" smtClean="0"/>
              <a:t>;</a:t>
            </a:r>
          </a:p>
          <a:p>
            <a:pPr>
              <a:buAutoNum type="alphaLcParenR"/>
            </a:pPr>
            <a:r>
              <a:rPr lang="es-ES" dirty="0" smtClean="0"/>
              <a:t>A </a:t>
            </a:r>
            <a:r>
              <a:rPr lang="es-ES" dirty="0"/>
              <a:t>sueldo, a jornal, en participación y mixto</a:t>
            </a:r>
            <a:r>
              <a:rPr lang="es-ES" dirty="0" smtClean="0"/>
              <a:t>;</a:t>
            </a:r>
          </a:p>
          <a:p>
            <a:pPr>
              <a:buAutoNum type="alphaLcParenR"/>
            </a:pPr>
            <a:r>
              <a:rPr lang="es-ES" dirty="0" smtClean="0"/>
              <a:t>Por </a:t>
            </a:r>
            <a:r>
              <a:rPr lang="es-ES" dirty="0"/>
              <a:t>tiempo fijo, por tiempo indefinido, de temporada, eventual y ocasional</a:t>
            </a:r>
            <a:r>
              <a:rPr lang="es-ES" dirty="0" smtClean="0"/>
              <a:t>;</a:t>
            </a:r>
          </a:p>
          <a:p>
            <a:pPr>
              <a:buAutoNum type="alphaLcParenR"/>
            </a:pPr>
            <a:r>
              <a:rPr lang="es-ES" dirty="0" smtClean="0"/>
              <a:t>A </a:t>
            </a:r>
            <a:r>
              <a:rPr lang="es-ES" dirty="0" err="1"/>
              <a:t>prueba;e</a:t>
            </a:r>
            <a:r>
              <a:rPr lang="es-ES" dirty="0"/>
              <a:t>) Por obra cierta, por tarea y a destajo</a:t>
            </a:r>
            <a:r>
              <a:rPr lang="es-ES" dirty="0" smtClean="0"/>
              <a:t>;</a:t>
            </a:r>
          </a:p>
          <a:p>
            <a:pPr>
              <a:buAutoNum type="alphaLcParenR"/>
            </a:pPr>
            <a:r>
              <a:rPr lang="es-ES" dirty="0" smtClean="0"/>
              <a:t>Por </a:t>
            </a:r>
            <a:r>
              <a:rPr lang="es-ES" dirty="0" err="1"/>
              <a:t>enganche;g</a:t>
            </a:r>
            <a:r>
              <a:rPr lang="es-ES" dirty="0"/>
              <a:t>) Individual, de grupo o por equipo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2377" y="548640"/>
            <a:ext cx="9689873" cy="5786846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Contratos expreso y tácito.</a:t>
            </a:r>
            <a:r>
              <a:rPr lang="es-ES" dirty="0"/>
              <a:t>-El contrato es expreso cuando el empleador y el trabajador acuerden las condiciones, sea de palabra o reduciéndolas a escrito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b="1" dirty="0" smtClean="0"/>
              <a:t>Formas </a:t>
            </a:r>
            <a:r>
              <a:rPr lang="es-ES" b="1" dirty="0"/>
              <a:t>de remuneración.-</a:t>
            </a:r>
            <a:r>
              <a:rPr lang="es-ES" dirty="0"/>
              <a:t>En los contratos a sueldo y a jornal la remuneración se pacta </a:t>
            </a:r>
            <a:r>
              <a:rPr lang="es-ES" dirty="0" err="1"/>
              <a:t>tomandocomo</a:t>
            </a:r>
            <a:r>
              <a:rPr lang="es-ES" dirty="0"/>
              <a:t> base, cierta unidad de tiempo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b="1" dirty="0" smtClean="0"/>
              <a:t>Contratos </a:t>
            </a:r>
            <a:r>
              <a:rPr lang="es-ES" b="1" dirty="0"/>
              <a:t>por obra cierta, por tarea y a destajo.-</a:t>
            </a:r>
            <a:r>
              <a:rPr lang="es-ES" dirty="0"/>
              <a:t>El contrato es por obra cierta, cuando el trabajador toma a su cargo la ejecución de una labor determinada por una remuneración que comprende la totalidad de la misma, sin tomar en consideración el tiempo que se invierta en ejecutarla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En </a:t>
            </a:r>
            <a:r>
              <a:rPr lang="es-ES" dirty="0"/>
              <a:t>el contrato por tarea, el trabajador se compromete a ejecutar una determinada cantidad de obra o trabajo en la jornada o en un período de tiempo previamente establecido. Se entiende concluida la jornada o período de tiempo, por el hecho de cumplirse la tarea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3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81051" y="953589"/>
            <a:ext cx="9623561" cy="4957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/>
              <a:t>Contratos eventuales, ocasionales, de temporada</a:t>
            </a:r>
            <a:r>
              <a:rPr lang="es-ES" sz="2000" b="1" dirty="0" smtClean="0"/>
              <a:t>.- </a:t>
            </a:r>
            <a:r>
              <a:rPr lang="es-ES" dirty="0" smtClean="0"/>
              <a:t>Son </a:t>
            </a:r>
            <a:r>
              <a:rPr lang="es-ES" dirty="0"/>
              <a:t>contratos eventuales aquellos que se realizan para satisfacer exigencias circunstanciales del empleador, tales como reemplazo de personal que se encuentra ausente por vacaciones, licencia, enfermedad, maternidad y situaciones similares; en cuyo caso, en el contrato deberá puntualizarse las exigencias circunstanciales que motivan la contratación, el nombre o nombres de los reemplazados y el plazo de duración de la </a:t>
            </a:r>
            <a:r>
              <a:rPr lang="es-ES" dirty="0" err="1"/>
              <a:t>misma.También</a:t>
            </a:r>
            <a:r>
              <a:rPr lang="es-ES" dirty="0"/>
              <a:t> se podrán celebrar contratos eventuales para atender una mayor demanda de producción o servicios en actividades habituales del empleador, en cuyo caso el contrato no podrá tener una duración mayor de ciento ochenta días continuos o discontinuos dentro de un lapso de trescientos sesenta y cinco días. Si la circunstancia o requerimiento de los servicios del trabajador se repite por más de dos períodos anuales, el contrato se convertirá en contrato de temporada. El sueldo o salario que se pague en los contratos eventuales, tendrá un incremento del 35% del valor hora del salario básico del sector al que corresponda el trabajador.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390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1319</Words>
  <Application>Microsoft Office PowerPoint</Application>
  <PresentationFormat>Panorámica</PresentationFormat>
  <Paragraphs>52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Espiral</vt:lpstr>
      <vt:lpstr>Normativa legal</vt:lpstr>
      <vt:lpstr>Presentación de PowerPoint</vt:lpstr>
      <vt:lpstr>ASPECTOS AGRÍCOLAS RELACIONADOS CON EL CÓDIGO DE TRABAJO</vt:lpstr>
      <vt:lpstr>Presentación de PowerPoint</vt:lpstr>
      <vt:lpstr>Presentación de PowerPoint</vt:lpstr>
      <vt:lpstr>APLICACIÓN DE LA NORMATIVA LABORAL AL SECTOR AGRICOLA.</vt:lpstr>
      <vt:lpstr>El contrato de trabajo puede ser:</vt:lpstr>
      <vt:lpstr>Presentación de PowerPoint</vt:lpstr>
      <vt:lpstr>Presentación de PowerPoint</vt:lpstr>
      <vt:lpstr>ASPECTOS AGRICOLAS RELACIONADOS CON LA LORTI.</vt:lpstr>
      <vt:lpstr>Respecto del anticipo de Impuesto a la Renta:</vt:lpstr>
      <vt:lpstr>Respecto del IVA en sus compras y ventas:</vt:lpstr>
      <vt:lpstr>Devolución de IVA en exportaciones: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Normativa legal</dc:title>
  <dc:creator>Usuario</dc:creator>
  <cp:lastModifiedBy>Usuario</cp:lastModifiedBy>
  <cp:revision>5</cp:revision>
  <dcterms:created xsi:type="dcterms:W3CDTF">2024-10-01T16:02:12Z</dcterms:created>
  <dcterms:modified xsi:type="dcterms:W3CDTF">2024-10-01T16:24:51Z</dcterms:modified>
</cp:coreProperties>
</file>