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1"/>
  </p:notesMasterIdLst>
  <p:sldIdLst>
    <p:sldId id="256" r:id="rId2"/>
    <p:sldId id="257" r:id="rId3"/>
    <p:sldId id="352" r:id="rId4"/>
    <p:sldId id="285" r:id="rId5"/>
    <p:sldId id="351" r:id="rId6"/>
    <p:sldId id="349" r:id="rId7"/>
    <p:sldId id="350" r:id="rId8"/>
    <p:sldId id="353" r:id="rId9"/>
    <p:sldId id="35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70" d="100"/>
          <a:sy n="70" d="100"/>
        </p:scale>
        <p:origin x="702"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5F2532-5F93-41FB-A907-E1888B280864}" type="datetimeFigureOut">
              <a:rPr lang="es-EC" smtClean="0"/>
              <a:t>19/5/2024</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F4D061-8A51-4BC6-9744-17CE103B14A1}" type="slidenum">
              <a:rPr lang="es-EC" smtClean="0"/>
              <a:t>‹Nº›</a:t>
            </a:fld>
            <a:endParaRPr lang="es-EC"/>
          </a:p>
        </p:txBody>
      </p:sp>
    </p:spTree>
    <p:extLst>
      <p:ext uri="{BB962C8B-B14F-4D97-AF65-F5344CB8AC3E}">
        <p14:creationId xmlns:p14="http://schemas.microsoft.com/office/powerpoint/2010/main" val="269984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8"/>
        <p:cNvGrpSpPr/>
        <p:nvPr/>
      </p:nvGrpSpPr>
      <p:grpSpPr>
        <a:xfrm>
          <a:off x="0" y="0"/>
          <a:ext cx="0" cy="0"/>
          <a:chOff x="0" y="0"/>
          <a:chExt cx="0" cy="0"/>
        </a:xfrm>
      </p:grpSpPr>
      <p:sp>
        <p:nvSpPr>
          <p:cNvPr id="2879" name="Google Shape;2879;gf2fa020c1d_1_8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0" name="Google Shape;2880;gf2fa020c1d_1_8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5/19/2024</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‹Nº›</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5/19/2024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8" name="Title 1"/>
          <p:cNvSpPr>
            <a:spLocks noGrp="1"/>
          </p:cNvSpPr>
          <p:nvPr>
            <p:ph type="title"/>
          </p:nvPr>
        </p:nvSpPr>
        <p:spPr>
          <a:xfrm>
            <a:off x="685801" y="609600"/>
            <a:ext cx="10131425" cy="1456267"/>
          </a:xfrm>
        </p:spPr>
        <p:txBody>
          <a:bodyPr/>
          <a:lstStyle/>
          <a:p>
            <a:r>
              <a:rPr lang="es-ES"/>
              <a:t>Haga clic para modificar el estilo de título del patrón</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759"/>
        <p:cNvGrpSpPr/>
        <p:nvPr/>
      </p:nvGrpSpPr>
      <p:grpSpPr>
        <a:xfrm>
          <a:off x="0" y="0"/>
          <a:ext cx="0" cy="0"/>
          <a:chOff x="0" y="0"/>
          <a:chExt cx="0" cy="0"/>
        </a:xfrm>
      </p:grpSpPr>
      <p:sp>
        <p:nvSpPr>
          <p:cNvPr id="760" name="Google Shape;760;p31"/>
          <p:cNvSpPr txBox="1">
            <a:spLocks noGrp="1"/>
          </p:cNvSpPr>
          <p:nvPr>
            <p:ph type="title"/>
          </p:nvPr>
        </p:nvSpPr>
        <p:spPr>
          <a:xfrm>
            <a:off x="4604867" y="1011933"/>
            <a:ext cx="2982000" cy="613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
        <p:nvSpPr>
          <p:cNvPr id="761" name="Google Shape;761;p31"/>
          <p:cNvSpPr txBox="1">
            <a:spLocks noGrp="1"/>
          </p:cNvSpPr>
          <p:nvPr>
            <p:ph type="title" idx="2"/>
          </p:nvPr>
        </p:nvSpPr>
        <p:spPr>
          <a:xfrm>
            <a:off x="6878051" y="3580435"/>
            <a:ext cx="3982400" cy="40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762" name="Google Shape;762;p31"/>
          <p:cNvSpPr txBox="1">
            <a:spLocks noGrp="1"/>
          </p:cNvSpPr>
          <p:nvPr>
            <p:ph type="subTitle" idx="1"/>
          </p:nvPr>
        </p:nvSpPr>
        <p:spPr>
          <a:xfrm>
            <a:off x="6862251" y="4170933"/>
            <a:ext cx="4014000" cy="1535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SemiBold"/>
              <a:buNone/>
              <a:defRPr sz="1867">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2pPr>
            <a:lvl3pPr lvl="2"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3pPr>
            <a:lvl4pPr lvl="3"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4pPr>
            <a:lvl5pPr lvl="4"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5pPr>
            <a:lvl6pPr lvl="5"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6pPr>
            <a:lvl7pPr lvl="6"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7pPr>
            <a:lvl8pPr lvl="7"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8pPr>
            <a:lvl9pPr lvl="8"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9pPr>
          </a:lstStyle>
          <a:p>
            <a:endParaRPr/>
          </a:p>
        </p:txBody>
      </p:sp>
      <p:sp>
        <p:nvSpPr>
          <p:cNvPr id="763" name="Google Shape;763;p31"/>
          <p:cNvSpPr txBox="1">
            <a:spLocks noGrp="1"/>
          </p:cNvSpPr>
          <p:nvPr>
            <p:ph type="title" idx="3"/>
          </p:nvPr>
        </p:nvSpPr>
        <p:spPr>
          <a:xfrm>
            <a:off x="1331532" y="3580435"/>
            <a:ext cx="3982400" cy="40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764" name="Google Shape;764;p31"/>
          <p:cNvSpPr txBox="1">
            <a:spLocks noGrp="1"/>
          </p:cNvSpPr>
          <p:nvPr>
            <p:ph type="subTitle" idx="4"/>
          </p:nvPr>
        </p:nvSpPr>
        <p:spPr>
          <a:xfrm>
            <a:off x="1315732" y="4170933"/>
            <a:ext cx="4014000" cy="1535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SemiBold"/>
              <a:buNone/>
              <a:defRPr sz="1867">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2pPr>
            <a:lvl3pPr lvl="2"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3pPr>
            <a:lvl4pPr lvl="3"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4pPr>
            <a:lvl5pPr lvl="4"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5pPr>
            <a:lvl6pPr lvl="5"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6pPr>
            <a:lvl7pPr lvl="6"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7pPr>
            <a:lvl8pPr lvl="7"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8pPr>
            <a:lvl9pPr lvl="8"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9pPr>
          </a:lstStyle>
          <a:p>
            <a:endParaRPr/>
          </a:p>
        </p:txBody>
      </p:sp>
      <p:sp>
        <p:nvSpPr>
          <p:cNvPr id="765" name="Google Shape;765;p31"/>
          <p:cNvSpPr txBox="1">
            <a:spLocks noGrp="1"/>
          </p:cNvSpPr>
          <p:nvPr>
            <p:ph type="title" idx="5" hasCustomPrompt="1"/>
          </p:nvPr>
        </p:nvSpPr>
        <p:spPr>
          <a:xfrm>
            <a:off x="2138932" y="2273917"/>
            <a:ext cx="2367600" cy="111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4533"/>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766" name="Google Shape;766;p31"/>
          <p:cNvSpPr txBox="1">
            <a:spLocks noGrp="1"/>
          </p:cNvSpPr>
          <p:nvPr>
            <p:ph type="title" idx="6" hasCustomPrompt="1"/>
          </p:nvPr>
        </p:nvSpPr>
        <p:spPr>
          <a:xfrm>
            <a:off x="7685451" y="2273917"/>
            <a:ext cx="2367600" cy="111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4533"/>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767" name="Google Shape;767;p31"/>
          <p:cNvSpPr/>
          <p:nvPr/>
        </p:nvSpPr>
        <p:spPr>
          <a:xfrm rot="8931853">
            <a:off x="-631220" y="4518058"/>
            <a:ext cx="2647512" cy="3102495"/>
          </a:xfrm>
          <a:custGeom>
            <a:avLst/>
            <a:gdLst/>
            <a:ahLst/>
            <a:cxnLst/>
            <a:rect l="l" t="t" r="r" b="b"/>
            <a:pathLst>
              <a:path w="13007" h="13045" extrusionOk="0">
                <a:moveTo>
                  <a:pt x="12515" y="1"/>
                </a:moveTo>
                <a:cubicBezTo>
                  <a:pt x="12505" y="1"/>
                  <a:pt x="12495" y="2"/>
                  <a:pt x="12485" y="4"/>
                </a:cubicBezTo>
                <a:cubicBezTo>
                  <a:pt x="11568" y="214"/>
                  <a:pt x="10641" y="375"/>
                  <a:pt x="9706" y="481"/>
                </a:cubicBezTo>
                <a:cubicBezTo>
                  <a:pt x="8769" y="587"/>
                  <a:pt x="7827" y="639"/>
                  <a:pt x="6885" y="639"/>
                </a:cubicBezTo>
                <a:cubicBezTo>
                  <a:pt x="6168" y="639"/>
                  <a:pt x="5450" y="609"/>
                  <a:pt x="4735" y="550"/>
                </a:cubicBezTo>
                <a:cubicBezTo>
                  <a:pt x="4277" y="512"/>
                  <a:pt x="3796" y="469"/>
                  <a:pt x="3318" y="469"/>
                </a:cubicBezTo>
                <a:cubicBezTo>
                  <a:pt x="2513" y="469"/>
                  <a:pt x="1717" y="591"/>
                  <a:pt x="1058" y="1068"/>
                </a:cubicBezTo>
                <a:cubicBezTo>
                  <a:pt x="1059" y="1057"/>
                  <a:pt x="1057" y="1052"/>
                  <a:pt x="1050" y="1052"/>
                </a:cubicBezTo>
                <a:cubicBezTo>
                  <a:pt x="989" y="1052"/>
                  <a:pt x="597" y="1511"/>
                  <a:pt x="509" y="1745"/>
                </a:cubicBezTo>
                <a:cubicBezTo>
                  <a:pt x="139" y="2725"/>
                  <a:pt x="1" y="3837"/>
                  <a:pt x="329" y="4850"/>
                </a:cubicBezTo>
                <a:cubicBezTo>
                  <a:pt x="602" y="5696"/>
                  <a:pt x="1186" y="6475"/>
                  <a:pt x="2005" y="6858"/>
                </a:cubicBezTo>
                <a:cubicBezTo>
                  <a:pt x="2923" y="7286"/>
                  <a:pt x="3974" y="7122"/>
                  <a:pt x="4914" y="7465"/>
                </a:cubicBezTo>
                <a:cubicBezTo>
                  <a:pt x="5846" y="7805"/>
                  <a:pt x="6269" y="8720"/>
                  <a:pt x="6690" y="9546"/>
                </a:cubicBezTo>
                <a:cubicBezTo>
                  <a:pt x="7147" y="10442"/>
                  <a:pt x="7734" y="11244"/>
                  <a:pt x="8514" y="11886"/>
                </a:cubicBezTo>
                <a:cubicBezTo>
                  <a:pt x="9220" y="12466"/>
                  <a:pt x="10135" y="13045"/>
                  <a:pt x="11084" y="13045"/>
                </a:cubicBezTo>
                <a:cubicBezTo>
                  <a:pt x="11157" y="13045"/>
                  <a:pt x="11229" y="13041"/>
                  <a:pt x="11303" y="13034"/>
                </a:cubicBezTo>
                <a:cubicBezTo>
                  <a:pt x="11746" y="12991"/>
                  <a:pt x="12188" y="12817"/>
                  <a:pt x="12502" y="12494"/>
                </a:cubicBezTo>
                <a:cubicBezTo>
                  <a:pt x="12856" y="12131"/>
                  <a:pt x="12967" y="11633"/>
                  <a:pt x="12985" y="11143"/>
                </a:cubicBezTo>
                <a:cubicBezTo>
                  <a:pt x="13006" y="10560"/>
                  <a:pt x="12960" y="9972"/>
                  <a:pt x="12940" y="9391"/>
                </a:cubicBezTo>
                <a:cubicBezTo>
                  <a:pt x="12920" y="8773"/>
                  <a:pt x="12900" y="8155"/>
                  <a:pt x="12879" y="7536"/>
                </a:cubicBezTo>
                <a:lnTo>
                  <a:pt x="12632" y="116"/>
                </a:lnTo>
                <a:cubicBezTo>
                  <a:pt x="12630" y="48"/>
                  <a:pt x="12578" y="1"/>
                  <a:pt x="12515" y="1"/>
                </a:cubicBezTo>
                <a:close/>
              </a:path>
            </a:pathLst>
          </a:custGeom>
          <a:solidFill>
            <a:schemeClr val="accent1">
              <a:alpha val="497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8" name="Google Shape;768;p31"/>
          <p:cNvSpPr/>
          <p:nvPr/>
        </p:nvSpPr>
        <p:spPr>
          <a:xfrm flipH="1">
            <a:off x="7690394" y="4508685"/>
            <a:ext cx="4846039" cy="2664647"/>
          </a:xfrm>
          <a:custGeom>
            <a:avLst/>
            <a:gdLst/>
            <a:ahLst/>
            <a:cxnLst/>
            <a:rect l="l" t="t" r="r" b="b"/>
            <a:pathLst>
              <a:path w="23808" h="11204" extrusionOk="0">
                <a:moveTo>
                  <a:pt x="1601" y="1"/>
                </a:moveTo>
                <a:cubicBezTo>
                  <a:pt x="1055" y="1"/>
                  <a:pt x="506" y="115"/>
                  <a:pt x="0" y="332"/>
                </a:cubicBezTo>
                <a:lnTo>
                  <a:pt x="0" y="11204"/>
                </a:lnTo>
                <a:lnTo>
                  <a:pt x="23808" y="11204"/>
                </a:lnTo>
                <a:cubicBezTo>
                  <a:pt x="23725" y="11045"/>
                  <a:pt x="23628" y="10895"/>
                  <a:pt x="23519" y="10757"/>
                </a:cubicBezTo>
                <a:cubicBezTo>
                  <a:pt x="23017" y="10126"/>
                  <a:pt x="22249" y="9748"/>
                  <a:pt x="21476" y="9748"/>
                </a:cubicBezTo>
                <a:cubicBezTo>
                  <a:pt x="21442" y="9748"/>
                  <a:pt x="21408" y="9749"/>
                  <a:pt x="21374" y="9751"/>
                </a:cubicBezTo>
                <a:cubicBezTo>
                  <a:pt x="20787" y="9776"/>
                  <a:pt x="20207" y="10007"/>
                  <a:pt x="19629" y="10007"/>
                </a:cubicBezTo>
                <a:cubicBezTo>
                  <a:pt x="19512" y="10007"/>
                  <a:pt x="19395" y="9998"/>
                  <a:pt x="19278" y="9975"/>
                </a:cubicBezTo>
                <a:cubicBezTo>
                  <a:pt x="19140" y="9948"/>
                  <a:pt x="19009" y="9906"/>
                  <a:pt x="18886" y="9850"/>
                </a:cubicBezTo>
                <a:cubicBezTo>
                  <a:pt x="18859" y="9838"/>
                  <a:pt x="18832" y="9826"/>
                  <a:pt x="18806" y="9811"/>
                </a:cubicBezTo>
                <a:cubicBezTo>
                  <a:pt x="17861" y="9333"/>
                  <a:pt x="17298" y="8089"/>
                  <a:pt x="16410" y="7398"/>
                </a:cubicBezTo>
                <a:cubicBezTo>
                  <a:pt x="15787" y="6913"/>
                  <a:pt x="15050" y="6730"/>
                  <a:pt x="14282" y="6730"/>
                </a:cubicBezTo>
                <a:cubicBezTo>
                  <a:pt x="13407" y="6730"/>
                  <a:pt x="12492" y="6967"/>
                  <a:pt x="11660" y="7265"/>
                </a:cubicBezTo>
                <a:cubicBezTo>
                  <a:pt x="10916" y="7531"/>
                  <a:pt x="10145" y="7839"/>
                  <a:pt x="9375" y="7839"/>
                </a:cubicBezTo>
                <a:cubicBezTo>
                  <a:pt x="9193" y="7839"/>
                  <a:pt x="9011" y="7822"/>
                  <a:pt x="8830" y="7783"/>
                </a:cubicBezTo>
                <a:cubicBezTo>
                  <a:pt x="7417" y="7481"/>
                  <a:pt x="6534" y="5988"/>
                  <a:pt x="5961" y="4572"/>
                </a:cubicBezTo>
                <a:cubicBezTo>
                  <a:pt x="5388" y="3156"/>
                  <a:pt x="4892" y="1585"/>
                  <a:pt x="3719" y="690"/>
                </a:cubicBezTo>
                <a:cubicBezTo>
                  <a:pt x="3105" y="220"/>
                  <a:pt x="2357" y="1"/>
                  <a:pt x="1601" y="1"/>
                </a:cubicBezTo>
                <a:close/>
              </a:path>
            </a:pathLst>
          </a:custGeom>
          <a:solidFill>
            <a:schemeClr val="lt2">
              <a:alpha val="4860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9" name="Google Shape;769;p31"/>
          <p:cNvSpPr/>
          <p:nvPr/>
        </p:nvSpPr>
        <p:spPr>
          <a:xfrm>
            <a:off x="-649000" y="-627283"/>
            <a:ext cx="4177999" cy="2694613"/>
          </a:xfrm>
          <a:custGeom>
            <a:avLst/>
            <a:gdLst/>
            <a:ahLst/>
            <a:cxnLst/>
            <a:rect l="l" t="t" r="r" b="b"/>
            <a:pathLst>
              <a:path w="20526" h="11330" extrusionOk="0">
                <a:moveTo>
                  <a:pt x="12939" y="1"/>
                </a:moveTo>
                <a:cubicBezTo>
                  <a:pt x="11999" y="1"/>
                  <a:pt x="11086" y="167"/>
                  <a:pt x="10169" y="370"/>
                </a:cubicBezTo>
                <a:cubicBezTo>
                  <a:pt x="9691" y="476"/>
                  <a:pt x="9213" y="584"/>
                  <a:pt x="8731" y="667"/>
                </a:cubicBezTo>
                <a:cubicBezTo>
                  <a:pt x="8234" y="750"/>
                  <a:pt x="7732" y="802"/>
                  <a:pt x="7229" y="839"/>
                </a:cubicBezTo>
                <a:cubicBezTo>
                  <a:pt x="6231" y="913"/>
                  <a:pt x="5230" y="935"/>
                  <a:pt x="4235" y="1052"/>
                </a:cubicBezTo>
                <a:cubicBezTo>
                  <a:pt x="3806" y="1102"/>
                  <a:pt x="3380" y="1184"/>
                  <a:pt x="2951" y="1235"/>
                </a:cubicBezTo>
                <a:cubicBezTo>
                  <a:pt x="2746" y="1260"/>
                  <a:pt x="2537" y="1279"/>
                  <a:pt x="2328" y="1279"/>
                </a:cubicBezTo>
                <a:cubicBezTo>
                  <a:pt x="2138" y="1279"/>
                  <a:pt x="1948" y="1263"/>
                  <a:pt x="1762" y="1222"/>
                </a:cubicBezTo>
                <a:cubicBezTo>
                  <a:pt x="1578" y="1180"/>
                  <a:pt x="1402" y="1113"/>
                  <a:pt x="1242" y="1012"/>
                </a:cubicBezTo>
                <a:cubicBezTo>
                  <a:pt x="1161" y="960"/>
                  <a:pt x="1089" y="870"/>
                  <a:pt x="988" y="868"/>
                </a:cubicBezTo>
                <a:cubicBezTo>
                  <a:pt x="985" y="868"/>
                  <a:pt x="983" y="868"/>
                  <a:pt x="981" y="868"/>
                </a:cubicBezTo>
                <a:cubicBezTo>
                  <a:pt x="897" y="868"/>
                  <a:pt x="810" y="887"/>
                  <a:pt x="732" y="917"/>
                </a:cubicBezTo>
                <a:cubicBezTo>
                  <a:pt x="360" y="1060"/>
                  <a:pt x="147" y="1435"/>
                  <a:pt x="79" y="1816"/>
                </a:cubicBezTo>
                <a:cubicBezTo>
                  <a:pt x="38" y="2046"/>
                  <a:pt x="37" y="2279"/>
                  <a:pt x="38" y="2512"/>
                </a:cubicBezTo>
                <a:cubicBezTo>
                  <a:pt x="38" y="2767"/>
                  <a:pt x="39" y="3024"/>
                  <a:pt x="40" y="3279"/>
                </a:cubicBezTo>
                <a:cubicBezTo>
                  <a:pt x="42" y="3797"/>
                  <a:pt x="44" y="4315"/>
                  <a:pt x="46" y="4833"/>
                </a:cubicBezTo>
                <a:cubicBezTo>
                  <a:pt x="50" y="5817"/>
                  <a:pt x="54" y="6803"/>
                  <a:pt x="57" y="7787"/>
                </a:cubicBezTo>
                <a:cubicBezTo>
                  <a:pt x="55" y="7786"/>
                  <a:pt x="54" y="7785"/>
                  <a:pt x="52" y="7785"/>
                </a:cubicBezTo>
                <a:cubicBezTo>
                  <a:pt x="0" y="7785"/>
                  <a:pt x="101" y="8649"/>
                  <a:pt x="628" y="8724"/>
                </a:cubicBezTo>
                <a:cubicBezTo>
                  <a:pt x="1441" y="8840"/>
                  <a:pt x="1514" y="10145"/>
                  <a:pt x="2146" y="10693"/>
                </a:cubicBezTo>
                <a:cubicBezTo>
                  <a:pt x="2452" y="10957"/>
                  <a:pt x="2805" y="11167"/>
                  <a:pt x="3199" y="11261"/>
                </a:cubicBezTo>
                <a:cubicBezTo>
                  <a:pt x="3402" y="11310"/>
                  <a:pt x="3609" y="11330"/>
                  <a:pt x="3816" y="11330"/>
                </a:cubicBezTo>
                <a:cubicBezTo>
                  <a:pt x="4077" y="11330"/>
                  <a:pt x="4340" y="11298"/>
                  <a:pt x="4597" y="11251"/>
                </a:cubicBezTo>
                <a:cubicBezTo>
                  <a:pt x="5367" y="11113"/>
                  <a:pt x="6207" y="10865"/>
                  <a:pt x="6645" y="10152"/>
                </a:cubicBezTo>
                <a:cubicBezTo>
                  <a:pt x="6859" y="9801"/>
                  <a:pt x="6970" y="9395"/>
                  <a:pt x="7203" y="9055"/>
                </a:cubicBezTo>
                <a:cubicBezTo>
                  <a:pt x="7421" y="8736"/>
                  <a:pt x="7758" y="8532"/>
                  <a:pt x="8120" y="8419"/>
                </a:cubicBezTo>
                <a:cubicBezTo>
                  <a:pt x="8559" y="8282"/>
                  <a:pt x="9011" y="8265"/>
                  <a:pt x="9465" y="8265"/>
                </a:cubicBezTo>
                <a:cubicBezTo>
                  <a:pt x="9615" y="8265"/>
                  <a:pt x="9765" y="8267"/>
                  <a:pt x="9915" y="8267"/>
                </a:cubicBezTo>
                <a:cubicBezTo>
                  <a:pt x="10115" y="8267"/>
                  <a:pt x="10316" y="8264"/>
                  <a:pt x="10515" y="8248"/>
                </a:cubicBezTo>
                <a:cubicBezTo>
                  <a:pt x="10927" y="8216"/>
                  <a:pt x="11342" y="8132"/>
                  <a:pt x="11707" y="7927"/>
                </a:cubicBezTo>
                <a:cubicBezTo>
                  <a:pt x="12074" y="7718"/>
                  <a:pt x="12352" y="7394"/>
                  <a:pt x="12600" y="7055"/>
                </a:cubicBezTo>
                <a:cubicBezTo>
                  <a:pt x="13089" y="6385"/>
                  <a:pt x="13543" y="5673"/>
                  <a:pt x="14244" y="5207"/>
                </a:cubicBezTo>
                <a:cubicBezTo>
                  <a:pt x="14594" y="4972"/>
                  <a:pt x="14986" y="4825"/>
                  <a:pt x="15405" y="4792"/>
                </a:cubicBezTo>
                <a:cubicBezTo>
                  <a:pt x="15494" y="4785"/>
                  <a:pt x="15582" y="4782"/>
                  <a:pt x="15670" y="4782"/>
                </a:cubicBezTo>
                <a:cubicBezTo>
                  <a:pt x="16070" y="4782"/>
                  <a:pt x="16469" y="4843"/>
                  <a:pt x="16866" y="4877"/>
                </a:cubicBezTo>
                <a:cubicBezTo>
                  <a:pt x="17302" y="4915"/>
                  <a:pt x="17740" y="4933"/>
                  <a:pt x="18178" y="4933"/>
                </a:cubicBezTo>
                <a:cubicBezTo>
                  <a:pt x="18243" y="4933"/>
                  <a:pt x="18309" y="4933"/>
                  <a:pt x="18374" y="4932"/>
                </a:cubicBezTo>
                <a:cubicBezTo>
                  <a:pt x="18585" y="4929"/>
                  <a:pt x="18814" y="4941"/>
                  <a:pt x="19012" y="4857"/>
                </a:cubicBezTo>
                <a:cubicBezTo>
                  <a:pt x="19193" y="4780"/>
                  <a:pt x="19305" y="4623"/>
                  <a:pt x="19390" y="4450"/>
                </a:cubicBezTo>
                <a:cubicBezTo>
                  <a:pt x="19618" y="3989"/>
                  <a:pt x="19825" y="3515"/>
                  <a:pt x="20041" y="3049"/>
                </a:cubicBezTo>
                <a:cubicBezTo>
                  <a:pt x="20147" y="2821"/>
                  <a:pt x="20256" y="2595"/>
                  <a:pt x="20357" y="2365"/>
                </a:cubicBezTo>
                <a:cubicBezTo>
                  <a:pt x="20444" y="2165"/>
                  <a:pt x="20525" y="1951"/>
                  <a:pt x="20518" y="1728"/>
                </a:cubicBezTo>
                <a:cubicBezTo>
                  <a:pt x="20505" y="1297"/>
                  <a:pt x="20161" y="1008"/>
                  <a:pt x="19822" y="810"/>
                </a:cubicBezTo>
                <a:cubicBezTo>
                  <a:pt x="19463" y="601"/>
                  <a:pt x="19065" y="469"/>
                  <a:pt x="18660" y="392"/>
                </a:cubicBezTo>
                <a:cubicBezTo>
                  <a:pt x="17815" y="229"/>
                  <a:pt x="16950" y="272"/>
                  <a:pt x="16095" y="224"/>
                </a:cubicBezTo>
                <a:cubicBezTo>
                  <a:pt x="15084" y="168"/>
                  <a:pt x="14079" y="19"/>
                  <a:pt x="13065" y="2"/>
                </a:cubicBezTo>
                <a:cubicBezTo>
                  <a:pt x="13023" y="1"/>
                  <a:pt x="12981" y="1"/>
                  <a:pt x="12939" y="1"/>
                </a:cubicBezTo>
                <a:close/>
              </a:path>
            </a:pathLst>
          </a:custGeom>
          <a:solidFill>
            <a:schemeClr val="accent2">
              <a:alpha val="5028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0" name="Google Shape;770;p31"/>
          <p:cNvSpPr/>
          <p:nvPr/>
        </p:nvSpPr>
        <p:spPr>
          <a:xfrm rot="-10062774" flipH="1">
            <a:off x="8951733" y="-392882"/>
            <a:ext cx="4961633" cy="2048435"/>
          </a:xfrm>
          <a:custGeom>
            <a:avLst/>
            <a:gdLst/>
            <a:ahLst/>
            <a:cxnLst/>
            <a:rect l="l" t="t" r="r" b="b"/>
            <a:pathLst>
              <a:path w="24376" h="8613" extrusionOk="0">
                <a:moveTo>
                  <a:pt x="12572" y="1"/>
                </a:moveTo>
                <a:cubicBezTo>
                  <a:pt x="11930" y="1"/>
                  <a:pt x="11305" y="137"/>
                  <a:pt x="10778" y="460"/>
                </a:cubicBezTo>
                <a:cubicBezTo>
                  <a:pt x="10193" y="818"/>
                  <a:pt x="9818" y="1341"/>
                  <a:pt x="9503" y="1852"/>
                </a:cubicBezTo>
                <a:cubicBezTo>
                  <a:pt x="9167" y="2398"/>
                  <a:pt x="8889" y="2969"/>
                  <a:pt x="8475" y="3485"/>
                </a:cubicBezTo>
                <a:cubicBezTo>
                  <a:pt x="8044" y="4023"/>
                  <a:pt x="7451" y="4445"/>
                  <a:pt x="6633" y="4599"/>
                </a:cubicBezTo>
                <a:cubicBezTo>
                  <a:pt x="6259" y="4669"/>
                  <a:pt x="5879" y="4690"/>
                  <a:pt x="5496" y="4690"/>
                </a:cubicBezTo>
                <a:cubicBezTo>
                  <a:pt x="4945" y="4690"/>
                  <a:pt x="4388" y="4646"/>
                  <a:pt x="3837" y="4646"/>
                </a:cubicBezTo>
                <a:cubicBezTo>
                  <a:pt x="3701" y="4646"/>
                  <a:pt x="3564" y="4649"/>
                  <a:pt x="3429" y="4656"/>
                </a:cubicBezTo>
                <a:cubicBezTo>
                  <a:pt x="2927" y="4680"/>
                  <a:pt x="2424" y="4755"/>
                  <a:pt x="1974" y="4934"/>
                </a:cubicBezTo>
                <a:cubicBezTo>
                  <a:pt x="1568" y="5095"/>
                  <a:pt x="1218" y="5332"/>
                  <a:pt x="943" y="5611"/>
                </a:cubicBezTo>
                <a:cubicBezTo>
                  <a:pt x="425" y="6133"/>
                  <a:pt x="179" y="6806"/>
                  <a:pt x="311" y="7456"/>
                </a:cubicBezTo>
                <a:cubicBezTo>
                  <a:pt x="309" y="7456"/>
                  <a:pt x="307" y="7456"/>
                  <a:pt x="305" y="7456"/>
                </a:cubicBezTo>
                <a:cubicBezTo>
                  <a:pt x="282" y="7456"/>
                  <a:pt x="258" y="7461"/>
                  <a:pt x="234" y="7475"/>
                </a:cubicBezTo>
                <a:cubicBezTo>
                  <a:pt x="83" y="7556"/>
                  <a:pt x="1" y="7677"/>
                  <a:pt x="4" y="7821"/>
                </a:cubicBezTo>
                <a:cubicBezTo>
                  <a:pt x="12" y="8172"/>
                  <a:pt x="404" y="8373"/>
                  <a:pt x="826" y="8396"/>
                </a:cubicBezTo>
                <a:cubicBezTo>
                  <a:pt x="860" y="8398"/>
                  <a:pt x="894" y="8399"/>
                  <a:pt x="929" y="8399"/>
                </a:cubicBezTo>
                <a:cubicBezTo>
                  <a:pt x="1162" y="8399"/>
                  <a:pt x="1397" y="8361"/>
                  <a:pt x="1626" y="8334"/>
                </a:cubicBezTo>
                <a:cubicBezTo>
                  <a:pt x="1931" y="8297"/>
                  <a:pt x="2238" y="8262"/>
                  <a:pt x="2544" y="8230"/>
                </a:cubicBezTo>
                <a:cubicBezTo>
                  <a:pt x="3747" y="8107"/>
                  <a:pt x="4958" y="8023"/>
                  <a:pt x="6170" y="7965"/>
                </a:cubicBezTo>
                <a:cubicBezTo>
                  <a:pt x="8591" y="7850"/>
                  <a:pt x="11019" y="7838"/>
                  <a:pt x="13445" y="7824"/>
                </a:cubicBezTo>
                <a:cubicBezTo>
                  <a:pt x="13813" y="7822"/>
                  <a:pt x="14182" y="7820"/>
                  <a:pt x="14552" y="7820"/>
                </a:cubicBezTo>
                <a:cubicBezTo>
                  <a:pt x="16507" y="7820"/>
                  <a:pt x="18472" y="7870"/>
                  <a:pt x="20390" y="8174"/>
                </a:cubicBezTo>
                <a:cubicBezTo>
                  <a:pt x="20952" y="8264"/>
                  <a:pt x="21511" y="8375"/>
                  <a:pt x="22057" y="8512"/>
                </a:cubicBezTo>
                <a:cubicBezTo>
                  <a:pt x="22240" y="8558"/>
                  <a:pt x="22430" y="8612"/>
                  <a:pt x="22625" y="8612"/>
                </a:cubicBezTo>
                <a:cubicBezTo>
                  <a:pt x="22665" y="8612"/>
                  <a:pt x="22706" y="8610"/>
                  <a:pt x="22747" y="8605"/>
                </a:cubicBezTo>
                <a:cubicBezTo>
                  <a:pt x="22986" y="8575"/>
                  <a:pt x="23126" y="8437"/>
                  <a:pt x="23188" y="8265"/>
                </a:cubicBezTo>
                <a:cubicBezTo>
                  <a:pt x="23342" y="7840"/>
                  <a:pt x="23440" y="7396"/>
                  <a:pt x="23556" y="6963"/>
                </a:cubicBezTo>
                <a:cubicBezTo>
                  <a:pt x="23675" y="6520"/>
                  <a:pt x="23785" y="6077"/>
                  <a:pt x="23879" y="5631"/>
                </a:cubicBezTo>
                <a:cubicBezTo>
                  <a:pt x="24251" y="3879"/>
                  <a:pt x="24375" y="2063"/>
                  <a:pt x="23717" y="343"/>
                </a:cubicBezTo>
                <a:cubicBezTo>
                  <a:pt x="23697" y="293"/>
                  <a:pt x="23642" y="267"/>
                  <a:pt x="23586" y="267"/>
                </a:cubicBezTo>
                <a:cubicBezTo>
                  <a:pt x="23541" y="267"/>
                  <a:pt x="23495" y="284"/>
                  <a:pt x="23467" y="317"/>
                </a:cubicBezTo>
                <a:cubicBezTo>
                  <a:pt x="23327" y="480"/>
                  <a:pt x="23169" y="631"/>
                  <a:pt x="22991" y="769"/>
                </a:cubicBezTo>
                <a:cubicBezTo>
                  <a:pt x="22274" y="1328"/>
                  <a:pt x="21289" y="1670"/>
                  <a:pt x="20281" y="1764"/>
                </a:cubicBezTo>
                <a:cubicBezTo>
                  <a:pt x="20062" y="1784"/>
                  <a:pt x="19841" y="1794"/>
                  <a:pt x="19620" y="1794"/>
                </a:cubicBezTo>
                <a:cubicBezTo>
                  <a:pt x="18644" y="1794"/>
                  <a:pt x="17671" y="1601"/>
                  <a:pt x="16789" y="1286"/>
                </a:cubicBezTo>
                <a:cubicBezTo>
                  <a:pt x="15722" y="905"/>
                  <a:pt x="14754" y="349"/>
                  <a:pt x="13607" y="110"/>
                </a:cubicBezTo>
                <a:cubicBezTo>
                  <a:pt x="13266" y="40"/>
                  <a:pt x="12917" y="1"/>
                  <a:pt x="12572" y="1"/>
                </a:cubicBezTo>
                <a:close/>
              </a:path>
            </a:pathLst>
          </a:custGeom>
          <a:solidFill>
            <a:schemeClr val="dk2">
              <a:alpha val="4916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71" name="Google Shape;771;p31"/>
          <p:cNvGrpSpPr/>
          <p:nvPr/>
        </p:nvGrpSpPr>
        <p:grpSpPr>
          <a:xfrm rot="6282408" flipH="1">
            <a:off x="9738143" y="778069"/>
            <a:ext cx="295695" cy="267844"/>
            <a:chOff x="1640475" y="1197075"/>
            <a:chExt cx="55475" cy="50250"/>
          </a:xfrm>
        </p:grpSpPr>
        <p:sp>
          <p:nvSpPr>
            <p:cNvPr id="772" name="Google Shape;772;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5" name="Google Shape;775;p31"/>
          <p:cNvGrpSpPr/>
          <p:nvPr/>
        </p:nvGrpSpPr>
        <p:grpSpPr>
          <a:xfrm rot="1058897" flipH="1">
            <a:off x="2858808" y="6355401"/>
            <a:ext cx="287915" cy="260804"/>
            <a:chOff x="1640475" y="1197075"/>
            <a:chExt cx="55475" cy="50250"/>
          </a:xfrm>
        </p:grpSpPr>
        <p:sp>
          <p:nvSpPr>
            <p:cNvPr id="776" name="Google Shape;776;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 name="Google Shape;778;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79" name="Google Shape;779;p31"/>
          <p:cNvSpPr/>
          <p:nvPr/>
        </p:nvSpPr>
        <p:spPr>
          <a:xfrm rot="8431516" flipH="1">
            <a:off x="6303844" y="6403062"/>
            <a:ext cx="706379" cy="165492"/>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80" name="Google Shape;780;p31"/>
          <p:cNvGrpSpPr/>
          <p:nvPr/>
        </p:nvGrpSpPr>
        <p:grpSpPr>
          <a:xfrm rot="-900000" flipH="1">
            <a:off x="1377920" y="1808881"/>
            <a:ext cx="462887" cy="419283"/>
            <a:chOff x="1640475" y="1197075"/>
            <a:chExt cx="55475" cy="50250"/>
          </a:xfrm>
        </p:grpSpPr>
        <p:sp>
          <p:nvSpPr>
            <p:cNvPr id="781" name="Google Shape;781;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84" name="Google Shape;784;p31"/>
          <p:cNvGrpSpPr/>
          <p:nvPr/>
        </p:nvGrpSpPr>
        <p:grpSpPr>
          <a:xfrm rot="-899970" flipH="1">
            <a:off x="11599379" y="4089855"/>
            <a:ext cx="287909" cy="260807"/>
            <a:chOff x="1640475" y="1197075"/>
            <a:chExt cx="55475" cy="50250"/>
          </a:xfrm>
        </p:grpSpPr>
        <p:sp>
          <p:nvSpPr>
            <p:cNvPr id="785" name="Google Shape;785;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88" name="Google Shape;788;p31"/>
          <p:cNvSpPr/>
          <p:nvPr/>
        </p:nvSpPr>
        <p:spPr>
          <a:xfrm rot="-10042467" flipH="1">
            <a:off x="-282289" y="2423323"/>
            <a:ext cx="706383" cy="165488"/>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112943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5/19/2024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5/19/2024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5/19/2024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5/19/2024</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 id="2147483669" r:id="rId18"/>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3F4A29-51F8-4A0D-E607-F76A6108E261}"/>
              </a:ext>
            </a:extLst>
          </p:cNvPr>
          <p:cNvSpPr>
            <a:spLocks noGrp="1"/>
          </p:cNvSpPr>
          <p:nvPr>
            <p:ph type="ctrTitle"/>
          </p:nvPr>
        </p:nvSpPr>
        <p:spPr/>
        <p:txBody>
          <a:bodyPr/>
          <a:lstStyle/>
          <a:p>
            <a:r>
              <a:rPr lang="es-MX" dirty="0"/>
              <a:t>ADMINISTRACIÓN EN SERVICIOS DE SALUD</a:t>
            </a:r>
            <a:endParaRPr lang="es-EC" dirty="0"/>
          </a:p>
        </p:txBody>
      </p:sp>
      <p:sp>
        <p:nvSpPr>
          <p:cNvPr id="3" name="Subtítulo 2">
            <a:extLst>
              <a:ext uri="{FF2B5EF4-FFF2-40B4-BE49-F238E27FC236}">
                <a16:creationId xmlns:a16="http://schemas.microsoft.com/office/drawing/2014/main" id="{3B35ED94-909E-75D0-FDA0-60B3B1197B15}"/>
              </a:ext>
            </a:extLst>
          </p:cNvPr>
          <p:cNvSpPr>
            <a:spLocks noGrp="1"/>
          </p:cNvSpPr>
          <p:nvPr>
            <p:ph type="subTitle" idx="1"/>
          </p:nvPr>
        </p:nvSpPr>
        <p:spPr/>
        <p:txBody>
          <a:bodyPr/>
          <a:lstStyle/>
          <a:p>
            <a:r>
              <a:rPr lang="es-MX" dirty="0"/>
              <a:t>LIC ELISA CURAY Y</a:t>
            </a:r>
          </a:p>
          <a:p>
            <a:r>
              <a:rPr lang="es-MX" dirty="0"/>
              <a:t>DOCENTE UNACH</a:t>
            </a:r>
            <a:endParaRPr lang="es-EC" dirty="0"/>
          </a:p>
        </p:txBody>
      </p:sp>
      <p:pic>
        <p:nvPicPr>
          <p:cNvPr id="4" name="Imagen 3">
            <a:extLst>
              <a:ext uri="{FF2B5EF4-FFF2-40B4-BE49-F238E27FC236}">
                <a16:creationId xmlns:a16="http://schemas.microsoft.com/office/drawing/2014/main" id="{4B32A622-6179-1E9D-F3AA-3319EBFE8BB9}"/>
              </a:ext>
            </a:extLst>
          </p:cNvPr>
          <p:cNvPicPr>
            <a:picLocks noChangeAspect="1"/>
          </p:cNvPicPr>
          <p:nvPr/>
        </p:nvPicPr>
        <p:blipFill>
          <a:blip r:embed="rId2"/>
          <a:stretch>
            <a:fillRect/>
          </a:stretch>
        </p:blipFill>
        <p:spPr>
          <a:xfrm>
            <a:off x="0" y="251475"/>
            <a:ext cx="5755417" cy="3236790"/>
          </a:xfrm>
          <a:prstGeom prst="rect">
            <a:avLst/>
          </a:prstGeom>
        </p:spPr>
      </p:pic>
      <p:sp>
        <p:nvSpPr>
          <p:cNvPr id="5" name="Rectángulo 4">
            <a:extLst>
              <a:ext uri="{FF2B5EF4-FFF2-40B4-BE49-F238E27FC236}">
                <a16:creationId xmlns:a16="http://schemas.microsoft.com/office/drawing/2014/main" id="{9EF3BB3D-0BA2-CB5C-44C7-BE4AEDA249E6}"/>
              </a:ext>
            </a:extLst>
          </p:cNvPr>
          <p:cNvSpPr/>
          <p:nvPr/>
        </p:nvSpPr>
        <p:spPr>
          <a:xfrm>
            <a:off x="3289110" y="251474"/>
            <a:ext cx="2497541" cy="66292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a:extLst>
              <a:ext uri="{FF2B5EF4-FFF2-40B4-BE49-F238E27FC236}">
                <a16:creationId xmlns:a16="http://schemas.microsoft.com/office/drawing/2014/main" id="{1B709320-52A8-01A3-7A82-58E459DCC256}"/>
              </a:ext>
            </a:extLst>
          </p:cNvPr>
          <p:cNvSpPr/>
          <p:nvPr/>
        </p:nvSpPr>
        <p:spPr>
          <a:xfrm>
            <a:off x="3589361" y="3111690"/>
            <a:ext cx="1842448" cy="31731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797850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6FD01AA-E6D6-C7D1-F851-3C8A3C508F00}"/>
              </a:ext>
            </a:extLst>
          </p:cNvPr>
          <p:cNvSpPr>
            <a:spLocks noGrp="1"/>
          </p:cNvSpPr>
          <p:nvPr>
            <p:ph idx="1"/>
          </p:nvPr>
        </p:nvSpPr>
        <p:spPr>
          <a:xfrm>
            <a:off x="685801" y="805219"/>
            <a:ext cx="10614545" cy="4985982"/>
          </a:xfrm>
        </p:spPr>
        <p:txBody>
          <a:bodyPr>
            <a:noAutofit/>
          </a:bodyPr>
          <a:lstStyle/>
          <a:p>
            <a:pPr marL="0" indent="0" algn="just">
              <a:buNone/>
            </a:pPr>
            <a:r>
              <a:rPr lang="es-EC" sz="4000" b="1" i="0" u="none" strike="noStrike" baseline="0" dirty="0">
                <a:solidFill>
                  <a:srgbClr val="FF0000"/>
                </a:solidFill>
                <a:latin typeface="Taz-Regular"/>
              </a:rPr>
              <a:t>Campos de acción de la administración</a:t>
            </a:r>
          </a:p>
          <a:p>
            <a:pPr marL="0" indent="0" algn="just">
              <a:buNone/>
            </a:pPr>
            <a:r>
              <a:rPr lang="es-MX" sz="4000" b="0" i="0" u="none" strike="noStrike" baseline="0" dirty="0">
                <a:latin typeface="ScalaPro-Regular"/>
              </a:rPr>
              <a:t>Si las organizaciones humanas tienen necesariamente que aplicar la administración, se infiere que los campos de acción de la administración son todos aquellos en donde funcionen grupos de personas con objetivos comunes.</a:t>
            </a:r>
          </a:p>
        </p:txBody>
      </p:sp>
    </p:spTree>
    <p:extLst>
      <p:ext uri="{BB962C8B-B14F-4D97-AF65-F5344CB8AC3E}">
        <p14:creationId xmlns:p14="http://schemas.microsoft.com/office/powerpoint/2010/main" val="3763190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5274D82-D069-3530-11B8-77F4C0B86333}"/>
              </a:ext>
            </a:extLst>
          </p:cNvPr>
          <p:cNvSpPr>
            <a:spLocks noGrp="1"/>
          </p:cNvSpPr>
          <p:nvPr>
            <p:ph idx="1"/>
          </p:nvPr>
        </p:nvSpPr>
        <p:spPr>
          <a:xfrm>
            <a:off x="685801" y="1228299"/>
            <a:ext cx="10791966" cy="4562901"/>
          </a:xfrm>
        </p:spPr>
        <p:txBody>
          <a:bodyPr>
            <a:normAutofit fontScale="92500" lnSpcReduction="20000"/>
          </a:bodyPr>
          <a:lstStyle/>
          <a:p>
            <a:pPr marL="0" indent="0" algn="just">
              <a:buNone/>
            </a:pPr>
            <a:r>
              <a:rPr lang="es-MX" sz="4000" b="0" i="0" u="none" strike="noStrike" baseline="0" dirty="0">
                <a:latin typeface="ScalaPro-Regular"/>
              </a:rPr>
              <a:t>Los campos de acción de la administración van desde la familia hasta la mas compleja de las organizaciones humanas; porque en todas ellas se requiere de la </a:t>
            </a:r>
            <a:r>
              <a:rPr lang="es-MX" sz="4000" b="1" i="0" u="none" strike="noStrike" baseline="0" dirty="0">
                <a:latin typeface="ScalaPro-Bold"/>
              </a:rPr>
              <a:t>coordinación </a:t>
            </a:r>
            <a:r>
              <a:rPr lang="pt-BR" sz="4000" b="1" i="0" u="none" strike="noStrike" baseline="0" dirty="0">
                <a:latin typeface="ScalaPro-Bold"/>
              </a:rPr>
              <a:t>sistemática de métodos, técnicas e instrumentos </a:t>
            </a:r>
            <a:r>
              <a:rPr lang="es-MX" sz="4000" b="1" i="0" u="none" strike="noStrike" baseline="0" dirty="0">
                <a:latin typeface="ScalaPro-Bold"/>
              </a:rPr>
              <a:t>especiales para lograr sus objetivos.</a:t>
            </a:r>
          </a:p>
          <a:p>
            <a:pPr marL="0" indent="0" algn="just">
              <a:buNone/>
            </a:pPr>
            <a:endParaRPr lang="es-MX" sz="4000" b="0" i="0" u="none" strike="noStrike" baseline="0" dirty="0">
              <a:latin typeface="ScalaPro-Regular"/>
            </a:endParaRPr>
          </a:p>
          <a:p>
            <a:pPr marL="0" indent="0" algn="just">
              <a:buNone/>
            </a:pPr>
            <a:r>
              <a:rPr lang="es-MX" sz="4000" b="0" i="0" u="none" strike="noStrike" baseline="0" dirty="0">
                <a:latin typeface="ScalaPro-Regular"/>
              </a:rPr>
              <a:t>En todas las organizaciones humanas es necesario planear, organizar, integrar, dirigir y controlar las acciones </a:t>
            </a:r>
            <a:r>
              <a:rPr lang="es-EC" sz="4000" b="0" i="0" u="none" strike="noStrike" baseline="0" dirty="0">
                <a:latin typeface="ScalaPro-Regular"/>
              </a:rPr>
              <a:t>para lograr el éxito.</a:t>
            </a:r>
            <a:endParaRPr lang="es-EC" sz="4000" dirty="0"/>
          </a:p>
          <a:p>
            <a:pPr marL="0" indent="0">
              <a:buNone/>
            </a:pPr>
            <a:endParaRPr lang="es-EC" dirty="0"/>
          </a:p>
        </p:txBody>
      </p:sp>
    </p:spTree>
    <p:extLst>
      <p:ext uri="{BB962C8B-B14F-4D97-AF65-F5344CB8AC3E}">
        <p14:creationId xmlns:p14="http://schemas.microsoft.com/office/powerpoint/2010/main" val="3974611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81"/>
        <p:cNvGrpSpPr/>
        <p:nvPr/>
      </p:nvGrpSpPr>
      <p:grpSpPr>
        <a:xfrm>
          <a:off x="0" y="0"/>
          <a:ext cx="0" cy="0"/>
          <a:chOff x="0" y="0"/>
          <a:chExt cx="0" cy="0"/>
        </a:xfrm>
      </p:grpSpPr>
      <p:sp>
        <p:nvSpPr>
          <p:cNvPr id="2882" name="Google Shape;2882;p89"/>
          <p:cNvSpPr/>
          <p:nvPr/>
        </p:nvSpPr>
        <p:spPr>
          <a:xfrm>
            <a:off x="1085326" y="2591041"/>
            <a:ext cx="4013981" cy="613203"/>
          </a:xfrm>
          <a:custGeom>
            <a:avLst/>
            <a:gdLst/>
            <a:ahLst/>
            <a:cxnLst/>
            <a:rect l="l" t="t" r="r" b="b"/>
            <a:pathLst>
              <a:path w="13951" h="5156" extrusionOk="0">
                <a:moveTo>
                  <a:pt x="9921" y="1"/>
                </a:moveTo>
                <a:cubicBezTo>
                  <a:pt x="8487" y="1"/>
                  <a:pt x="7041" y="22"/>
                  <a:pt x="5629" y="22"/>
                </a:cubicBezTo>
                <a:lnTo>
                  <a:pt x="59" y="22"/>
                </a:lnTo>
                <a:cubicBezTo>
                  <a:pt x="59" y="1544"/>
                  <a:pt x="0" y="3330"/>
                  <a:pt x="49" y="5095"/>
                </a:cubicBezTo>
                <a:cubicBezTo>
                  <a:pt x="1480" y="5141"/>
                  <a:pt x="2859" y="5156"/>
                  <a:pt x="4205" y="5156"/>
                </a:cubicBezTo>
                <a:cubicBezTo>
                  <a:pt x="6897" y="5156"/>
                  <a:pt x="9460" y="5095"/>
                  <a:pt x="12048" y="5095"/>
                </a:cubicBezTo>
                <a:cubicBezTo>
                  <a:pt x="13317" y="5095"/>
                  <a:pt x="13951" y="5056"/>
                  <a:pt x="13951" y="5056"/>
                </a:cubicBezTo>
                <a:cubicBezTo>
                  <a:pt x="13951" y="3876"/>
                  <a:pt x="13892" y="832"/>
                  <a:pt x="13834" y="71"/>
                </a:cubicBezTo>
                <a:lnTo>
                  <a:pt x="12058" y="22"/>
                </a:lnTo>
                <a:cubicBezTo>
                  <a:pt x="11353" y="6"/>
                  <a:pt x="10638" y="1"/>
                  <a:pt x="9921"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2883" name="Google Shape;2883;p89"/>
          <p:cNvSpPr/>
          <p:nvPr/>
        </p:nvSpPr>
        <p:spPr>
          <a:xfrm>
            <a:off x="6096000" y="2273918"/>
            <a:ext cx="5846619" cy="4196156"/>
          </a:xfrm>
          <a:custGeom>
            <a:avLst/>
            <a:gdLst/>
            <a:ahLst/>
            <a:cxnLst/>
            <a:rect l="l" t="t" r="r" b="b"/>
            <a:pathLst>
              <a:path w="13951" h="5156" extrusionOk="0">
                <a:moveTo>
                  <a:pt x="9921" y="1"/>
                </a:moveTo>
                <a:cubicBezTo>
                  <a:pt x="8487" y="1"/>
                  <a:pt x="7041" y="22"/>
                  <a:pt x="5629" y="22"/>
                </a:cubicBezTo>
                <a:lnTo>
                  <a:pt x="59" y="22"/>
                </a:lnTo>
                <a:cubicBezTo>
                  <a:pt x="59" y="1544"/>
                  <a:pt x="0" y="3330"/>
                  <a:pt x="49" y="5095"/>
                </a:cubicBezTo>
                <a:cubicBezTo>
                  <a:pt x="1480" y="5141"/>
                  <a:pt x="2859" y="5156"/>
                  <a:pt x="4205" y="5156"/>
                </a:cubicBezTo>
                <a:cubicBezTo>
                  <a:pt x="6897" y="5156"/>
                  <a:pt x="9460" y="5095"/>
                  <a:pt x="12048" y="5095"/>
                </a:cubicBezTo>
                <a:cubicBezTo>
                  <a:pt x="13317" y="5095"/>
                  <a:pt x="13951" y="5056"/>
                  <a:pt x="13951" y="5056"/>
                </a:cubicBezTo>
                <a:cubicBezTo>
                  <a:pt x="13951" y="3876"/>
                  <a:pt x="13892" y="832"/>
                  <a:pt x="13834" y="71"/>
                </a:cubicBezTo>
                <a:lnTo>
                  <a:pt x="12058" y="22"/>
                </a:lnTo>
                <a:cubicBezTo>
                  <a:pt x="11353" y="6"/>
                  <a:pt x="10638" y="1"/>
                  <a:pt x="9921"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grpSp>
        <p:nvGrpSpPr>
          <p:cNvPr id="2884" name="Google Shape;2884;p89"/>
          <p:cNvGrpSpPr/>
          <p:nvPr/>
        </p:nvGrpSpPr>
        <p:grpSpPr>
          <a:xfrm>
            <a:off x="1607128" y="247481"/>
            <a:ext cx="9434945" cy="1535199"/>
            <a:chOff x="5316325" y="2821782"/>
            <a:chExt cx="1404350" cy="302100"/>
          </a:xfrm>
        </p:grpSpPr>
        <p:sp>
          <p:nvSpPr>
            <p:cNvPr id="2885" name="Google Shape;2885;p89"/>
            <p:cNvSpPr/>
            <p:nvPr/>
          </p:nvSpPr>
          <p:spPr>
            <a:xfrm>
              <a:off x="5327600" y="2880732"/>
              <a:ext cx="226925" cy="234725"/>
            </a:xfrm>
            <a:custGeom>
              <a:avLst/>
              <a:gdLst/>
              <a:ahLst/>
              <a:cxnLst/>
              <a:rect l="l" t="t" r="r" b="b"/>
              <a:pathLst>
                <a:path w="9077" h="9389" extrusionOk="0">
                  <a:moveTo>
                    <a:pt x="6949" y="1"/>
                  </a:moveTo>
                  <a:lnTo>
                    <a:pt x="6897" y="3"/>
                  </a:lnTo>
                  <a:cubicBezTo>
                    <a:pt x="6897" y="79"/>
                    <a:pt x="6846" y="156"/>
                    <a:pt x="6740" y="160"/>
                  </a:cubicBezTo>
                  <a:cubicBezTo>
                    <a:pt x="6202" y="188"/>
                    <a:pt x="5658" y="200"/>
                    <a:pt x="5110" y="200"/>
                  </a:cubicBezTo>
                  <a:cubicBezTo>
                    <a:pt x="3613" y="200"/>
                    <a:pt x="2094" y="109"/>
                    <a:pt x="621" y="9"/>
                  </a:cubicBezTo>
                  <a:lnTo>
                    <a:pt x="621" y="9"/>
                  </a:lnTo>
                  <a:cubicBezTo>
                    <a:pt x="1605" y="1764"/>
                    <a:pt x="2844" y="3341"/>
                    <a:pt x="4130" y="4884"/>
                  </a:cubicBezTo>
                  <a:cubicBezTo>
                    <a:pt x="4179" y="4942"/>
                    <a:pt x="4181" y="5009"/>
                    <a:pt x="4158" y="5064"/>
                  </a:cubicBezTo>
                  <a:cubicBezTo>
                    <a:pt x="4200" y="5129"/>
                    <a:pt x="4207" y="5216"/>
                    <a:pt x="4135" y="5293"/>
                  </a:cubicBezTo>
                  <a:cubicBezTo>
                    <a:pt x="2816" y="6697"/>
                    <a:pt x="1418" y="8082"/>
                    <a:pt x="0" y="9389"/>
                  </a:cubicBezTo>
                  <a:cubicBezTo>
                    <a:pt x="3020" y="9255"/>
                    <a:pt x="6051" y="9280"/>
                    <a:pt x="9076" y="9264"/>
                  </a:cubicBezTo>
                  <a:cubicBezTo>
                    <a:pt x="8328" y="8818"/>
                    <a:pt x="7617" y="8327"/>
                    <a:pt x="6963" y="7745"/>
                  </a:cubicBezTo>
                  <a:cubicBezTo>
                    <a:pt x="6927" y="7713"/>
                    <a:pt x="6919" y="7671"/>
                    <a:pt x="6927" y="7632"/>
                  </a:cubicBezTo>
                  <a:cubicBezTo>
                    <a:pt x="6899" y="7580"/>
                    <a:pt x="6903" y="7514"/>
                    <a:pt x="6943" y="7468"/>
                  </a:cubicBezTo>
                  <a:cubicBezTo>
                    <a:pt x="6939" y="7453"/>
                    <a:pt x="6933" y="7442"/>
                    <a:pt x="6933" y="7429"/>
                  </a:cubicBezTo>
                  <a:cubicBezTo>
                    <a:pt x="6897" y="5852"/>
                    <a:pt x="7063" y="4272"/>
                    <a:pt x="7051" y="2693"/>
                  </a:cubicBezTo>
                  <a:cubicBezTo>
                    <a:pt x="7046" y="1792"/>
                    <a:pt x="7010" y="896"/>
                    <a:pt x="6949"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886" name="Google Shape;2886;p89"/>
            <p:cNvSpPr/>
            <p:nvPr/>
          </p:nvSpPr>
          <p:spPr>
            <a:xfrm>
              <a:off x="6524750" y="2875782"/>
              <a:ext cx="183450" cy="237900"/>
            </a:xfrm>
            <a:custGeom>
              <a:avLst/>
              <a:gdLst/>
              <a:ahLst/>
              <a:cxnLst/>
              <a:rect l="l" t="t" r="r" b="b"/>
              <a:pathLst>
                <a:path w="7338" h="9516" extrusionOk="0">
                  <a:moveTo>
                    <a:pt x="7338" y="0"/>
                  </a:moveTo>
                  <a:cubicBezTo>
                    <a:pt x="6880" y="215"/>
                    <a:pt x="6350" y="267"/>
                    <a:pt x="5811" y="267"/>
                  </a:cubicBezTo>
                  <a:cubicBezTo>
                    <a:pt x="5354" y="267"/>
                    <a:pt x="4891" y="230"/>
                    <a:pt x="4459" y="224"/>
                  </a:cubicBezTo>
                  <a:cubicBezTo>
                    <a:pt x="3547" y="213"/>
                    <a:pt x="2635" y="199"/>
                    <a:pt x="1725" y="139"/>
                  </a:cubicBezTo>
                  <a:lnTo>
                    <a:pt x="1725" y="139"/>
                  </a:lnTo>
                  <a:cubicBezTo>
                    <a:pt x="1906" y="2521"/>
                    <a:pt x="2049" y="4934"/>
                    <a:pt x="1894" y="7303"/>
                  </a:cubicBezTo>
                  <a:cubicBezTo>
                    <a:pt x="1910" y="7340"/>
                    <a:pt x="1910" y="7382"/>
                    <a:pt x="1878" y="7426"/>
                  </a:cubicBezTo>
                  <a:cubicBezTo>
                    <a:pt x="1331" y="8165"/>
                    <a:pt x="675" y="8875"/>
                    <a:pt x="1" y="9515"/>
                  </a:cubicBezTo>
                  <a:cubicBezTo>
                    <a:pt x="1475" y="9357"/>
                    <a:pt x="2966" y="9297"/>
                    <a:pt x="4455" y="9297"/>
                  </a:cubicBezTo>
                  <a:cubicBezTo>
                    <a:pt x="5400" y="9297"/>
                    <a:pt x="6345" y="9321"/>
                    <a:pt x="7283" y="9360"/>
                  </a:cubicBezTo>
                  <a:cubicBezTo>
                    <a:pt x="6809" y="8795"/>
                    <a:pt x="6429" y="8155"/>
                    <a:pt x="5990" y="7559"/>
                  </a:cubicBezTo>
                  <a:cubicBezTo>
                    <a:pt x="5367" y="6710"/>
                    <a:pt x="4679" y="5932"/>
                    <a:pt x="3960" y="5163"/>
                  </a:cubicBezTo>
                  <a:cubicBezTo>
                    <a:pt x="3850" y="5040"/>
                    <a:pt x="3930" y="4885"/>
                    <a:pt x="4051" y="4849"/>
                  </a:cubicBezTo>
                  <a:cubicBezTo>
                    <a:pt x="3970" y="4807"/>
                    <a:pt x="3926" y="4696"/>
                    <a:pt x="4004" y="4602"/>
                  </a:cubicBezTo>
                  <a:cubicBezTo>
                    <a:pt x="5170" y="3201"/>
                    <a:pt x="6302" y="1801"/>
                    <a:pt x="7296" y="268"/>
                  </a:cubicBezTo>
                  <a:cubicBezTo>
                    <a:pt x="7228" y="185"/>
                    <a:pt x="7218" y="58"/>
                    <a:pt x="7338"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887" name="Google Shape;2887;p89"/>
            <p:cNvSpPr/>
            <p:nvPr/>
          </p:nvSpPr>
          <p:spPr>
            <a:xfrm>
              <a:off x="5507625" y="2828307"/>
              <a:ext cx="1058675" cy="237675"/>
            </a:xfrm>
            <a:custGeom>
              <a:avLst/>
              <a:gdLst/>
              <a:ahLst/>
              <a:cxnLst/>
              <a:rect l="l" t="t" r="r" b="b"/>
              <a:pathLst>
                <a:path w="42347" h="9507" extrusionOk="0">
                  <a:moveTo>
                    <a:pt x="0" y="1"/>
                  </a:moveTo>
                  <a:lnTo>
                    <a:pt x="0" y="1"/>
                  </a:lnTo>
                  <a:cubicBezTo>
                    <a:pt x="9" y="19"/>
                    <a:pt x="16" y="38"/>
                    <a:pt x="19" y="58"/>
                  </a:cubicBezTo>
                  <a:cubicBezTo>
                    <a:pt x="367" y="3100"/>
                    <a:pt x="613" y="6484"/>
                    <a:pt x="0" y="9506"/>
                  </a:cubicBezTo>
                  <a:cubicBezTo>
                    <a:pt x="4228" y="9295"/>
                    <a:pt x="8467" y="9262"/>
                    <a:pt x="12705" y="9262"/>
                  </a:cubicBezTo>
                  <a:cubicBezTo>
                    <a:pt x="14662" y="9262"/>
                    <a:pt x="16618" y="9269"/>
                    <a:pt x="18573" y="9269"/>
                  </a:cubicBezTo>
                  <a:cubicBezTo>
                    <a:pt x="19321" y="9269"/>
                    <a:pt x="20069" y="9268"/>
                    <a:pt x="20817" y="9265"/>
                  </a:cubicBezTo>
                  <a:cubicBezTo>
                    <a:pt x="22383" y="9259"/>
                    <a:pt x="23949" y="9256"/>
                    <a:pt x="25515" y="9256"/>
                  </a:cubicBezTo>
                  <a:cubicBezTo>
                    <a:pt x="30387" y="9256"/>
                    <a:pt x="35258" y="9284"/>
                    <a:pt x="40127" y="9331"/>
                  </a:cubicBezTo>
                  <a:cubicBezTo>
                    <a:pt x="40164" y="9292"/>
                    <a:pt x="40222" y="9270"/>
                    <a:pt x="40279" y="9270"/>
                  </a:cubicBezTo>
                  <a:cubicBezTo>
                    <a:pt x="40334" y="9270"/>
                    <a:pt x="40389" y="9291"/>
                    <a:pt x="40422" y="9336"/>
                  </a:cubicBezTo>
                  <a:cubicBezTo>
                    <a:pt x="40836" y="9339"/>
                    <a:pt x="41251" y="9343"/>
                    <a:pt x="41667" y="9347"/>
                  </a:cubicBezTo>
                  <a:cubicBezTo>
                    <a:pt x="41676" y="9293"/>
                    <a:pt x="41718" y="9244"/>
                    <a:pt x="41792" y="9241"/>
                  </a:cubicBezTo>
                  <a:cubicBezTo>
                    <a:pt x="41911" y="9237"/>
                    <a:pt x="42032" y="9232"/>
                    <a:pt x="42150" y="9230"/>
                  </a:cubicBezTo>
                  <a:lnTo>
                    <a:pt x="42233" y="9230"/>
                  </a:lnTo>
                  <a:cubicBezTo>
                    <a:pt x="42265" y="9202"/>
                    <a:pt x="42297" y="9172"/>
                    <a:pt x="42332" y="9144"/>
                  </a:cubicBezTo>
                  <a:cubicBezTo>
                    <a:pt x="42336" y="9142"/>
                    <a:pt x="42341" y="9140"/>
                    <a:pt x="42346" y="9138"/>
                  </a:cubicBezTo>
                  <a:cubicBezTo>
                    <a:pt x="42122" y="6184"/>
                    <a:pt x="42131" y="3219"/>
                    <a:pt x="41877" y="265"/>
                  </a:cubicBezTo>
                  <a:cubicBezTo>
                    <a:pt x="41873" y="265"/>
                    <a:pt x="41870" y="267"/>
                    <a:pt x="41867" y="267"/>
                  </a:cubicBezTo>
                  <a:cubicBezTo>
                    <a:pt x="40247" y="287"/>
                    <a:pt x="38627" y="295"/>
                    <a:pt x="37006" y="295"/>
                  </a:cubicBezTo>
                  <a:cubicBezTo>
                    <a:pt x="31588" y="295"/>
                    <a:pt x="26167" y="204"/>
                    <a:pt x="20753" y="165"/>
                  </a:cubicBezTo>
                  <a:cubicBezTo>
                    <a:pt x="17246" y="140"/>
                    <a:pt x="13736" y="110"/>
                    <a:pt x="10226" y="88"/>
                  </a:cubicBezTo>
                  <a:cubicBezTo>
                    <a:pt x="9910" y="86"/>
                    <a:pt x="9593" y="86"/>
                    <a:pt x="9276" y="86"/>
                  </a:cubicBezTo>
                  <a:cubicBezTo>
                    <a:pt x="7788" y="86"/>
                    <a:pt x="6295" y="103"/>
                    <a:pt x="4802" y="103"/>
                  </a:cubicBezTo>
                  <a:cubicBezTo>
                    <a:pt x="3198" y="103"/>
                    <a:pt x="1595" y="83"/>
                    <a:pt x="0"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888" name="Google Shape;2888;p89"/>
            <p:cNvSpPr/>
            <p:nvPr/>
          </p:nvSpPr>
          <p:spPr>
            <a:xfrm>
              <a:off x="6519550" y="3067532"/>
              <a:ext cx="34225" cy="33975"/>
            </a:xfrm>
            <a:custGeom>
              <a:avLst/>
              <a:gdLst/>
              <a:ahLst/>
              <a:cxnLst/>
              <a:rect l="l" t="t" r="r" b="b"/>
              <a:pathLst>
                <a:path w="1369" h="1359" extrusionOk="0">
                  <a:moveTo>
                    <a:pt x="1368" y="0"/>
                  </a:moveTo>
                  <a:lnTo>
                    <a:pt x="1368" y="0"/>
                  </a:lnTo>
                  <a:cubicBezTo>
                    <a:pt x="1351" y="10"/>
                    <a:pt x="1335" y="16"/>
                    <a:pt x="1315" y="16"/>
                  </a:cubicBezTo>
                  <a:cubicBezTo>
                    <a:pt x="876" y="12"/>
                    <a:pt x="438" y="10"/>
                    <a:pt x="1" y="5"/>
                  </a:cubicBezTo>
                  <a:lnTo>
                    <a:pt x="1" y="5"/>
                  </a:lnTo>
                  <a:cubicBezTo>
                    <a:pt x="68" y="448"/>
                    <a:pt x="82" y="907"/>
                    <a:pt x="42" y="1358"/>
                  </a:cubicBezTo>
                  <a:cubicBezTo>
                    <a:pt x="456" y="887"/>
                    <a:pt x="901" y="423"/>
                    <a:pt x="1368"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889" name="Google Shape;2889;p89"/>
            <p:cNvSpPr/>
            <p:nvPr/>
          </p:nvSpPr>
          <p:spPr>
            <a:xfrm>
              <a:off x="5512050" y="3073307"/>
              <a:ext cx="55700" cy="37300"/>
            </a:xfrm>
            <a:custGeom>
              <a:avLst/>
              <a:gdLst/>
              <a:ahLst/>
              <a:cxnLst/>
              <a:rect l="l" t="t" r="r" b="b"/>
              <a:pathLst>
                <a:path w="2228" h="1492" extrusionOk="0">
                  <a:moveTo>
                    <a:pt x="1" y="0"/>
                  </a:moveTo>
                  <a:lnTo>
                    <a:pt x="1" y="0"/>
                  </a:lnTo>
                  <a:cubicBezTo>
                    <a:pt x="744" y="499"/>
                    <a:pt x="1478" y="1007"/>
                    <a:pt x="2227" y="1491"/>
                  </a:cubicBezTo>
                  <a:cubicBezTo>
                    <a:pt x="2169" y="1000"/>
                    <a:pt x="2153" y="501"/>
                    <a:pt x="2194" y="8"/>
                  </a:cubicBezTo>
                  <a:cubicBezTo>
                    <a:pt x="1462" y="8"/>
                    <a:pt x="733" y="8"/>
                    <a:pt x="1"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890" name="Google Shape;2890;p89"/>
            <p:cNvSpPr/>
            <p:nvPr/>
          </p:nvSpPr>
          <p:spPr>
            <a:xfrm>
              <a:off x="6622875" y="2871032"/>
              <a:ext cx="97800" cy="126150"/>
            </a:xfrm>
            <a:custGeom>
              <a:avLst/>
              <a:gdLst/>
              <a:ahLst/>
              <a:cxnLst/>
              <a:rect l="l" t="t" r="r" b="b"/>
              <a:pathLst>
                <a:path w="3912" h="5046" extrusionOk="0">
                  <a:moveTo>
                    <a:pt x="3459" y="1"/>
                  </a:moveTo>
                  <a:lnTo>
                    <a:pt x="3413" y="190"/>
                  </a:lnTo>
                  <a:cubicBezTo>
                    <a:pt x="3293" y="248"/>
                    <a:pt x="3302" y="375"/>
                    <a:pt x="3371" y="458"/>
                  </a:cubicBezTo>
                  <a:cubicBezTo>
                    <a:pt x="2377" y="1991"/>
                    <a:pt x="1245" y="3391"/>
                    <a:pt x="79" y="4792"/>
                  </a:cubicBezTo>
                  <a:cubicBezTo>
                    <a:pt x="1" y="4886"/>
                    <a:pt x="45" y="4997"/>
                    <a:pt x="126" y="5039"/>
                  </a:cubicBezTo>
                  <a:lnTo>
                    <a:pt x="245" y="5045"/>
                  </a:lnTo>
                  <a:cubicBezTo>
                    <a:pt x="264" y="5039"/>
                    <a:pt x="283" y="5027"/>
                    <a:pt x="299" y="5013"/>
                  </a:cubicBezTo>
                  <a:cubicBezTo>
                    <a:pt x="1719" y="3751"/>
                    <a:pt x="2886" y="2186"/>
                    <a:pt x="3848" y="550"/>
                  </a:cubicBezTo>
                  <a:cubicBezTo>
                    <a:pt x="3912" y="440"/>
                    <a:pt x="3870" y="335"/>
                    <a:pt x="3794" y="275"/>
                  </a:cubicBezTo>
                  <a:cubicBezTo>
                    <a:pt x="3801" y="176"/>
                    <a:pt x="3729" y="86"/>
                    <a:pt x="3637" y="54"/>
                  </a:cubicBezTo>
                  <a:cubicBezTo>
                    <a:pt x="3580" y="33"/>
                    <a:pt x="3522" y="15"/>
                    <a:pt x="3459"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891" name="Google Shape;2891;p89"/>
            <p:cNvSpPr/>
            <p:nvPr/>
          </p:nvSpPr>
          <p:spPr>
            <a:xfrm>
              <a:off x="5316325" y="2821782"/>
              <a:ext cx="1400200" cy="302100"/>
            </a:xfrm>
            <a:custGeom>
              <a:avLst/>
              <a:gdLst/>
              <a:ahLst/>
              <a:cxnLst/>
              <a:rect l="l" t="t" r="r" b="b"/>
              <a:pathLst>
                <a:path w="56008" h="12084" extrusionOk="0">
                  <a:moveTo>
                    <a:pt x="7652" y="262"/>
                  </a:moveTo>
                  <a:cubicBezTo>
                    <a:pt x="9243" y="344"/>
                    <a:pt x="10842" y="364"/>
                    <a:pt x="12441" y="364"/>
                  </a:cubicBezTo>
                  <a:cubicBezTo>
                    <a:pt x="13941" y="364"/>
                    <a:pt x="15442" y="347"/>
                    <a:pt x="16938" y="347"/>
                  </a:cubicBezTo>
                  <a:cubicBezTo>
                    <a:pt x="17252" y="347"/>
                    <a:pt x="17565" y="347"/>
                    <a:pt x="17878" y="349"/>
                  </a:cubicBezTo>
                  <a:cubicBezTo>
                    <a:pt x="21388" y="371"/>
                    <a:pt x="24898" y="401"/>
                    <a:pt x="28405" y="426"/>
                  </a:cubicBezTo>
                  <a:cubicBezTo>
                    <a:pt x="33819" y="465"/>
                    <a:pt x="39240" y="556"/>
                    <a:pt x="44658" y="556"/>
                  </a:cubicBezTo>
                  <a:cubicBezTo>
                    <a:pt x="46279" y="556"/>
                    <a:pt x="47899" y="548"/>
                    <a:pt x="49519" y="528"/>
                  </a:cubicBezTo>
                  <a:cubicBezTo>
                    <a:pt x="49522" y="528"/>
                    <a:pt x="49524" y="526"/>
                    <a:pt x="49529" y="526"/>
                  </a:cubicBezTo>
                  <a:cubicBezTo>
                    <a:pt x="49783" y="3480"/>
                    <a:pt x="49774" y="6445"/>
                    <a:pt x="49998" y="9399"/>
                  </a:cubicBezTo>
                  <a:cubicBezTo>
                    <a:pt x="49993" y="9401"/>
                    <a:pt x="49988" y="9403"/>
                    <a:pt x="49984" y="9405"/>
                  </a:cubicBezTo>
                  <a:cubicBezTo>
                    <a:pt x="49949" y="9433"/>
                    <a:pt x="49917" y="9463"/>
                    <a:pt x="49885" y="9491"/>
                  </a:cubicBezTo>
                  <a:lnTo>
                    <a:pt x="49802" y="9491"/>
                  </a:lnTo>
                  <a:cubicBezTo>
                    <a:pt x="49684" y="9493"/>
                    <a:pt x="49563" y="9498"/>
                    <a:pt x="49444" y="9502"/>
                  </a:cubicBezTo>
                  <a:cubicBezTo>
                    <a:pt x="49370" y="9505"/>
                    <a:pt x="49328" y="9554"/>
                    <a:pt x="49319" y="9608"/>
                  </a:cubicBezTo>
                  <a:cubicBezTo>
                    <a:pt x="48903" y="9604"/>
                    <a:pt x="48488" y="9600"/>
                    <a:pt x="48074" y="9597"/>
                  </a:cubicBezTo>
                  <a:cubicBezTo>
                    <a:pt x="48041" y="9552"/>
                    <a:pt x="47986" y="9531"/>
                    <a:pt x="47931" y="9531"/>
                  </a:cubicBezTo>
                  <a:cubicBezTo>
                    <a:pt x="47874" y="9531"/>
                    <a:pt x="47816" y="9553"/>
                    <a:pt x="47779" y="9592"/>
                  </a:cubicBezTo>
                  <a:cubicBezTo>
                    <a:pt x="42910" y="9545"/>
                    <a:pt x="38039" y="9517"/>
                    <a:pt x="33167" y="9517"/>
                  </a:cubicBezTo>
                  <a:cubicBezTo>
                    <a:pt x="31601" y="9517"/>
                    <a:pt x="30035" y="9520"/>
                    <a:pt x="28469" y="9526"/>
                  </a:cubicBezTo>
                  <a:cubicBezTo>
                    <a:pt x="27721" y="9529"/>
                    <a:pt x="26973" y="9530"/>
                    <a:pt x="26225" y="9530"/>
                  </a:cubicBezTo>
                  <a:cubicBezTo>
                    <a:pt x="24270" y="9530"/>
                    <a:pt x="22314" y="9523"/>
                    <a:pt x="20357" y="9523"/>
                  </a:cubicBezTo>
                  <a:cubicBezTo>
                    <a:pt x="16119" y="9523"/>
                    <a:pt x="11880" y="9556"/>
                    <a:pt x="7652" y="9767"/>
                  </a:cubicBezTo>
                  <a:cubicBezTo>
                    <a:pt x="8265" y="6745"/>
                    <a:pt x="8019" y="3361"/>
                    <a:pt x="7671" y="319"/>
                  </a:cubicBezTo>
                  <a:cubicBezTo>
                    <a:pt x="7668" y="299"/>
                    <a:pt x="7661" y="281"/>
                    <a:pt x="7652" y="262"/>
                  </a:cubicBezTo>
                  <a:close/>
                  <a:moveTo>
                    <a:pt x="49497" y="9830"/>
                  </a:moveTo>
                  <a:lnTo>
                    <a:pt x="49497" y="9830"/>
                  </a:lnTo>
                  <a:cubicBezTo>
                    <a:pt x="49030" y="10253"/>
                    <a:pt x="48585" y="10717"/>
                    <a:pt x="48171" y="11188"/>
                  </a:cubicBezTo>
                  <a:cubicBezTo>
                    <a:pt x="48211" y="10738"/>
                    <a:pt x="48197" y="10278"/>
                    <a:pt x="48130" y="9835"/>
                  </a:cubicBezTo>
                  <a:lnTo>
                    <a:pt x="48130" y="9835"/>
                  </a:lnTo>
                  <a:cubicBezTo>
                    <a:pt x="48567" y="9840"/>
                    <a:pt x="49005" y="9842"/>
                    <a:pt x="49444" y="9846"/>
                  </a:cubicBezTo>
                  <a:cubicBezTo>
                    <a:pt x="49464" y="9846"/>
                    <a:pt x="49480" y="9840"/>
                    <a:pt x="49497" y="9830"/>
                  </a:cubicBezTo>
                  <a:close/>
                  <a:moveTo>
                    <a:pt x="7830" y="10061"/>
                  </a:moveTo>
                  <a:lnTo>
                    <a:pt x="7830" y="10061"/>
                  </a:lnTo>
                  <a:cubicBezTo>
                    <a:pt x="8562" y="10069"/>
                    <a:pt x="9291" y="10069"/>
                    <a:pt x="10023" y="10069"/>
                  </a:cubicBezTo>
                  <a:cubicBezTo>
                    <a:pt x="9982" y="10562"/>
                    <a:pt x="9998" y="11061"/>
                    <a:pt x="10056" y="11552"/>
                  </a:cubicBezTo>
                  <a:cubicBezTo>
                    <a:pt x="9307" y="11067"/>
                    <a:pt x="8573" y="10560"/>
                    <a:pt x="7830" y="10061"/>
                  </a:cubicBezTo>
                  <a:close/>
                  <a:moveTo>
                    <a:pt x="10885" y="1"/>
                  </a:moveTo>
                  <a:cubicBezTo>
                    <a:pt x="9729" y="1"/>
                    <a:pt x="8574" y="18"/>
                    <a:pt x="7424" y="70"/>
                  </a:cubicBezTo>
                  <a:cubicBezTo>
                    <a:pt x="7375" y="73"/>
                    <a:pt x="7347" y="104"/>
                    <a:pt x="7338" y="138"/>
                  </a:cubicBezTo>
                  <a:cubicBezTo>
                    <a:pt x="7275" y="168"/>
                    <a:pt x="7231" y="225"/>
                    <a:pt x="7239" y="320"/>
                  </a:cubicBezTo>
                  <a:cubicBezTo>
                    <a:pt x="7301" y="999"/>
                    <a:pt x="7356" y="1680"/>
                    <a:pt x="7400" y="2359"/>
                  </a:cubicBezTo>
                  <a:cubicBezTo>
                    <a:pt x="7460" y="3255"/>
                    <a:pt x="7497" y="4150"/>
                    <a:pt x="7502" y="5051"/>
                  </a:cubicBezTo>
                  <a:cubicBezTo>
                    <a:pt x="7514" y="6631"/>
                    <a:pt x="7347" y="8210"/>
                    <a:pt x="7384" y="9787"/>
                  </a:cubicBezTo>
                  <a:cubicBezTo>
                    <a:pt x="7384" y="9800"/>
                    <a:pt x="7389" y="9812"/>
                    <a:pt x="7394" y="9826"/>
                  </a:cubicBezTo>
                  <a:cubicBezTo>
                    <a:pt x="7354" y="9872"/>
                    <a:pt x="7349" y="9939"/>
                    <a:pt x="7377" y="9990"/>
                  </a:cubicBezTo>
                  <a:cubicBezTo>
                    <a:pt x="7370" y="10029"/>
                    <a:pt x="7377" y="10071"/>
                    <a:pt x="7414" y="10103"/>
                  </a:cubicBezTo>
                  <a:cubicBezTo>
                    <a:pt x="8068" y="10685"/>
                    <a:pt x="8778" y="11176"/>
                    <a:pt x="9527" y="11622"/>
                  </a:cubicBezTo>
                  <a:cubicBezTo>
                    <a:pt x="6502" y="11639"/>
                    <a:pt x="3470" y="11613"/>
                    <a:pt x="450" y="11747"/>
                  </a:cubicBezTo>
                  <a:cubicBezTo>
                    <a:pt x="1869" y="10440"/>
                    <a:pt x="3267" y="9055"/>
                    <a:pt x="4585" y="7651"/>
                  </a:cubicBezTo>
                  <a:cubicBezTo>
                    <a:pt x="4657" y="7575"/>
                    <a:pt x="4651" y="7487"/>
                    <a:pt x="4609" y="7422"/>
                  </a:cubicBezTo>
                  <a:cubicBezTo>
                    <a:pt x="4632" y="7367"/>
                    <a:pt x="4630" y="7300"/>
                    <a:pt x="4581" y="7242"/>
                  </a:cubicBezTo>
                  <a:cubicBezTo>
                    <a:pt x="3295" y="5699"/>
                    <a:pt x="2056" y="4122"/>
                    <a:pt x="1072" y="2368"/>
                  </a:cubicBezTo>
                  <a:lnTo>
                    <a:pt x="1072" y="2368"/>
                  </a:lnTo>
                  <a:cubicBezTo>
                    <a:pt x="2543" y="2468"/>
                    <a:pt x="4061" y="2559"/>
                    <a:pt x="5557" y="2559"/>
                  </a:cubicBezTo>
                  <a:cubicBezTo>
                    <a:pt x="6105" y="2559"/>
                    <a:pt x="6651" y="2547"/>
                    <a:pt x="7190" y="2518"/>
                  </a:cubicBezTo>
                  <a:cubicBezTo>
                    <a:pt x="7297" y="2514"/>
                    <a:pt x="7347" y="2437"/>
                    <a:pt x="7347" y="2361"/>
                  </a:cubicBezTo>
                  <a:cubicBezTo>
                    <a:pt x="7347" y="2283"/>
                    <a:pt x="7295" y="2204"/>
                    <a:pt x="7190" y="2192"/>
                  </a:cubicBezTo>
                  <a:cubicBezTo>
                    <a:pt x="5918" y="2064"/>
                    <a:pt x="4605" y="2026"/>
                    <a:pt x="3300" y="2026"/>
                  </a:cubicBezTo>
                  <a:cubicBezTo>
                    <a:pt x="2512" y="2026"/>
                    <a:pt x="1727" y="2040"/>
                    <a:pt x="954" y="2056"/>
                  </a:cubicBezTo>
                  <a:cubicBezTo>
                    <a:pt x="917" y="2056"/>
                    <a:pt x="889" y="2070"/>
                    <a:pt x="863" y="2088"/>
                  </a:cubicBezTo>
                  <a:cubicBezTo>
                    <a:pt x="849" y="2084"/>
                    <a:pt x="834" y="2081"/>
                    <a:pt x="818" y="2081"/>
                  </a:cubicBezTo>
                  <a:cubicBezTo>
                    <a:pt x="709" y="2081"/>
                    <a:pt x="597" y="2199"/>
                    <a:pt x="668" y="2329"/>
                  </a:cubicBezTo>
                  <a:cubicBezTo>
                    <a:pt x="1672" y="4166"/>
                    <a:pt x="2799" y="5921"/>
                    <a:pt x="4277" y="7415"/>
                  </a:cubicBezTo>
                  <a:cubicBezTo>
                    <a:pt x="2845" y="8699"/>
                    <a:pt x="1450" y="10115"/>
                    <a:pt x="189" y="11566"/>
                  </a:cubicBezTo>
                  <a:cubicBezTo>
                    <a:pt x="132" y="11631"/>
                    <a:pt x="141" y="11705"/>
                    <a:pt x="178" y="11761"/>
                  </a:cubicBezTo>
                  <a:cubicBezTo>
                    <a:pt x="0" y="11779"/>
                    <a:pt x="0" y="12045"/>
                    <a:pt x="187" y="12049"/>
                  </a:cubicBezTo>
                  <a:cubicBezTo>
                    <a:pt x="1095" y="12074"/>
                    <a:pt x="2004" y="12083"/>
                    <a:pt x="2914" y="12083"/>
                  </a:cubicBezTo>
                  <a:cubicBezTo>
                    <a:pt x="5314" y="12083"/>
                    <a:pt x="7718" y="12017"/>
                    <a:pt x="10114" y="11989"/>
                  </a:cubicBezTo>
                  <a:cubicBezTo>
                    <a:pt x="10236" y="11987"/>
                    <a:pt x="10293" y="11890"/>
                    <a:pt x="10289" y="11795"/>
                  </a:cubicBezTo>
                  <a:cubicBezTo>
                    <a:pt x="10353" y="11781"/>
                    <a:pt x="10406" y="11733"/>
                    <a:pt x="10400" y="11643"/>
                  </a:cubicBezTo>
                  <a:cubicBezTo>
                    <a:pt x="10365" y="11117"/>
                    <a:pt x="10360" y="10594"/>
                    <a:pt x="10365" y="10069"/>
                  </a:cubicBezTo>
                  <a:cubicBezTo>
                    <a:pt x="16398" y="10055"/>
                    <a:pt x="22436" y="9821"/>
                    <a:pt x="28469" y="9791"/>
                  </a:cubicBezTo>
                  <a:cubicBezTo>
                    <a:pt x="30779" y="9779"/>
                    <a:pt x="33090" y="9773"/>
                    <a:pt x="35400" y="9773"/>
                  </a:cubicBezTo>
                  <a:cubicBezTo>
                    <a:pt x="39515" y="9773"/>
                    <a:pt x="43631" y="9792"/>
                    <a:pt x="47746" y="9830"/>
                  </a:cubicBezTo>
                  <a:cubicBezTo>
                    <a:pt x="47788" y="10470"/>
                    <a:pt x="47800" y="11097"/>
                    <a:pt x="47797" y="11739"/>
                  </a:cubicBezTo>
                  <a:cubicBezTo>
                    <a:pt x="47677" y="11781"/>
                    <a:pt x="47677" y="11971"/>
                    <a:pt x="47823" y="11971"/>
                  </a:cubicBezTo>
                  <a:cubicBezTo>
                    <a:pt x="47824" y="11971"/>
                    <a:pt x="47824" y="11971"/>
                    <a:pt x="47825" y="11971"/>
                  </a:cubicBezTo>
                  <a:cubicBezTo>
                    <a:pt x="49890" y="11920"/>
                    <a:pt x="51944" y="11843"/>
                    <a:pt x="54004" y="11843"/>
                  </a:cubicBezTo>
                  <a:cubicBezTo>
                    <a:pt x="54561" y="11843"/>
                    <a:pt x="55119" y="11849"/>
                    <a:pt x="55677" y="11862"/>
                  </a:cubicBezTo>
                  <a:cubicBezTo>
                    <a:pt x="55679" y="11862"/>
                    <a:pt x="55680" y="11862"/>
                    <a:pt x="55682" y="11862"/>
                  </a:cubicBezTo>
                  <a:cubicBezTo>
                    <a:pt x="55774" y="11862"/>
                    <a:pt x="55824" y="11801"/>
                    <a:pt x="55834" y="11733"/>
                  </a:cubicBezTo>
                  <a:cubicBezTo>
                    <a:pt x="55838" y="11733"/>
                    <a:pt x="55842" y="11734"/>
                    <a:pt x="55846" y="11734"/>
                  </a:cubicBezTo>
                  <a:cubicBezTo>
                    <a:pt x="55930" y="11734"/>
                    <a:pt x="56008" y="11639"/>
                    <a:pt x="55957" y="11550"/>
                  </a:cubicBezTo>
                  <a:cubicBezTo>
                    <a:pt x="54992" y="9920"/>
                    <a:pt x="53941" y="8371"/>
                    <a:pt x="52567" y="7053"/>
                  </a:cubicBezTo>
                  <a:cubicBezTo>
                    <a:pt x="52547" y="7035"/>
                    <a:pt x="52529" y="7025"/>
                    <a:pt x="52507" y="7015"/>
                  </a:cubicBezTo>
                  <a:lnTo>
                    <a:pt x="52388" y="7009"/>
                  </a:lnTo>
                  <a:cubicBezTo>
                    <a:pt x="52267" y="7045"/>
                    <a:pt x="52187" y="7200"/>
                    <a:pt x="52297" y="7323"/>
                  </a:cubicBezTo>
                  <a:cubicBezTo>
                    <a:pt x="53016" y="8092"/>
                    <a:pt x="53704" y="8870"/>
                    <a:pt x="54327" y="9719"/>
                  </a:cubicBezTo>
                  <a:cubicBezTo>
                    <a:pt x="54766" y="10315"/>
                    <a:pt x="55146" y="10955"/>
                    <a:pt x="55620" y="11520"/>
                  </a:cubicBezTo>
                  <a:cubicBezTo>
                    <a:pt x="54682" y="11481"/>
                    <a:pt x="53737" y="11457"/>
                    <a:pt x="52792" y="11457"/>
                  </a:cubicBezTo>
                  <a:cubicBezTo>
                    <a:pt x="51303" y="11457"/>
                    <a:pt x="49812" y="11517"/>
                    <a:pt x="48338" y="11675"/>
                  </a:cubicBezTo>
                  <a:cubicBezTo>
                    <a:pt x="49012" y="11035"/>
                    <a:pt x="49668" y="10325"/>
                    <a:pt x="50215" y="9586"/>
                  </a:cubicBezTo>
                  <a:cubicBezTo>
                    <a:pt x="50247" y="9542"/>
                    <a:pt x="50247" y="9500"/>
                    <a:pt x="50231" y="9463"/>
                  </a:cubicBezTo>
                  <a:cubicBezTo>
                    <a:pt x="50386" y="7094"/>
                    <a:pt x="50243" y="4681"/>
                    <a:pt x="50062" y="2299"/>
                  </a:cubicBezTo>
                  <a:lnTo>
                    <a:pt x="50062" y="2299"/>
                  </a:lnTo>
                  <a:cubicBezTo>
                    <a:pt x="50972" y="2359"/>
                    <a:pt x="51884" y="2373"/>
                    <a:pt x="52796" y="2384"/>
                  </a:cubicBezTo>
                  <a:cubicBezTo>
                    <a:pt x="53228" y="2390"/>
                    <a:pt x="53691" y="2427"/>
                    <a:pt x="54148" y="2427"/>
                  </a:cubicBezTo>
                  <a:cubicBezTo>
                    <a:pt x="54687" y="2427"/>
                    <a:pt x="55217" y="2375"/>
                    <a:pt x="55675" y="2160"/>
                  </a:cubicBezTo>
                  <a:lnTo>
                    <a:pt x="55722" y="1971"/>
                  </a:lnTo>
                  <a:cubicBezTo>
                    <a:pt x="55460" y="1906"/>
                    <a:pt x="55166" y="1885"/>
                    <a:pt x="54862" y="1885"/>
                  </a:cubicBezTo>
                  <a:cubicBezTo>
                    <a:pt x="54306" y="1885"/>
                    <a:pt x="53718" y="1956"/>
                    <a:pt x="53241" y="1957"/>
                  </a:cubicBezTo>
                  <a:cubicBezTo>
                    <a:pt x="52173" y="1959"/>
                    <a:pt x="51106" y="1963"/>
                    <a:pt x="50042" y="2029"/>
                  </a:cubicBezTo>
                  <a:cubicBezTo>
                    <a:pt x="50000" y="1484"/>
                    <a:pt x="49956" y="939"/>
                    <a:pt x="49915" y="398"/>
                  </a:cubicBezTo>
                  <a:cubicBezTo>
                    <a:pt x="49905" y="272"/>
                    <a:pt x="49801" y="209"/>
                    <a:pt x="49702" y="209"/>
                  </a:cubicBezTo>
                  <a:cubicBezTo>
                    <a:pt x="49655" y="209"/>
                    <a:pt x="49609" y="223"/>
                    <a:pt x="49575" y="251"/>
                  </a:cubicBezTo>
                  <a:cubicBezTo>
                    <a:pt x="49559" y="244"/>
                    <a:pt x="49541" y="239"/>
                    <a:pt x="49519" y="239"/>
                  </a:cubicBezTo>
                  <a:cubicBezTo>
                    <a:pt x="44591" y="126"/>
                    <a:pt x="39656" y="123"/>
                    <a:pt x="34723" y="123"/>
                  </a:cubicBezTo>
                  <a:cubicBezTo>
                    <a:pt x="34407" y="123"/>
                    <a:pt x="34091" y="123"/>
                    <a:pt x="33776" y="123"/>
                  </a:cubicBezTo>
                  <a:cubicBezTo>
                    <a:pt x="31985" y="123"/>
                    <a:pt x="30194" y="122"/>
                    <a:pt x="28405" y="116"/>
                  </a:cubicBezTo>
                  <a:cubicBezTo>
                    <a:pt x="24898" y="106"/>
                    <a:pt x="21388" y="98"/>
                    <a:pt x="17878" y="82"/>
                  </a:cubicBezTo>
                  <a:cubicBezTo>
                    <a:pt x="15556" y="73"/>
                    <a:pt x="13217" y="1"/>
                    <a:pt x="10885"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sp>
        <p:nvSpPr>
          <p:cNvPr id="2893" name="Google Shape;2893;p89"/>
          <p:cNvSpPr txBox="1">
            <a:spLocks noGrp="1"/>
          </p:cNvSpPr>
          <p:nvPr>
            <p:ph type="title" idx="2"/>
          </p:nvPr>
        </p:nvSpPr>
        <p:spPr>
          <a:xfrm>
            <a:off x="6096000" y="2857119"/>
            <a:ext cx="5846619" cy="3503124"/>
          </a:xfrm>
          <a:prstGeom prst="rect">
            <a:avLst/>
          </a:prstGeom>
        </p:spPr>
        <p:txBody>
          <a:bodyPr spcFirstLastPara="1" vert="horz" wrap="square" lIns="121900" tIns="121900" rIns="121900" bIns="121900" rtlCol="0" anchor="ctr" anchorCtr="0">
            <a:noAutofit/>
          </a:bodyPr>
          <a:lstStyle/>
          <a:p>
            <a:pPr algn="l"/>
            <a:r>
              <a:rPr lang="es-MX" dirty="0"/>
              <a:t>- </a:t>
            </a:r>
            <a:r>
              <a:rPr lang="es-MX" u="sng" dirty="0"/>
              <a:t>Físicas</a:t>
            </a:r>
            <a:r>
              <a:rPr lang="es-MX" dirty="0"/>
              <a:t>: saludables y vigorosas </a:t>
            </a:r>
            <a:br>
              <a:rPr lang="es-MX" dirty="0"/>
            </a:br>
            <a:r>
              <a:rPr lang="es-MX" dirty="0"/>
              <a:t>- </a:t>
            </a:r>
            <a:r>
              <a:rPr lang="es-MX" u="sng" dirty="0"/>
              <a:t>Intelectuales</a:t>
            </a:r>
            <a:r>
              <a:rPr lang="es-MX" dirty="0"/>
              <a:t>: para comprender la naturaleza de su función  </a:t>
            </a:r>
            <a:br>
              <a:rPr lang="es-MX" dirty="0"/>
            </a:br>
            <a:r>
              <a:rPr lang="es-MX" dirty="0"/>
              <a:t>- </a:t>
            </a:r>
            <a:r>
              <a:rPr lang="es-MX" u="sng" dirty="0"/>
              <a:t>Morales: </a:t>
            </a:r>
            <a:r>
              <a:rPr lang="es-MX" dirty="0"/>
              <a:t>para mostrar equidad y justicia </a:t>
            </a:r>
            <a:br>
              <a:rPr lang="es-MX" dirty="0"/>
            </a:br>
            <a:r>
              <a:rPr lang="es-MX" dirty="0"/>
              <a:t>- Experiencia práctica en los negocios  </a:t>
            </a:r>
            <a:br>
              <a:rPr lang="es-MX" dirty="0"/>
            </a:br>
            <a:r>
              <a:rPr lang="es-MX" dirty="0"/>
              <a:t>- Conocimientos de administración</a:t>
            </a:r>
            <a:endParaRPr dirty="0"/>
          </a:p>
        </p:txBody>
      </p:sp>
      <p:sp>
        <p:nvSpPr>
          <p:cNvPr id="2895" name="Google Shape;2895;p89"/>
          <p:cNvSpPr txBox="1">
            <a:spLocks noGrp="1"/>
          </p:cNvSpPr>
          <p:nvPr>
            <p:ph type="title" idx="3"/>
          </p:nvPr>
        </p:nvSpPr>
        <p:spPr>
          <a:xfrm>
            <a:off x="1006129" y="2679427"/>
            <a:ext cx="3982400" cy="402400"/>
          </a:xfrm>
          <a:prstGeom prst="rect">
            <a:avLst/>
          </a:prstGeom>
        </p:spPr>
        <p:txBody>
          <a:bodyPr spcFirstLastPara="1" vert="horz" wrap="square" lIns="121900" tIns="121900" rIns="121900" bIns="121900" rtlCol="0" anchor="ctr" anchorCtr="0">
            <a:noAutofit/>
          </a:bodyPr>
          <a:lstStyle/>
          <a:p>
            <a:r>
              <a:rPr lang="es-EC" sz="3200" b="1" dirty="0"/>
              <a:t>Según Fayol</a:t>
            </a:r>
            <a:endParaRPr sz="3200" b="1" dirty="0"/>
          </a:p>
        </p:txBody>
      </p:sp>
      <p:sp>
        <p:nvSpPr>
          <p:cNvPr id="2897" name="Google Shape;2897;p89"/>
          <p:cNvSpPr txBox="1">
            <a:spLocks noGrp="1"/>
          </p:cNvSpPr>
          <p:nvPr>
            <p:ph type="title" idx="5"/>
          </p:nvPr>
        </p:nvSpPr>
        <p:spPr>
          <a:xfrm>
            <a:off x="1926480" y="1845265"/>
            <a:ext cx="2367600" cy="1118400"/>
          </a:xfrm>
          <a:prstGeom prst="rect">
            <a:avLst/>
          </a:prstGeom>
        </p:spPr>
        <p:txBody>
          <a:bodyPr spcFirstLastPara="1" vert="horz" wrap="square" lIns="121900" tIns="121900" rIns="121900" bIns="121900" rtlCol="0" anchor="ctr" anchorCtr="0">
            <a:noAutofit/>
          </a:bodyPr>
          <a:lstStyle/>
          <a:p>
            <a:r>
              <a:rPr lang="en" dirty="0"/>
              <a:t>01</a:t>
            </a:r>
            <a:endParaRPr dirty="0"/>
          </a:p>
        </p:txBody>
      </p:sp>
      <p:sp>
        <p:nvSpPr>
          <p:cNvPr id="2898" name="Google Shape;2898;p89"/>
          <p:cNvSpPr txBox="1">
            <a:spLocks noGrp="1"/>
          </p:cNvSpPr>
          <p:nvPr>
            <p:ph type="title" idx="6"/>
          </p:nvPr>
        </p:nvSpPr>
        <p:spPr>
          <a:xfrm>
            <a:off x="6902320" y="1507352"/>
            <a:ext cx="2367600" cy="1118400"/>
          </a:xfrm>
          <a:prstGeom prst="rect">
            <a:avLst/>
          </a:prstGeom>
        </p:spPr>
        <p:txBody>
          <a:bodyPr spcFirstLastPara="1" vert="horz" wrap="square" lIns="121900" tIns="121900" rIns="121900" bIns="121900" rtlCol="0" anchor="ctr" anchorCtr="0">
            <a:noAutofit/>
          </a:bodyPr>
          <a:lstStyle/>
          <a:p>
            <a:r>
              <a:rPr lang="en" dirty="0"/>
              <a:t>02</a:t>
            </a:r>
            <a:endParaRPr dirty="0"/>
          </a:p>
        </p:txBody>
      </p:sp>
      <p:sp>
        <p:nvSpPr>
          <p:cNvPr id="2899" name="Google Shape;2899;p89"/>
          <p:cNvSpPr/>
          <p:nvPr/>
        </p:nvSpPr>
        <p:spPr>
          <a:xfrm rot="5400000" flipH="1">
            <a:off x="5086565" y="1639189"/>
            <a:ext cx="584203" cy="1269456"/>
          </a:xfrm>
          <a:custGeom>
            <a:avLst/>
            <a:gdLst/>
            <a:ahLst/>
            <a:cxnLst/>
            <a:rect l="l" t="t" r="r" b="b"/>
            <a:pathLst>
              <a:path w="4674" h="10157" extrusionOk="0">
                <a:moveTo>
                  <a:pt x="3474" y="2937"/>
                </a:moveTo>
                <a:cubicBezTo>
                  <a:pt x="3503" y="3191"/>
                  <a:pt x="3513" y="3425"/>
                  <a:pt x="3542" y="3649"/>
                </a:cubicBezTo>
                <a:cubicBezTo>
                  <a:pt x="3630" y="4537"/>
                  <a:pt x="3630" y="5425"/>
                  <a:pt x="3542" y="6312"/>
                </a:cubicBezTo>
                <a:cubicBezTo>
                  <a:pt x="3474" y="7103"/>
                  <a:pt x="3337" y="7883"/>
                  <a:pt x="3123" y="8644"/>
                </a:cubicBezTo>
                <a:cubicBezTo>
                  <a:pt x="3015" y="9044"/>
                  <a:pt x="2850" y="9434"/>
                  <a:pt x="2703" y="9834"/>
                </a:cubicBezTo>
                <a:cubicBezTo>
                  <a:pt x="2684" y="9873"/>
                  <a:pt x="2664" y="9912"/>
                  <a:pt x="2645" y="9951"/>
                </a:cubicBezTo>
                <a:cubicBezTo>
                  <a:pt x="2576" y="10098"/>
                  <a:pt x="2391" y="10156"/>
                  <a:pt x="2245" y="10078"/>
                </a:cubicBezTo>
                <a:cubicBezTo>
                  <a:pt x="2089" y="9990"/>
                  <a:pt x="1942" y="9873"/>
                  <a:pt x="1835" y="9737"/>
                </a:cubicBezTo>
                <a:cubicBezTo>
                  <a:pt x="1728" y="9600"/>
                  <a:pt x="1630" y="9463"/>
                  <a:pt x="1513" y="9346"/>
                </a:cubicBezTo>
                <a:cubicBezTo>
                  <a:pt x="1406" y="9220"/>
                  <a:pt x="1406" y="9210"/>
                  <a:pt x="1250" y="9298"/>
                </a:cubicBezTo>
                <a:cubicBezTo>
                  <a:pt x="957" y="9483"/>
                  <a:pt x="645" y="9629"/>
                  <a:pt x="303" y="9727"/>
                </a:cubicBezTo>
                <a:cubicBezTo>
                  <a:pt x="216" y="9746"/>
                  <a:pt x="138" y="9776"/>
                  <a:pt x="59" y="9688"/>
                </a:cubicBezTo>
                <a:cubicBezTo>
                  <a:pt x="11" y="9620"/>
                  <a:pt x="1" y="9522"/>
                  <a:pt x="40" y="9444"/>
                </a:cubicBezTo>
                <a:cubicBezTo>
                  <a:pt x="138" y="9229"/>
                  <a:pt x="206" y="9005"/>
                  <a:pt x="372" y="8829"/>
                </a:cubicBezTo>
                <a:cubicBezTo>
                  <a:pt x="401" y="8790"/>
                  <a:pt x="420" y="8751"/>
                  <a:pt x="440" y="8712"/>
                </a:cubicBezTo>
                <a:cubicBezTo>
                  <a:pt x="957" y="7649"/>
                  <a:pt x="1406" y="6556"/>
                  <a:pt x="1650" y="5405"/>
                </a:cubicBezTo>
                <a:cubicBezTo>
                  <a:pt x="1806" y="4625"/>
                  <a:pt x="1913" y="3844"/>
                  <a:pt x="1981" y="3054"/>
                </a:cubicBezTo>
                <a:lnTo>
                  <a:pt x="1981" y="2898"/>
                </a:lnTo>
                <a:cubicBezTo>
                  <a:pt x="1903" y="2888"/>
                  <a:pt x="1855" y="2937"/>
                  <a:pt x="1806" y="2956"/>
                </a:cubicBezTo>
                <a:cubicBezTo>
                  <a:pt x="1552" y="3083"/>
                  <a:pt x="1289" y="3181"/>
                  <a:pt x="1025" y="3269"/>
                </a:cubicBezTo>
                <a:cubicBezTo>
                  <a:pt x="928" y="3298"/>
                  <a:pt x="840" y="3317"/>
                  <a:pt x="762" y="3230"/>
                </a:cubicBezTo>
                <a:cubicBezTo>
                  <a:pt x="703" y="3152"/>
                  <a:pt x="703" y="3035"/>
                  <a:pt x="762" y="2956"/>
                </a:cubicBezTo>
                <a:cubicBezTo>
                  <a:pt x="801" y="2878"/>
                  <a:pt x="850" y="2800"/>
                  <a:pt x="908" y="2732"/>
                </a:cubicBezTo>
                <a:cubicBezTo>
                  <a:pt x="1464" y="2020"/>
                  <a:pt x="2020" y="1298"/>
                  <a:pt x="2557" y="557"/>
                </a:cubicBezTo>
                <a:cubicBezTo>
                  <a:pt x="2645" y="440"/>
                  <a:pt x="2742" y="313"/>
                  <a:pt x="2850" y="205"/>
                </a:cubicBezTo>
                <a:cubicBezTo>
                  <a:pt x="3035" y="1"/>
                  <a:pt x="3172" y="1"/>
                  <a:pt x="3347" y="215"/>
                </a:cubicBezTo>
                <a:cubicBezTo>
                  <a:pt x="3650" y="586"/>
                  <a:pt x="3903" y="996"/>
                  <a:pt x="4079" y="1444"/>
                </a:cubicBezTo>
                <a:cubicBezTo>
                  <a:pt x="4264" y="1952"/>
                  <a:pt x="4440" y="2459"/>
                  <a:pt x="4615" y="2966"/>
                </a:cubicBezTo>
                <a:cubicBezTo>
                  <a:pt x="4674" y="3142"/>
                  <a:pt x="4586" y="3249"/>
                  <a:pt x="4391" y="3220"/>
                </a:cubicBezTo>
                <a:cubicBezTo>
                  <a:pt x="4225" y="3191"/>
                  <a:pt x="4069" y="3142"/>
                  <a:pt x="3913" y="3083"/>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 name="Título 2">
            <a:extLst>
              <a:ext uri="{FF2B5EF4-FFF2-40B4-BE49-F238E27FC236}">
                <a16:creationId xmlns:a16="http://schemas.microsoft.com/office/drawing/2014/main" id="{9CC5959C-4B35-5EEA-691D-1AE99F1BC512}"/>
              </a:ext>
            </a:extLst>
          </p:cNvPr>
          <p:cNvSpPr>
            <a:spLocks noGrp="1"/>
          </p:cNvSpPr>
          <p:nvPr>
            <p:ph type="title"/>
          </p:nvPr>
        </p:nvSpPr>
        <p:spPr>
          <a:xfrm>
            <a:off x="2997329" y="564512"/>
            <a:ext cx="6672515" cy="613200"/>
          </a:xfrm>
        </p:spPr>
        <p:txBody>
          <a:bodyPr/>
          <a:lstStyle/>
          <a:p>
            <a:r>
              <a:rPr lang="es-EC" dirty="0"/>
              <a:t>PERFIL DEL ADMINISTRADOR</a:t>
            </a:r>
          </a:p>
        </p:txBody>
      </p:sp>
      <p:pic>
        <p:nvPicPr>
          <p:cNvPr id="6" name="Imagen 5">
            <a:extLst>
              <a:ext uri="{FF2B5EF4-FFF2-40B4-BE49-F238E27FC236}">
                <a16:creationId xmlns:a16="http://schemas.microsoft.com/office/drawing/2014/main" id="{228E1610-E1B8-D240-FAEC-06E88963E866}"/>
              </a:ext>
            </a:extLst>
          </p:cNvPr>
          <p:cNvPicPr>
            <a:picLocks noChangeAspect="1"/>
          </p:cNvPicPr>
          <p:nvPr/>
        </p:nvPicPr>
        <p:blipFill>
          <a:blip r:embed="rId3"/>
          <a:stretch>
            <a:fillRect/>
          </a:stretch>
        </p:blipFill>
        <p:spPr>
          <a:xfrm>
            <a:off x="1607127" y="3204245"/>
            <a:ext cx="2794000" cy="35941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ítulo 5">
            <a:extLst>
              <a:ext uri="{FF2B5EF4-FFF2-40B4-BE49-F238E27FC236}">
                <a16:creationId xmlns:a16="http://schemas.microsoft.com/office/drawing/2014/main" id="{93558A94-F904-3EEC-8FD4-011250015662}"/>
              </a:ext>
            </a:extLst>
          </p:cNvPr>
          <p:cNvSpPr>
            <a:spLocks noGrp="1"/>
          </p:cNvSpPr>
          <p:nvPr>
            <p:ph type="subTitle" idx="4"/>
          </p:nvPr>
        </p:nvSpPr>
        <p:spPr>
          <a:xfrm>
            <a:off x="605549" y="1749640"/>
            <a:ext cx="10407696" cy="3358719"/>
          </a:xfrm>
        </p:spPr>
        <p:txBody>
          <a:bodyPr/>
          <a:lstStyle/>
          <a:p>
            <a:pPr algn="just"/>
            <a:r>
              <a:rPr lang="es-EC" sz="3200" b="0" i="0" u="none" strike="noStrike" baseline="0" dirty="0">
                <a:solidFill>
                  <a:schemeClr val="tx1"/>
                </a:solidFill>
                <a:latin typeface="ScalaPro-Regular"/>
              </a:rPr>
              <a:t>Antes de definir el perfil del administrador o administrador </a:t>
            </a:r>
            <a:r>
              <a:rPr lang="es-MX" sz="3200" b="0" i="0" u="none" strike="noStrike" baseline="0" dirty="0">
                <a:solidFill>
                  <a:schemeClr val="tx1"/>
                </a:solidFill>
                <a:latin typeface="ScalaPro-Regular"/>
              </a:rPr>
              <a:t>en </a:t>
            </a:r>
          </a:p>
          <a:p>
            <a:pPr algn="just"/>
            <a:r>
              <a:rPr lang="es-MX" sz="3200" b="0" i="0" u="none" strike="noStrike" baseline="0" dirty="0">
                <a:solidFill>
                  <a:schemeClr val="tx1"/>
                </a:solidFill>
                <a:latin typeface="ScalaPro-Regular"/>
              </a:rPr>
              <a:t>enfermería, es importante señalar  que los sistemas  de salud  </a:t>
            </a:r>
          </a:p>
          <a:p>
            <a:pPr algn="just"/>
            <a:r>
              <a:rPr lang="es-MX" sz="3200" b="0" i="0" u="none" strike="noStrike" baseline="0" dirty="0">
                <a:solidFill>
                  <a:schemeClr val="tx1"/>
                </a:solidFill>
                <a:latin typeface="ScalaPro-Regular"/>
              </a:rPr>
              <a:t>presenta una clara tendencia al modelo </a:t>
            </a:r>
            <a:r>
              <a:rPr lang="es-EC" sz="3200" b="0" i="0" u="none" strike="noStrike" baseline="0" dirty="0">
                <a:solidFill>
                  <a:schemeClr val="tx1"/>
                </a:solidFill>
                <a:latin typeface="ScalaPro-Regular"/>
              </a:rPr>
              <a:t>neoclásico de la </a:t>
            </a:r>
          </a:p>
          <a:p>
            <a:pPr algn="just"/>
            <a:r>
              <a:rPr lang="es-EC" sz="3200" b="0" i="0" u="none" strike="noStrike" baseline="0" dirty="0">
                <a:solidFill>
                  <a:schemeClr val="tx1"/>
                </a:solidFill>
                <a:latin typeface="ScalaPro-Regular"/>
              </a:rPr>
              <a:t>administración</a:t>
            </a:r>
            <a:r>
              <a:rPr lang="es-EC" sz="3200" dirty="0">
                <a:solidFill>
                  <a:schemeClr val="tx1"/>
                </a:solidFill>
                <a:latin typeface="ScalaPro-Regular"/>
              </a:rPr>
              <a:t>.</a:t>
            </a:r>
          </a:p>
          <a:p>
            <a:pPr algn="just"/>
            <a:endParaRPr lang="es-MX" sz="3200" b="0" i="0" u="none" strike="noStrike" baseline="0" dirty="0">
              <a:solidFill>
                <a:schemeClr val="tx1"/>
              </a:solidFill>
              <a:latin typeface="ScalaPro-Regular"/>
            </a:endParaRPr>
          </a:p>
          <a:p>
            <a:pPr algn="just"/>
            <a:r>
              <a:rPr lang="es-MX" sz="3200" b="0" i="0" u="none" strike="noStrike" baseline="0" dirty="0">
                <a:solidFill>
                  <a:schemeClr val="tx1"/>
                </a:solidFill>
                <a:latin typeface="ScalaPro-Regular"/>
              </a:rPr>
              <a:t>La propuesta sobre el perfil para el administrador en </a:t>
            </a:r>
          </a:p>
          <a:p>
            <a:pPr algn="just"/>
            <a:r>
              <a:rPr lang="es-EC" sz="3200" b="0" i="0" u="none" strike="noStrike" baseline="0" dirty="0">
                <a:solidFill>
                  <a:schemeClr val="tx1"/>
                </a:solidFill>
                <a:latin typeface="ScalaPro-Regular"/>
              </a:rPr>
              <a:t>enfermería que se presenta a continuación,  exige la </a:t>
            </a:r>
          </a:p>
          <a:p>
            <a:pPr algn="just"/>
            <a:r>
              <a:rPr lang="es-EC" sz="3200" b="0" i="0" u="none" strike="noStrike" baseline="0" dirty="0">
                <a:solidFill>
                  <a:schemeClr val="tx1"/>
                </a:solidFill>
                <a:latin typeface="ScalaPro-Regular"/>
              </a:rPr>
              <a:t>transformación</a:t>
            </a:r>
            <a:r>
              <a:rPr lang="es-EC" sz="3200" dirty="0">
                <a:solidFill>
                  <a:schemeClr val="tx1"/>
                </a:solidFill>
                <a:latin typeface="ScalaPro-Regular"/>
              </a:rPr>
              <a:t> </a:t>
            </a:r>
            <a:r>
              <a:rPr lang="es-EC" sz="3200" b="0" i="0" u="none" strike="noStrike" baseline="0" dirty="0">
                <a:solidFill>
                  <a:schemeClr val="tx1"/>
                </a:solidFill>
                <a:latin typeface="ScalaPro-Regular"/>
              </a:rPr>
              <a:t>del sistema de  salud</a:t>
            </a:r>
            <a:r>
              <a:rPr lang="es-EC" sz="3200" b="0" i="0" u="none" strike="noStrike" baseline="0" dirty="0">
                <a:solidFill>
                  <a:srgbClr val="FF0000"/>
                </a:solidFill>
                <a:latin typeface="ScalaPro-Regular"/>
              </a:rPr>
              <a:t>.</a:t>
            </a:r>
            <a:endParaRPr lang="es-EC" sz="3200" dirty="0">
              <a:solidFill>
                <a:srgbClr val="FF0000"/>
              </a:solidFill>
              <a:latin typeface="ScalaPro-Regular"/>
            </a:endParaRPr>
          </a:p>
          <a:p>
            <a:pPr algn="l"/>
            <a:endParaRPr lang="es-EC" dirty="0"/>
          </a:p>
        </p:txBody>
      </p:sp>
    </p:spTree>
    <p:extLst>
      <p:ext uri="{BB962C8B-B14F-4D97-AF65-F5344CB8AC3E}">
        <p14:creationId xmlns:p14="http://schemas.microsoft.com/office/powerpoint/2010/main" val="769927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73D8C4-1A56-E1F6-AFE8-00A3A86F08D9}"/>
              </a:ext>
            </a:extLst>
          </p:cNvPr>
          <p:cNvSpPr>
            <a:spLocks noGrp="1"/>
          </p:cNvSpPr>
          <p:nvPr>
            <p:ph type="title"/>
          </p:nvPr>
        </p:nvSpPr>
        <p:spPr>
          <a:xfrm>
            <a:off x="1801505" y="129170"/>
            <a:ext cx="7970292" cy="1080103"/>
          </a:xfrm>
        </p:spPr>
        <p:style>
          <a:lnRef idx="1">
            <a:schemeClr val="accent1"/>
          </a:lnRef>
          <a:fillRef idx="2">
            <a:schemeClr val="accent1"/>
          </a:fillRef>
          <a:effectRef idx="1">
            <a:schemeClr val="accent1"/>
          </a:effectRef>
          <a:fontRef idx="minor">
            <a:schemeClr val="dk1"/>
          </a:fontRef>
        </p:style>
        <p:txBody>
          <a:bodyPr/>
          <a:lstStyle/>
          <a:p>
            <a:r>
              <a:rPr lang="es-MX" b="1" dirty="0">
                <a:solidFill>
                  <a:schemeClr val="tx1"/>
                </a:solidFill>
              </a:rPr>
              <a:t>PERFIL DEL ADMINISTRADOR EN ENFERMERÍA</a:t>
            </a:r>
            <a:endParaRPr lang="es-EC" b="1" dirty="0">
              <a:solidFill>
                <a:schemeClr val="tx1"/>
              </a:solidFill>
            </a:endParaRPr>
          </a:p>
        </p:txBody>
      </p:sp>
      <p:sp>
        <p:nvSpPr>
          <p:cNvPr id="4" name="Subtítulo 3">
            <a:extLst>
              <a:ext uri="{FF2B5EF4-FFF2-40B4-BE49-F238E27FC236}">
                <a16:creationId xmlns:a16="http://schemas.microsoft.com/office/drawing/2014/main" id="{8A3850E0-8BFF-E372-2125-2FD9E0843478}"/>
              </a:ext>
            </a:extLst>
          </p:cNvPr>
          <p:cNvSpPr>
            <a:spLocks noGrp="1"/>
          </p:cNvSpPr>
          <p:nvPr>
            <p:ph type="subTitle" idx="1"/>
          </p:nvPr>
        </p:nvSpPr>
        <p:spPr>
          <a:xfrm>
            <a:off x="6248402" y="1545300"/>
            <a:ext cx="5788923" cy="4931116"/>
          </a:xfrm>
        </p:spPr>
        <p:txBody>
          <a:bodyPr/>
          <a:lstStyle/>
          <a:p>
            <a:pPr marL="584185" indent="-380990" algn="l">
              <a:buFont typeface="Wingdings" panose="05000000000000000000" pitchFamily="2" charset="2"/>
              <a:buChar char="q"/>
            </a:pPr>
            <a:r>
              <a:rPr lang="es-MX" sz="2400" dirty="0">
                <a:solidFill>
                  <a:schemeClr val="tx1"/>
                </a:solidFill>
              </a:rPr>
              <a:t>Ser creativo y ejercer un liderazgo compartido, ser innovador y fomentar la motivación. </a:t>
            </a:r>
          </a:p>
          <a:p>
            <a:pPr marL="203195" indent="0" algn="l"/>
            <a:endParaRPr lang="es-MX" sz="2400" dirty="0">
              <a:solidFill>
                <a:schemeClr val="tx1"/>
              </a:solidFill>
            </a:endParaRPr>
          </a:p>
          <a:p>
            <a:pPr algn="l"/>
            <a:r>
              <a:rPr lang="es-MX" sz="2400" dirty="0">
                <a:solidFill>
                  <a:schemeClr val="tx1"/>
                </a:solidFill>
              </a:rPr>
              <a:t> Ser profesional y moral en la toma de decisiones, organizado y responsable. </a:t>
            </a:r>
          </a:p>
          <a:p>
            <a:pPr algn="l"/>
            <a:endParaRPr lang="es-MX" sz="2400" dirty="0">
              <a:solidFill>
                <a:schemeClr val="tx1"/>
              </a:solidFill>
            </a:endParaRPr>
          </a:p>
          <a:p>
            <a:pPr algn="l"/>
            <a:r>
              <a:rPr lang="es-MX" sz="2400" dirty="0">
                <a:solidFill>
                  <a:schemeClr val="tx1"/>
                </a:solidFill>
              </a:rPr>
              <a:t> Busca siempre la actualización constante y la de sus subordinados. </a:t>
            </a:r>
          </a:p>
          <a:p>
            <a:pPr algn="l"/>
            <a:endParaRPr lang="es-MX" sz="2400" dirty="0">
              <a:solidFill>
                <a:schemeClr val="tx1"/>
              </a:solidFill>
            </a:endParaRPr>
          </a:p>
          <a:p>
            <a:pPr algn="l"/>
            <a:r>
              <a:rPr lang="es-MX" sz="2400" dirty="0">
                <a:solidFill>
                  <a:schemeClr val="tx1"/>
                </a:solidFill>
              </a:rPr>
              <a:t> Apoyar y fomentar la investigación  Ser emprendedor</a:t>
            </a:r>
            <a:endParaRPr lang="es-EC" sz="2400" dirty="0">
              <a:solidFill>
                <a:schemeClr val="tx1"/>
              </a:solidFill>
            </a:endParaRPr>
          </a:p>
        </p:txBody>
      </p:sp>
      <p:sp>
        <p:nvSpPr>
          <p:cNvPr id="6" name="Subtítulo 5">
            <a:extLst>
              <a:ext uri="{FF2B5EF4-FFF2-40B4-BE49-F238E27FC236}">
                <a16:creationId xmlns:a16="http://schemas.microsoft.com/office/drawing/2014/main" id="{8DE3B779-C476-CDC8-4085-53099CD78AE0}"/>
              </a:ext>
            </a:extLst>
          </p:cNvPr>
          <p:cNvSpPr>
            <a:spLocks noGrp="1"/>
          </p:cNvSpPr>
          <p:nvPr>
            <p:ph type="subTitle" idx="4"/>
          </p:nvPr>
        </p:nvSpPr>
        <p:spPr>
          <a:xfrm>
            <a:off x="154675" y="1538406"/>
            <a:ext cx="5788925" cy="4931116"/>
          </a:xfrm>
        </p:spPr>
        <p:txBody>
          <a:bodyPr/>
          <a:lstStyle/>
          <a:p>
            <a:pPr algn="l"/>
            <a:r>
              <a:rPr lang="es-MX" sz="2400" dirty="0">
                <a:solidFill>
                  <a:schemeClr val="tx1"/>
                </a:solidFill>
              </a:rPr>
              <a:t> Poseer condición física saludable</a:t>
            </a:r>
          </a:p>
          <a:p>
            <a:pPr algn="l"/>
            <a:endParaRPr lang="es-MX" sz="2400" dirty="0">
              <a:solidFill>
                <a:schemeClr val="tx1"/>
              </a:solidFill>
            </a:endParaRPr>
          </a:p>
          <a:p>
            <a:pPr algn="l"/>
            <a:r>
              <a:rPr lang="es-MX" sz="2400" dirty="0">
                <a:solidFill>
                  <a:schemeClr val="tx1"/>
                </a:solidFill>
              </a:rPr>
              <a:t>  Tener conocimiento de administración que le permitan tomar decisiones confiables y con alto grado de permanencia </a:t>
            </a:r>
          </a:p>
          <a:p>
            <a:pPr algn="l"/>
            <a:endParaRPr lang="es-MX" sz="2400" dirty="0">
              <a:solidFill>
                <a:schemeClr val="tx1"/>
              </a:solidFill>
            </a:endParaRPr>
          </a:p>
          <a:p>
            <a:pPr algn="l"/>
            <a:r>
              <a:rPr lang="es-MX" sz="2400" dirty="0">
                <a:solidFill>
                  <a:schemeClr val="tx1"/>
                </a:solidFill>
              </a:rPr>
              <a:t> Contar con experiencia profesional</a:t>
            </a:r>
          </a:p>
          <a:p>
            <a:pPr algn="l"/>
            <a:endParaRPr lang="es-MX" sz="2400" dirty="0">
              <a:solidFill>
                <a:schemeClr val="tx1"/>
              </a:solidFill>
            </a:endParaRPr>
          </a:p>
          <a:p>
            <a:pPr algn="l"/>
            <a:r>
              <a:rPr lang="es-MX" sz="2400" dirty="0">
                <a:solidFill>
                  <a:schemeClr val="tx1"/>
                </a:solidFill>
              </a:rPr>
              <a:t>  Mostrar espíritu de solidaridad gremial y establecer vínculos de comunicación con sus subordinados.</a:t>
            </a:r>
            <a:endParaRPr lang="es-EC" sz="2400" dirty="0">
              <a:solidFill>
                <a:schemeClr val="tx1"/>
              </a:solidFill>
            </a:endParaRPr>
          </a:p>
        </p:txBody>
      </p:sp>
      <p:sp>
        <p:nvSpPr>
          <p:cNvPr id="9" name="Flecha: curvada hacia abajo 8">
            <a:extLst>
              <a:ext uri="{FF2B5EF4-FFF2-40B4-BE49-F238E27FC236}">
                <a16:creationId xmlns:a16="http://schemas.microsoft.com/office/drawing/2014/main" id="{65BF0618-3B31-EAC7-68C3-ED602D7A8C7E}"/>
              </a:ext>
            </a:extLst>
          </p:cNvPr>
          <p:cNvSpPr/>
          <p:nvPr/>
        </p:nvSpPr>
        <p:spPr>
          <a:xfrm>
            <a:off x="4350326" y="692726"/>
            <a:ext cx="3186545" cy="750079"/>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C" sz="2400">
              <a:solidFill>
                <a:schemeClr val="tx1"/>
              </a:solidFill>
            </a:endParaRPr>
          </a:p>
        </p:txBody>
      </p:sp>
    </p:spTree>
    <p:extLst>
      <p:ext uri="{BB962C8B-B14F-4D97-AF65-F5344CB8AC3E}">
        <p14:creationId xmlns:p14="http://schemas.microsoft.com/office/powerpoint/2010/main" val="2874068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ítulo 5">
            <a:extLst>
              <a:ext uri="{FF2B5EF4-FFF2-40B4-BE49-F238E27FC236}">
                <a16:creationId xmlns:a16="http://schemas.microsoft.com/office/drawing/2014/main" id="{E1820797-D211-D41A-729D-7DA96AC4FEC9}"/>
              </a:ext>
            </a:extLst>
          </p:cNvPr>
          <p:cNvSpPr>
            <a:spLocks noGrp="1"/>
          </p:cNvSpPr>
          <p:nvPr>
            <p:ph type="subTitle" idx="4"/>
          </p:nvPr>
        </p:nvSpPr>
        <p:spPr>
          <a:xfrm>
            <a:off x="1315731" y="2060812"/>
            <a:ext cx="9384113" cy="3645321"/>
          </a:xfrm>
        </p:spPr>
        <p:txBody>
          <a:bodyPr/>
          <a:lstStyle/>
          <a:p>
            <a:pPr algn="just"/>
            <a:r>
              <a:rPr lang="es-MX" sz="2400" dirty="0">
                <a:solidFill>
                  <a:schemeClr val="tx1"/>
                </a:solidFill>
              </a:rPr>
              <a:t>Es un proceso por medio del cual se consigue calidad en el funcionamiento de un organismo social, a través del correcto aprovechamiento de sus recursos, en pro del logro de objetivos predeterminados. Se logra la calidad cuando la organización es eficiente respecto al uso racional y planeado de los recursos, internos y externos, y eficaz cuando tiende la misión a través del cumplimiento de sus objetivos sociales, técnicos, tecnológicos, científicos, políticos, religiosos, culturales, deportivos, y académicos</a:t>
            </a:r>
            <a:endParaRPr lang="es-EC" sz="2400" dirty="0">
              <a:solidFill>
                <a:schemeClr val="tx1"/>
              </a:solidFill>
            </a:endParaRPr>
          </a:p>
        </p:txBody>
      </p:sp>
      <p:sp>
        <p:nvSpPr>
          <p:cNvPr id="2" name="Rectángulo 1">
            <a:extLst>
              <a:ext uri="{FF2B5EF4-FFF2-40B4-BE49-F238E27FC236}">
                <a16:creationId xmlns:a16="http://schemas.microsoft.com/office/drawing/2014/main" id="{05D3DACE-FB81-E10A-DAC2-9EA1BB78FADA}"/>
              </a:ext>
            </a:extLst>
          </p:cNvPr>
          <p:cNvSpPr/>
          <p:nvPr/>
        </p:nvSpPr>
        <p:spPr>
          <a:xfrm>
            <a:off x="2033516" y="818866"/>
            <a:ext cx="7779224" cy="87345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C"/>
              <a:t>EL PROCESO ADMINISTRATIVO</a:t>
            </a:r>
          </a:p>
        </p:txBody>
      </p:sp>
    </p:spTree>
    <p:extLst>
      <p:ext uri="{BB962C8B-B14F-4D97-AF65-F5344CB8AC3E}">
        <p14:creationId xmlns:p14="http://schemas.microsoft.com/office/powerpoint/2010/main" val="2479695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F625D56E-08E7-3B2B-CBA5-D00828F966A3}"/>
              </a:ext>
            </a:extLst>
          </p:cNvPr>
          <p:cNvPicPr>
            <a:picLocks noChangeAspect="1"/>
          </p:cNvPicPr>
          <p:nvPr/>
        </p:nvPicPr>
        <p:blipFill rotWithShape="1">
          <a:blip r:embed="rId2"/>
          <a:srcRect l="19702" t="23428" r="20634" b="10477"/>
          <a:stretch/>
        </p:blipFill>
        <p:spPr>
          <a:xfrm>
            <a:off x="764275" y="682388"/>
            <a:ext cx="10631605" cy="5609229"/>
          </a:xfrm>
          <a:prstGeom prst="rect">
            <a:avLst/>
          </a:prstGeom>
        </p:spPr>
      </p:pic>
    </p:spTree>
    <p:extLst>
      <p:ext uri="{BB962C8B-B14F-4D97-AF65-F5344CB8AC3E}">
        <p14:creationId xmlns:p14="http://schemas.microsoft.com/office/powerpoint/2010/main" val="3674050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ítulo 5">
            <a:extLst>
              <a:ext uri="{FF2B5EF4-FFF2-40B4-BE49-F238E27FC236}">
                <a16:creationId xmlns:a16="http://schemas.microsoft.com/office/drawing/2014/main" id="{36098E05-E09F-82EB-F579-F0BE3650687C}"/>
              </a:ext>
            </a:extLst>
          </p:cNvPr>
          <p:cNvSpPr>
            <a:spLocks noGrp="1"/>
          </p:cNvSpPr>
          <p:nvPr>
            <p:ph type="subTitle" idx="4"/>
          </p:nvPr>
        </p:nvSpPr>
        <p:spPr>
          <a:xfrm>
            <a:off x="1315731" y="1419367"/>
            <a:ext cx="9124805" cy="4286766"/>
          </a:xfrm>
        </p:spPr>
        <p:txBody>
          <a:bodyPr/>
          <a:lstStyle/>
          <a:p>
            <a:endParaRPr lang="es-EC" dirty="0"/>
          </a:p>
        </p:txBody>
      </p:sp>
    </p:spTree>
    <p:extLst>
      <p:ext uri="{BB962C8B-B14F-4D97-AF65-F5344CB8AC3E}">
        <p14:creationId xmlns:p14="http://schemas.microsoft.com/office/powerpoint/2010/main" val="35493429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{146DBE3A-0A20-4EB6-BC79-18BBD64F8DD3}tf03457452</Template>
  <TotalTime>209</TotalTime>
  <Words>411</Words>
  <Application>Microsoft Office PowerPoint</Application>
  <PresentationFormat>Panorámica</PresentationFormat>
  <Paragraphs>38</Paragraphs>
  <Slides>9</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9</vt:i4>
      </vt:variant>
    </vt:vector>
  </HeadingPairs>
  <TitlesOfParts>
    <vt:vector size="18" baseType="lpstr">
      <vt:lpstr>Arial</vt:lpstr>
      <vt:lpstr>Calibri</vt:lpstr>
      <vt:lpstr>Calibri Light</vt:lpstr>
      <vt:lpstr>Raleway SemiBold</vt:lpstr>
      <vt:lpstr>ScalaPro-Bold</vt:lpstr>
      <vt:lpstr>ScalaPro-Regular</vt:lpstr>
      <vt:lpstr>Taz-Regular</vt:lpstr>
      <vt:lpstr>Wingdings</vt:lpstr>
      <vt:lpstr>Celestial</vt:lpstr>
      <vt:lpstr>ADMINISTRACIÓN EN SERVICIOS DE SALUD</vt:lpstr>
      <vt:lpstr>Presentación de PowerPoint</vt:lpstr>
      <vt:lpstr>Presentación de PowerPoint</vt:lpstr>
      <vt:lpstr>- Físicas: saludables y vigorosas  - Intelectuales: para comprender la naturaleza de su función   - Morales: para mostrar equidad y justicia  - Experiencia práctica en los negocios   - Conocimientos de administración</vt:lpstr>
      <vt:lpstr>Presentación de PowerPoint</vt:lpstr>
      <vt:lpstr>PERFIL DEL ADMINISTRADOR EN ENFERMERÍA</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Carmen Elisa Curay Yaulema</dc:creator>
  <cp:lastModifiedBy>Carmen Elisa Curay Yaulema</cp:lastModifiedBy>
  <cp:revision>4</cp:revision>
  <dcterms:created xsi:type="dcterms:W3CDTF">2024-05-18T03:16:46Z</dcterms:created>
  <dcterms:modified xsi:type="dcterms:W3CDTF">2024-05-20T01:08:54Z</dcterms:modified>
</cp:coreProperties>
</file>