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youtu.be/DwSsqJqqsm4?si=9fGnYiwD8aw5V23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45CD133-2398-9ECA-04B3-0C86CA10F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D9637A-712B-57A0-2911-1566A478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884" y="1721224"/>
            <a:ext cx="3578309" cy="23070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UNIDAD 2: ÉPOCA ABORIGEN E INCA </a:t>
            </a:r>
          </a:p>
        </p:txBody>
      </p:sp>
      <p:pic>
        <p:nvPicPr>
          <p:cNvPr id="3" name="Picture 2" descr="Cultura inca: características e historia del Imperio Inca">
            <a:extLst>
              <a:ext uri="{FF2B5EF4-FFF2-40B4-BE49-F238E27FC236}">
                <a16:creationId xmlns:a16="http://schemas.microsoft.com/office/drawing/2014/main" id="{FC0020AE-83DF-60A3-F683-C4B593DC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" r="808" b="-2"/>
          <a:stretch/>
        </p:blipFill>
        <p:spPr bwMode="auto">
          <a:xfrm>
            <a:off x="-1" y="-3961"/>
            <a:ext cx="7324263" cy="444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l Imperio de los incas">
            <a:extLst>
              <a:ext uri="{FF2B5EF4-FFF2-40B4-BE49-F238E27FC236}">
                <a16:creationId xmlns:a16="http://schemas.microsoft.com/office/drawing/2014/main" id="{3F13DC09-4749-F745-A30F-0226F0C40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" r="4" b="4"/>
          <a:stretch/>
        </p:blipFill>
        <p:spPr bwMode="auto">
          <a:xfrm>
            <a:off x="-1739" y="4490356"/>
            <a:ext cx="3636241" cy="23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ISTORIA DEL ECUADOR | Genially">
            <a:extLst>
              <a:ext uri="{FF2B5EF4-FFF2-40B4-BE49-F238E27FC236}">
                <a16:creationId xmlns:a16="http://schemas.microsoft.com/office/drawing/2014/main" id="{C3187DFB-463E-421D-D6A5-2E071EA8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8" r="5" b="5"/>
          <a:stretch/>
        </p:blipFill>
        <p:spPr bwMode="auto">
          <a:xfrm>
            <a:off x="3702295" y="4493109"/>
            <a:ext cx="3620229" cy="23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0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7FF4DAD-88DB-A1A2-6874-7DA5D68D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sz="3300"/>
              <a:t>Cazadores-recolectores de la Costa</a:t>
            </a:r>
            <a:endParaRPr lang="en-US" sz="3300"/>
          </a:p>
        </p:txBody>
      </p:sp>
      <p:pic>
        <p:nvPicPr>
          <p:cNvPr id="5122" name="Picture 2" descr="CULTURAS Valdivia Milagro-Quevedo, UNEMI: Cultura Las Vegas: Ubicación  Evolución">
            <a:extLst>
              <a:ext uri="{FF2B5EF4-FFF2-40B4-BE49-F238E27FC236}">
                <a16:creationId xmlns:a16="http://schemas.microsoft.com/office/drawing/2014/main" id="{5B94B8DD-B3C8-891F-F381-2A11CE316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9" r="-2" b="3073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ultura Lima - Historia del Perú">
            <a:extLst>
              <a:ext uri="{FF2B5EF4-FFF2-40B4-BE49-F238E27FC236}">
                <a16:creationId xmlns:a16="http://schemas.microsoft.com/office/drawing/2014/main" id="{D4A403FF-A629-3FD4-2BBC-F885B835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r="1384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3A6D45-5B55-AEF3-A433-29727267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800"/>
              <a:t>Asentuados en las riberas, manglares y estuarios</a:t>
            </a:r>
          </a:p>
          <a:p>
            <a:pPr>
              <a:lnSpc>
                <a:spcPct val="110000"/>
              </a:lnSpc>
            </a:pPr>
            <a:r>
              <a:rPr lang="es-EC" sz="1800"/>
              <a:t>Dieta basada en mariscos, pequeños peces y pequeños animales terrestres como conejos. Hacían pequeñas balsas. </a:t>
            </a:r>
          </a:p>
          <a:p>
            <a:pPr>
              <a:lnSpc>
                <a:spcPct val="110000"/>
              </a:lnSpc>
            </a:pPr>
            <a:r>
              <a:rPr lang="es-EC" sz="1800"/>
              <a:t>Principal representante: cultura Las Vegas, la más compleja de todas</a:t>
            </a:r>
          </a:p>
          <a:p>
            <a:pPr>
              <a:lnSpc>
                <a:spcPct val="110000"/>
              </a:lnSpc>
            </a:pPr>
            <a:r>
              <a:rPr lang="es-EC" sz="1800"/>
              <a:t>Inicios de sedentarización (pequeñas aldeas) y cierta organización social </a:t>
            </a:r>
          </a:p>
          <a:p>
            <a:pPr>
              <a:lnSpc>
                <a:spcPct val="110000"/>
              </a:lnSpc>
            </a:pPr>
            <a:r>
              <a:rPr lang="es-EC" sz="1800"/>
              <a:t>Adoración al mar: formación de pequeños altares para divisarlo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263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35E6F4-5DA1-0F1E-C4F0-F38BC256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C" sz="3300"/>
              <a:t>Conclusiones sobre los primeros pobladores</a:t>
            </a:r>
            <a:endParaRPr lang="en-US" sz="3300"/>
          </a:p>
        </p:txBody>
      </p:sp>
      <p:pic>
        <p:nvPicPr>
          <p:cNvPr id="6146" name="Picture 2" descr="Lo que dice la ciencia para adelgazar de forma fácil y saludable: Lo que  comen los cazadores-recolectores y las bases de la paleodieta">
            <a:extLst>
              <a:ext uri="{FF2B5EF4-FFF2-40B4-BE49-F238E27FC236}">
                <a16:creationId xmlns:a16="http://schemas.microsoft.com/office/drawing/2014/main" id="{0947C879-CF67-3877-05A6-AEB73525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r="25007" b="-1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6DE630-DB78-51A2-905C-E28C5F1E4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r>
              <a:rPr lang="es-EC" sz="1800"/>
              <a:t>Muy adaptativos ante su entorno</a:t>
            </a:r>
          </a:p>
          <a:p>
            <a:r>
              <a:rPr lang="es-EC" sz="1800"/>
              <a:t>Afortunados de los recursos que tuvieron </a:t>
            </a:r>
          </a:p>
          <a:p>
            <a:r>
              <a:rPr lang="es-EC" sz="1800"/>
              <a:t>Rutinas de vida claves para el futuro: agricultura, desarrollo de la cerámica y el establecimiento de poblados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5092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B85A25-41F7-9C2F-9C25-814EF1937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 fontScale="90000"/>
          </a:bodyPr>
          <a:lstStyle/>
          <a:p>
            <a:r>
              <a:rPr lang="es-EC" dirty="0"/>
              <a:t>El Ecuador aborigen: los primeros pobladores</a:t>
            </a:r>
            <a:endParaRPr lang="en-US" dirty="0"/>
          </a:p>
        </p:txBody>
      </p:sp>
      <p:pic>
        <p:nvPicPr>
          <p:cNvPr id="2050" name="Picture 2" descr="Cultura Las Vegas - Enciclopedia del Ecuador">
            <a:extLst>
              <a:ext uri="{FF2B5EF4-FFF2-40B4-BE49-F238E27FC236}">
                <a16:creationId xmlns:a16="http://schemas.microsoft.com/office/drawing/2014/main" id="{1649253E-74E1-FDEA-0066-1EAD0CDE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6" r="13373" b="-2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EBE36-A5CE-020B-B55E-354B0B309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r>
              <a:rPr lang="es-EC" sz="1800" dirty="0"/>
              <a:t>Periodo Paleoindio (12 000-4 000 </a:t>
            </a:r>
            <a:r>
              <a:rPr lang="es-EC" sz="1800" dirty="0" err="1"/>
              <a:t>a.C</a:t>
            </a:r>
            <a:r>
              <a:rPr lang="es-EC" sz="1800" dirty="0"/>
              <a:t>)</a:t>
            </a:r>
          </a:p>
          <a:p>
            <a:r>
              <a:rPr lang="es-EC" sz="1800" dirty="0"/>
              <a:t>Cazadores-recolectores (no dominaban la agricultura)</a:t>
            </a:r>
          </a:p>
          <a:p>
            <a:r>
              <a:rPr lang="es-EC" sz="1800" dirty="0"/>
              <a:t>Herramientas de piedra</a:t>
            </a:r>
          </a:p>
          <a:p>
            <a:r>
              <a:rPr lang="es-EC" sz="1800" dirty="0"/>
              <a:t>Cultura Las Vegas</a:t>
            </a:r>
          </a:p>
          <a:p>
            <a:r>
              <a:rPr lang="es-EC" sz="1800" dirty="0"/>
              <a:t>Los amantes de Sumpa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18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2C20C-B76A-A411-4E7C-92DFC53D1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3300"/>
              <a:t>Sociedades agrícolas incipientes </a:t>
            </a:r>
            <a:endParaRPr lang="en-US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D21170-1DE7-A624-04A2-6FFAA882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/>
              <a:t>Periodo Arcaico (4 000-1 500 a.C)</a:t>
            </a:r>
          </a:p>
          <a:p>
            <a:pPr>
              <a:lnSpc>
                <a:spcPct val="110000"/>
              </a:lnSpc>
            </a:pPr>
            <a:r>
              <a:rPr lang="es-EC" sz="1500"/>
              <a:t>Uso primitivo de la agricultura: maíz y ciertas frutas</a:t>
            </a:r>
          </a:p>
          <a:p>
            <a:pPr>
              <a:lnSpc>
                <a:spcPct val="110000"/>
              </a:lnSpc>
            </a:pPr>
            <a:r>
              <a:rPr lang="es-EC" sz="1500"/>
              <a:t>Inicio de rituales complejos: “funerales” y sacrificios</a:t>
            </a:r>
          </a:p>
          <a:p>
            <a:pPr>
              <a:lnSpc>
                <a:spcPct val="110000"/>
              </a:lnSpc>
            </a:pPr>
            <a:r>
              <a:rPr lang="es-EC" sz="1500"/>
              <a:t>Organización más compleja de la sociedad</a:t>
            </a:r>
          </a:p>
          <a:p>
            <a:pPr>
              <a:lnSpc>
                <a:spcPct val="110000"/>
              </a:lnSpc>
            </a:pPr>
            <a:r>
              <a:rPr lang="es-EC" sz="1500"/>
              <a:t>Cultura Valdivia</a:t>
            </a:r>
          </a:p>
          <a:p>
            <a:pPr>
              <a:lnSpc>
                <a:spcPct val="110000"/>
              </a:lnSpc>
            </a:pPr>
            <a:r>
              <a:rPr lang="es-EC" sz="1500"/>
              <a:t>Culto a la fertilidad femenina   </a:t>
            </a:r>
          </a:p>
          <a:p>
            <a:pPr>
              <a:lnSpc>
                <a:spcPct val="110000"/>
              </a:lnSpc>
            </a:pPr>
            <a:endParaRPr lang="en-US" sz="1500"/>
          </a:p>
        </p:txBody>
      </p:sp>
      <p:pic>
        <p:nvPicPr>
          <p:cNvPr id="3074" name="Picture 2" descr="ᐉ Cultura Valdivia: características, arte y legado ❤️">
            <a:extLst>
              <a:ext uri="{FF2B5EF4-FFF2-40B4-BE49-F238E27FC236}">
                <a16:creationId xmlns:a16="http://schemas.microsoft.com/office/drawing/2014/main" id="{23BD9F69-7056-4732-EEEE-484AA666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52799"/>
            <a:ext cx="5837780" cy="3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61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828B4-1B11-505D-1832-62A7E8C5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953569" cy="1527048"/>
          </a:xfrm>
        </p:spPr>
        <p:txBody>
          <a:bodyPr anchor="b">
            <a:normAutofit/>
          </a:bodyPr>
          <a:lstStyle/>
          <a:p>
            <a:r>
              <a:rPr lang="es-EC" sz="3300"/>
              <a:t>Sociedades agrícolas superiores y supra comunales</a:t>
            </a:r>
            <a:endParaRPr lang="en-US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1126F5-0371-2629-A17B-017D551B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953569" cy="4096512"/>
          </a:xfrm>
        </p:spPr>
        <p:txBody>
          <a:bodyPr>
            <a:normAutofit/>
          </a:bodyPr>
          <a:lstStyle/>
          <a:p>
            <a:r>
              <a:rPr lang="es-EC" sz="1800"/>
              <a:t>Periodo formativo (1 500 a.C-500 d.C)</a:t>
            </a:r>
          </a:p>
          <a:p>
            <a:r>
              <a:rPr lang="es-EC" sz="1800"/>
              <a:t>Agricultura consolidada y pleno desarrollo alfarero </a:t>
            </a:r>
          </a:p>
          <a:p>
            <a:r>
              <a:rPr lang="es-EC" sz="1800"/>
              <a:t>Herramientas complejas</a:t>
            </a:r>
          </a:p>
          <a:p>
            <a:r>
              <a:rPr lang="es-EC" sz="1800"/>
              <a:t>Comercio primitivo (trueque), incluso entre culturas</a:t>
            </a:r>
          </a:p>
          <a:p>
            <a:r>
              <a:rPr lang="es-EC" sz="1800"/>
              <a:t>Concha spondylus (valor para rituales y ornamentos)</a:t>
            </a:r>
          </a:p>
          <a:p>
            <a:r>
              <a:rPr lang="es-EC" sz="1800"/>
              <a:t>Fuerte iconografía religiosa</a:t>
            </a:r>
          </a:p>
          <a:p>
            <a:r>
              <a:rPr lang="es-EC" sz="1800"/>
              <a:t>Culturas Machalilla y Chorrera</a:t>
            </a:r>
          </a:p>
          <a:p>
            <a:endParaRPr lang="en-US" sz="1800"/>
          </a:p>
        </p:txBody>
      </p:sp>
      <p:pic>
        <p:nvPicPr>
          <p:cNvPr id="1028" name="Picture 4" descr="Cultura chorrera, guangala, tolita primera parte de ECA by dominiquezurita7  on emaze">
            <a:extLst>
              <a:ext uri="{FF2B5EF4-FFF2-40B4-BE49-F238E27FC236}">
                <a16:creationId xmlns:a16="http://schemas.microsoft.com/office/drawing/2014/main" id="{8D20BA69-C9DA-88FB-DE1A-5F093B31F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9" r="2" b="39282"/>
          <a:stretch/>
        </p:blipFill>
        <p:spPr bwMode="auto">
          <a:xfrm>
            <a:off x="7435018" y="10"/>
            <a:ext cx="4756982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ondylus - Wikipedia, la enciclopedia libre">
            <a:extLst>
              <a:ext uri="{FF2B5EF4-FFF2-40B4-BE49-F238E27FC236}">
                <a16:creationId xmlns:a16="http://schemas.microsoft.com/office/drawing/2014/main" id="{06C416D4-3349-F442-B3FC-7E6AF426B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r="-4" b="-4"/>
          <a:stretch/>
        </p:blipFill>
        <p:spPr bwMode="auto">
          <a:xfrm>
            <a:off x="7435018" y="3454171"/>
            <a:ext cx="4756982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9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596AF4-0D50-8F74-055E-31B31D4B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42408"/>
            <a:ext cx="3553412" cy="1527048"/>
          </a:xfrm>
        </p:spPr>
        <p:txBody>
          <a:bodyPr anchor="b">
            <a:normAutofit/>
          </a:bodyPr>
          <a:lstStyle/>
          <a:p>
            <a:r>
              <a:rPr lang="es-EC" sz="3300" dirty="0"/>
              <a:t>Los primeros pobladores del Ecuador </a:t>
            </a:r>
            <a:endParaRPr lang="en-US" sz="33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EDF015-8BE0-9665-B16E-5B01A09D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44" y="1993693"/>
            <a:ext cx="4002374" cy="4721900"/>
          </a:xfrm>
        </p:spPr>
        <p:txBody>
          <a:bodyPr>
            <a:normAutofit fontScale="85000" lnSpcReduction="10000"/>
          </a:bodyPr>
          <a:lstStyle/>
          <a:p>
            <a:r>
              <a:rPr lang="es-EC" sz="1800" dirty="0"/>
              <a:t>Llegada hace 12 000 años desde Alaska (por el estrecho de Bering)</a:t>
            </a:r>
          </a:p>
          <a:p>
            <a:r>
              <a:rPr lang="es-EC" sz="1800" dirty="0"/>
              <a:t>https://youtu.be/Q9CsK95hWAA?si=X9ee4D8jRFfNY6r7 </a:t>
            </a:r>
          </a:p>
          <a:p>
            <a:r>
              <a:rPr lang="es-EC" sz="1800" dirty="0"/>
              <a:t>Ecosistema propicio a través de la Sierra por el fin de la última glaciación</a:t>
            </a:r>
          </a:p>
          <a:p>
            <a:r>
              <a:rPr lang="es-EC" sz="1800" dirty="0"/>
              <a:t>Herramientas de piedra, principalmente obsidiana, cuarzo y basalto</a:t>
            </a:r>
          </a:p>
          <a:p>
            <a:r>
              <a:rPr lang="es-EC" sz="1800" dirty="0"/>
              <a:t>La Costa fue poblada después; la Amazonía no fue poblada</a:t>
            </a:r>
          </a:p>
          <a:p>
            <a:r>
              <a:rPr lang="es-EC" sz="1800" dirty="0"/>
              <a:t>Organización en tribus </a:t>
            </a:r>
          </a:p>
          <a:p>
            <a:r>
              <a:rPr lang="en-US" sz="1800" dirty="0"/>
              <a:t>Zonas de </a:t>
            </a:r>
            <a:r>
              <a:rPr lang="en-US" sz="1800" dirty="0" err="1"/>
              <a:t>principales</a:t>
            </a:r>
            <a:r>
              <a:rPr lang="en-US" sz="1800" dirty="0"/>
              <a:t> </a:t>
            </a:r>
            <a:r>
              <a:rPr lang="en-US" sz="1800" dirty="0" err="1"/>
              <a:t>asentamientos</a:t>
            </a:r>
            <a:r>
              <a:rPr lang="en-US" sz="1800" dirty="0"/>
              <a:t>: </a:t>
            </a:r>
            <a:r>
              <a:rPr lang="en-US" sz="1800" dirty="0" err="1"/>
              <a:t>valles</a:t>
            </a:r>
            <a:r>
              <a:rPr lang="en-US" sz="1800" dirty="0"/>
              <a:t> del </a:t>
            </a:r>
            <a:r>
              <a:rPr lang="en-US" sz="1800" dirty="0" err="1"/>
              <a:t>Ilaló</a:t>
            </a:r>
            <a:r>
              <a:rPr lang="en-US" sz="1800" dirty="0"/>
              <a:t> y </a:t>
            </a:r>
            <a:r>
              <a:rPr lang="en-US" sz="1800" dirty="0" err="1"/>
              <a:t>península</a:t>
            </a:r>
            <a:r>
              <a:rPr lang="en-US" sz="1800" dirty="0"/>
              <a:t> de Santa Elena </a:t>
            </a:r>
          </a:p>
        </p:txBody>
      </p:sp>
      <p:pic>
        <p:nvPicPr>
          <p:cNvPr id="2050" name="Picture 2" descr="Primeros habitantes del Ecuador 5th Grade Quiz | Quizizz">
            <a:extLst>
              <a:ext uri="{FF2B5EF4-FFF2-40B4-BE49-F238E27FC236}">
                <a16:creationId xmlns:a16="http://schemas.microsoft.com/office/drawing/2014/main" id="{76F7E3BD-7C5A-9DA0-FC04-66E04C2C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r="30606"/>
          <a:stretch/>
        </p:blipFill>
        <p:spPr bwMode="auto">
          <a:xfrm>
            <a:off x="4752550" y="10"/>
            <a:ext cx="743945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7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MACOPSE: La punta más sobresaliente y encantadora del Ecuador | Revista  Buen Viaje">
            <a:extLst>
              <a:ext uri="{FF2B5EF4-FFF2-40B4-BE49-F238E27FC236}">
                <a16:creationId xmlns:a16="http://schemas.microsoft.com/office/drawing/2014/main" id="{0C759A73-0ADC-8552-EBA0-272391EC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r="1" b="1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aló - Wikipedia, la enciclopedia libre">
            <a:extLst>
              <a:ext uri="{FF2B5EF4-FFF2-40B4-BE49-F238E27FC236}">
                <a16:creationId xmlns:a16="http://schemas.microsoft.com/office/drawing/2014/main" id="{14CE9FD4-2F64-AE7D-220B-B0E02EE69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4" r="-1" b="-1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ígsig Patrimonio Cultural: Industria Lítica y ósea de Chobshi">
            <a:extLst>
              <a:ext uri="{FF2B5EF4-FFF2-40B4-BE49-F238E27FC236}">
                <a16:creationId xmlns:a16="http://schemas.microsoft.com/office/drawing/2014/main" id="{CCC2EFD2-59F4-3090-9C7B-AE2F45273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r="-1" b="-1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0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6E37E9F-0D7B-3A32-831F-F60BBD6B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B670B6-1B4F-2608-EEC4-7A149933B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069848"/>
            <a:ext cx="4916424" cy="1353312"/>
          </a:xfrm>
        </p:spPr>
        <p:txBody>
          <a:bodyPr anchor="b">
            <a:normAutofit/>
          </a:bodyPr>
          <a:lstStyle/>
          <a:p>
            <a:r>
              <a:rPr lang="es-EC" sz="2800"/>
              <a:t>Hallazgos arqueológicos… Cómo sabemos lo que sabemos?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A5C5BD-ED54-146F-FC9F-E213D4E24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509" y="2510288"/>
            <a:ext cx="4916424" cy="3454933"/>
          </a:xfrm>
        </p:spPr>
        <p:txBody>
          <a:bodyPr>
            <a:normAutofit/>
          </a:bodyPr>
          <a:lstStyle/>
          <a:p>
            <a:r>
              <a:rPr lang="es-EC" sz="1800"/>
              <a:t>El proceso del arqueólogo: indagación del terreno, excavación, registro de restos, análisis e interpretación. </a:t>
            </a:r>
          </a:p>
          <a:p>
            <a:r>
              <a:rPr lang="es-EC" sz="1800"/>
              <a:t>Cómo establecen la antigüedad de un vestigio? Con la prueba del carbono 14.</a:t>
            </a:r>
          </a:p>
          <a:p>
            <a:r>
              <a:rPr lang="en-US" sz="1800">
                <a:hlinkClick r:id="rId2"/>
              </a:rPr>
              <a:t>https://youtu.be/DwSsqJqqsm4?si=9fGnYiwD8aw5V23G</a:t>
            </a:r>
            <a:r>
              <a:rPr lang="es-EC" sz="1800"/>
              <a:t> </a:t>
            </a:r>
          </a:p>
          <a:p>
            <a:r>
              <a:rPr lang="es-EC" sz="1800"/>
              <a:t>Diferencia entre arqueólogos y antropólogos</a:t>
            </a:r>
            <a:endParaRPr lang="en-US" sz="1800"/>
          </a:p>
        </p:txBody>
      </p:sp>
      <p:pic>
        <p:nvPicPr>
          <p:cNvPr id="2052" name="Picture 4" descr="Charla sobre arqueología histórica en ruinas de Panamá – Noticias UACh">
            <a:extLst>
              <a:ext uri="{FF2B5EF4-FFF2-40B4-BE49-F238E27FC236}">
                <a16:creationId xmlns:a16="http://schemas.microsoft.com/office/drawing/2014/main" id="{6DB1D5C7-4406-2E63-7D43-E3E7F4412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262" y="882111"/>
            <a:ext cx="3237028" cy="24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rqueología: información, ramas, estudios y características">
            <a:extLst>
              <a:ext uri="{FF2B5EF4-FFF2-40B4-BE49-F238E27FC236}">
                <a16:creationId xmlns:a16="http://schemas.microsoft.com/office/drawing/2014/main" id="{1644B011-CF41-8ABD-BFE3-AED86E13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4261" y="3539091"/>
            <a:ext cx="4088161" cy="21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1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3086">
            <a:extLst>
              <a:ext uri="{FF2B5EF4-FFF2-40B4-BE49-F238E27FC236}">
                <a16:creationId xmlns:a16="http://schemas.microsoft.com/office/drawing/2014/main" id="{268DB70D-AC37-F4B2-AE26-FA3AFB22C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0A5681-A94B-4FD5-3236-0064E86A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586882" cy="1527048"/>
          </a:xfrm>
        </p:spPr>
        <p:txBody>
          <a:bodyPr anchor="b">
            <a:normAutofit/>
          </a:bodyPr>
          <a:lstStyle/>
          <a:p>
            <a:r>
              <a:rPr lang="es-EC" sz="3300"/>
              <a:t>Otros lugares con hallazgos importantes</a:t>
            </a:r>
            <a:endParaRPr lang="en-US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18663E-E576-7623-CAD8-61BEE572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586882" cy="4096512"/>
          </a:xfrm>
        </p:spPr>
        <p:txBody>
          <a:bodyPr>
            <a:normAutofit/>
          </a:bodyPr>
          <a:lstStyle/>
          <a:p>
            <a:r>
              <a:rPr lang="es-EC" sz="1800"/>
              <a:t>Cerro Narrío: cultura Chaullubamba </a:t>
            </a:r>
          </a:p>
          <a:p>
            <a:r>
              <a:rPr lang="es-EC" sz="1800"/>
              <a:t>Punín: El hombre de Punín </a:t>
            </a:r>
            <a:endParaRPr lang="en-US" sz="1800"/>
          </a:p>
        </p:txBody>
      </p:sp>
      <p:pic>
        <p:nvPicPr>
          <p:cNvPr id="3080" name="Picture 8" descr="Fototeca · COLEGIO BENIGNO MALO · Biblioteca Digital">
            <a:extLst>
              <a:ext uri="{FF2B5EF4-FFF2-40B4-BE49-F238E27FC236}">
                <a16:creationId xmlns:a16="http://schemas.microsoft.com/office/drawing/2014/main" id="{6B8D47D6-F843-A9FE-5680-7AF853271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5" r="-2" b="13058"/>
          <a:stretch/>
        </p:blipFill>
        <p:spPr bwMode="auto">
          <a:xfrm>
            <a:off x="6096000" y="10"/>
            <a:ext cx="3019170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ual es el resto humano mas antiguo encontrado en Ecuador - Brainly.lat">
            <a:extLst>
              <a:ext uri="{FF2B5EF4-FFF2-40B4-BE49-F238E27FC236}">
                <a16:creationId xmlns:a16="http://schemas.microsoft.com/office/drawing/2014/main" id="{E0FAEE96-B4DD-0ECF-E3D8-DACD2C46C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1" r="20276" b="1"/>
          <a:stretch/>
        </p:blipFill>
        <p:spPr bwMode="auto">
          <a:xfrm>
            <a:off x="9166360" y="10"/>
            <a:ext cx="3025640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uinas de Cerro Narrío | Turismo en Ecuador | Guía Turística, Hospedaje y  Tours en Ecuador | App de Turismo Ecuador | BuenTRIP Travel APP Ecuador">
            <a:extLst>
              <a:ext uri="{FF2B5EF4-FFF2-40B4-BE49-F238E27FC236}">
                <a16:creationId xmlns:a16="http://schemas.microsoft.com/office/drawing/2014/main" id="{15DFB6C1-ECA1-43E1-71FD-D12B4428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/>
          <a:stretch/>
        </p:blipFill>
        <p:spPr bwMode="auto">
          <a:xfrm>
            <a:off x="6096000" y="3456073"/>
            <a:ext cx="6096000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El hombre de Punín">
            <a:extLst>
              <a:ext uri="{FF2B5EF4-FFF2-40B4-BE49-F238E27FC236}">
                <a16:creationId xmlns:a16="http://schemas.microsoft.com/office/drawing/2014/main" id="{7129DF78-9243-E8A9-2F00-B8D1D6206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erro Narrío">
            <a:extLst>
              <a:ext uri="{FF2B5EF4-FFF2-40B4-BE49-F238E27FC236}">
                <a16:creationId xmlns:a16="http://schemas.microsoft.com/office/drawing/2014/main" id="{9E8C85DF-0556-C937-C3E0-33BCEA2037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5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81D30E-9221-95F8-D391-A6B3DF303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sz="3300"/>
              <a:t>Cazadores-recolectores de la Sierra</a:t>
            </a:r>
            <a:endParaRPr lang="en-US" sz="3300"/>
          </a:p>
        </p:txBody>
      </p:sp>
      <p:pic>
        <p:nvPicPr>
          <p:cNvPr id="4098" name="Picture 2" descr="Los cazadores prehistóricos no eran todos hombres. Las mujeres también  cazaban, sugiere un nuevo descubrimiento | CNN">
            <a:extLst>
              <a:ext uri="{FF2B5EF4-FFF2-40B4-BE49-F238E27FC236}">
                <a16:creationId xmlns:a16="http://schemas.microsoft.com/office/drawing/2014/main" id="{DFD47C65-AE77-11E1-FF27-1B73CA75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65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 RECOLECTORES Y CAZADORES A AGRICULTORES Y GANADEROS.">
            <a:extLst>
              <a:ext uri="{FF2B5EF4-FFF2-40B4-BE49-F238E27FC236}">
                <a16:creationId xmlns:a16="http://schemas.microsoft.com/office/drawing/2014/main" id="{909B9FB4-BABA-3322-A0EC-B61D4FAA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BEB103-A5AC-EB4C-FD77-8B19797A0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Vivían en valles, pero también en alturas como cerros o montañas</a:t>
            </a:r>
          </a:p>
          <a:p>
            <a:r>
              <a:rPr lang="es-EC" sz="1800"/>
              <a:t>Organizados en pequeños grupos nómadas</a:t>
            </a:r>
          </a:p>
          <a:p>
            <a:r>
              <a:rPr lang="es-EC" sz="1800"/>
              <a:t>Dieta basada en animales silvestres como venados o roedores, plantas silvestres y frutas</a:t>
            </a:r>
          </a:p>
          <a:p>
            <a:r>
              <a:rPr lang="es-EC" sz="1800"/>
              <a:t>Aprendieron técnicas para crear cuchillos y puntas de lanza</a:t>
            </a:r>
          </a:p>
          <a:p>
            <a:r>
              <a:rPr lang="es-EC" sz="1800"/>
              <a:t>Evidencia de que las mujeres también cazaban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95544370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442</Words>
  <Application>Microsoft Office PowerPoint</Application>
  <PresentationFormat>Panorámica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Neue Haas Grotesk Text Pro</vt:lpstr>
      <vt:lpstr>VanillaVTI</vt:lpstr>
      <vt:lpstr>UNIDAD 2: ÉPOCA ABORIGEN E INCA </vt:lpstr>
      <vt:lpstr>El Ecuador aborigen: los primeros pobladores</vt:lpstr>
      <vt:lpstr>Sociedades agrícolas incipientes </vt:lpstr>
      <vt:lpstr>Sociedades agrícolas superiores y supra comunales</vt:lpstr>
      <vt:lpstr>Los primeros pobladores del Ecuador </vt:lpstr>
      <vt:lpstr>Presentación de PowerPoint</vt:lpstr>
      <vt:lpstr>Hallazgos arqueológicos… Cómo sabemos lo que sabemos?</vt:lpstr>
      <vt:lpstr>Otros lugares con hallazgos importantes</vt:lpstr>
      <vt:lpstr>Cazadores-recolectores de la Sierra</vt:lpstr>
      <vt:lpstr>Cazadores-recolectores de la Costa</vt:lpstr>
      <vt:lpstr>Conclusiones sobre los primeros pobladores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59</cp:revision>
  <dcterms:created xsi:type="dcterms:W3CDTF">2025-04-22T04:01:35Z</dcterms:created>
  <dcterms:modified xsi:type="dcterms:W3CDTF">2025-05-09T03:11:05Z</dcterms:modified>
</cp:coreProperties>
</file>