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3" r:id="rId3"/>
    <p:sldId id="271" r:id="rId4"/>
    <p:sldId id="269" r:id="rId5"/>
    <p:sldId id="270" r:id="rId6"/>
    <p:sldId id="267" r:id="rId7"/>
    <p:sldId id="274" r:id="rId8"/>
    <p:sldId id="275" r:id="rId9"/>
    <p:sldId id="276" r:id="rId10"/>
    <p:sldId id="537" r:id="rId11"/>
    <p:sldId id="281" r:id="rId12"/>
    <p:sldId id="273" r:id="rId13"/>
    <p:sldId id="538" r:id="rId14"/>
    <p:sldId id="539" r:id="rId15"/>
    <p:sldId id="540" r:id="rId16"/>
    <p:sldId id="541" r:id="rId17"/>
    <p:sldId id="543" r:id="rId18"/>
    <p:sldId id="277" r:id="rId19"/>
    <p:sldId id="544" r:id="rId20"/>
    <p:sldId id="545" r:id="rId21"/>
    <p:sldId id="546" r:id="rId22"/>
    <p:sldId id="343" r:id="rId23"/>
    <p:sldId id="346" r:id="rId24"/>
    <p:sldId id="347" r:id="rId25"/>
    <p:sldId id="282" r:id="rId26"/>
    <p:sldId id="284" r:id="rId27"/>
    <p:sldId id="286" r:id="rId28"/>
    <p:sldId id="288" r:id="rId29"/>
    <p:sldId id="547" r:id="rId30"/>
    <p:sldId id="289" r:id="rId31"/>
    <p:sldId id="290" r:id="rId32"/>
    <p:sldId id="333" r:id="rId33"/>
    <p:sldId id="327" r:id="rId34"/>
    <p:sldId id="293" r:id="rId35"/>
    <p:sldId id="331" r:id="rId36"/>
    <p:sldId id="548" r:id="rId37"/>
    <p:sldId id="326" r:id="rId38"/>
    <p:sldId id="443" r:id="rId39"/>
    <p:sldId id="444" r:id="rId40"/>
    <p:sldId id="445" r:id="rId41"/>
    <p:sldId id="446" r:id="rId42"/>
    <p:sldId id="447" r:id="rId43"/>
    <p:sldId id="448" r:id="rId44"/>
    <p:sldId id="449" r:id="rId45"/>
    <p:sldId id="450" r:id="rId46"/>
    <p:sldId id="457" r:id="rId47"/>
    <p:sldId id="262" r:id="rId48"/>
    <p:sldId id="296" r:id="rId49"/>
    <p:sldId id="334" r:id="rId50"/>
    <p:sldId id="549" r:id="rId51"/>
    <p:sldId id="297" r:id="rId52"/>
    <p:sldId id="298" r:id="rId53"/>
    <p:sldId id="299" r:id="rId54"/>
    <p:sldId id="550" r:id="rId55"/>
    <p:sldId id="551" r:id="rId56"/>
    <p:sldId id="335" r:id="rId57"/>
    <p:sldId id="337" r:id="rId58"/>
    <p:sldId id="300" r:id="rId59"/>
    <p:sldId id="301" r:id="rId60"/>
    <p:sldId id="272" r:id="rId61"/>
    <p:sldId id="552" r:id="rId62"/>
    <p:sldId id="553" r:id="rId63"/>
    <p:sldId id="554" r:id="rId64"/>
    <p:sldId id="302" r:id="rId65"/>
    <p:sldId id="338" r:id="rId66"/>
    <p:sldId id="458" r:id="rId67"/>
    <p:sldId id="463" r:id="rId68"/>
    <p:sldId id="459" r:id="rId69"/>
    <p:sldId id="466" r:id="rId70"/>
    <p:sldId id="460" r:id="rId71"/>
    <p:sldId id="461" r:id="rId72"/>
    <p:sldId id="464" r:id="rId73"/>
    <p:sldId id="462" r:id="rId74"/>
    <p:sldId id="467" r:id="rId75"/>
    <p:sldId id="468" r:id="rId76"/>
    <p:sldId id="487" r:id="rId77"/>
    <p:sldId id="488" r:id="rId78"/>
    <p:sldId id="490" r:id="rId79"/>
    <p:sldId id="534" r:id="rId80"/>
    <p:sldId id="491" r:id="rId81"/>
    <p:sldId id="492" r:id="rId82"/>
    <p:sldId id="536" r:id="rId83"/>
    <p:sldId id="493" r:id="rId84"/>
    <p:sldId id="494" r:id="rId85"/>
    <p:sldId id="341" r:id="rId86"/>
    <p:sldId id="303" r:id="rId87"/>
    <p:sldId id="304" r:id="rId88"/>
    <p:sldId id="306" r:id="rId89"/>
    <p:sldId id="504" r:id="rId90"/>
    <p:sldId id="309" r:id="rId91"/>
    <p:sldId id="354" r:id="rId92"/>
    <p:sldId id="359" r:id="rId93"/>
    <p:sldId id="360" r:id="rId94"/>
    <p:sldId id="515" r:id="rId95"/>
    <p:sldId id="361" r:id="rId96"/>
    <p:sldId id="505" r:id="rId97"/>
    <p:sldId id="507" r:id="rId98"/>
    <p:sldId id="508" r:id="rId99"/>
    <p:sldId id="310" r:id="rId100"/>
    <p:sldId id="495" r:id="rId101"/>
    <p:sldId id="311" r:id="rId102"/>
    <p:sldId id="358" r:id="rId103"/>
    <p:sldId id="312" r:id="rId104"/>
    <p:sldId id="314" r:id="rId105"/>
    <p:sldId id="368" r:id="rId106"/>
    <p:sldId id="369" r:id="rId107"/>
    <p:sldId id="373" r:id="rId108"/>
    <p:sldId id="555" r:id="rId109"/>
    <p:sldId id="556" r:id="rId110"/>
    <p:sldId id="557" r:id="rId111"/>
    <p:sldId id="386" r:id="rId112"/>
    <p:sldId id="497" r:id="rId113"/>
    <p:sldId id="308" r:id="rId114"/>
    <p:sldId id="498" r:id="rId115"/>
    <p:sldId id="499" r:id="rId116"/>
    <p:sldId id="501" r:id="rId117"/>
    <p:sldId id="500" r:id="rId118"/>
    <p:sldId id="502" r:id="rId119"/>
    <p:sldId id="387" r:id="rId120"/>
    <p:sldId id="472" r:id="rId121"/>
    <p:sldId id="518" r:id="rId122"/>
    <p:sldId id="519" r:id="rId123"/>
    <p:sldId id="307" r:id="rId124"/>
    <p:sldId id="520" r:id="rId125"/>
    <p:sldId id="521" r:id="rId126"/>
    <p:sldId id="522" r:id="rId127"/>
    <p:sldId id="316" r:id="rId128"/>
    <p:sldId id="474" r:id="rId129"/>
    <p:sldId id="477" r:id="rId130"/>
    <p:sldId id="481" r:id="rId131"/>
    <p:sldId id="315" r:id="rId132"/>
    <p:sldId id="403" r:id="rId133"/>
    <p:sldId id="409" r:id="rId134"/>
    <p:sldId id="404" r:id="rId135"/>
    <p:sldId id="525" r:id="rId136"/>
    <p:sldId id="320" r:id="rId137"/>
    <p:sldId id="526" r:id="rId138"/>
    <p:sldId id="527" r:id="rId139"/>
    <p:sldId id="528" r:id="rId140"/>
    <p:sldId id="530" r:id="rId141"/>
    <p:sldId id="470" r:id="rId142"/>
    <p:sldId id="319" r:id="rId143"/>
    <p:sldId id="417" r:id="rId144"/>
    <p:sldId id="418" r:id="rId145"/>
    <p:sldId id="425" r:id="rId146"/>
    <p:sldId id="323" r:id="rId147"/>
    <p:sldId id="324" r:id="rId148"/>
    <p:sldId id="325" r:id="rId149"/>
    <p:sldId id="430" r:id="rId150"/>
    <p:sldId id="431" r:id="rId151"/>
    <p:sldId id="432" r:id="rId152"/>
    <p:sldId id="433" r:id="rId153"/>
    <p:sldId id="434" r:id="rId154"/>
    <p:sldId id="442" r:id="rId155"/>
    <p:sldId id="440" r:id="rId1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Gomez" initials="MG" lastIdx="2" clrIdx="0">
    <p:extLst>
      <p:ext uri="{19B8F6BF-5375-455C-9EA6-DF929625EA0E}">
        <p15:presenceInfo xmlns:p15="http://schemas.microsoft.com/office/powerpoint/2012/main" userId="9eb267d851c9ba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90" autoAdjust="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593CF-D89B-4236-9896-749201048336}" type="doc">
      <dgm:prSet loTypeId="urn:microsoft.com/office/officeart/2005/8/layout/pyramid1" loCatId="pyramid" qsTypeId="urn:microsoft.com/office/officeart/2005/8/quickstyle/simple1" qsCatId="simple" csTypeId="urn:microsoft.com/office/officeart/2005/8/colors/colorful4" csCatId="colorful" phldr="1"/>
      <dgm:spPr/>
    </dgm:pt>
    <dgm:pt modelId="{F58999E0-A028-4123-8962-CE6426824DE1}">
      <dgm:prSet phldrT="[Texto]" custT="1"/>
      <dgm:spPr/>
      <dgm:t>
        <a:bodyPr/>
        <a:lstStyle/>
        <a:p>
          <a:r>
            <a:rPr lang="es-MX" sz="1800" dirty="0"/>
            <a:t>ADMINISTRACIÓN</a:t>
          </a:r>
          <a:r>
            <a:rPr lang="es-MX" sz="1400" dirty="0"/>
            <a:t> </a:t>
          </a:r>
          <a:r>
            <a:rPr lang="es-MX" sz="2000" dirty="0"/>
            <a:t>ESTRATÉGICA</a:t>
          </a:r>
        </a:p>
        <a:p>
          <a:r>
            <a:rPr lang="es-419" sz="1600" dirty="0">
              <a:solidFill>
                <a:schemeClr val="bg1"/>
              </a:solidFill>
            </a:rPr>
            <a:t>ALTA GERENCIA</a:t>
          </a:r>
        </a:p>
      </dgm:t>
    </dgm:pt>
    <dgm:pt modelId="{91B0ED08-0C0F-465D-BADA-9F2083ED5FD0}" type="parTrans" cxnId="{8396678E-41D9-4635-9417-99C9773C1B73}">
      <dgm:prSet/>
      <dgm:spPr/>
      <dgm:t>
        <a:bodyPr/>
        <a:lstStyle/>
        <a:p>
          <a:endParaRPr lang="es-419"/>
        </a:p>
      </dgm:t>
    </dgm:pt>
    <dgm:pt modelId="{3D4EE7BE-7972-4FD3-BDEB-33DC7C303D5D}" type="sibTrans" cxnId="{8396678E-41D9-4635-9417-99C9773C1B73}">
      <dgm:prSet/>
      <dgm:spPr/>
      <dgm:t>
        <a:bodyPr/>
        <a:lstStyle/>
        <a:p>
          <a:endParaRPr lang="es-419"/>
        </a:p>
      </dgm:t>
    </dgm:pt>
    <dgm:pt modelId="{5BB89B87-C950-46CF-991E-741FBB440D91}">
      <dgm:prSet phldrT="[Texto]" custT="1"/>
      <dgm:spPr/>
      <dgm:t>
        <a:bodyPr/>
        <a:lstStyle/>
        <a:p>
          <a:r>
            <a:rPr lang="es-MX" sz="2000" dirty="0"/>
            <a:t>ADMINISTRACIÓN OPERATIVA</a:t>
          </a:r>
        </a:p>
        <a:p>
          <a:r>
            <a:rPr lang="es-419" sz="1600" dirty="0">
              <a:solidFill>
                <a:schemeClr val="bg1"/>
              </a:solidFill>
            </a:rPr>
            <a:t>BAJA GERENCIA</a:t>
          </a:r>
        </a:p>
      </dgm:t>
    </dgm:pt>
    <dgm:pt modelId="{4F8CF551-482B-4A1E-8004-8ADCA17BFFE5}" type="parTrans" cxnId="{FF8956E3-C4F0-4115-85C0-C41981C0DB7A}">
      <dgm:prSet/>
      <dgm:spPr/>
      <dgm:t>
        <a:bodyPr/>
        <a:lstStyle/>
        <a:p>
          <a:endParaRPr lang="es-419"/>
        </a:p>
      </dgm:t>
    </dgm:pt>
    <dgm:pt modelId="{91C65EE0-1312-4E11-B9FC-5FC4D8AF438B}" type="sibTrans" cxnId="{FF8956E3-C4F0-4115-85C0-C41981C0DB7A}">
      <dgm:prSet/>
      <dgm:spPr/>
      <dgm:t>
        <a:bodyPr/>
        <a:lstStyle/>
        <a:p>
          <a:endParaRPr lang="es-419"/>
        </a:p>
      </dgm:t>
    </dgm:pt>
    <dgm:pt modelId="{4A45947C-7B9E-4503-82B7-9727BE9BBD88}">
      <dgm:prSet phldrT="[Texto]" custT="1"/>
      <dgm:spPr/>
      <dgm:t>
        <a:bodyPr/>
        <a:lstStyle/>
        <a:p>
          <a:r>
            <a:rPr lang="es-MX" sz="2400" dirty="0"/>
            <a:t>ADMINISTRACIÓN TÁCTICA</a:t>
          </a:r>
        </a:p>
        <a:p>
          <a:r>
            <a:rPr lang="es-419" sz="1600" dirty="0">
              <a:solidFill>
                <a:schemeClr val="bg1"/>
              </a:solidFill>
            </a:rPr>
            <a:t>GERENCIA MEDIA</a:t>
          </a:r>
        </a:p>
      </dgm:t>
    </dgm:pt>
    <dgm:pt modelId="{89AC2B74-0D17-4C08-93C5-444F61CCC920}" type="parTrans" cxnId="{4D395A7D-4884-4388-8FFE-F202BE944047}">
      <dgm:prSet/>
      <dgm:spPr/>
      <dgm:t>
        <a:bodyPr/>
        <a:lstStyle/>
        <a:p>
          <a:endParaRPr lang="es-419"/>
        </a:p>
      </dgm:t>
    </dgm:pt>
    <dgm:pt modelId="{1DDF5F91-87F6-4D10-A414-902CA11F9C9D}" type="sibTrans" cxnId="{4D395A7D-4884-4388-8FFE-F202BE944047}">
      <dgm:prSet/>
      <dgm:spPr/>
      <dgm:t>
        <a:bodyPr/>
        <a:lstStyle/>
        <a:p>
          <a:endParaRPr lang="es-419"/>
        </a:p>
      </dgm:t>
    </dgm:pt>
    <dgm:pt modelId="{08E4AB5F-A9C8-4945-972A-AB1F8C63A579}" type="pres">
      <dgm:prSet presAssocID="{1BB593CF-D89B-4236-9896-749201048336}" presName="Name0" presStyleCnt="0">
        <dgm:presLayoutVars>
          <dgm:dir/>
          <dgm:animLvl val="lvl"/>
          <dgm:resizeHandles val="exact"/>
        </dgm:presLayoutVars>
      </dgm:prSet>
      <dgm:spPr/>
    </dgm:pt>
    <dgm:pt modelId="{C19C90B9-E8B7-449F-B062-A8D5AD1CE11C}" type="pres">
      <dgm:prSet presAssocID="{F58999E0-A028-4123-8962-CE6426824DE1}" presName="Name8" presStyleCnt="0"/>
      <dgm:spPr/>
    </dgm:pt>
    <dgm:pt modelId="{CBA7D4AD-69DD-4C26-B1B2-B0E7C487AF41}" type="pres">
      <dgm:prSet presAssocID="{F58999E0-A028-4123-8962-CE6426824DE1}" presName="level" presStyleLbl="node1" presStyleIdx="0" presStyleCnt="3">
        <dgm:presLayoutVars>
          <dgm:chMax val="1"/>
          <dgm:bulletEnabled val="1"/>
        </dgm:presLayoutVars>
      </dgm:prSet>
      <dgm:spPr/>
    </dgm:pt>
    <dgm:pt modelId="{F635D3F1-7583-41FF-A6FD-A03BC97454A3}" type="pres">
      <dgm:prSet presAssocID="{F58999E0-A028-4123-8962-CE6426824DE1}" presName="levelTx" presStyleLbl="revTx" presStyleIdx="0" presStyleCnt="0">
        <dgm:presLayoutVars>
          <dgm:chMax val="1"/>
          <dgm:bulletEnabled val="1"/>
        </dgm:presLayoutVars>
      </dgm:prSet>
      <dgm:spPr/>
    </dgm:pt>
    <dgm:pt modelId="{93CC2DD4-56BC-4EBC-9EDC-A13A8C4B0FAC}" type="pres">
      <dgm:prSet presAssocID="{4A45947C-7B9E-4503-82B7-9727BE9BBD88}" presName="Name8" presStyleCnt="0"/>
      <dgm:spPr/>
    </dgm:pt>
    <dgm:pt modelId="{B0B183AB-FDDB-4EC8-88AB-EAFF63C20C70}" type="pres">
      <dgm:prSet presAssocID="{4A45947C-7B9E-4503-82B7-9727BE9BBD88}" presName="level" presStyleLbl="node1" presStyleIdx="1" presStyleCnt="3">
        <dgm:presLayoutVars>
          <dgm:chMax val="1"/>
          <dgm:bulletEnabled val="1"/>
        </dgm:presLayoutVars>
      </dgm:prSet>
      <dgm:spPr/>
    </dgm:pt>
    <dgm:pt modelId="{6CE0EBA8-3F4C-42C5-B697-B90A3BC9B819}" type="pres">
      <dgm:prSet presAssocID="{4A45947C-7B9E-4503-82B7-9727BE9BBD88}" presName="levelTx" presStyleLbl="revTx" presStyleIdx="0" presStyleCnt="0">
        <dgm:presLayoutVars>
          <dgm:chMax val="1"/>
          <dgm:bulletEnabled val="1"/>
        </dgm:presLayoutVars>
      </dgm:prSet>
      <dgm:spPr/>
    </dgm:pt>
    <dgm:pt modelId="{6DBE8853-22D7-48EC-BBA8-BF6DD0064670}" type="pres">
      <dgm:prSet presAssocID="{5BB89B87-C950-46CF-991E-741FBB440D91}" presName="Name8" presStyleCnt="0"/>
      <dgm:spPr/>
    </dgm:pt>
    <dgm:pt modelId="{59242CEB-FFE2-42B0-A962-6DCF12D1A7A0}" type="pres">
      <dgm:prSet presAssocID="{5BB89B87-C950-46CF-991E-741FBB440D91}" presName="level" presStyleLbl="node1" presStyleIdx="2" presStyleCnt="3">
        <dgm:presLayoutVars>
          <dgm:chMax val="1"/>
          <dgm:bulletEnabled val="1"/>
        </dgm:presLayoutVars>
      </dgm:prSet>
      <dgm:spPr/>
    </dgm:pt>
    <dgm:pt modelId="{5AF93F17-1E31-4208-A1B6-416607A8CD25}" type="pres">
      <dgm:prSet presAssocID="{5BB89B87-C950-46CF-991E-741FBB440D91}" presName="levelTx" presStyleLbl="revTx" presStyleIdx="0" presStyleCnt="0">
        <dgm:presLayoutVars>
          <dgm:chMax val="1"/>
          <dgm:bulletEnabled val="1"/>
        </dgm:presLayoutVars>
      </dgm:prSet>
      <dgm:spPr/>
    </dgm:pt>
  </dgm:ptLst>
  <dgm:cxnLst>
    <dgm:cxn modelId="{40880D36-0E99-4724-8B2D-BC3DE1854C94}" type="presOf" srcId="{5BB89B87-C950-46CF-991E-741FBB440D91}" destId="{5AF93F17-1E31-4208-A1B6-416607A8CD25}" srcOrd="1" destOrd="0" presId="urn:microsoft.com/office/officeart/2005/8/layout/pyramid1"/>
    <dgm:cxn modelId="{8F931B3A-2F6F-41D9-8DE2-D13E5307B5EE}" type="presOf" srcId="{F58999E0-A028-4123-8962-CE6426824DE1}" destId="{F635D3F1-7583-41FF-A6FD-A03BC97454A3}" srcOrd="1" destOrd="0" presId="urn:microsoft.com/office/officeart/2005/8/layout/pyramid1"/>
    <dgm:cxn modelId="{8ADB7562-FF11-467A-9D10-B8E8D86BD254}" type="presOf" srcId="{4A45947C-7B9E-4503-82B7-9727BE9BBD88}" destId="{6CE0EBA8-3F4C-42C5-B697-B90A3BC9B819}" srcOrd="1" destOrd="0" presId="urn:microsoft.com/office/officeart/2005/8/layout/pyramid1"/>
    <dgm:cxn modelId="{8395E752-7117-4878-BA9A-4FECC435559B}" type="presOf" srcId="{5BB89B87-C950-46CF-991E-741FBB440D91}" destId="{59242CEB-FFE2-42B0-A962-6DCF12D1A7A0}" srcOrd="0" destOrd="0" presId="urn:microsoft.com/office/officeart/2005/8/layout/pyramid1"/>
    <dgm:cxn modelId="{4D395A7D-4884-4388-8FFE-F202BE944047}" srcId="{1BB593CF-D89B-4236-9896-749201048336}" destId="{4A45947C-7B9E-4503-82B7-9727BE9BBD88}" srcOrd="1" destOrd="0" parTransId="{89AC2B74-0D17-4C08-93C5-444F61CCC920}" sibTransId="{1DDF5F91-87F6-4D10-A414-902CA11F9C9D}"/>
    <dgm:cxn modelId="{9B16778B-5BA8-4268-901C-B641EBD4D914}" type="presOf" srcId="{1BB593CF-D89B-4236-9896-749201048336}" destId="{08E4AB5F-A9C8-4945-972A-AB1F8C63A579}" srcOrd="0" destOrd="0" presId="urn:microsoft.com/office/officeart/2005/8/layout/pyramid1"/>
    <dgm:cxn modelId="{8396678E-41D9-4635-9417-99C9773C1B73}" srcId="{1BB593CF-D89B-4236-9896-749201048336}" destId="{F58999E0-A028-4123-8962-CE6426824DE1}" srcOrd="0" destOrd="0" parTransId="{91B0ED08-0C0F-465D-BADA-9F2083ED5FD0}" sibTransId="{3D4EE7BE-7972-4FD3-BDEB-33DC7C303D5D}"/>
    <dgm:cxn modelId="{12E2D2BE-94E6-4390-AD04-0DFF48FE483A}" type="presOf" srcId="{4A45947C-7B9E-4503-82B7-9727BE9BBD88}" destId="{B0B183AB-FDDB-4EC8-88AB-EAFF63C20C70}" srcOrd="0" destOrd="0" presId="urn:microsoft.com/office/officeart/2005/8/layout/pyramid1"/>
    <dgm:cxn modelId="{67F5BFC6-8E5E-4887-81DC-3065096C0217}" type="presOf" srcId="{F58999E0-A028-4123-8962-CE6426824DE1}" destId="{CBA7D4AD-69DD-4C26-B1B2-B0E7C487AF41}" srcOrd="0" destOrd="0" presId="urn:microsoft.com/office/officeart/2005/8/layout/pyramid1"/>
    <dgm:cxn modelId="{FF8956E3-C4F0-4115-85C0-C41981C0DB7A}" srcId="{1BB593CF-D89B-4236-9896-749201048336}" destId="{5BB89B87-C950-46CF-991E-741FBB440D91}" srcOrd="2" destOrd="0" parTransId="{4F8CF551-482B-4A1E-8004-8ADCA17BFFE5}" sibTransId="{91C65EE0-1312-4E11-B9FC-5FC4D8AF438B}"/>
    <dgm:cxn modelId="{CF715DD2-8CF9-4567-B09F-C08DF610EB95}" type="presParOf" srcId="{08E4AB5F-A9C8-4945-972A-AB1F8C63A579}" destId="{C19C90B9-E8B7-449F-B062-A8D5AD1CE11C}" srcOrd="0" destOrd="0" presId="urn:microsoft.com/office/officeart/2005/8/layout/pyramid1"/>
    <dgm:cxn modelId="{BA5ED539-1510-4A45-B22F-B4A36FB70A02}" type="presParOf" srcId="{C19C90B9-E8B7-449F-B062-A8D5AD1CE11C}" destId="{CBA7D4AD-69DD-4C26-B1B2-B0E7C487AF41}" srcOrd="0" destOrd="0" presId="urn:microsoft.com/office/officeart/2005/8/layout/pyramid1"/>
    <dgm:cxn modelId="{EB568F38-B970-40CF-81A5-69C5646840D6}" type="presParOf" srcId="{C19C90B9-E8B7-449F-B062-A8D5AD1CE11C}" destId="{F635D3F1-7583-41FF-A6FD-A03BC97454A3}" srcOrd="1" destOrd="0" presId="urn:microsoft.com/office/officeart/2005/8/layout/pyramid1"/>
    <dgm:cxn modelId="{14DF968C-EB58-49FD-8E7C-F2805CC2031C}" type="presParOf" srcId="{08E4AB5F-A9C8-4945-972A-AB1F8C63A579}" destId="{93CC2DD4-56BC-4EBC-9EDC-A13A8C4B0FAC}" srcOrd="1" destOrd="0" presId="urn:microsoft.com/office/officeart/2005/8/layout/pyramid1"/>
    <dgm:cxn modelId="{13944C76-8A0A-47EE-8F02-BA6266F621C2}" type="presParOf" srcId="{93CC2DD4-56BC-4EBC-9EDC-A13A8C4B0FAC}" destId="{B0B183AB-FDDB-4EC8-88AB-EAFF63C20C70}" srcOrd="0" destOrd="0" presId="urn:microsoft.com/office/officeart/2005/8/layout/pyramid1"/>
    <dgm:cxn modelId="{6BD10AF7-B4F8-46FD-AF49-333F47E61902}" type="presParOf" srcId="{93CC2DD4-56BC-4EBC-9EDC-A13A8C4B0FAC}" destId="{6CE0EBA8-3F4C-42C5-B697-B90A3BC9B819}" srcOrd="1" destOrd="0" presId="urn:microsoft.com/office/officeart/2005/8/layout/pyramid1"/>
    <dgm:cxn modelId="{0315A133-CB6E-481F-8377-DF9FAD14B119}" type="presParOf" srcId="{08E4AB5F-A9C8-4945-972A-AB1F8C63A579}" destId="{6DBE8853-22D7-48EC-BBA8-BF6DD0064670}" srcOrd="2" destOrd="0" presId="urn:microsoft.com/office/officeart/2005/8/layout/pyramid1"/>
    <dgm:cxn modelId="{1CB79B55-E93A-4F10-8041-939D3AAD6E0D}" type="presParOf" srcId="{6DBE8853-22D7-48EC-BBA8-BF6DD0064670}" destId="{59242CEB-FFE2-42B0-A962-6DCF12D1A7A0}" srcOrd="0" destOrd="0" presId="urn:microsoft.com/office/officeart/2005/8/layout/pyramid1"/>
    <dgm:cxn modelId="{CAEB3BB2-05C4-449C-916F-C007957AF7D1}" type="presParOf" srcId="{6DBE8853-22D7-48EC-BBA8-BF6DD0064670}" destId="{5AF93F17-1E31-4208-A1B6-416607A8CD2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0C56E-6E88-47DD-9167-18B3535E9BBF}"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419"/>
        </a:p>
      </dgm:t>
    </dgm:pt>
    <dgm:pt modelId="{F2A1A815-6C48-4F57-9AE3-FE68EF1A2911}">
      <dgm:prSet phldrT="[Texto]"/>
      <dgm:spPr/>
      <dgm:t>
        <a:bodyPr/>
        <a:lstStyle/>
        <a:p>
          <a:r>
            <a:rPr lang="es-MX" dirty="0"/>
            <a:t>PLANEACIÓN</a:t>
          </a:r>
          <a:endParaRPr lang="es-419" dirty="0"/>
        </a:p>
      </dgm:t>
    </dgm:pt>
    <dgm:pt modelId="{0C0311F5-30EA-4695-AFA1-81E5589C3366}" type="parTrans" cxnId="{8745E90B-6FFA-4CA7-84C9-FBC47E48FEDA}">
      <dgm:prSet/>
      <dgm:spPr/>
      <dgm:t>
        <a:bodyPr/>
        <a:lstStyle/>
        <a:p>
          <a:endParaRPr lang="es-419"/>
        </a:p>
      </dgm:t>
    </dgm:pt>
    <dgm:pt modelId="{1E9EFFCA-AD98-462B-9E7C-B2B382A4EFDB}" type="sibTrans" cxnId="{8745E90B-6FFA-4CA7-84C9-FBC47E48FEDA}">
      <dgm:prSet/>
      <dgm:spPr/>
      <dgm:t>
        <a:bodyPr/>
        <a:lstStyle/>
        <a:p>
          <a:endParaRPr lang="es-419"/>
        </a:p>
      </dgm:t>
    </dgm:pt>
    <dgm:pt modelId="{E9DA928D-9380-494C-AD2C-48366C8C18D2}">
      <dgm:prSet phldrT="[Texto]" custT="1"/>
      <dgm:spPr/>
      <dgm:t>
        <a:bodyPr/>
        <a:lstStyle/>
        <a:p>
          <a:pPr algn="just"/>
          <a:r>
            <a:rPr lang="es-MX" sz="1400" dirty="0"/>
            <a:t>se debe desarrollar un plan que contenga las diferentes actividades futuras que se van a realizar y dicho plan deberá implementarse en el plazo dispuesto.</a:t>
          </a:r>
          <a:endParaRPr lang="es-419" sz="1400" dirty="0"/>
        </a:p>
      </dgm:t>
    </dgm:pt>
    <dgm:pt modelId="{984A2536-3679-4EDB-BFB4-8CAD70364E7B}" type="parTrans" cxnId="{FC360040-B867-43E2-8C5D-AA53EB29AF68}">
      <dgm:prSet/>
      <dgm:spPr/>
      <dgm:t>
        <a:bodyPr/>
        <a:lstStyle/>
        <a:p>
          <a:endParaRPr lang="es-419"/>
        </a:p>
      </dgm:t>
    </dgm:pt>
    <dgm:pt modelId="{06B17BEE-A78B-455E-8668-640A4F64205E}" type="sibTrans" cxnId="{FC360040-B867-43E2-8C5D-AA53EB29AF68}">
      <dgm:prSet/>
      <dgm:spPr/>
      <dgm:t>
        <a:bodyPr/>
        <a:lstStyle/>
        <a:p>
          <a:endParaRPr lang="es-419"/>
        </a:p>
      </dgm:t>
    </dgm:pt>
    <dgm:pt modelId="{3D3C9EB4-23B2-4377-847A-3E8BE34682DE}">
      <dgm:prSet phldrT="[Texto]"/>
      <dgm:spPr/>
      <dgm:t>
        <a:bodyPr/>
        <a:lstStyle/>
        <a:p>
          <a:r>
            <a:rPr lang="es-MX" dirty="0"/>
            <a:t>ORGANIZACIÓN</a:t>
          </a:r>
          <a:endParaRPr lang="es-419" dirty="0"/>
        </a:p>
      </dgm:t>
    </dgm:pt>
    <dgm:pt modelId="{AD84B8CF-5CDE-4988-9833-EDA1D9667B6B}" type="parTrans" cxnId="{EA23C462-FF41-433F-875E-167A22BB7CA1}">
      <dgm:prSet/>
      <dgm:spPr/>
      <dgm:t>
        <a:bodyPr/>
        <a:lstStyle/>
        <a:p>
          <a:endParaRPr lang="es-419"/>
        </a:p>
      </dgm:t>
    </dgm:pt>
    <dgm:pt modelId="{5E807CFA-AA73-4DD3-8C61-FE96E02E4321}" type="sibTrans" cxnId="{EA23C462-FF41-433F-875E-167A22BB7CA1}">
      <dgm:prSet/>
      <dgm:spPr/>
      <dgm:t>
        <a:bodyPr/>
        <a:lstStyle/>
        <a:p>
          <a:endParaRPr lang="es-419"/>
        </a:p>
      </dgm:t>
    </dgm:pt>
    <dgm:pt modelId="{E9F507F4-0344-493C-953F-9A470EE39182}">
      <dgm:prSet phldrT="[Texto]" custT="1"/>
      <dgm:spPr/>
      <dgm:t>
        <a:bodyPr/>
        <a:lstStyle/>
        <a:p>
          <a:r>
            <a:rPr lang="es-MX" sz="1600" dirty="0"/>
            <a:t>Dividir el trabajo y atribuir responsabilidades y autoridades a las personas</a:t>
          </a:r>
          <a:endParaRPr lang="es-419" sz="1600" dirty="0"/>
        </a:p>
      </dgm:t>
    </dgm:pt>
    <dgm:pt modelId="{9DC1859F-EDFA-44EC-8031-63ADC7D82A5F}" type="parTrans" cxnId="{E5311D89-264A-49D5-8A2F-A9411F3D1A39}">
      <dgm:prSet/>
      <dgm:spPr/>
      <dgm:t>
        <a:bodyPr/>
        <a:lstStyle/>
        <a:p>
          <a:endParaRPr lang="es-419"/>
        </a:p>
      </dgm:t>
    </dgm:pt>
    <dgm:pt modelId="{51454FC7-DFDD-44BF-BE0C-1DA0C6E13EEF}" type="sibTrans" cxnId="{E5311D89-264A-49D5-8A2F-A9411F3D1A39}">
      <dgm:prSet/>
      <dgm:spPr/>
      <dgm:t>
        <a:bodyPr/>
        <a:lstStyle/>
        <a:p>
          <a:endParaRPr lang="es-419"/>
        </a:p>
      </dgm:t>
    </dgm:pt>
    <dgm:pt modelId="{C04E4F61-CC97-4054-8AC2-C6DF2DA619D6}">
      <dgm:prSet phldrT="[Texto]"/>
      <dgm:spPr/>
      <dgm:t>
        <a:bodyPr/>
        <a:lstStyle/>
        <a:p>
          <a:r>
            <a:rPr lang="es-MX" dirty="0"/>
            <a:t>DIRECCIÓN </a:t>
          </a:r>
          <a:endParaRPr lang="es-419" dirty="0"/>
        </a:p>
      </dgm:t>
    </dgm:pt>
    <dgm:pt modelId="{3507488F-DFA9-43FF-90F1-521CE831E9E9}" type="parTrans" cxnId="{D7EB4520-9D2D-4B7D-8B52-615318280524}">
      <dgm:prSet/>
      <dgm:spPr/>
      <dgm:t>
        <a:bodyPr/>
        <a:lstStyle/>
        <a:p>
          <a:endParaRPr lang="es-419"/>
        </a:p>
      </dgm:t>
    </dgm:pt>
    <dgm:pt modelId="{D6592A0C-BFDA-4198-B6D2-5EFE0124CDFC}" type="sibTrans" cxnId="{D7EB4520-9D2D-4B7D-8B52-615318280524}">
      <dgm:prSet/>
      <dgm:spPr/>
      <dgm:t>
        <a:bodyPr/>
        <a:lstStyle/>
        <a:p>
          <a:endParaRPr lang="es-419"/>
        </a:p>
      </dgm:t>
    </dgm:pt>
    <dgm:pt modelId="{940E0CBB-6407-4A79-B3C7-4A23B7CA2CC7}">
      <dgm:prSet phldrT="[Texto]"/>
      <dgm:spPr/>
      <dgm:t>
        <a:bodyPr/>
        <a:lstStyle/>
        <a:p>
          <a:r>
            <a:rPr lang="es-MX" dirty="0"/>
            <a:t>Liderazgo que conducen las ideas, táctica a utilizar para cumplir el objetivo</a:t>
          </a:r>
          <a:endParaRPr lang="es-419" dirty="0"/>
        </a:p>
      </dgm:t>
    </dgm:pt>
    <dgm:pt modelId="{2D93AE8B-6AE1-4501-A340-16ED0303BDEC}" type="parTrans" cxnId="{1EFCB0B4-39C6-45AB-B300-076BF69AA449}">
      <dgm:prSet/>
      <dgm:spPr/>
      <dgm:t>
        <a:bodyPr/>
        <a:lstStyle/>
        <a:p>
          <a:endParaRPr lang="es-419"/>
        </a:p>
      </dgm:t>
    </dgm:pt>
    <dgm:pt modelId="{6C8AE305-27EF-4386-974D-BA46996046EB}" type="sibTrans" cxnId="{1EFCB0B4-39C6-45AB-B300-076BF69AA449}">
      <dgm:prSet/>
      <dgm:spPr/>
      <dgm:t>
        <a:bodyPr/>
        <a:lstStyle/>
        <a:p>
          <a:endParaRPr lang="es-419"/>
        </a:p>
      </dgm:t>
    </dgm:pt>
    <dgm:pt modelId="{03EE3909-CD42-43AA-8985-28DC3A9AC8DD}">
      <dgm:prSet phldrT="[Texto]"/>
      <dgm:spPr/>
      <dgm:t>
        <a:bodyPr/>
        <a:lstStyle/>
        <a:p>
          <a:r>
            <a:rPr lang="es-MX" dirty="0"/>
            <a:t>CONTROL</a:t>
          </a:r>
          <a:endParaRPr lang="es-419" dirty="0"/>
        </a:p>
      </dgm:t>
    </dgm:pt>
    <dgm:pt modelId="{BE76DEC0-E3AE-4873-BAE1-BC9CC4490666}" type="parTrans" cxnId="{48BFE429-9A17-475B-8A70-93C12067D17E}">
      <dgm:prSet/>
      <dgm:spPr/>
      <dgm:t>
        <a:bodyPr/>
        <a:lstStyle/>
        <a:p>
          <a:endParaRPr lang="es-419"/>
        </a:p>
      </dgm:t>
    </dgm:pt>
    <dgm:pt modelId="{238801E3-B0E7-4F80-A886-96936334C15E}" type="sibTrans" cxnId="{48BFE429-9A17-475B-8A70-93C12067D17E}">
      <dgm:prSet/>
      <dgm:spPr/>
      <dgm:t>
        <a:bodyPr/>
        <a:lstStyle/>
        <a:p>
          <a:endParaRPr lang="es-419"/>
        </a:p>
      </dgm:t>
    </dgm:pt>
    <dgm:pt modelId="{AE5D7F4C-917A-4B4E-BE5E-06DCCEAC56D2}" type="pres">
      <dgm:prSet presAssocID="{73F0C56E-6E88-47DD-9167-18B3535E9BBF}" presName="rootnode" presStyleCnt="0">
        <dgm:presLayoutVars>
          <dgm:chMax/>
          <dgm:chPref/>
          <dgm:dir/>
          <dgm:animLvl val="lvl"/>
        </dgm:presLayoutVars>
      </dgm:prSet>
      <dgm:spPr/>
    </dgm:pt>
    <dgm:pt modelId="{A179C128-DFF2-46FB-AE75-17378416F685}" type="pres">
      <dgm:prSet presAssocID="{F2A1A815-6C48-4F57-9AE3-FE68EF1A2911}" presName="composite" presStyleCnt="0"/>
      <dgm:spPr/>
    </dgm:pt>
    <dgm:pt modelId="{98F091BA-F4EC-4247-8D8E-EFFF96251B30}" type="pres">
      <dgm:prSet presAssocID="{F2A1A815-6C48-4F57-9AE3-FE68EF1A2911}" presName="bentUpArrow1" presStyleLbl="alignImgPlace1" presStyleIdx="0" presStyleCnt="3"/>
      <dgm:spPr/>
    </dgm:pt>
    <dgm:pt modelId="{5D4F4DA4-D076-4FC4-B7B9-274F70D343A2}" type="pres">
      <dgm:prSet presAssocID="{F2A1A815-6C48-4F57-9AE3-FE68EF1A2911}" presName="ParentText" presStyleLbl="node1" presStyleIdx="0" presStyleCnt="4">
        <dgm:presLayoutVars>
          <dgm:chMax val="1"/>
          <dgm:chPref val="1"/>
          <dgm:bulletEnabled val="1"/>
        </dgm:presLayoutVars>
      </dgm:prSet>
      <dgm:spPr/>
    </dgm:pt>
    <dgm:pt modelId="{4C1C462E-40D8-485E-A229-C5945685B5F9}" type="pres">
      <dgm:prSet presAssocID="{F2A1A815-6C48-4F57-9AE3-FE68EF1A2911}" presName="ChildText" presStyleLbl="revTx" presStyleIdx="0" presStyleCnt="4" custScaleX="479575" custLinFactX="100000" custLinFactNeighborX="104838" custLinFactNeighborY="3699">
        <dgm:presLayoutVars>
          <dgm:chMax val="0"/>
          <dgm:chPref val="0"/>
          <dgm:bulletEnabled val="1"/>
        </dgm:presLayoutVars>
      </dgm:prSet>
      <dgm:spPr/>
    </dgm:pt>
    <dgm:pt modelId="{AF376939-FDD2-448E-984A-DDAA4034F05F}" type="pres">
      <dgm:prSet presAssocID="{1E9EFFCA-AD98-462B-9E7C-B2B382A4EFDB}" presName="sibTrans" presStyleCnt="0"/>
      <dgm:spPr/>
    </dgm:pt>
    <dgm:pt modelId="{F0364611-E28C-4652-AD92-41327693650A}" type="pres">
      <dgm:prSet presAssocID="{3D3C9EB4-23B2-4377-847A-3E8BE34682DE}" presName="composite" presStyleCnt="0"/>
      <dgm:spPr/>
    </dgm:pt>
    <dgm:pt modelId="{227ACE5B-E229-4174-87D8-A6BAD7848FF7}" type="pres">
      <dgm:prSet presAssocID="{3D3C9EB4-23B2-4377-847A-3E8BE34682DE}" presName="bentUpArrow1" presStyleLbl="alignImgPlace1" presStyleIdx="1" presStyleCnt="3" custLinFactX="-48350" custLinFactNeighborX="-100000" custLinFactNeighborY="-6834"/>
      <dgm:spPr/>
    </dgm:pt>
    <dgm:pt modelId="{577435F9-87CC-4729-B634-AB95C3BFF069}" type="pres">
      <dgm:prSet presAssocID="{3D3C9EB4-23B2-4377-847A-3E8BE34682DE}" presName="ParentText" presStyleLbl="node1" presStyleIdx="1" presStyleCnt="4" custLinFactX="-6706" custLinFactNeighborX="-100000" custLinFactNeighborY="-6628">
        <dgm:presLayoutVars>
          <dgm:chMax val="1"/>
          <dgm:chPref val="1"/>
          <dgm:bulletEnabled val="1"/>
        </dgm:presLayoutVars>
      </dgm:prSet>
      <dgm:spPr/>
    </dgm:pt>
    <dgm:pt modelId="{2210EDA5-3E0C-4E46-81B5-9E3A0F5BF5D8}" type="pres">
      <dgm:prSet presAssocID="{3D3C9EB4-23B2-4377-847A-3E8BE34682DE}" presName="ChildText" presStyleLbl="revTx" presStyleIdx="1" presStyleCnt="4" custScaleX="535870" custLinFactNeighborX="79159" custLinFactNeighborY="-21315">
        <dgm:presLayoutVars>
          <dgm:chMax val="0"/>
          <dgm:chPref val="0"/>
          <dgm:bulletEnabled val="1"/>
        </dgm:presLayoutVars>
      </dgm:prSet>
      <dgm:spPr/>
    </dgm:pt>
    <dgm:pt modelId="{0E0A3C07-A807-4E88-BE1A-5C6772F46920}" type="pres">
      <dgm:prSet presAssocID="{5E807CFA-AA73-4DD3-8C61-FE96E02E4321}" presName="sibTrans" presStyleCnt="0"/>
      <dgm:spPr/>
    </dgm:pt>
    <dgm:pt modelId="{109CD784-FF33-47EB-B2B3-1C62DEB8E1F7}" type="pres">
      <dgm:prSet presAssocID="{C04E4F61-CC97-4054-8AC2-C6DF2DA619D6}" presName="composite" presStyleCnt="0"/>
      <dgm:spPr/>
    </dgm:pt>
    <dgm:pt modelId="{283D197D-9135-4A41-817B-75460D5D7AD4}" type="pres">
      <dgm:prSet presAssocID="{C04E4F61-CC97-4054-8AC2-C6DF2DA619D6}" presName="bentUpArrow1" presStyleLbl="alignImgPlace1" presStyleIdx="2" presStyleCnt="3" custLinFactX="-93798" custLinFactNeighborX="-100000" custLinFactNeighborY="-5282"/>
      <dgm:spPr/>
    </dgm:pt>
    <dgm:pt modelId="{DB232507-190E-46F8-99C1-F5F92420AC31}" type="pres">
      <dgm:prSet presAssocID="{C04E4F61-CC97-4054-8AC2-C6DF2DA619D6}" presName="ParentText" presStyleLbl="node1" presStyleIdx="2" presStyleCnt="4" custLinFactX="-26423" custLinFactNeighborX="-100000" custLinFactNeighborY="-7457">
        <dgm:presLayoutVars>
          <dgm:chMax val="1"/>
          <dgm:chPref val="1"/>
          <dgm:bulletEnabled val="1"/>
        </dgm:presLayoutVars>
      </dgm:prSet>
      <dgm:spPr/>
    </dgm:pt>
    <dgm:pt modelId="{A6CBF5FA-9B50-41E5-B53A-8CF9A09F9AA4}" type="pres">
      <dgm:prSet presAssocID="{C04E4F61-CC97-4054-8AC2-C6DF2DA619D6}" presName="ChildText" presStyleLbl="revTx" presStyleIdx="2" presStyleCnt="4">
        <dgm:presLayoutVars>
          <dgm:chMax val="0"/>
          <dgm:chPref val="0"/>
          <dgm:bulletEnabled val="1"/>
        </dgm:presLayoutVars>
      </dgm:prSet>
      <dgm:spPr/>
    </dgm:pt>
    <dgm:pt modelId="{284AC343-0CF8-4283-835E-8A831C8B323D}" type="pres">
      <dgm:prSet presAssocID="{D6592A0C-BFDA-4198-B6D2-5EFE0124CDFC}" presName="sibTrans" presStyleCnt="0"/>
      <dgm:spPr/>
    </dgm:pt>
    <dgm:pt modelId="{3D9BC8EC-2CEA-47D9-B3A4-DE30D606EF1A}" type="pres">
      <dgm:prSet presAssocID="{03EE3909-CD42-43AA-8985-28DC3A9AC8DD}" presName="composite" presStyleCnt="0"/>
      <dgm:spPr/>
    </dgm:pt>
    <dgm:pt modelId="{36CCE73B-C505-46DA-B31F-B84CAACCE149}" type="pres">
      <dgm:prSet presAssocID="{03EE3909-CD42-43AA-8985-28DC3A9AC8DD}" presName="ParentText" presStyleLbl="node1" presStyleIdx="3" presStyleCnt="4" custLinFactX="-100000" custLinFactNeighborX="-116312" custLinFactNeighborY="-8984">
        <dgm:presLayoutVars>
          <dgm:chMax val="1"/>
          <dgm:chPref val="1"/>
          <dgm:bulletEnabled val="1"/>
        </dgm:presLayoutVars>
      </dgm:prSet>
      <dgm:spPr/>
    </dgm:pt>
    <dgm:pt modelId="{3A466BC0-F69D-453F-A383-3A8BF103BD35}" type="pres">
      <dgm:prSet presAssocID="{03EE3909-CD42-43AA-8985-28DC3A9AC8DD}" presName="FinalChildText" presStyleLbl="revTx" presStyleIdx="3" presStyleCnt="4" custScaleX="413649" custLinFactX="-100000" custLinFactY="-56471" custLinFactNeighborX="-141323" custLinFactNeighborY="-100000">
        <dgm:presLayoutVars>
          <dgm:chMax val="0"/>
          <dgm:chPref val="0"/>
          <dgm:bulletEnabled val="1"/>
        </dgm:presLayoutVars>
      </dgm:prSet>
      <dgm:spPr/>
    </dgm:pt>
  </dgm:ptLst>
  <dgm:cxnLst>
    <dgm:cxn modelId="{A87B3806-60B1-4A0C-B917-B5772A9A0DDE}" type="presOf" srcId="{73F0C56E-6E88-47DD-9167-18B3535E9BBF}" destId="{AE5D7F4C-917A-4B4E-BE5E-06DCCEAC56D2}" srcOrd="0" destOrd="0" presId="urn:microsoft.com/office/officeart/2005/8/layout/StepDownProcess"/>
    <dgm:cxn modelId="{8745E90B-6FFA-4CA7-84C9-FBC47E48FEDA}" srcId="{73F0C56E-6E88-47DD-9167-18B3535E9BBF}" destId="{F2A1A815-6C48-4F57-9AE3-FE68EF1A2911}" srcOrd="0" destOrd="0" parTransId="{0C0311F5-30EA-4695-AFA1-81E5589C3366}" sibTransId="{1E9EFFCA-AD98-462B-9E7C-B2B382A4EFDB}"/>
    <dgm:cxn modelId="{D7EB4520-9D2D-4B7D-8B52-615318280524}" srcId="{73F0C56E-6E88-47DD-9167-18B3535E9BBF}" destId="{C04E4F61-CC97-4054-8AC2-C6DF2DA619D6}" srcOrd="2" destOrd="0" parTransId="{3507488F-DFA9-43FF-90F1-521CE831E9E9}" sibTransId="{D6592A0C-BFDA-4198-B6D2-5EFE0124CDFC}"/>
    <dgm:cxn modelId="{E5D7C926-67AC-40C4-905E-890167BF2890}" type="presOf" srcId="{F2A1A815-6C48-4F57-9AE3-FE68EF1A2911}" destId="{5D4F4DA4-D076-4FC4-B7B9-274F70D343A2}" srcOrd="0" destOrd="0" presId="urn:microsoft.com/office/officeart/2005/8/layout/StepDownProcess"/>
    <dgm:cxn modelId="{48BFE429-9A17-475B-8A70-93C12067D17E}" srcId="{73F0C56E-6E88-47DD-9167-18B3535E9BBF}" destId="{03EE3909-CD42-43AA-8985-28DC3A9AC8DD}" srcOrd="3" destOrd="0" parTransId="{BE76DEC0-E3AE-4873-BAE1-BC9CC4490666}" sibTransId="{238801E3-B0E7-4F80-A886-96936334C15E}"/>
    <dgm:cxn modelId="{FC360040-B867-43E2-8C5D-AA53EB29AF68}" srcId="{F2A1A815-6C48-4F57-9AE3-FE68EF1A2911}" destId="{E9DA928D-9380-494C-AD2C-48366C8C18D2}" srcOrd="0" destOrd="0" parTransId="{984A2536-3679-4EDB-BFB4-8CAD70364E7B}" sibTransId="{06B17BEE-A78B-455E-8668-640A4F64205E}"/>
    <dgm:cxn modelId="{EA23C462-FF41-433F-875E-167A22BB7CA1}" srcId="{73F0C56E-6E88-47DD-9167-18B3535E9BBF}" destId="{3D3C9EB4-23B2-4377-847A-3E8BE34682DE}" srcOrd="1" destOrd="0" parTransId="{AD84B8CF-5CDE-4988-9833-EDA1D9667B6B}" sibTransId="{5E807CFA-AA73-4DD3-8C61-FE96E02E4321}"/>
    <dgm:cxn modelId="{E3AB1A66-4DC4-488B-9D19-CA79D1F350AE}" type="presOf" srcId="{940E0CBB-6407-4A79-B3C7-4A23B7CA2CC7}" destId="{3A466BC0-F69D-453F-A383-3A8BF103BD35}" srcOrd="0" destOrd="0" presId="urn:microsoft.com/office/officeart/2005/8/layout/StepDownProcess"/>
    <dgm:cxn modelId="{6E81937A-3A2E-451E-9E83-BF225AD2C4CB}" type="presOf" srcId="{3D3C9EB4-23B2-4377-847A-3E8BE34682DE}" destId="{577435F9-87CC-4729-B634-AB95C3BFF069}" srcOrd="0" destOrd="0" presId="urn:microsoft.com/office/officeart/2005/8/layout/StepDownProcess"/>
    <dgm:cxn modelId="{E5311D89-264A-49D5-8A2F-A9411F3D1A39}" srcId="{3D3C9EB4-23B2-4377-847A-3E8BE34682DE}" destId="{E9F507F4-0344-493C-953F-9A470EE39182}" srcOrd="0" destOrd="0" parTransId="{9DC1859F-EDFA-44EC-8031-63ADC7D82A5F}" sibTransId="{51454FC7-DFDD-44BF-BE0C-1DA0C6E13EEF}"/>
    <dgm:cxn modelId="{1EFCB0B4-39C6-45AB-B300-076BF69AA449}" srcId="{03EE3909-CD42-43AA-8985-28DC3A9AC8DD}" destId="{940E0CBB-6407-4A79-B3C7-4A23B7CA2CC7}" srcOrd="0" destOrd="0" parTransId="{2D93AE8B-6AE1-4501-A340-16ED0303BDEC}" sibTransId="{6C8AE305-27EF-4386-974D-BA46996046EB}"/>
    <dgm:cxn modelId="{FEB1A9CB-A8BE-40F8-A3A6-9C2E67212935}" type="presOf" srcId="{C04E4F61-CC97-4054-8AC2-C6DF2DA619D6}" destId="{DB232507-190E-46F8-99C1-F5F92420AC31}" srcOrd="0" destOrd="0" presId="urn:microsoft.com/office/officeart/2005/8/layout/StepDownProcess"/>
    <dgm:cxn modelId="{D8B25DF0-315C-474F-AC1F-F0DA5C2395C1}" type="presOf" srcId="{03EE3909-CD42-43AA-8985-28DC3A9AC8DD}" destId="{36CCE73B-C505-46DA-B31F-B84CAACCE149}" srcOrd="0" destOrd="0" presId="urn:microsoft.com/office/officeart/2005/8/layout/StepDownProcess"/>
    <dgm:cxn modelId="{AE1060F9-B43C-46F6-AD8A-C4EE9C21CF27}" type="presOf" srcId="{E9DA928D-9380-494C-AD2C-48366C8C18D2}" destId="{4C1C462E-40D8-485E-A229-C5945685B5F9}" srcOrd="0" destOrd="0" presId="urn:microsoft.com/office/officeart/2005/8/layout/StepDownProcess"/>
    <dgm:cxn modelId="{BD52D6FF-EC37-40B0-B194-8EE0DC44828C}" type="presOf" srcId="{E9F507F4-0344-493C-953F-9A470EE39182}" destId="{2210EDA5-3E0C-4E46-81B5-9E3A0F5BF5D8}" srcOrd="0" destOrd="0" presId="urn:microsoft.com/office/officeart/2005/8/layout/StepDownProcess"/>
    <dgm:cxn modelId="{ECC3A309-B39F-4F56-9196-AC32E709563E}" type="presParOf" srcId="{AE5D7F4C-917A-4B4E-BE5E-06DCCEAC56D2}" destId="{A179C128-DFF2-46FB-AE75-17378416F685}" srcOrd="0" destOrd="0" presId="urn:microsoft.com/office/officeart/2005/8/layout/StepDownProcess"/>
    <dgm:cxn modelId="{E1C80929-7C2C-4165-961A-873779BE139B}" type="presParOf" srcId="{A179C128-DFF2-46FB-AE75-17378416F685}" destId="{98F091BA-F4EC-4247-8D8E-EFFF96251B30}" srcOrd="0" destOrd="0" presId="urn:microsoft.com/office/officeart/2005/8/layout/StepDownProcess"/>
    <dgm:cxn modelId="{96EB1057-9DF1-4B18-BB10-63F4F29A12CA}" type="presParOf" srcId="{A179C128-DFF2-46FB-AE75-17378416F685}" destId="{5D4F4DA4-D076-4FC4-B7B9-274F70D343A2}" srcOrd="1" destOrd="0" presId="urn:microsoft.com/office/officeart/2005/8/layout/StepDownProcess"/>
    <dgm:cxn modelId="{2FDFBAFE-AFA3-480D-AD4A-7D39DF597CA8}" type="presParOf" srcId="{A179C128-DFF2-46FB-AE75-17378416F685}" destId="{4C1C462E-40D8-485E-A229-C5945685B5F9}" srcOrd="2" destOrd="0" presId="urn:microsoft.com/office/officeart/2005/8/layout/StepDownProcess"/>
    <dgm:cxn modelId="{2D631FE0-761C-46DF-8E83-DFF25BB14642}" type="presParOf" srcId="{AE5D7F4C-917A-4B4E-BE5E-06DCCEAC56D2}" destId="{AF376939-FDD2-448E-984A-DDAA4034F05F}" srcOrd="1" destOrd="0" presId="urn:microsoft.com/office/officeart/2005/8/layout/StepDownProcess"/>
    <dgm:cxn modelId="{4258159B-6827-42E1-99D8-634903DAC715}" type="presParOf" srcId="{AE5D7F4C-917A-4B4E-BE5E-06DCCEAC56D2}" destId="{F0364611-E28C-4652-AD92-41327693650A}" srcOrd="2" destOrd="0" presId="urn:microsoft.com/office/officeart/2005/8/layout/StepDownProcess"/>
    <dgm:cxn modelId="{46D6B0CC-220A-4262-B006-7492BD67B524}" type="presParOf" srcId="{F0364611-E28C-4652-AD92-41327693650A}" destId="{227ACE5B-E229-4174-87D8-A6BAD7848FF7}" srcOrd="0" destOrd="0" presId="urn:microsoft.com/office/officeart/2005/8/layout/StepDownProcess"/>
    <dgm:cxn modelId="{48F831CD-F9B3-47B1-BADD-7ED379EB6356}" type="presParOf" srcId="{F0364611-E28C-4652-AD92-41327693650A}" destId="{577435F9-87CC-4729-B634-AB95C3BFF069}" srcOrd="1" destOrd="0" presId="urn:microsoft.com/office/officeart/2005/8/layout/StepDownProcess"/>
    <dgm:cxn modelId="{A789E2E7-C42A-40E9-9024-0F07BC46523C}" type="presParOf" srcId="{F0364611-E28C-4652-AD92-41327693650A}" destId="{2210EDA5-3E0C-4E46-81B5-9E3A0F5BF5D8}" srcOrd="2" destOrd="0" presId="urn:microsoft.com/office/officeart/2005/8/layout/StepDownProcess"/>
    <dgm:cxn modelId="{5A4B89BF-7C78-49F9-B121-4F64744E26C8}" type="presParOf" srcId="{AE5D7F4C-917A-4B4E-BE5E-06DCCEAC56D2}" destId="{0E0A3C07-A807-4E88-BE1A-5C6772F46920}" srcOrd="3" destOrd="0" presId="urn:microsoft.com/office/officeart/2005/8/layout/StepDownProcess"/>
    <dgm:cxn modelId="{85AA36A1-63EE-49BD-8BD0-768257DAB6D2}" type="presParOf" srcId="{AE5D7F4C-917A-4B4E-BE5E-06DCCEAC56D2}" destId="{109CD784-FF33-47EB-B2B3-1C62DEB8E1F7}" srcOrd="4" destOrd="0" presId="urn:microsoft.com/office/officeart/2005/8/layout/StepDownProcess"/>
    <dgm:cxn modelId="{57881850-F01C-4417-A3E4-647FF1F9BE9F}" type="presParOf" srcId="{109CD784-FF33-47EB-B2B3-1C62DEB8E1F7}" destId="{283D197D-9135-4A41-817B-75460D5D7AD4}" srcOrd="0" destOrd="0" presId="urn:microsoft.com/office/officeart/2005/8/layout/StepDownProcess"/>
    <dgm:cxn modelId="{CEA23784-538C-49BE-BE3F-D38A0E172979}" type="presParOf" srcId="{109CD784-FF33-47EB-B2B3-1C62DEB8E1F7}" destId="{DB232507-190E-46F8-99C1-F5F92420AC31}" srcOrd="1" destOrd="0" presId="urn:microsoft.com/office/officeart/2005/8/layout/StepDownProcess"/>
    <dgm:cxn modelId="{4F95C702-AFC9-4172-895C-6BAF20EA905E}" type="presParOf" srcId="{109CD784-FF33-47EB-B2B3-1C62DEB8E1F7}" destId="{A6CBF5FA-9B50-41E5-B53A-8CF9A09F9AA4}" srcOrd="2" destOrd="0" presId="urn:microsoft.com/office/officeart/2005/8/layout/StepDownProcess"/>
    <dgm:cxn modelId="{69B640FC-5845-48D7-8417-42E63E78F8B9}" type="presParOf" srcId="{AE5D7F4C-917A-4B4E-BE5E-06DCCEAC56D2}" destId="{284AC343-0CF8-4283-835E-8A831C8B323D}" srcOrd="5" destOrd="0" presId="urn:microsoft.com/office/officeart/2005/8/layout/StepDownProcess"/>
    <dgm:cxn modelId="{D2ECCF64-5F8E-4832-85B4-C885722BBACB}" type="presParOf" srcId="{AE5D7F4C-917A-4B4E-BE5E-06DCCEAC56D2}" destId="{3D9BC8EC-2CEA-47D9-B3A4-DE30D606EF1A}" srcOrd="6" destOrd="0" presId="urn:microsoft.com/office/officeart/2005/8/layout/StepDownProcess"/>
    <dgm:cxn modelId="{6169AEE6-11BE-4A5A-98D8-7986B2772E47}" type="presParOf" srcId="{3D9BC8EC-2CEA-47D9-B3A4-DE30D606EF1A}" destId="{36CCE73B-C505-46DA-B31F-B84CAACCE149}" srcOrd="0" destOrd="0" presId="urn:microsoft.com/office/officeart/2005/8/layout/StepDownProcess"/>
    <dgm:cxn modelId="{4D03CF39-2CC9-4EFA-9101-42B2077049FD}" type="presParOf" srcId="{3D9BC8EC-2CEA-47D9-B3A4-DE30D606EF1A}" destId="{3A466BC0-F69D-453F-A383-3A8BF103BD3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D4AD-69DD-4C26-B1B2-B0E7C487AF41}">
      <dsp:nvSpPr>
        <dsp:cNvPr id="0" name=""/>
        <dsp:cNvSpPr/>
      </dsp:nvSpPr>
      <dsp:spPr>
        <a:xfrm>
          <a:off x="2123618" y="0"/>
          <a:ext cx="2123618" cy="1157378"/>
        </a:xfrm>
        <a:prstGeom prst="trapezoid">
          <a:avLst>
            <a:gd name="adj" fmla="val 91743"/>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ADMINISTRACIÓN</a:t>
          </a:r>
          <a:r>
            <a:rPr lang="es-MX" sz="1400" kern="1200" dirty="0"/>
            <a:t> </a:t>
          </a:r>
          <a:r>
            <a:rPr lang="es-MX" sz="2000" kern="1200" dirty="0"/>
            <a:t>ESTRATÉGICA</a:t>
          </a:r>
        </a:p>
        <a:p>
          <a:pPr marL="0" lvl="0" indent="0" algn="ctr" defTabSz="800100">
            <a:lnSpc>
              <a:spcPct val="90000"/>
            </a:lnSpc>
            <a:spcBef>
              <a:spcPct val="0"/>
            </a:spcBef>
            <a:spcAft>
              <a:spcPct val="35000"/>
            </a:spcAft>
            <a:buNone/>
          </a:pPr>
          <a:r>
            <a:rPr lang="es-419" sz="1600" kern="1200" dirty="0">
              <a:solidFill>
                <a:schemeClr val="bg1"/>
              </a:solidFill>
            </a:rPr>
            <a:t>ALTA GERENCIA</a:t>
          </a:r>
        </a:p>
      </dsp:txBody>
      <dsp:txXfrm>
        <a:off x="2123618" y="0"/>
        <a:ext cx="2123618" cy="1157378"/>
      </dsp:txXfrm>
    </dsp:sp>
    <dsp:sp modelId="{B0B183AB-FDDB-4EC8-88AB-EAFF63C20C70}">
      <dsp:nvSpPr>
        <dsp:cNvPr id="0" name=""/>
        <dsp:cNvSpPr/>
      </dsp:nvSpPr>
      <dsp:spPr>
        <a:xfrm>
          <a:off x="1061809" y="1157378"/>
          <a:ext cx="4247236" cy="1157378"/>
        </a:xfrm>
        <a:prstGeom prst="trapezoid">
          <a:avLst>
            <a:gd name="adj" fmla="val 91743"/>
          </a:avLst>
        </a:prstGeom>
        <a:solidFill>
          <a:schemeClr val="accent4">
            <a:hueOff val="2024750"/>
            <a:satOff val="3464"/>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ADMINISTRACIÓN TÁCTICA</a:t>
          </a:r>
        </a:p>
        <a:p>
          <a:pPr marL="0" lvl="0" indent="0" algn="ctr" defTabSz="1066800">
            <a:lnSpc>
              <a:spcPct val="90000"/>
            </a:lnSpc>
            <a:spcBef>
              <a:spcPct val="0"/>
            </a:spcBef>
            <a:spcAft>
              <a:spcPct val="35000"/>
            </a:spcAft>
            <a:buNone/>
          </a:pPr>
          <a:r>
            <a:rPr lang="es-419" sz="1600" kern="1200" dirty="0">
              <a:solidFill>
                <a:schemeClr val="bg1"/>
              </a:solidFill>
            </a:rPr>
            <a:t>GERENCIA MEDIA</a:t>
          </a:r>
        </a:p>
      </dsp:txBody>
      <dsp:txXfrm>
        <a:off x="1805075" y="1157378"/>
        <a:ext cx="2760703" cy="1157378"/>
      </dsp:txXfrm>
    </dsp:sp>
    <dsp:sp modelId="{59242CEB-FFE2-42B0-A962-6DCF12D1A7A0}">
      <dsp:nvSpPr>
        <dsp:cNvPr id="0" name=""/>
        <dsp:cNvSpPr/>
      </dsp:nvSpPr>
      <dsp:spPr>
        <a:xfrm>
          <a:off x="0" y="2314756"/>
          <a:ext cx="6370855" cy="1157378"/>
        </a:xfrm>
        <a:prstGeom prst="trapezoid">
          <a:avLst>
            <a:gd name="adj" fmla="val 91743"/>
          </a:avLst>
        </a:prstGeom>
        <a:solidFill>
          <a:schemeClr val="accent4">
            <a:hueOff val="4049499"/>
            <a:satOff val="6929"/>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ADMINISTRACIÓN OPERATIVA</a:t>
          </a:r>
        </a:p>
        <a:p>
          <a:pPr marL="0" lvl="0" indent="0" algn="ctr" defTabSz="889000">
            <a:lnSpc>
              <a:spcPct val="90000"/>
            </a:lnSpc>
            <a:spcBef>
              <a:spcPct val="0"/>
            </a:spcBef>
            <a:spcAft>
              <a:spcPct val="35000"/>
            </a:spcAft>
            <a:buNone/>
          </a:pPr>
          <a:r>
            <a:rPr lang="es-419" sz="1600" kern="1200" dirty="0">
              <a:solidFill>
                <a:schemeClr val="bg1"/>
              </a:solidFill>
            </a:rPr>
            <a:t>BAJA GERENCIA</a:t>
          </a:r>
        </a:p>
      </dsp:txBody>
      <dsp:txXfrm>
        <a:off x="1114899" y="2314756"/>
        <a:ext cx="4141055" cy="1157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091BA-F4EC-4247-8D8E-EFFF96251B30}">
      <dsp:nvSpPr>
        <dsp:cNvPr id="0" name=""/>
        <dsp:cNvSpPr/>
      </dsp:nvSpPr>
      <dsp:spPr>
        <a:xfrm rot="5400000">
          <a:off x="822628" y="1493575"/>
          <a:ext cx="904300" cy="1029514"/>
        </a:xfrm>
        <a:prstGeom prst="bentUpArrow">
          <a:avLst>
            <a:gd name="adj1" fmla="val 32840"/>
            <a:gd name="adj2" fmla="val 25000"/>
            <a:gd name="adj3" fmla="val 3578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F4DA4-D076-4FC4-B7B9-274F70D343A2}">
      <dsp:nvSpPr>
        <dsp:cNvPr id="0" name=""/>
        <dsp:cNvSpPr/>
      </dsp:nvSpPr>
      <dsp:spPr>
        <a:xfrm>
          <a:off x="583044" y="491140"/>
          <a:ext cx="1522309" cy="1065567"/>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PLANEACIÓN</a:t>
          </a:r>
          <a:endParaRPr lang="es-419" sz="1300" kern="1200" dirty="0"/>
        </a:p>
      </dsp:txBody>
      <dsp:txXfrm>
        <a:off x="635070" y="543166"/>
        <a:ext cx="1418257" cy="961515"/>
      </dsp:txXfrm>
    </dsp:sp>
    <dsp:sp modelId="{4C1C462E-40D8-485E-A229-C5945685B5F9}">
      <dsp:nvSpPr>
        <dsp:cNvPr id="0" name=""/>
        <dsp:cNvSpPr/>
      </dsp:nvSpPr>
      <dsp:spPr>
        <a:xfrm>
          <a:off x="2271990" y="624623"/>
          <a:ext cx="5309772" cy="861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se debe desarrollar un plan que contenga las diferentes actividades futuras que se van a realizar y dicho plan deberá implementarse en el plazo dispuesto.</a:t>
          </a:r>
          <a:endParaRPr lang="es-419" sz="1400" kern="1200" dirty="0"/>
        </a:p>
      </dsp:txBody>
      <dsp:txXfrm>
        <a:off x="2271990" y="624623"/>
        <a:ext cx="5309772" cy="861238"/>
      </dsp:txXfrm>
    </dsp:sp>
    <dsp:sp modelId="{227ACE5B-E229-4174-87D8-A6BAD7848FF7}">
      <dsp:nvSpPr>
        <dsp:cNvPr id="0" name=""/>
        <dsp:cNvSpPr/>
      </dsp:nvSpPr>
      <dsp:spPr>
        <a:xfrm rot="5400000">
          <a:off x="2155679" y="2628759"/>
          <a:ext cx="904300" cy="1029514"/>
        </a:xfrm>
        <a:prstGeom prst="bentUpArrow">
          <a:avLst>
            <a:gd name="adj1" fmla="val 32840"/>
            <a:gd name="adj2" fmla="val 25000"/>
            <a:gd name="adj3" fmla="val 35780"/>
          </a:avLst>
        </a:prstGeom>
        <a:solidFill>
          <a:schemeClr val="accent3">
            <a:tint val="50000"/>
            <a:hueOff val="1141949"/>
            <a:satOff val="1298"/>
            <a:lumOff val="30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435F9-87CC-4729-B634-AB95C3BFF069}">
      <dsp:nvSpPr>
        <dsp:cNvPr id="0" name=""/>
        <dsp:cNvSpPr/>
      </dsp:nvSpPr>
      <dsp:spPr>
        <a:xfrm>
          <a:off x="1818983" y="1617498"/>
          <a:ext cx="1522309" cy="1065567"/>
        </a:xfrm>
        <a:prstGeom prst="roundRect">
          <a:avLst>
            <a:gd name="adj" fmla="val 16670"/>
          </a:avLst>
        </a:prstGeom>
        <a:solidFill>
          <a:schemeClr val="accent3">
            <a:hueOff val="662608"/>
            <a:satOff val="2803"/>
            <a:lumOff val="-38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ORGANIZACIÓN</a:t>
          </a:r>
          <a:endParaRPr lang="es-419" sz="1300" kern="1200" dirty="0"/>
        </a:p>
      </dsp:txBody>
      <dsp:txXfrm>
        <a:off x="1871009" y="1669524"/>
        <a:ext cx="1418257" cy="961515"/>
      </dsp:txXfrm>
    </dsp:sp>
    <dsp:sp modelId="{2210EDA5-3E0C-4E46-81B5-9E3A0F5BF5D8}">
      <dsp:nvSpPr>
        <dsp:cNvPr id="0" name=""/>
        <dsp:cNvSpPr/>
      </dsp:nvSpPr>
      <dsp:spPr>
        <a:xfrm>
          <a:off x="3429184" y="1606177"/>
          <a:ext cx="5933060" cy="861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Dividir el trabajo y atribuir responsabilidades y autoridades a las personas</a:t>
          </a:r>
          <a:endParaRPr lang="es-419" sz="1600" kern="1200" dirty="0"/>
        </a:p>
      </dsp:txBody>
      <dsp:txXfrm>
        <a:off x="3429184" y="1606177"/>
        <a:ext cx="5933060" cy="861238"/>
      </dsp:txXfrm>
    </dsp:sp>
    <dsp:sp modelId="{283D197D-9135-4A41-817B-75460D5D7AD4}">
      <dsp:nvSpPr>
        <dsp:cNvPr id="0" name=""/>
        <dsp:cNvSpPr/>
      </dsp:nvSpPr>
      <dsp:spPr>
        <a:xfrm rot="5400000">
          <a:off x="3345847" y="3839777"/>
          <a:ext cx="904300" cy="1029514"/>
        </a:xfrm>
        <a:prstGeom prst="bentUpArrow">
          <a:avLst>
            <a:gd name="adj1" fmla="val 32840"/>
            <a:gd name="adj2" fmla="val 25000"/>
            <a:gd name="adj3" fmla="val 35780"/>
          </a:avLst>
        </a:prstGeom>
        <a:solidFill>
          <a:schemeClr val="accent3">
            <a:tint val="50000"/>
            <a:hueOff val="2283898"/>
            <a:satOff val="2595"/>
            <a:lumOff val="60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32507-190E-46F8-99C1-F5F92420AC31}">
      <dsp:nvSpPr>
        <dsp:cNvPr id="0" name=""/>
        <dsp:cNvSpPr/>
      </dsp:nvSpPr>
      <dsp:spPr>
        <a:xfrm>
          <a:off x="3176891" y="2805648"/>
          <a:ext cx="1522309" cy="1065567"/>
        </a:xfrm>
        <a:prstGeom prst="roundRect">
          <a:avLst>
            <a:gd name="adj" fmla="val 16670"/>
          </a:avLst>
        </a:prstGeom>
        <a:solidFill>
          <a:schemeClr val="accent3">
            <a:hueOff val="1325216"/>
            <a:satOff val="5606"/>
            <a:lumOff val="-77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DIRECCIÓN </a:t>
          </a:r>
          <a:endParaRPr lang="es-419" sz="1300" kern="1200" dirty="0"/>
        </a:p>
      </dsp:txBody>
      <dsp:txXfrm>
        <a:off x="3228917" y="2857674"/>
        <a:ext cx="1418257" cy="961515"/>
      </dsp:txXfrm>
    </dsp:sp>
    <dsp:sp modelId="{A6CBF5FA-9B50-41E5-B53A-8CF9A09F9AA4}">
      <dsp:nvSpPr>
        <dsp:cNvPr id="0" name=""/>
        <dsp:cNvSpPr/>
      </dsp:nvSpPr>
      <dsp:spPr>
        <a:xfrm>
          <a:off x="6623749" y="2986733"/>
          <a:ext cx="1107182" cy="861238"/>
        </a:xfrm>
        <a:prstGeom prst="rect">
          <a:avLst/>
        </a:prstGeom>
        <a:noFill/>
        <a:ln>
          <a:noFill/>
        </a:ln>
        <a:effectLst/>
      </dsp:spPr>
      <dsp:style>
        <a:lnRef idx="0">
          <a:scrgbClr r="0" g="0" b="0"/>
        </a:lnRef>
        <a:fillRef idx="0">
          <a:scrgbClr r="0" g="0" b="0"/>
        </a:fillRef>
        <a:effectRef idx="0">
          <a:scrgbClr r="0" g="0" b="0"/>
        </a:effectRef>
        <a:fontRef idx="minor"/>
      </dsp:style>
    </dsp:sp>
    <dsp:sp modelId="{36CCE73B-C505-46DA-B31F-B84CAACCE149}">
      <dsp:nvSpPr>
        <dsp:cNvPr id="0" name=""/>
        <dsp:cNvSpPr/>
      </dsp:nvSpPr>
      <dsp:spPr>
        <a:xfrm>
          <a:off x="4571217" y="3986360"/>
          <a:ext cx="1522309" cy="1065567"/>
        </a:xfrm>
        <a:prstGeom prst="roundRect">
          <a:avLst>
            <a:gd name="adj" fmla="val 16670"/>
          </a:avLst>
        </a:prstGeom>
        <a:solidFill>
          <a:schemeClr val="accent3">
            <a:hueOff val="1987824"/>
            <a:satOff val="8409"/>
            <a:lumOff val="-1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CONTROL</a:t>
          </a:r>
          <a:endParaRPr lang="es-419" sz="1300" kern="1200" dirty="0"/>
        </a:p>
      </dsp:txBody>
      <dsp:txXfrm>
        <a:off x="4623243" y="4038386"/>
        <a:ext cx="1418257" cy="961515"/>
      </dsp:txXfrm>
    </dsp:sp>
    <dsp:sp modelId="{3A466BC0-F69D-453F-A383-3A8BF103BD35}">
      <dsp:nvSpPr>
        <dsp:cNvPr id="0" name=""/>
        <dsp:cNvSpPr/>
      </dsp:nvSpPr>
      <dsp:spPr>
        <a:xfrm>
          <a:off x="4978244" y="2836129"/>
          <a:ext cx="4579850" cy="861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Liderazgo que conducen las ideas, táctica a utilizar para cumplir el objetivo</a:t>
          </a:r>
          <a:endParaRPr lang="es-419" sz="1800" kern="1200" dirty="0"/>
        </a:p>
      </dsp:txBody>
      <dsp:txXfrm>
        <a:off x="4978244" y="2836129"/>
        <a:ext cx="4579850" cy="8612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723F838-8C4A-4E49-ADC0-1A9782828070}" type="datetimeFigureOut">
              <a:rPr lang="es-419" smtClean="0"/>
              <a:t>14/10/2024</a:t>
            </a:fld>
            <a:endParaRPr lang="es-419"/>
          </a:p>
        </p:txBody>
      </p:sp>
      <p:sp>
        <p:nvSpPr>
          <p:cNvPr id="5" name="Footer Placeholder 4"/>
          <p:cNvSpPr>
            <a:spLocks noGrp="1"/>
          </p:cNvSpPr>
          <p:nvPr>
            <p:ph type="ftr" sz="quarter" idx="11"/>
          </p:nvPr>
        </p:nvSpPr>
        <p:spPr>
          <a:xfrm>
            <a:off x="1451579" y="329307"/>
            <a:ext cx="5626774" cy="309201"/>
          </a:xfrm>
        </p:spPr>
        <p:txBody>
          <a:bodyPr/>
          <a:lstStyle/>
          <a:p>
            <a:endParaRPr lang="es-419"/>
          </a:p>
        </p:txBody>
      </p:sp>
      <p:sp>
        <p:nvSpPr>
          <p:cNvPr id="6" name="Slide Number Placeholder 5"/>
          <p:cNvSpPr>
            <a:spLocks noGrp="1"/>
          </p:cNvSpPr>
          <p:nvPr>
            <p:ph type="sldNum" sz="quarter" idx="12"/>
          </p:nvPr>
        </p:nvSpPr>
        <p:spPr>
          <a:xfrm>
            <a:off x="476834" y="798973"/>
            <a:ext cx="811019" cy="503578"/>
          </a:xfrm>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14466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723F838-8C4A-4E49-ADC0-1A9782828070}"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62881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723F838-8C4A-4E49-ADC0-1A9782828070}"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420260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723F838-8C4A-4E49-ADC0-1A9782828070}"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336129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723F838-8C4A-4E49-ADC0-1A9782828070}"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24092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723F838-8C4A-4E49-ADC0-1A9782828070}" type="datetimeFigureOut">
              <a:rPr lang="es-419" smtClean="0"/>
              <a:t>14/10/2024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332462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447191" y="2824269"/>
            <a:ext cx="4488794"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56025" y="2821491"/>
            <a:ext cx="4488794"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723F838-8C4A-4E49-ADC0-1A9782828070}" type="datetimeFigureOut">
              <a:rPr lang="es-419" smtClean="0"/>
              <a:t>14/10/2024</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4631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723F838-8C4A-4E49-ADC0-1A9782828070}" type="datetimeFigureOut">
              <a:rPr lang="es-419" smtClean="0"/>
              <a:t>14/10/2024</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73819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3F838-8C4A-4E49-ADC0-1A9782828070}" type="datetimeFigureOut">
              <a:rPr lang="es-419" smtClean="0"/>
              <a:t>14/10/2024</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4730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723F838-8C4A-4E49-ADC0-1A9782828070}" type="datetimeFigureOut">
              <a:rPr lang="es-419" smtClean="0"/>
              <a:t>14/10/2024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411387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s-MX"/>
              <a:t>Haz clic en el icono para agregar una imagen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723F838-8C4A-4E49-ADC0-1A9782828070}" type="datetimeFigureOut">
              <a:rPr lang="es-419" smtClean="0"/>
              <a:t>14/10/2024</a:t>
            </a:fld>
            <a:endParaRPr lang="es-419"/>
          </a:p>
        </p:txBody>
      </p:sp>
      <p:sp>
        <p:nvSpPr>
          <p:cNvPr id="6" name="Footer Placeholder 5"/>
          <p:cNvSpPr>
            <a:spLocks noGrp="1"/>
          </p:cNvSpPr>
          <p:nvPr>
            <p:ph type="ftr" sz="quarter" idx="11"/>
          </p:nvPr>
        </p:nvSpPr>
        <p:spPr>
          <a:xfrm>
            <a:off x="1447382" y="318640"/>
            <a:ext cx="5541004" cy="320931"/>
          </a:xfrm>
        </p:spPr>
        <p:txBody>
          <a:bodyPr/>
          <a:lstStyle/>
          <a:p>
            <a:endParaRPr lang="es-419"/>
          </a:p>
        </p:txBody>
      </p:sp>
      <p:sp>
        <p:nvSpPr>
          <p:cNvPr id="7" name="Slide Number Placeholder 6"/>
          <p:cNvSpPr>
            <a:spLocks noGrp="1"/>
          </p:cNvSpPr>
          <p:nvPr>
            <p:ph type="sldNum" sz="quarter" idx="12"/>
          </p:nvPr>
        </p:nvSpPr>
        <p:spPr/>
        <p:txBody>
          <a:bodyPr/>
          <a:lstStyle/>
          <a:p>
            <a:fld id="{15657487-223E-4745-BB54-BA412A824C4E}" type="slidenum">
              <a:rPr lang="es-419" smtClean="0"/>
              <a:t>‹Nº›</a:t>
            </a:fld>
            <a:endParaRPr lang="es-419"/>
          </a:p>
        </p:txBody>
      </p:sp>
    </p:spTree>
    <p:extLst>
      <p:ext uri="{BB962C8B-B14F-4D97-AF65-F5344CB8AC3E}">
        <p14:creationId xmlns:p14="http://schemas.microsoft.com/office/powerpoint/2010/main" val="294123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723F838-8C4A-4E49-ADC0-1A9782828070}" type="datetimeFigureOut">
              <a:rPr lang="es-419" smtClean="0"/>
              <a:t>14/10/2024</a:t>
            </a:fld>
            <a:endParaRPr lang="es-419"/>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5657487-223E-4745-BB54-BA412A824C4E}" type="slidenum">
              <a:rPr lang="es-419" smtClean="0"/>
              <a:t>‹Nº›</a:t>
            </a:fld>
            <a:endParaRPr lang="es-419"/>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92050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0F1B0-37DF-4E5A-916A-5F140B79B3C6}"/>
              </a:ext>
            </a:extLst>
          </p:cNvPr>
          <p:cNvSpPr>
            <a:spLocks noGrp="1"/>
          </p:cNvSpPr>
          <p:nvPr>
            <p:ph type="ctrTitle"/>
          </p:nvPr>
        </p:nvSpPr>
        <p:spPr>
          <a:xfrm>
            <a:off x="1524000" y="3255962"/>
            <a:ext cx="9144000" cy="612759"/>
          </a:xfrm>
        </p:spPr>
        <p:txBody>
          <a:bodyPr>
            <a:normAutofit/>
          </a:bodyPr>
          <a:lstStyle/>
          <a:p>
            <a:r>
              <a:rPr lang="es-ES" sz="2800" dirty="0">
                <a:effectLst/>
                <a:latin typeface="Century Gothic" panose="020B0502020202020204" pitchFamily="34" charset="0"/>
                <a:ea typeface="Calibri" panose="020F0502020204030204" pitchFamily="34" charset="0"/>
                <a:cs typeface="Calibri" panose="020F0502020204030204" pitchFamily="34" charset="0"/>
              </a:rPr>
              <a:t>Fundamentos Administrativos</a:t>
            </a:r>
            <a:endParaRPr lang="es-419" sz="8000" dirty="0"/>
          </a:p>
        </p:txBody>
      </p:sp>
      <p:sp>
        <p:nvSpPr>
          <p:cNvPr id="3" name="Subtítulo 2">
            <a:extLst>
              <a:ext uri="{FF2B5EF4-FFF2-40B4-BE49-F238E27FC236}">
                <a16:creationId xmlns:a16="http://schemas.microsoft.com/office/drawing/2014/main" id="{3B46274B-4BE8-45CB-8003-882649D6638F}"/>
              </a:ext>
            </a:extLst>
          </p:cNvPr>
          <p:cNvSpPr>
            <a:spLocks noGrp="1"/>
          </p:cNvSpPr>
          <p:nvPr>
            <p:ph type="subTitle" idx="1"/>
          </p:nvPr>
        </p:nvSpPr>
        <p:spPr>
          <a:xfrm>
            <a:off x="1390875" y="3977424"/>
            <a:ext cx="9144000" cy="1655762"/>
          </a:xfrm>
        </p:spPr>
        <p:txBody>
          <a:bodyPr>
            <a:normAutofit fontScale="85000" lnSpcReduction="10000"/>
          </a:bodyPr>
          <a:lstStyle/>
          <a:p>
            <a:endParaRPr lang="es-MX" sz="2800" dirty="0"/>
          </a:p>
          <a:p>
            <a:endParaRPr lang="es-MX" dirty="0"/>
          </a:p>
          <a:p>
            <a:r>
              <a:rPr lang="es-MX" sz="4000" dirty="0"/>
              <a:t>UNIDAD I</a:t>
            </a:r>
            <a:endParaRPr lang="es-419" sz="4000" dirty="0"/>
          </a:p>
        </p:txBody>
      </p:sp>
      <p:pic>
        <p:nvPicPr>
          <p:cNvPr id="4" name="Imagen 3">
            <a:extLst>
              <a:ext uri="{FF2B5EF4-FFF2-40B4-BE49-F238E27FC236}">
                <a16:creationId xmlns:a16="http://schemas.microsoft.com/office/drawing/2014/main" id="{0CF66F28-A05F-4E86-99CB-4CC6E884D616}"/>
              </a:ext>
            </a:extLst>
          </p:cNvPr>
          <p:cNvPicPr>
            <a:picLocks noChangeAspect="1"/>
          </p:cNvPicPr>
          <p:nvPr/>
        </p:nvPicPr>
        <p:blipFill>
          <a:blip r:embed="rId2"/>
          <a:stretch>
            <a:fillRect/>
          </a:stretch>
        </p:blipFill>
        <p:spPr>
          <a:xfrm>
            <a:off x="4591300" y="188545"/>
            <a:ext cx="2743150" cy="2743150"/>
          </a:xfrm>
          <a:prstGeom prst="rect">
            <a:avLst/>
          </a:prstGeom>
        </p:spPr>
      </p:pic>
    </p:spTree>
    <p:extLst>
      <p:ext uri="{BB962C8B-B14F-4D97-AF65-F5344CB8AC3E}">
        <p14:creationId xmlns:p14="http://schemas.microsoft.com/office/powerpoint/2010/main" val="240364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4726F4-703F-4E22-903E-2AD2E49AF074}"/>
              </a:ext>
            </a:extLst>
          </p:cNvPr>
          <p:cNvSpPr>
            <a:spLocks noGrp="1"/>
          </p:cNvSpPr>
          <p:nvPr>
            <p:ph idx="1"/>
          </p:nvPr>
        </p:nvSpPr>
        <p:spPr>
          <a:xfrm>
            <a:off x="609599" y="557048"/>
            <a:ext cx="10583917" cy="5580993"/>
          </a:xfrm>
        </p:spPr>
        <p:txBody>
          <a:bodyPr>
            <a:normAutofit fontScale="92500"/>
          </a:bodyPr>
          <a:lstStyle/>
          <a:p>
            <a:pPr algn="just"/>
            <a:r>
              <a:rPr lang="es-MX" sz="2400" dirty="0"/>
              <a:t>Más tarde se aplicó el método científico a la dirección de los negocios y apareció la administración científica moderna. Teniendo como relación la contabilidad, que por su parte ha marcado una importancia relevante dentro de las organizaciones y dentro de la evolución misma administración, con el pasar del tiempo ha aportado elementos que han contribuido a que las empresas tengan un mejor manejo de sus órganos y que se pueda ver su realidad económica de una manera más fácil y práctica. </a:t>
            </a:r>
          </a:p>
          <a:p>
            <a:pPr algn="just"/>
            <a:r>
              <a:rPr lang="es-MX" sz="2400" dirty="0"/>
              <a:t>Primero fue la administración clásica (finales del siglo XIX).</a:t>
            </a:r>
          </a:p>
          <a:p>
            <a:pPr algn="just"/>
            <a:r>
              <a:rPr lang="es-MX" sz="2400" dirty="0"/>
              <a:t>Después, se desarrolló la administración científica (principios del siglo XX).</a:t>
            </a:r>
          </a:p>
          <a:p>
            <a:pPr algn="just"/>
            <a:r>
              <a:rPr lang="es-MX" sz="2400" dirty="0"/>
              <a:t>Ambos enfoques han influido significativamente en la evolución de la administración moderna, pero la clásica fue la base sobre la cual se construyó la administración científica.</a:t>
            </a:r>
            <a:endParaRPr lang="es-419" sz="2400" dirty="0"/>
          </a:p>
        </p:txBody>
      </p:sp>
    </p:spTree>
    <p:extLst>
      <p:ext uri="{BB962C8B-B14F-4D97-AF65-F5344CB8AC3E}">
        <p14:creationId xmlns:p14="http://schemas.microsoft.com/office/powerpoint/2010/main" val="20206178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FAA753-DDEA-4E45-8CE4-62DF4F6D6A67}"/>
              </a:ext>
            </a:extLst>
          </p:cNvPr>
          <p:cNvSpPr>
            <a:spLocks noGrp="1"/>
          </p:cNvSpPr>
          <p:nvPr>
            <p:ph idx="1"/>
          </p:nvPr>
        </p:nvSpPr>
        <p:spPr>
          <a:xfrm>
            <a:off x="662153" y="861848"/>
            <a:ext cx="10573406" cy="4604497"/>
          </a:xfrm>
        </p:spPr>
        <p:txBody>
          <a:bodyPr>
            <a:normAutofit fontScale="92500" lnSpcReduction="20000"/>
          </a:bodyPr>
          <a:lstStyle/>
          <a:p>
            <a:pPr algn="just"/>
            <a:r>
              <a:rPr lang="es-MX" sz="2800" dirty="0"/>
              <a:t>Un plan estratégico sólido sirve como una hoja de ruta para seguir desde donde está ahora hasta donde quiere estar. Sin embargo, un plan operativo se enfoca en las acciones micro o diarias y semanales que pueden ayudar al personal a alcanzar las metas de la organización, mientras que la del estratégico es fijar los objetivos del marketing a largo plazo, el operativo se basa en acciones concretas a realizar en un plazo medio/corto para lograr los objetivos establecidos. </a:t>
            </a:r>
          </a:p>
          <a:p>
            <a:pPr algn="just"/>
            <a:r>
              <a:rPr lang="es-MX" sz="2800" dirty="0"/>
              <a:t>En pocas palabras, un plan estratégico comparte su visión para el futuro (nivel alto) , mientras que su planificación operativa establece cómo llegará allí diariamente o semanalmente</a:t>
            </a:r>
            <a:endParaRPr lang="es-419" sz="2800" dirty="0"/>
          </a:p>
        </p:txBody>
      </p:sp>
    </p:spTree>
    <p:extLst>
      <p:ext uri="{BB962C8B-B14F-4D97-AF65-F5344CB8AC3E}">
        <p14:creationId xmlns:p14="http://schemas.microsoft.com/office/powerpoint/2010/main" val="36165285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CDC0C-E872-4E28-B87D-AE3C288C22CC}"/>
              </a:ext>
            </a:extLst>
          </p:cNvPr>
          <p:cNvSpPr>
            <a:spLocks noGrp="1"/>
          </p:cNvSpPr>
          <p:nvPr>
            <p:ph type="title"/>
          </p:nvPr>
        </p:nvSpPr>
        <p:spPr>
          <a:xfrm>
            <a:off x="1020655" y="173898"/>
            <a:ext cx="9291215" cy="1049235"/>
          </a:xfrm>
        </p:spPr>
        <p:txBody>
          <a:bodyPr/>
          <a:lstStyle/>
          <a:p>
            <a:r>
              <a:rPr lang="es-419" dirty="0"/>
              <a:t>Misión, Visión, Análisis FODA</a:t>
            </a:r>
          </a:p>
        </p:txBody>
      </p:sp>
      <p:sp>
        <p:nvSpPr>
          <p:cNvPr id="3" name="Marcador de contenido 2">
            <a:extLst>
              <a:ext uri="{FF2B5EF4-FFF2-40B4-BE49-F238E27FC236}">
                <a16:creationId xmlns:a16="http://schemas.microsoft.com/office/drawing/2014/main" id="{655377D8-2D93-481D-91F5-2E93AB66E952}"/>
              </a:ext>
            </a:extLst>
          </p:cNvPr>
          <p:cNvSpPr>
            <a:spLocks noGrp="1"/>
          </p:cNvSpPr>
          <p:nvPr>
            <p:ph idx="1"/>
          </p:nvPr>
        </p:nvSpPr>
        <p:spPr>
          <a:xfrm>
            <a:off x="273269" y="1114097"/>
            <a:ext cx="11519338" cy="5255171"/>
          </a:xfrm>
        </p:spPr>
        <p:txBody>
          <a:bodyPr>
            <a:normAutofit fontScale="92500" lnSpcReduction="20000"/>
          </a:bodyPr>
          <a:lstStyle/>
          <a:p>
            <a:pPr algn="just"/>
            <a:r>
              <a:rPr lang="es-MX" sz="3200" dirty="0"/>
              <a:t>Uno de los aspectos fundamentales de la planeación estratégica lo constituye el análisis situacional, también conocido como análisis o matriz  FODA (realizando un balance de los aspectos positivos y negativos que se encuentran dentro de su organización)   entre las fortalezas, oportunidades, debilidades y amenazas, el cual posibilita la recopilación y uso de datos que permiten conocer el perfil de operación de una empresa en un momento dado, y a partir de ello establecer un </a:t>
            </a:r>
            <a:r>
              <a:rPr lang="es-MX" sz="3200" i="1" dirty="0"/>
              <a:t>diagnóstico objetivo </a:t>
            </a:r>
            <a:r>
              <a:rPr lang="es-MX" sz="3200" dirty="0"/>
              <a:t>para el diseño e implantación de estrategias tendientes a mejorar la competitividad de una organización.</a:t>
            </a:r>
          </a:p>
          <a:p>
            <a:pPr algn="just"/>
            <a:endParaRPr lang="es-MX" sz="3200" dirty="0"/>
          </a:p>
          <a:p>
            <a:pPr algn="just"/>
            <a:endParaRPr lang="es-419" sz="3200" dirty="0"/>
          </a:p>
        </p:txBody>
      </p:sp>
    </p:spTree>
    <p:extLst>
      <p:ext uri="{BB962C8B-B14F-4D97-AF65-F5344CB8AC3E}">
        <p14:creationId xmlns:p14="http://schemas.microsoft.com/office/powerpoint/2010/main" val="23404897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C08C21-F249-4A6B-B1EF-840D02B37E44}"/>
              </a:ext>
            </a:extLst>
          </p:cNvPr>
          <p:cNvSpPr>
            <a:spLocks noGrp="1"/>
          </p:cNvSpPr>
          <p:nvPr>
            <p:ph idx="1"/>
          </p:nvPr>
        </p:nvSpPr>
        <p:spPr>
          <a:xfrm>
            <a:off x="157655" y="0"/>
            <a:ext cx="11792607" cy="6858000"/>
          </a:xfrm>
        </p:spPr>
        <p:txBody>
          <a:bodyPr>
            <a:normAutofit/>
          </a:bodyPr>
          <a:lstStyle/>
          <a:p>
            <a:pPr algn="just"/>
            <a:endParaRPr lang="es-MX" sz="2400" dirty="0"/>
          </a:p>
          <a:p>
            <a:pPr algn="just"/>
            <a:r>
              <a:rPr lang="es-MX" sz="2800" dirty="0"/>
              <a:t>El creador de la matriz FODA o DAFO fue Albert  Humpherey,  el cual, murió en octubre del 2005.</a:t>
            </a:r>
          </a:p>
          <a:p>
            <a:pPr algn="just"/>
            <a:r>
              <a:rPr lang="es-MX" sz="2800" dirty="0"/>
              <a:t>Este estudio se llevo a cabo por Albert, con la finalidad de tener en conocimiento del porqué la planificación corporativa a largo plazo fracasaba. Se necesitaba establecer objetivos que fueran realistas; por lo que se creó un grupo en 1960 por Robert Stewart, para fundar un sistema gerencial que se comprometiera a aprobar y comprometerse en el trabajo del desarrollo.</a:t>
            </a:r>
          </a:p>
        </p:txBody>
      </p:sp>
    </p:spTree>
    <p:extLst>
      <p:ext uri="{BB962C8B-B14F-4D97-AF65-F5344CB8AC3E}">
        <p14:creationId xmlns:p14="http://schemas.microsoft.com/office/powerpoint/2010/main" val="15085264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E64CA9-D48C-4872-8B45-036AA4B560EE}"/>
              </a:ext>
            </a:extLst>
          </p:cNvPr>
          <p:cNvSpPr>
            <a:spLocks noGrp="1"/>
          </p:cNvSpPr>
          <p:nvPr>
            <p:ph idx="1"/>
          </p:nvPr>
        </p:nvSpPr>
        <p:spPr>
          <a:xfrm>
            <a:off x="178676" y="252249"/>
            <a:ext cx="11687503" cy="6337738"/>
          </a:xfrm>
        </p:spPr>
        <p:txBody>
          <a:bodyPr>
            <a:normAutofit fontScale="77500" lnSpcReduction="20000"/>
          </a:bodyPr>
          <a:lstStyle/>
          <a:p>
            <a:pPr marL="0" indent="0" algn="just">
              <a:buNone/>
            </a:pPr>
            <a:r>
              <a:rPr lang="es-MX" sz="4200" dirty="0"/>
              <a:t>¿Qué es el análisis FODA?</a:t>
            </a:r>
          </a:p>
          <a:p>
            <a:pPr algn="just"/>
            <a:r>
              <a:rPr lang="es-MX" sz="4000" dirty="0"/>
              <a:t>El análisis FODA son siglas que representan el estudio de las Fortalezas, Oportunidades, Debilidades y Amenazas, de una empresa, un mercado, o sencillamente a una persona, este acróstico o matriz  es aplicado a cualquier situación, en el cual, se necesite un análisis o estudio para la toma de decisiones.</a:t>
            </a:r>
          </a:p>
          <a:p>
            <a:pPr algn="just"/>
            <a:r>
              <a:rPr lang="es-MX" sz="4000" dirty="0"/>
              <a:t>Inicialmente, el análisis FODA fue desarrollado para utilizarse en los negocios y las industrias, sin embargo, este análisis es igualmente útil para el trabajo en pro de la salud y el desarrollo comunitario, la educación y hasta para el crecimiento personal.</a:t>
            </a:r>
          </a:p>
          <a:p>
            <a:pPr algn="just"/>
            <a:endParaRPr lang="es-419" sz="4000" dirty="0"/>
          </a:p>
        </p:txBody>
      </p:sp>
    </p:spTree>
    <p:extLst>
      <p:ext uri="{BB962C8B-B14F-4D97-AF65-F5344CB8AC3E}">
        <p14:creationId xmlns:p14="http://schemas.microsoft.com/office/powerpoint/2010/main" val="42706777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27011-6344-4C21-8B1F-1A4984E66147}"/>
              </a:ext>
            </a:extLst>
          </p:cNvPr>
          <p:cNvSpPr>
            <a:spLocks noGrp="1"/>
          </p:cNvSpPr>
          <p:nvPr>
            <p:ph type="title"/>
          </p:nvPr>
        </p:nvSpPr>
        <p:spPr>
          <a:xfrm>
            <a:off x="1450392" y="457677"/>
            <a:ext cx="9291215" cy="1049235"/>
          </a:xfrm>
        </p:spPr>
        <p:txBody>
          <a:bodyPr/>
          <a:lstStyle/>
          <a:p>
            <a:r>
              <a:rPr lang="es-MX" dirty="0"/>
              <a:t>Matriz foda</a:t>
            </a:r>
            <a:endParaRPr lang="es-419" dirty="0"/>
          </a:p>
        </p:txBody>
      </p:sp>
      <p:pic>
        <p:nvPicPr>
          <p:cNvPr id="4" name="Marcador de contenido 3">
            <a:extLst>
              <a:ext uri="{FF2B5EF4-FFF2-40B4-BE49-F238E27FC236}">
                <a16:creationId xmlns:a16="http://schemas.microsoft.com/office/drawing/2014/main" id="{4D412FA6-53E8-4F16-8068-AA9B1E178738}"/>
              </a:ext>
            </a:extLst>
          </p:cNvPr>
          <p:cNvPicPr>
            <a:picLocks noGrp="1" noChangeAspect="1"/>
          </p:cNvPicPr>
          <p:nvPr>
            <p:ph idx="1"/>
          </p:nvPr>
        </p:nvPicPr>
        <p:blipFill>
          <a:blip r:embed="rId2"/>
          <a:stretch>
            <a:fillRect/>
          </a:stretch>
        </p:blipFill>
        <p:spPr>
          <a:xfrm>
            <a:off x="2612702" y="1853754"/>
            <a:ext cx="6966596" cy="4726038"/>
          </a:xfrm>
          <a:prstGeom prst="rect">
            <a:avLst/>
          </a:prstGeom>
        </p:spPr>
      </p:pic>
    </p:spTree>
    <p:extLst>
      <p:ext uri="{BB962C8B-B14F-4D97-AF65-F5344CB8AC3E}">
        <p14:creationId xmlns:p14="http://schemas.microsoft.com/office/powerpoint/2010/main" val="26852743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FDC035-7F1D-4D56-AA3C-0FF6F411CD59}"/>
              </a:ext>
            </a:extLst>
          </p:cNvPr>
          <p:cNvSpPr>
            <a:spLocks noGrp="1"/>
          </p:cNvSpPr>
          <p:nvPr>
            <p:ph idx="1"/>
          </p:nvPr>
        </p:nvSpPr>
        <p:spPr>
          <a:xfrm>
            <a:off x="168166" y="378372"/>
            <a:ext cx="11613931" cy="5948856"/>
          </a:xfrm>
        </p:spPr>
        <p:txBody>
          <a:bodyPr>
            <a:normAutofit/>
          </a:bodyPr>
          <a:lstStyle/>
          <a:p>
            <a:pPr algn="just"/>
            <a:r>
              <a:rPr lang="es-MX" sz="3600" dirty="0"/>
              <a:t>Cabe señalar que, el FODA es una herramienta fundamental en la administración y en el proceso de planificación, de hecho, con este estudio se beneficiará de un plan de negocios, pudiendo dar fuerza a la sigla de oportunidad, logrando a demás, la situación real en la que se encuentra la empresa o proyecto, y poder planificar alguna estrategia a futuro</a:t>
            </a:r>
            <a:endParaRPr lang="es-419" sz="3600" dirty="0"/>
          </a:p>
        </p:txBody>
      </p:sp>
    </p:spTree>
    <p:extLst>
      <p:ext uri="{BB962C8B-B14F-4D97-AF65-F5344CB8AC3E}">
        <p14:creationId xmlns:p14="http://schemas.microsoft.com/office/powerpoint/2010/main" val="473429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BB8711-5EC7-41D1-98D6-ED23A610F071}"/>
              </a:ext>
            </a:extLst>
          </p:cNvPr>
          <p:cNvSpPr>
            <a:spLocks noGrp="1"/>
          </p:cNvSpPr>
          <p:nvPr>
            <p:ph idx="1"/>
          </p:nvPr>
        </p:nvSpPr>
        <p:spPr>
          <a:xfrm>
            <a:off x="241738" y="294290"/>
            <a:ext cx="11140965" cy="6316717"/>
          </a:xfrm>
        </p:spPr>
        <p:txBody>
          <a:bodyPr>
            <a:normAutofit/>
          </a:bodyPr>
          <a:lstStyle/>
          <a:p>
            <a:pPr marL="0" indent="0" algn="just">
              <a:buNone/>
            </a:pPr>
            <a:r>
              <a:rPr lang="es-MX" sz="2800" dirty="0"/>
              <a:t>Para qué sirve el FODA?</a:t>
            </a:r>
          </a:p>
          <a:p>
            <a:pPr algn="just"/>
            <a:r>
              <a:rPr lang="es-MX" sz="2800" dirty="0"/>
              <a:t>Se recurre a ella para desarrollar una </a:t>
            </a:r>
            <a:r>
              <a:rPr lang="es-MX" sz="2800" i="1" dirty="0"/>
              <a:t>estrategia de negocio (implementar estrategias de venta, ejemplo, vender un producto a bajo precio, publicidad),  </a:t>
            </a:r>
            <a:r>
              <a:rPr lang="es-MX" sz="2800" dirty="0"/>
              <a:t>que sea solida a futuro, a demás, el análisis FODA es una herramienta útil que todo gerente de empresa o industria debe ejecutar y tomarla en consideración.</a:t>
            </a:r>
          </a:p>
          <a:p>
            <a:pPr algn="just"/>
            <a:r>
              <a:rPr lang="es-MX" sz="2800" dirty="0"/>
              <a:t>Cabe señalar que, si existiera una situación compleja el análisis FODA puede hacer frente a ella de forma sencilla y eficaz. Enfocándose así a los factores que tienen mayor impacto en la organización o en nuestra vida cotidiana si es el caso, a partir de allí se tomaran eficientes decisiones y las acciones pertinentes.</a:t>
            </a:r>
            <a:endParaRPr lang="es-419" sz="2800" dirty="0"/>
          </a:p>
        </p:txBody>
      </p:sp>
    </p:spTree>
    <p:extLst>
      <p:ext uri="{BB962C8B-B14F-4D97-AF65-F5344CB8AC3E}">
        <p14:creationId xmlns:p14="http://schemas.microsoft.com/office/powerpoint/2010/main" val="27239744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71ABF9-2FF8-4C52-AE79-FE5BB1033F97}"/>
              </a:ext>
            </a:extLst>
          </p:cNvPr>
          <p:cNvSpPr>
            <a:spLocks noGrp="1"/>
          </p:cNvSpPr>
          <p:nvPr>
            <p:ph idx="1"/>
          </p:nvPr>
        </p:nvSpPr>
        <p:spPr>
          <a:xfrm>
            <a:off x="0" y="357352"/>
            <a:ext cx="12086897" cy="6222124"/>
          </a:xfrm>
        </p:spPr>
        <p:txBody>
          <a:bodyPr>
            <a:normAutofit fontScale="85000" lnSpcReduction="20000"/>
          </a:bodyPr>
          <a:lstStyle/>
          <a:p>
            <a:pPr marL="0" indent="0" algn="ctr">
              <a:buNone/>
            </a:pPr>
            <a:r>
              <a:rPr lang="es-MX" sz="2800" dirty="0"/>
              <a:t>OBJETIVO DE LA MATRIZ FODA</a:t>
            </a:r>
          </a:p>
          <a:p>
            <a:pPr algn="just"/>
            <a:r>
              <a:rPr lang="es-MX" sz="2800" dirty="0">
                <a:solidFill>
                  <a:srgbClr val="FF0000"/>
                </a:solidFill>
              </a:rPr>
              <a:t>Fortalezas</a:t>
            </a:r>
            <a:r>
              <a:rPr lang="es-MX" sz="2800" dirty="0"/>
              <a:t>: los atributos o destrezas que una industria o empresa contiene para alcanzar los objetivos. (factor interno) Ejemplos:</a:t>
            </a:r>
          </a:p>
          <a:p>
            <a:r>
              <a:rPr lang="es-MX" sz="2800" dirty="0"/>
              <a:t>Agradable lugar de trabajo</a:t>
            </a:r>
          </a:p>
          <a:p>
            <a:r>
              <a:rPr lang="es-MX" sz="2800" dirty="0"/>
              <a:t>Disposición para trabajar en equipo</a:t>
            </a:r>
          </a:p>
          <a:p>
            <a:r>
              <a:rPr lang="es-MX" sz="2800" dirty="0"/>
              <a:t>Calidad del producto final</a:t>
            </a:r>
          </a:p>
          <a:p>
            <a:r>
              <a:rPr lang="es-MX" sz="2800" dirty="0"/>
              <a:t>Créditos para los empleados</a:t>
            </a:r>
          </a:p>
          <a:p>
            <a:r>
              <a:rPr lang="es-MX" sz="2800" dirty="0"/>
              <a:t>Las oficinas deben estar bien equipadas y con artículos de oficina en excelente condiciones y calidad.</a:t>
            </a:r>
          </a:p>
          <a:p>
            <a:r>
              <a:rPr lang="es-MX" sz="2800" dirty="0"/>
              <a:t>Recursos humanos, empleados  motivados y contentos</a:t>
            </a:r>
          </a:p>
          <a:p>
            <a:r>
              <a:rPr lang="es-MX" sz="2800" dirty="0"/>
              <a:t>Servicios de alto nivel</a:t>
            </a:r>
          </a:p>
          <a:p>
            <a:r>
              <a:rPr lang="es-MX" sz="2800" dirty="0"/>
              <a:t>Efectivo servicio al cliente</a:t>
            </a:r>
          </a:p>
          <a:p>
            <a:r>
              <a:rPr lang="es-MX" sz="2800" dirty="0"/>
              <a:t>Excelente comunicación laboral, </a:t>
            </a:r>
            <a:r>
              <a:rPr lang="es-MX" sz="2800" dirty="0" err="1"/>
              <a:t>etc</a:t>
            </a:r>
            <a:endParaRPr lang="es-MX" sz="2800" dirty="0"/>
          </a:p>
          <a:p>
            <a:pPr algn="just"/>
            <a:endParaRPr lang="es-MX" sz="2800" dirty="0"/>
          </a:p>
        </p:txBody>
      </p:sp>
    </p:spTree>
    <p:extLst>
      <p:ext uri="{BB962C8B-B14F-4D97-AF65-F5344CB8AC3E}">
        <p14:creationId xmlns:p14="http://schemas.microsoft.com/office/powerpoint/2010/main" val="1289268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6C7295-5C87-43B4-B9C9-9B11BC8330A4}"/>
              </a:ext>
            </a:extLst>
          </p:cNvPr>
          <p:cNvSpPr>
            <a:spLocks noGrp="1"/>
          </p:cNvSpPr>
          <p:nvPr>
            <p:ph idx="1"/>
          </p:nvPr>
        </p:nvSpPr>
        <p:spPr>
          <a:xfrm>
            <a:off x="672662" y="641131"/>
            <a:ext cx="10531365" cy="5906813"/>
          </a:xfrm>
        </p:spPr>
        <p:txBody>
          <a:bodyPr>
            <a:normAutofit lnSpcReduction="10000"/>
          </a:bodyPr>
          <a:lstStyle/>
          <a:p>
            <a:pPr algn="just"/>
            <a:r>
              <a:rPr lang="es-MX" sz="2000" dirty="0">
                <a:solidFill>
                  <a:srgbClr val="FF0000"/>
                </a:solidFill>
              </a:rPr>
              <a:t>Debilidades</a:t>
            </a:r>
            <a:r>
              <a:rPr lang="es-MX" sz="2000" dirty="0"/>
              <a:t>: lo que es perjudicial o factores desfavorables para la ejecución del objetivo. (factor interno) ejemplos:</a:t>
            </a:r>
          </a:p>
          <a:p>
            <a:r>
              <a:rPr lang="es-MX" dirty="0"/>
              <a:t>Salarios deficientes y pagos no puntuales</a:t>
            </a:r>
          </a:p>
          <a:p>
            <a:r>
              <a:rPr lang="es-MX" dirty="0"/>
              <a:t>Ausencia de capacitación al personal </a:t>
            </a:r>
          </a:p>
          <a:p>
            <a:r>
              <a:rPr lang="es-MX" dirty="0"/>
              <a:t>Equipo de oficinas dañadas, deficientes y desactualizados (equipos obsoletos)</a:t>
            </a:r>
          </a:p>
          <a:p>
            <a:r>
              <a:rPr lang="es-MX" dirty="0"/>
              <a:t>No capacitar al personal</a:t>
            </a:r>
          </a:p>
          <a:p>
            <a:r>
              <a:rPr lang="es-MX" dirty="0"/>
              <a:t>Problemas financieros</a:t>
            </a:r>
          </a:p>
          <a:p>
            <a:r>
              <a:rPr lang="es-MX" dirty="0"/>
              <a:t>Bajo nivel de venta</a:t>
            </a:r>
          </a:p>
          <a:p>
            <a:r>
              <a:rPr lang="es-MX" dirty="0"/>
              <a:t>Falta de planeación</a:t>
            </a:r>
          </a:p>
          <a:p>
            <a:r>
              <a:rPr lang="es-MX" dirty="0"/>
              <a:t>Insuficiente o nula investigación de mercado</a:t>
            </a:r>
          </a:p>
          <a:p>
            <a:r>
              <a:rPr lang="es-MX" dirty="0"/>
              <a:t>Gerente deficiente</a:t>
            </a:r>
          </a:p>
          <a:p>
            <a:r>
              <a:rPr lang="es-MX" dirty="0"/>
              <a:t>No dar incentivos o créditos al personal</a:t>
            </a:r>
          </a:p>
          <a:p>
            <a:r>
              <a:rPr lang="es-MX" dirty="0"/>
              <a:t>Falta de integración, etc.</a:t>
            </a:r>
          </a:p>
          <a:p>
            <a:pPr algn="just"/>
            <a:endParaRPr lang="es-MX" sz="2000" dirty="0"/>
          </a:p>
          <a:p>
            <a:endParaRPr lang="es-419" dirty="0"/>
          </a:p>
        </p:txBody>
      </p:sp>
    </p:spTree>
    <p:extLst>
      <p:ext uri="{BB962C8B-B14F-4D97-AF65-F5344CB8AC3E}">
        <p14:creationId xmlns:p14="http://schemas.microsoft.com/office/powerpoint/2010/main" val="2389999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C7AF08-27F1-4068-9A61-90287AD91E1F}"/>
              </a:ext>
            </a:extLst>
          </p:cNvPr>
          <p:cNvSpPr>
            <a:spLocks noGrp="1"/>
          </p:cNvSpPr>
          <p:nvPr>
            <p:ph idx="1"/>
          </p:nvPr>
        </p:nvSpPr>
        <p:spPr>
          <a:xfrm>
            <a:off x="609601" y="546538"/>
            <a:ext cx="10384220" cy="5875283"/>
          </a:xfrm>
        </p:spPr>
        <p:txBody>
          <a:bodyPr>
            <a:normAutofit/>
          </a:bodyPr>
          <a:lstStyle/>
          <a:p>
            <a:pPr algn="just"/>
            <a:r>
              <a:rPr lang="es-MX" sz="2000" dirty="0">
                <a:solidFill>
                  <a:srgbClr val="FF0000"/>
                </a:solidFill>
              </a:rPr>
              <a:t>Oportunidades</a:t>
            </a:r>
            <a:r>
              <a:rPr lang="es-MX" sz="2000" dirty="0"/>
              <a:t>: las condiciones externas, lo que está a la vista por todos o la popularidad y competitividad que tenga la industria u organización útiles para alcanzar el objetivo (factor externo) Ejemplos:</a:t>
            </a:r>
          </a:p>
          <a:p>
            <a:pPr algn="just"/>
            <a:r>
              <a:rPr lang="es-MX" sz="2000" dirty="0"/>
              <a:t>Constante crecimiento de la industria</a:t>
            </a:r>
          </a:p>
          <a:p>
            <a:pPr algn="just"/>
            <a:r>
              <a:rPr lang="es-MX" sz="2000" dirty="0"/>
              <a:t>Alta demanda de servicios o productos</a:t>
            </a:r>
          </a:p>
          <a:p>
            <a:pPr algn="just"/>
            <a:r>
              <a:rPr lang="es-MX" sz="2000" dirty="0"/>
              <a:t>Surgimiento de nuevos sistemas de distribución que permiten llegar a nuevas zonas geográficas</a:t>
            </a:r>
          </a:p>
          <a:p>
            <a:pPr algn="just"/>
            <a:r>
              <a:rPr lang="es-MX" sz="2000" dirty="0"/>
              <a:t>Bajas tarifas</a:t>
            </a:r>
          </a:p>
          <a:p>
            <a:pPr algn="just"/>
            <a:r>
              <a:rPr lang="es-MX" sz="2000" dirty="0"/>
              <a:t>Necesidad del producto</a:t>
            </a:r>
          </a:p>
          <a:p>
            <a:pPr algn="just"/>
            <a:r>
              <a:rPr lang="es-MX" sz="2000" dirty="0"/>
              <a:t>Nuevos procesos y vías de formación para mejorar la productividad</a:t>
            </a:r>
          </a:p>
          <a:p>
            <a:pPr algn="just"/>
            <a:r>
              <a:rPr lang="es-MX" sz="2000" dirty="0"/>
              <a:t>Otros canales para conectar con tus audiencias y clientes (redes sociales)</a:t>
            </a:r>
          </a:p>
          <a:p>
            <a:pPr algn="just"/>
            <a:r>
              <a:rPr lang="es-MX" sz="2000" dirty="0"/>
              <a:t>Se abre el mercado internacional para exportar un producto o servicio (Establecer franquicias), etc.</a:t>
            </a:r>
          </a:p>
          <a:p>
            <a:pPr algn="just"/>
            <a:endParaRPr lang="es-MX" sz="2000" dirty="0"/>
          </a:p>
          <a:p>
            <a:endParaRPr lang="es-419" dirty="0"/>
          </a:p>
        </p:txBody>
      </p:sp>
    </p:spTree>
    <p:extLst>
      <p:ext uri="{BB962C8B-B14F-4D97-AF65-F5344CB8AC3E}">
        <p14:creationId xmlns:p14="http://schemas.microsoft.com/office/powerpoint/2010/main" val="266828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FFACE7-F557-4D75-9DB1-2C9FDFB156B7}"/>
              </a:ext>
            </a:extLst>
          </p:cNvPr>
          <p:cNvSpPr>
            <a:spLocks noGrp="1"/>
          </p:cNvSpPr>
          <p:nvPr>
            <p:ph idx="1"/>
          </p:nvPr>
        </p:nvSpPr>
        <p:spPr>
          <a:xfrm>
            <a:off x="654519" y="269508"/>
            <a:ext cx="11126804" cy="6006164"/>
          </a:xfrm>
        </p:spPr>
        <p:txBody>
          <a:bodyPr>
            <a:normAutofit fontScale="92500" lnSpcReduction="10000"/>
          </a:bodyPr>
          <a:lstStyle/>
          <a:p>
            <a:pPr algn="just"/>
            <a:r>
              <a:rPr lang="es-MX" dirty="0"/>
              <a:t>Por su parte la </a:t>
            </a:r>
            <a:r>
              <a:rPr lang="es-MX" sz="2600" i="1" dirty="0"/>
              <a:t>ADMINISTRACIÓN CLÁSICA </a:t>
            </a:r>
            <a:r>
              <a:rPr lang="es-MX" dirty="0"/>
              <a:t>argumenta que la organización es como una estructura y busca lineamientos complejos. Henry Fayol (1841-1925), su principal exponente utilizó como principales aspectos en estas teorías,  la  </a:t>
            </a:r>
            <a:r>
              <a:rPr lang="es-MX" i="1" dirty="0"/>
              <a:t>división del trabajo</a:t>
            </a:r>
            <a:r>
              <a:rPr lang="es-MX" dirty="0"/>
              <a:t>, autoridad y responsabilidad, llegando a la conclusión de que administrar se refiere a:</a:t>
            </a:r>
          </a:p>
          <a:p>
            <a:pPr marL="0" indent="0" algn="just">
              <a:buNone/>
            </a:pPr>
            <a:endParaRPr lang="es-MX" dirty="0"/>
          </a:p>
          <a:p>
            <a:pPr marL="0" indent="0" algn="just">
              <a:buNone/>
            </a:pPr>
            <a:r>
              <a:rPr lang="es-MX" dirty="0"/>
              <a:t>PRINCIPIOS DE LA ADMINISTRACIÓN DE HENRY FAYOL</a:t>
            </a:r>
          </a:p>
          <a:p>
            <a:pPr marL="0" indent="0" algn="just">
              <a:buNone/>
            </a:pPr>
            <a:endParaRPr lang="es-MX" dirty="0"/>
          </a:p>
          <a:p>
            <a:pPr marL="457200" indent="-457200">
              <a:buFont typeface="+mj-lt"/>
              <a:buAutoNum type="arabicPeriod"/>
            </a:pPr>
            <a:r>
              <a:rPr lang="es-419" dirty="0"/>
              <a:t>División del trabajo.     </a:t>
            </a:r>
            <a:r>
              <a:rPr lang="es-419" dirty="0">
                <a:solidFill>
                  <a:schemeClr val="accent1"/>
                </a:solidFill>
              </a:rPr>
              <a:t>8. </a:t>
            </a:r>
            <a:r>
              <a:rPr lang="es-419" dirty="0"/>
              <a:t>Centralización</a:t>
            </a:r>
          </a:p>
          <a:p>
            <a:pPr marL="457200" indent="-457200">
              <a:buFont typeface="+mj-lt"/>
              <a:buAutoNum type="arabicPeriod"/>
            </a:pPr>
            <a:r>
              <a:rPr lang="es-419" dirty="0"/>
              <a:t>Autoridad		      </a:t>
            </a:r>
            <a:r>
              <a:rPr lang="es-419" dirty="0">
                <a:solidFill>
                  <a:schemeClr val="accent1"/>
                </a:solidFill>
              </a:rPr>
              <a:t>9. </a:t>
            </a:r>
            <a:r>
              <a:rPr lang="es-419" dirty="0"/>
              <a:t>Jerarquía</a:t>
            </a:r>
          </a:p>
          <a:p>
            <a:pPr marL="457200" indent="-457200">
              <a:buFont typeface="+mj-lt"/>
              <a:buAutoNum type="arabicPeriod"/>
            </a:pPr>
            <a:r>
              <a:rPr lang="es-419" dirty="0"/>
              <a:t>Disciplina                      </a:t>
            </a:r>
            <a:r>
              <a:rPr lang="es-419" dirty="0">
                <a:solidFill>
                  <a:schemeClr val="accent1"/>
                </a:solidFill>
              </a:rPr>
              <a:t>10. </a:t>
            </a:r>
            <a:r>
              <a:rPr lang="es-419" dirty="0"/>
              <a:t>Orden</a:t>
            </a:r>
          </a:p>
          <a:p>
            <a:pPr marL="457200" indent="-457200">
              <a:buFont typeface="+mj-lt"/>
              <a:buAutoNum type="arabicPeriod"/>
            </a:pPr>
            <a:r>
              <a:rPr lang="es-419" dirty="0"/>
              <a:t>Unidad de mando       </a:t>
            </a:r>
            <a:r>
              <a:rPr lang="es-419" dirty="0">
                <a:solidFill>
                  <a:schemeClr val="accent1"/>
                </a:solidFill>
              </a:rPr>
              <a:t> 11. </a:t>
            </a:r>
            <a:r>
              <a:rPr lang="es-419" dirty="0"/>
              <a:t>Equidad</a:t>
            </a:r>
          </a:p>
          <a:p>
            <a:pPr marL="457200" indent="-457200">
              <a:buFont typeface="+mj-lt"/>
              <a:buAutoNum type="arabicPeriod"/>
            </a:pPr>
            <a:r>
              <a:rPr lang="es-419" dirty="0"/>
              <a:t>Unidad de dirección.   </a:t>
            </a:r>
            <a:r>
              <a:rPr lang="es-419" dirty="0">
                <a:solidFill>
                  <a:schemeClr val="accent1"/>
                </a:solidFill>
              </a:rPr>
              <a:t>12. </a:t>
            </a:r>
            <a:r>
              <a:rPr lang="es-419" dirty="0"/>
              <a:t>Estabilidad del personal</a:t>
            </a:r>
          </a:p>
          <a:p>
            <a:pPr marL="457200" indent="-457200">
              <a:buFont typeface="+mj-lt"/>
              <a:buAutoNum type="arabicPeriod"/>
            </a:pPr>
            <a:r>
              <a:rPr lang="es-419" dirty="0"/>
              <a:t>Subordinación              </a:t>
            </a:r>
            <a:r>
              <a:rPr lang="es-419" dirty="0">
                <a:solidFill>
                  <a:schemeClr val="accent1"/>
                </a:solidFill>
              </a:rPr>
              <a:t> 13. </a:t>
            </a:r>
            <a:r>
              <a:rPr lang="es-419" dirty="0"/>
              <a:t>Iniciativa</a:t>
            </a:r>
          </a:p>
          <a:p>
            <a:pPr marL="457200" indent="-457200">
              <a:buFont typeface="+mj-lt"/>
              <a:buAutoNum type="arabicPeriod"/>
            </a:pPr>
            <a:r>
              <a:rPr lang="es-419" dirty="0"/>
              <a:t>Remuneración               </a:t>
            </a:r>
            <a:r>
              <a:rPr lang="es-419" dirty="0">
                <a:solidFill>
                  <a:schemeClr val="accent1"/>
                </a:solidFill>
              </a:rPr>
              <a:t>14</a:t>
            </a:r>
            <a:r>
              <a:rPr lang="es-419" dirty="0"/>
              <a:t>. Unión del personal.</a:t>
            </a:r>
          </a:p>
        </p:txBody>
      </p:sp>
      <p:pic>
        <p:nvPicPr>
          <p:cNvPr id="2" name="Imagen 1">
            <a:extLst>
              <a:ext uri="{FF2B5EF4-FFF2-40B4-BE49-F238E27FC236}">
                <a16:creationId xmlns:a16="http://schemas.microsoft.com/office/drawing/2014/main" id="{8644F2F1-99C8-4DE8-9239-00B7A908537A}"/>
              </a:ext>
            </a:extLst>
          </p:cNvPr>
          <p:cNvPicPr>
            <a:picLocks noChangeAspect="1"/>
          </p:cNvPicPr>
          <p:nvPr/>
        </p:nvPicPr>
        <p:blipFill>
          <a:blip r:embed="rId2"/>
          <a:stretch>
            <a:fillRect/>
          </a:stretch>
        </p:blipFill>
        <p:spPr>
          <a:xfrm>
            <a:off x="8044086" y="1922358"/>
            <a:ext cx="3898432" cy="5030235"/>
          </a:xfrm>
          <a:prstGeom prst="rect">
            <a:avLst/>
          </a:prstGeom>
          <a:ln>
            <a:noFill/>
          </a:ln>
          <a:effectLst>
            <a:softEdge rad="112500"/>
          </a:effectLst>
        </p:spPr>
      </p:pic>
    </p:spTree>
    <p:extLst>
      <p:ext uri="{BB962C8B-B14F-4D97-AF65-F5344CB8AC3E}">
        <p14:creationId xmlns:p14="http://schemas.microsoft.com/office/powerpoint/2010/main" val="11702005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2F77CE-D44E-4A65-A8BB-7263EF5DCF32}"/>
              </a:ext>
            </a:extLst>
          </p:cNvPr>
          <p:cNvSpPr>
            <a:spLocks noGrp="1"/>
          </p:cNvSpPr>
          <p:nvPr>
            <p:ph idx="1"/>
          </p:nvPr>
        </p:nvSpPr>
        <p:spPr>
          <a:xfrm>
            <a:off x="672662" y="599090"/>
            <a:ext cx="10794123" cy="5948855"/>
          </a:xfrm>
        </p:spPr>
        <p:txBody>
          <a:bodyPr>
            <a:normAutofit lnSpcReduction="10000"/>
          </a:bodyPr>
          <a:lstStyle/>
          <a:p>
            <a:r>
              <a:rPr lang="es-MX" sz="2000" dirty="0">
                <a:solidFill>
                  <a:srgbClr val="FF0000"/>
                </a:solidFill>
              </a:rPr>
              <a:t>Amenazas</a:t>
            </a:r>
            <a:r>
              <a:rPr lang="es-MX" sz="2000" dirty="0"/>
              <a:t>: lo perjudicial, lo que amenaza la supervivencia de la industria o empresa que se encuentran externamente, las cuales, pudieran convertirse en oportunidades, para alcanzar el objetivo. (factor externo) ejemplos:</a:t>
            </a:r>
          </a:p>
          <a:p>
            <a:pPr algn="just"/>
            <a:r>
              <a:rPr lang="es-MX" sz="2000" dirty="0"/>
              <a:t>Fuerte competencia (Ingreso al mercado de nuevas marcas potencialmente competidoras)</a:t>
            </a:r>
          </a:p>
          <a:p>
            <a:pPr algn="just"/>
            <a:r>
              <a:rPr lang="es-MX" sz="2000" dirty="0"/>
              <a:t>Saturación del mercado</a:t>
            </a:r>
          </a:p>
          <a:p>
            <a:pPr algn="just"/>
            <a:r>
              <a:rPr lang="es-MX" sz="2000" dirty="0"/>
              <a:t>Aumento de precios</a:t>
            </a:r>
          </a:p>
          <a:p>
            <a:pPr algn="just"/>
            <a:r>
              <a:rPr lang="es-MX" sz="2000" dirty="0"/>
              <a:t>Poca o baja contratación de empleados</a:t>
            </a:r>
          </a:p>
          <a:p>
            <a:pPr algn="just"/>
            <a:r>
              <a:rPr lang="es-MX" sz="2000" dirty="0"/>
              <a:t>Bajo crecimiento de la organización o empresa.</a:t>
            </a:r>
          </a:p>
          <a:p>
            <a:pPr algn="just"/>
            <a:r>
              <a:rPr lang="es-MX" sz="2000" dirty="0"/>
              <a:t>Productos que puedan sustituir al tuyo</a:t>
            </a:r>
          </a:p>
          <a:p>
            <a:pPr algn="just"/>
            <a:r>
              <a:rPr lang="es-MX" sz="2000" dirty="0"/>
              <a:t>Que se cansen de tu producto</a:t>
            </a:r>
          </a:p>
          <a:p>
            <a:pPr algn="just"/>
            <a:r>
              <a:rPr lang="es-MX" sz="2000" dirty="0"/>
              <a:t>Cambios legislativos (aumento de impuestos, tributos)</a:t>
            </a:r>
          </a:p>
          <a:p>
            <a:pPr algn="just"/>
            <a:r>
              <a:rPr lang="es-419" sz="2000" dirty="0"/>
              <a:t>Crisis económica global, etc.</a:t>
            </a:r>
          </a:p>
          <a:p>
            <a:endParaRPr lang="es-419" sz="2000" dirty="0"/>
          </a:p>
          <a:p>
            <a:endParaRPr lang="es-419" dirty="0"/>
          </a:p>
        </p:txBody>
      </p:sp>
    </p:spTree>
    <p:extLst>
      <p:ext uri="{BB962C8B-B14F-4D97-AF65-F5344CB8AC3E}">
        <p14:creationId xmlns:p14="http://schemas.microsoft.com/office/powerpoint/2010/main" val="31890154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83DEE5-F9A9-45CC-ACD5-3D5633E34784}"/>
              </a:ext>
            </a:extLst>
          </p:cNvPr>
          <p:cNvSpPr>
            <a:spLocks noGrp="1"/>
          </p:cNvSpPr>
          <p:nvPr>
            <p:ph idx="1"/>
          </p:nvPr>
        </p:nvSpPr>
        <p:spPr>
          <a:xfrm>
            <a:off x="73573" y="336331"/>
            <a:ext cx="11908220" cy="6521669"/>
          </a:xfrm>
        </p:spPr>
        <p:txBody>
          <a:bodyPr>
            <a:normAutofit/>
          </a:bodyPr>
          <a:lstStyle/>
          <a:p>
            <a:pPr algn="just"/>
            <a:r>
              <a:rPr lang="es-MX" sz="2400" dirty="0"/>
              <a:t>Evidentemente, para elaborar una matriz FODA, se requiere de tiempo necesario para que  la empresa no quede estancada, o, lo peor, que la empresa vaya a la bancarrota y termine por desaparecer.</a:t>
            </a:r>
          </a:p>
          <a:p>
            <a:pPr algn="just"/>
            <a:r>
              <a:rPr lang="es-MX" sz="2400" dirty="0"/>
              <a:t>Este análisis no debe ser elaborado estrepitosamente, debes tener toda la información necesaria de la empresa, lo principal es conocerla y mejorar lo que se tenga que mejorar.</a:t>
            </a:r>
          </a:p>
          <a:p>
            <a:pPr algn="just"/>
            <a:r>
              <a:rPr lang="es-MX" sz="2400" dirty="0"/>
              <a:t>El FODA es oportuna en cada escenario, permitiendo así desarrollar otro enfoque o rumbo del futuro de la empresa, mejorando sus departamentos y sus estructuras respectivamente, empleando efectivamente estrategias necesarias para el buen desarrollo de la misma y el surgimiento optimo.</a:t>
            </a:r>
          </a:p>
        </p:txBody>
      </p:sp>
    </p:spTree>
    <p:extLst>
      <p:ext uri="{BB962C8B-B14F-4D97-AF65-F5344CB8AC3E}">
        <p14:creationId xmlns:p14="http://schemas.microsoft.com/office/powerpoint/2010/main" val="5115832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610EAF-B9B5-4026-BD02-6E563DEDBD75}"/>
              </a:ext>
            </a:extLst>
          </p:cNvPr>
          <p:cNvSpPr>
            <a:spLocks noGrp="1"/>
          </p:cNvSpPr>
          <p:nvPr>
            <p:ph idx="1"/>
          </p:nvPr>
        </p:nvSpPr>
        <p:spPr>
          <a:xfrm>
            <a:off x="861849" y="609600"/>
            <a:ext cx="9880946" cy="4856745"/>
          </a:xfrm>
        </p:spPr>
        <p:txBody>
          <a:bodyPr/>
          <a:lstStyle/>
          <a:p>
            <a:pPr algn="just"/>
            <a:r>
              <a:rPr lang="es-MX" sz="3200" dirty="0"/>
              <a:t>Constituye una herramienta que toda empresa en algún momento deberá emplear, para así poder otorgarle un nuevo giro, al comercio, institución , empresa, organización , industria o de un individuo para el optimo desarrollo y una apreciación objetiva de cualquier situación que se presente y poder tomar una toma de decisión efectiva.</a:t>
            </a:r>
          </a:p>
          <a:p>
            <a:endParaRPr lang="es-419" dirty="0"/>
          </a:p>
        </p:txBody>
      </p:sp>
    </p:spTree>
    <p:extLst>
      <p:ext uri="{BB962C8B-B14F-4D97-AF65-F5344CB8AC3E}">
        <p14:creationId xmlns:p14="http://schemas.microsoft.com/office/powerpoint/2010/main" val="41077617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B7D7D-C4C1-4B70-B7EA-932F1FB70354}"/>
              </a:ext>
            </a:extLst>
          </p:cNvPr>
          <p:cNvSpPr>
            <a:spLocks noGrp="1"/>
          </p:cNvSpPr>
          <p:nvPr>
            <p:ph type="title"/>
          </p:nvPr>
        </p:nvSpPr>
        <p:spPr/>
        <p:txBody>
          <a:bodyPr/>
          <a:lstStyle/>
          <a:p>
            <a:r>
              <a:rPr lang="es-MX" dirty="0"/>
              <a:t>Taller grupal</a:t>
            </a:r>
            <a:endParaRPr lang="es-419" dirty="0"/>
          </a:p>
        </p:txBody>
      </p:sp>
      <p:sp>
        <p:nvSpPr>
          <p:cNvPr id="3" name="Marcador de contenido 2">
            <a:extLst>
              <a:ext uri="{FF2B5EF4-FFF2-40B4-BE49-F238E27FC236}">
                <a16:creationId xmlns:a16="http://schemas.microsoft.com/office/drawing/2014/main" id="{D822D15C-66B8-49AA-A933-FEC4098587F8}"/>
              </a:ext>
            </a:extLst>
          </p:cNvPr>
          <p:cNvSpPr>
            <a:spLocks noGrp="1"/>
          </p:cNvSpPr>
          <p:nvPr>
            <p:ph idx="1"/>
          </p:nvPr>
        </p:nvSpPr>
        <p:spPr>
          <a:xfrm>
            <a:off x="1451579" y="2015732"/>
            <a:ext cx="9291215" cy="4122309"/>
          </a:xfrm>
        </p:spPr>
        <p:txBody>
          <a:bodyPr/>
          <a:lstStyle/>
          <a:p>
            <a:r>
              <a:rPr lang="es-MX" dirty="0"/>
              <a:t>MEDIANTE UNA TÉCNICA DE ESTUDIO APLICAR EL PROCESO ADMINISTRATIVO SOBRE LOS SIGUIENTES TEMAS:</a:t>
            </a:r>
          </a:p>
          <a:p>
            <a:pPr marL="457200" indent="-457200">
              <a:buAutoNum type="arabicPeriod"/>
            </a:pPr>
            <a:r>
              <a:rPr lang="es-MX" dirty="0"/>
              <a:t>Facturación</a:t>
            </a:r>
          </a:p>
          <a:p>
            <a:pPr marL="457200" indent="-457200">
              <a:buAutoNum type="arabicPeriod"/>
            </a:pPr>
            <a:r>
              <a:rPr lang="es-MX" dirty="0"/>
              <a:t>Servicio al cliente</a:t>
            </a:r>
          </a:p>
          <a:p>
            <a:pPr marL="457200" indent="-457200">
              <a:buAutoNum type="arabicPeriod"/>
            </a:pPr>
            <a:r>
              <a:rPr lang="es-MX" dirty="0"/>
              <a:t>Adquisición de materia prima</a:t>
            </a:r>
          </a:p>
          <a:p>
            <a:pPr marL="457200" indent="-457200">
              <a:buAutoNum type="arabicPeriod"/>
            </a:pPr>
            <a:r>
              <a:rPr lang="es-MX" dirty="0"/>
              <a:t>Reclutamiento del personal</a:t>
            </a:r>
          </a:p>
          <a:p>
            <a:pPr marL="457200" indent="-457200">
              <a:buAutoNum type="arabicPeriod"/>
            </a:pPr>
            <a:r>
              <a:rPr lang="es-MX" dirty="0"/>
              <a:t>Evaluación del desempeño</a:t>
            </a:r>
          </a:p>
          <a:p>
            <a:pPr marL="457200" indent="-457200">
              <a:buAutoNum type="arabicPeriod"/>
            </a:pPr>
            <a:r>
              <a:rPr lang="es-MX" dirty="0"/>
              <a:t>Empresa comercial</a:t>
            </a:r>
          </a:p>
          <a:p>
            <a:pPr marL="0" indent="0">
              <a:buNone/>
            </a:pPr>
            <a:endParaRPr lang="es-MX" dirty="0"/>
          </a:p>
          <a:p>
            <a:endParaRPr lang="es-MX" dirty="0"/>
          </a:p>
          <a:p>
            <a:pPr marL="0" indent="0">
              <a:buNone/>
            </a:pPr>
            <a:endParaRPr lang="es-419" dirty="0"/>
          </a:p>
        </p:txBody>
      </p:sp>
    </p:spTree>
    <p:extLst>
      <p:ext uri="{BB962C8B-B14F-4D97-AF65-F5344CB8AC3E}">
        <p14:creationId xmlns:p14="http://schemas.microsoft.com/office/powerpoint/2010/main" val="18082110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73EB7-46DC-4B8D-AB76-357CACBAA168}"/>
              </a:ext>
            </a:extLst>
          </p:cNvPr>
          <p:cNvSpPr>
            <a:spLocks noGrp="1"/>
          </p:cNvSpPr>
          <p:nvPr>
            <p:ph type="title"/>
          </p:nvPr>
        </p:nvSpPr>
        <p:spPr>
          <a:xfrm>
            <a:off x="1346475" y="100327"/>
            <a:ext cx="9291215" cy="1049235"/>
          </a:xfrm>
        </p:spPr>
        <p:txBody>
          <a:bodyPr/>
          <a:lstStyle/>
          <a:p>
            <a:r>
              <a:rPr lang="es-MX" dirty="0"/>
              <a:t>Caso práctico de matriz </a:t>
            </a:r>
            <a:r>
              <a:rPr lang="es-MX" dirty="0" err="1"/>
              <a:t>foda</a:t>
            </a:r>
            <a:r>
              <a:rPr lang="es-MX" dirty="0"/>
              <a:t> a nivel profesional-EMPRESA EL GONZANAMEÑITO</a:t>
            </a:r>
            <a:endParaRPr lang="es-419" dirty="0"/>
          </a:p>
        </p:txBody>
      </p:sp>
      <p:pic>
        <p:nvPicPr>
          <p:cNvPr id="5" name="Marcador de contenido 4">
            <a:extLst>
              <a:ext uri="{FF2B5EF4-FFF2-40B4-BE49-F238E27FC236}">
                <a16:creationId xmlns:a16="http://schemas.microsoft.com/office/drawing/2014/main" id="{281D795A-D8AD-40AF-9F83-DA11FF132B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438" y="1149562"/>
            <a:ext cx="8371124" cy="5461375"/>
          </a:xfrm>
        </p:spPr>
      </p:pic>
    </p:spTree>
    <p:extLst>
      <p:ext uri="{BB962C8B-B14F-4D97-AF65-F5344CB8AC3E}">
        <p14:creationId xmlns:p14="http://schemas.microsoft.com/office/powerpoint/2010/main" val="361065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D23D6C6-90D8-4D76-9405-3754DD5CDE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338" y="798786"/>
            <a:ext cx="10727181" cy="4709018"/>
          </a:xfrm>
        </p:spPr>
      </p:pic>
    </p:spTree>
    <p:extLst>
      <p:ext uri="{BB962C8B-B14F-4D97-AF65-F5344CB8AC3E}">
        <p14:creationId xmlns:p14="http://schemas.microsoft.com/office/powerpoint/2010/main" val="42120942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DED87A4-0CC9-492E-B820-EDF7FE657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679" y="1019503"/>
            <a:ext cx="10090641" cy="4603915"/>
          </a:xfrm>
        </p:spPr>
      </p:pic>
    </p:spTree>
    <p:extLst>
      <p:ext uri="{BB962C8B-B14F-4D97-AF65-F5344CB8AC3E}">
        <p14:creationId xmlns:p14="http://schemas.microsoft.com/office/powerpoint/2010/main" val="41519148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contenido 16">
            <a:extLst>
              <a:ext uri="{FF2B5EF4-FFF2-40B4-BE49-F238E27FC236}">
                <a16:creationId xmlns:a16="http://schemas.microsoft.com/office/drawing/2014/main" id="{0D61B56B-F71A-4EBA-9438-CD44480A92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378" y="987972"/>
            <a:ext cx="10111932" cy="4866290"/>
          </a:xfrm>
        </p:spPr>
      </p:pic>
    </p:spTree>
    <p:extLst>
      <p:ext uri="{BB962C8B-B14F-4D97-AF65-F5344CB8AC3E}">
        <p14:creationId xmlns:p14="http://schemas.microsoft.com/office/powerpoint/2010/main" val="17660175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341C47D-3234-463F-B324-0375F874E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958" y="272653"/>
            <a:ext cx="9070429" cy="6312694"/>
          </a:xfrm>
        </p:spPr>
      </p:pic>
    </p:spTree>
    <p:extLst>
      <p:ext uri="{BB962C8B-B14F-4D97-AF65-F5344CB8AC3E}">
        <p14:creationId xmlns:p14="http://schemas.microsoft.com/office/powerpoint/2010/main" val="18629405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3094E-2BFE-430B-AA0A-10F666A3F9FB}"/>
              </a:ext>
            </a:extLst>
          </p:cNvPr>
          <p:cNvSpPr>
            <a:spLocks noGrp="1"/>
          </p:cNvSpPr>
          <p:nvPr>
            <p:ph type="title"/>
          </p:nvPr>
        </p:nvSpPr>
        <p:spPr>
          <a:xfrm>
            <a:off x="1283414" y="500041"/>
            <a:ext cx="9291215" cy="1049235"/>
          </a:xfrm>
        </p:spPr>
        <p:txBody>
          <a:bodyPr/>
          <a:lstStyle/>
          <a:p>
            <a:r>
              <a:rPr lang="es-MX" dirty="0"/>
              <a:t>TALLER GRUPAL</a:t>
            </a:r>
            <a:endParaRPr lang="es-419" dirty="0"/>
          </a:p>
        </p:txBody>
      </p:sp>
      <p:sp>
        <p:nvSpPr>
          <p:cNvPr id="3" name="Marcador de contenido 2">
            <a:extLst>
              <a:ext uri="{FF2B5EF4-FFF2-40B4-BE49-F238E27FC236}">
                <a16:creationId xmlns:a16="http://schemas.microsoft.com/office/drawing/2014/main" id="{ACACA4A2-6297-495F-8CCF-191C8D71B7B2}"/>
              </a:ext>
            </a:extLst>
          </p:cNvPr>
          <p:cNvSpPr>
            <a:spLocks noGrp="1"/>
          </p:cNvSpPr>
          <p:nvPr>
            <p:ph idx="1"/>
          </p:nvPr>
        </p:nvSpPr>
        <p:spPr>
          <a:xfrm>
            <a:off x="620110" y="1703693"/>
            <a:ext cx="10489324" cy="1244951"/>
          </a:xfrm>
        </p:spPr>
        <p:txBody>
          <a:bodyPr>
            <a:normAutofit lnSpcReduction="10000"/>
          </a:bodyPr>
          <a:lstStyle/>
          <a:p>
            <a:pPr algn="ctr"/>
            <a:r>
              <a:rPr lang="es-MX" dirty="0"/>
              <a:t>ELABORACIÓN DE UNA MATRIZ FODA DE UNA EMPRESA DE SERVICIOS DE ALIMENTOS</a:t>
            </a:r>
          </a:p>
          <a:p>
            <a:pPr marL="0" indent="0" algn="ctr">
              <a:buNone/>
            </a:pPr>
            <a:r>
              <a:rPr lang="es-MX" dirty="0"/>
              <a:t> ( RESTAURANTE)</a:t>
            </a:r>
            <a:endParaRPr lang="es-419" dirty="0"/>
          </a:p>
        </p:txBody>
      </p:sp>
      <p:pic>
        <p:nvPicPr>
          <p:cNvPr id="4" name="Imagen 3">
            <a:extLst>
              <a:ext uri="{FF2B5EF4-FFF2-40B4-BE49-F238E27FC236}">
                <a16:creationId xmlns:a16="http://schemas.microsoft.com/office/drawing/2014/main" id="{4F0B23A3-12AA-4A88-BE4B-17AC1C37F6B0}"/>
              </a:ext>
            </a:extLst>
          </p:cNvPr>
          <p:cNvPicPr>
            <a:picLocks noChangeAspect="1"/>
          </p:cNvPicPr>
          <p:nvPr/>
        </p:nvPicPr>
        <p:blipFill>
          <a:blip r:embed="rId2"/>
          <a:stretch>
            <a:fillRect/>
          </a:stretch>
        </p:blipFill>
        <p:spPr>
          <a:xfrm>
            <a:off x="4267692" y="2948644"/>
            <a:ext cx="3909356" cy="3909356"/>
          </a:xfrm>
          <a:prstGeom prst="rect">
            <a:avLst/>
          </a:prstGeom>
          <a:ln>
            <a:noFill/>
          </a:ln>
          <a:effectLst>
            <a:softEdge rad="112500"/>
          </a:effectLst>
        </p:spPr>
      </p:pic>
    </p:spTree>
    <p:extLst>
      <p:ext uri="{BB962C8B-B14F-4D97-AF65-F5344CB8AC3E}">
        <p14:creationId xmlns:p14="http://schemas.microsoft.com/office/powerpoint/2010/main" val="318716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00E60-2499-4AD9-A0C4-4A585B716410}"/>
              </a:ext>
            </a:extLst>
          </p:cNvPr>
          <p:cNvSpPr>
            <a:spLocks noGrp="1"/>
          </p:cNvSpPr>
          <p:nvPr>
            <p:ph type="title"/>
          </p:nvPr>
        </p:nvSpPr>
        <p:spPr/>
        <p:txBody>
          <a:bodyPr/>
          <a:lstStyle/>
          <a:p>
            <a:r>
              <a:rPr lang="es-MX" dirty="0"/>
              <a:t>TALLER INDIVIDUAL </a:t>
            </a:r>
            <a:endParaRPr lang="es-419" dirty="0"/>
          </a:p>
        </p:txBody>
      </p:sp>
      <p:sp>
        <p:nvSpPr>
          <p:cNvPr id="3" name="Marcador de contenido 2">
            <a:extLst>
              <a:ext uri="{FF2B5EF4-FFF2-40B4-BE49-F238E27FC236}">
                <a16:creationId xmlns:a16="http://schemas.microsoft.com/office/drawing/2014/main" id="{972B9471-BB5B-45A8-89C1-8498270D6D5E}"/>
              </a:ext>
            </a:extLst>
          </p:cNvPr>
          <p:cNvSpPr>
            <a:spLocks noGrp="1"/>
          </p:cNvSpPr>
          <p:nvPr>
            <p:ph idx="1"/>
          </p:nvPr>
        </p:nvSpPr>
        <p:spPr>
          <a:xfrm>
            <a:off x="226607" y="1776248"/>
            <a:ext cx="10516188" cy="4277233"/>
          </a:xfrm>
        </p:spPr>
        <p:txBody>
          <a:bodyPr>
            <a:normAutofit fontScale="77500" lnSpcReduction="20000"/>
          </a:bodyPr>
          <a:lstStyle/>
          <a:p>
            <a:r>
              <a:rPr lang="es-MX" sz="2400" dirty="0"/>
              <a:t>Los 14 principios de H. Fayol para administrar una empresa</a:t>
            </a:r>
          </a:p>
          <a:p>
            <a:r>
              <a:rPr lang="es-MX" sz="2400" dirty="0"/>
              <a:t>Elaborar a mano sobre los principios propuestos por el autor</a:t>
            </a:r>
          </a:p>
          <a:p>
            <a:r>
              <a:rPr lang="es-MX" sz="2400" dirty="0"/>
              <a:t>Puntos a considerar:</a:t>
            </a:r>
          </a:p>
          <a:p>
            <a:pPr marL="0" indent="0">
              <a:buNone/>
            </a:pPr>
            <a:r>
              <a:rPr lang="es-MX" sz="2400" dirty="0"/>
              <a:t>	- Portada</a:t>
            </a:r>
          </a:p>
          <a:p>
            <a:pPr marL="0" indent="0">
              <a:buNone/>
            </a:pPr>
            <a:r>
              <a:rPr lang="es-MX" sz="2400" dirty="0"/>
              <a:t>	- Referencias Bibliográficas</a:t>
            </a:r>
          </a:p>
          <a:p>
            <a:pPr marL="0" indent="0">
              <a:buNone/>
            </a:pPr>
            <a:r>
              <a:rPr lang="es-MX" sz="2400" dirty="0"/>
              <a:t>	- Caligrafía y Ortografía</a:t>
            </a:r>
          </a:p>
          <a:p>
            <a:pPr marL="0" indent="0">
              <a:buNone/>
            </a:pPr>
            <a:r>
              <a:rPr lang="es-MX" sz="2400" dirty="0"/>
              <a:t>	- Comentario del principio que más llamó su atención</a:t>
            </a:r>
          </a:p>
          <a:p>
            <a:pPr marL="0" indent="0">
              <a:buNone/>
            </a:pPr>
            <a:r>
              <a:rPr lang="es-MX" sz="2400" dirty="0"/>
              <a:t>	- Escanear y subir en formato </a:t>
            </a:r>
            <a:r>
              <a:rPr lang="es-MX" sz="2400" dirty="0" err="1"/>
              <a:t>pdf</a:t>
            </a:r>
            <a:r>
              <a:rPr lang="es-MX" sz="2400" dirty="0"/>
              <a:t> tamaño de archivo hasta 5MB</a:t>
            </a:r>
          </a:p>
          <a:p>
            <a:pPr marL="0" indent="0">
              <a:buNone/>
            </a:pPr>
            <a:r>
              <a:rPr lang="es-MX" sz="2400" dirty="0"/>
              <a:t>	- Calificación 10 puntos</a:t>
            </a:r>
          </a:p>
          <a:p>
            <a:pPr marL="0" indent="0">
              <a:buNone/>
            </a:pPr>
            <a:r>
              <a:rPr lang="es-MX" sz="2400" dirty="0"/>
              <a:t>Viernes 07 de julio 15:00</a:t>
            </a:r>
            <a:endParaRPr lang="es-419" sz="2400" dirty="0"/>
          </a:p>
        </p:txBody>
      </p:sp>
      <p:pic>
        <p:nvPicPr>
          <p:cNvPr id="4" name="Imagen 3">
            <a:extLst>
              <a:ext uri="{FF2B5EF4-FFF2-40B4-BE49-F238E27FC236}">
                <a16:creationId xmlns:a16="http://schemas.microsoft.com/office/drawing/2014/main" id="{ADD791A5-EC7C-46AF-9B75-572FA2701442}"/>
              </a:ext>
            </a:extLst>
          </p:cNvPr>
          <p:cNvPicPr>
            <a:picLocks noChangeAspect="1"/>
          </p:cNvPicPr>
          <p:nvPr/>
        </p:nvPicPr>
        <p:blipFill>
          <a:blip r:embed="rId2"/>
          <a:stretch>
            <a:fillRect/>
          </a:stretch>
        </p:blipFill>
        <p:spPr>
          <a:xfrm>
            <a:off x="8966931" y="1230606"/>
            <a:ext cx="2746215" cy="3385186"/>
          </a:xfrm>
          <a:prstGeom prst="rect">
            <a:avLst/>
          </a:prstGeom>
        </p:spPr>
      </p:pic>
    </p:spTree>
    <p:extLst>
      <p:ext uri="{BB962C8B-B14F-4D97-AF65-F5344CB8AC3E}">
        <p14:creationId xmlns:p14="http://schemas.microsoft.com/office/powerpoint/2010/main" val="33934110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5472A0-AE20-4CA6-BB86-991429FFBFCD}"/>
              </a:ext>
            </a:extLst>
          </p:cNvPr>
          <p:cNvSpPr>
            <a:spLocks noGrp="1"/>
          </p:cNvSpPr>
          <p:nvPr>
            <p:ph type="title"/>
          </p:nvPr>
        </p:nvSpPr>
        <p:spPr>
          <a:xfrm>
            <a:off x="1304433" y="121703"/>
            <a:ext cx="9291215" cy="1049235"/>
          </a:xfrm>
        </p:spPr>
        <p:txBody>
          <a:bodyPr/>
          <a:lstStyle/>
          <a:p>
            <a:r>
              <a:rPr lang="es-MX" dirty="0"/>
              <a:t>ORGANIZACIÓN: CONCEPTO, PROPÓSITO E IMPORTANCIA</a:t>
            </a:r>
            <a:endParaRPr lang="es-419" dirty="0"/>
          </a:p>
        </p:txBody>
      </p:sp>
      <p:sp>
        <p:nvSpPr>
          <p:cNvPr id="3" name="Marcador de contenido 2">
            <a:extLst>
              <a:ext uri="{FF2B5EF4-FFF2-40B4-BE49-F238E27FC236}">
                <a16:creationId xmlns:a16="http://schemas.microsoft.com/office/drawing/2014/main" id="{27291AE3-319D-430D-A940-5E7660974733}"/>
              </a:ext>
            </a:extLst>
          </p:cNvPr>
          <p:cNvSpPr>
            <a:spLocks noGrp="1"/>
          </p:cNvSpPr>
          <p:nvPr>
            <p:ph idx="1"/>
          </p:nvPr>
        </p:nvSpPr>
        <p:spPr>
          <a:xfrm>
            <a:off x="73572" y="1391655"/>
            <a:ext cx="11939752" cy="5344642"/>
          </a:xfrm>
        </p:spPr>
        <p:txBody>
          <a:bodyPr>
            <a:normAutofit/>
          </a:bodyPr>
          <a:lstStyle/>
          <a:p>
            <a:endParaRPr lang="es-MX" sz="1100" dirty="0">
              <a:solidFill>
                <a:schemeClr val="accent2">
                  <a:lumMod val="75000"/>
                </a:schemeClr>
              </a:solidFill>
            </a:endParaRPr>
          </a:p>
          <a:p>
            <a:pPr algn="just"/>
            <a:r>
              <a:rPr lang="es-MX" sz="2200" dirty="0">
                <a:solidFill>
                  <a:schemeClr val="accent2">
                    <a:lumMod val="75000"/>
                  </a:schemeClr>
                </a:solidFill>
              </a:rPr>
              <a:t>CONCEPTO</a:t>
            </a:r>
          </a:p>
          <a:p>
            <a:pPr algn="just"/>
            <a:r>
              <a:rPr lang="es-MX" sz="1800" dirty="0"/>
              <a:t>Consiste en poner en orden los recursos (materiales y humanos) de la compañía, seguido de ello  se procederá a establecer una serie de funciones jerárquicas (manual de funciones)  que permitan alcanzar los objetivos propuestos, recordemos que ninguna labor de gestión y administración será posible si antes no se fija un plan de organización, el cual debe sentar las bases para el funcionamiento de la empresa y para el resto de elementos asociados, por ejemplo:</a:t>
            </a:r>
          </a:p>
          <a:p>
            <a:pPr marL="914400" lvl="2" indent="0" algn="just">
              <a:buNone/>
            </a:pPr>
            <a:r>
              <a:rPr lang="es-MX" sz="1100" dirty="0"/>
              <a:t>- </a:t>
            </a:r>
            <a:r>
              <a:rPr lang="es-MX" sz="1800" dirty="0"/>
              <a:t>Materia prima</a:t>
            </a:r>
          </a:p>
          <a:p>
            <a:pPr marL="0" indent="0" algn="just">
              <a:buNone/>
            </a:pPr>
            <a:r>
              <a:rPr lang="es-MX" sz="1800" dirty="0"/>
              <a:t>	-El control de riesgos, </a:t>
            </a:r>
          </a:p>
          <a:p>
            <a:pPr marL="0" indent="0" algn="just">
              <a:buNone/>
            </a:pPr>
            <a:r>
              <a:rPr lang="es-MX" sz="1800" dirty="0"/>
              <a:t>	-La gestión de calidad,</a:t>
            </a:r>
          </a:p>
          <a:p>
            <a:pPr marL="0" indent="0" algn="just">
              <a:buNone/>
            </a:pPr>
            <a:r>
              <a:rPr lang="es-MX" sz="1800" dirty="0"/>
              <a:t>	-Los Recursos Humanos, </a:t>
            </a:r>
          </a:p>
          <a:p>
            <a:pPr marL="0" indent="0" algn="just">
              <a:buNone/>
            </a:pPr>
            <a:r>
              <a:rPr lang="es-MX" sz="1800" dirty="0"/>
              <a:t>. Consiste en comprobar que los datos reales se corresponden con los previstos y, si es necesario, corregir los posibles desvíos, es decir: ¿dónde estamos? ¿Dónde se debería estar? ¿Hay que corregir algún punto?.</a:t>
            </a:r>
            <a:endParaRPr lang="es-419" sz="1800" dirty="0"/>
          </a:p>
        </p:txBody>
      </p:sp>
    </p:spTree>
    <p:extLst>
      <p:ext uri="{BB962C8B-B14F-4D97-AF65-F5344CB8AC3E}">
        <p14:creationId xmlns:p14="http://schemas.microsoft.com/office/powerpoint/2010/main" val="32563710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4430A-2BE9-45F1-BF82-F074A86FA465}"/>
              </a:ext>
            </a:extLst>
          </p:cNvPr>
          <p:cNvSpPr>
            <a:spLocks noGrp="1"/>
          </p:cNvSpPr>
          <p:nvPr>
            <p:ph type="title"/>
          </p:nvPr>
        </p:nvSpPr>
        <p:spPr/>
        <p:txBody>
          <a:bodyPr/>
          <a:lstStyle/>
          <a:p>
            <a:pPr algn="ctr"/>
            <a:r>
              <a:rPr lang="es-MX" dirty="0"/>
              <a:t>IMPORTANCIA DE LA ORGANIZACIÓN</a:t>
            </a:r>
            <a:endParaRPr lang="es-419" dirty="0"/>
          </a:p>
        </p:txBody>
      </p:sp>
      <p:sp>
        <p:nvSpPr>
          <p:cNvPr id="3" name="Marcador de contenido 2">
            <a:extLst>
              <a:ext uri="{FF2B5EF4-FFF2-40B4-BE49-F238E27FC236}">
                <a16:creationId xmlns:a16="http://schemas.microsoft.com/office/drawing/2014/main" id="{6E23692B-7F95-45C1-B0E8-541A2D6B3AB6}"/>
              </a:ext>
            </a:extLst>
          </p:cNvPr>
          <p:cNvSpPr>
            <a:spLocks noGrp="1"/>
          </p:cNvSpPr>
          <p:nvPr>
            <p:ph idx="1"/>
          </p:nvPr>
        </p:nvSpPr>
        <p:spPr>
          <a:xfrm>
            <a:off x="494561" y="2215429"/>
            <a:ext cx="11202877" cy="4332516"/>
          </a:xfrm>
        </p:spPr>
        <p:txBody>
          <a:bodyPr/>
          <a:lstStyle/>
          <a:p>
            <a:pPr marL="0" indent="0" algn="just">
              <a:buNone/>
            </a:pPr>
            <a:r>
              <a:rPr lang="es-MX" sz="2400" b="1" dirty="0"/>
              <a:t>Ejemplo : Empresa de Manufactura</a:t>
            </a:r>
            <a:endParaRPr lang="es-MX" sz="2400" dirty="0"/>
          </a:p>
          <a:p>
            <a:pPr algn="just">
              <a:buFont typeface="Arial" panose="020B0604020202020204" pitchFamily="34" charset="0"/>
              <a:buChar char="•"/>
            </a:pPr>
            <a:r>
              <a:rPr lang="es-MX" sz="2400" b="1" dirty="0"/>
              <a:t>Claridad en roles:</a:t>
            </a:r>
            <a:r>
              <a:rPr lang="es-MX" sz="2400" dirty="0"/>
              <a:t> Los operadores de máquinas saben exactamente qué líneas de producción manejar y los supervisores conocen sus áreas de responsabilidad.</a:t>
            </a:r>
          </a:p>
          <a:p>
            <a:pPr algn="just">
              <a:buFont typeface="Arial" panose="020B0604020202020204" pitchFamily="34" charset="0"/>
              <a:buChar char="•"/>
            </a:pPr>
            <a:r>
              <a:rPr lang="es-MX" sz="2400" b="1" dirty="0"/>
              <a:t>Eficiencia operativa:</a:t>
            </a:r>
            <a:r>
              <a:rPr lang="es-MX" sz="2400" dirty="0"/>
              <a:t> Las materias primas se gestionan de manera eficiente, reduciendo el desperdicio y los costos.</a:t>
            </a:r>
          </a:p>
          <a:p>
            <a:pPr algn="just">
              <a:buFont typeface="Arial" panose="020B0604020202020204" pitchFamily="34" charset="0"/>
              <a:buChar char="•"/>
            </a:pPr>
            <a:r>
              <a:rPr lang="es-MX" sz="2400" b="1" dirty="0"/>
              <a:t>Adaptabilidad:</a:t>
            </a:r>
            <a:r>
              <a:rPr lang="es-MX" sz="2400" dirty="0"/>
              <a:t> La empresa puede adaptar sus líneas de producción rápidamente para responder a cambios en la demanda del mercado.</a:t>
            </a:r>
          </a:p>
          <a:p>
            <a:endParaRPr lang="es-419" dirty="0"/>
          </a:p>
        </p:txBody>
      </p:sp>
    </p:spTree>
    <p:extLst>
      <p:ext uri="{BB962C8B-B14F-4D97-AF65-F5344CB8AC3E}">
        <p14:creationId xmlns:p14="http://schemas.microsoft.com/office/powerpoint/2010/main" val="19773798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4B35607-C053-4533-8651-424540EED7F6}"/>
              </a:ext>
            </a:extLst>
          </p:cNvPr>
          <p:cNvSpPr>
            <a:spLocks noGrp="1" noChangeArrowheads="1"/>
          </p:cNvSpPr>
          <p:nvPr>
            <p:ph idx="1"/>
          </p:nvPr>
        </p:nvSpPr>
        <p:spPr bwMode="auto">
          <a:xfrm>
            <a:off x="499592" y="367081"/>
            <a:ext cx="11013439"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División del trabajo:</a:t>
            </a:r>
            <a:r>
              <a:rPr kumimoji="0" lang="es-419" altLang="es-419" sz="3200" b="0" i="0" u="none" strike="noStrike" cap="none" normalizeH="0" baseline="0" dirty="0">
                <a:ln>
                  <a:noFill/>
                </a:ln>
                <a:solidFill>
                  <a:schemeClr val="tx1"/>
                </a:solidFill>
                <a:effectLst/>
                <a:latin typeface="Arial" panose="020B0604020202020204" pitchFamily="34" charset="0"/>
              </a:rPr>
              <a:t> Los desarrolladores de software, diseñadores gráficos y especialistas en marketing tienen roles claramente definidos.</a:t>
            </a:r>
          </a:p>
          <a:p>
            <a:pPr marL="0" marR="0" lvl="0" indent="0" algn="just" defTabSz="914400" rtl="0" eaLnBrk="0" fontAlgn="base" latinLnBrk="0" hangingPunct="0">
              <a:lnSpc>
                <a:spcPct val="100000"/>
              </a:lnSpc>
              <a:spcBef>
                <a:spcPct val="0"/>
              </a:spcBef>
              <a:spcAft>
                <a:spcPct val="0"/>
              </a:spcAft>
              <a:buClrTx/>
              <a:buSzTx/>
              <a:buNone/>
              <a:tabLst/>
            </a:pPr>
            <a:endParaRPr kumimoji="0" lang="es-419" altLang="es-419" sz="3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Innovación:</a:t>
            </a:r>
            <a:r>
              <a:rPr kumimoji="0" lang="es-419" altLang="es-419" sz="3200" b="0" i="0" u="none" strike="noStrike" cap="none" normalizeH="0" baseline="0" dirty="0">
                <a:ln>
                  <a:noFill/>
                </a:ln>
                <a:solidFill>
                  <a:schemeClr val="tx1"/>
                </a:solidFill>
                <a:effectLst/>
                <a:latin typeface="Arial" panose="020B0604020202020204" pitchFamily="34" charset="0"/>
              </a:rPr>
              <a:t> Un entorno organizado permite a los equipos de desarrollo probar y lanzar nuevas características de manera rápida y eficiente.</a:t>
            </a:r>
          </a:p>
          <a:p>
            <a:pPr marL="0" marR="0" lvl="0" indent="0" algn="just" defTabSz="914400" rtl="0" eaLnBrk="0" fontAlgn="base" latinLnBrk="0" hangingPunct="0">
              <a:lnSpc>
                <a:spcPct val="100000"/>
              </a:lnSpc>
              <a:spcBef>
                <a:spcPct val="0"/>
              </a:spcBef>
              <a:spcAft>
                <a:spcPct val="0"/>
              </a:spcAft>
              <a:buClrTx/>
              <a:buSzTx/>
              <a:buNone/>
              <a:tabLst/>
            </a:pPr>
            <a:endParaRPr kumimoji="0" lang="es-419" altLang="es-419" sz="3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Coordinación:</a:t>
            </a:r>
            <a:r>
              <a:rPr kumimoji="0" lang="es-419" altLang="es-419" sz="3200" b="0" i="0" u="none" strike="noStrike" cap="none" normalizeH="0" baseline="0" dirty="0">
                <a:ln>
                  <a:noFill/>
                </a:ln>
                <a:solidFill>
                  <a:schemeClr val="tx1"/>
                </a:solidFill>
                <a:effectLst/>
                <a:latin typeface="Arial" panose="020B0604020202020204" pitchFamily="34" charset="0"/>
              </a:rPr>
              <a:t> Los equipos de desarrollo y marketing trabajan juntos para lanzar campañas y nuevos productos de manera sincronizada. </a:t>
            </a:r>
          </a:p>
        </p:txBody>
      </p:sp>
    </p:spTree>
    <p:extLst>
      <p:ext uri="{BB962C8B-B14F-4D97-AF65-F5344CB8AC3E}">
        <p14:creationId xmlns:p14="http://schemas.microsoft.com/office/powerpoint/2010/main" val="32859465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F39CE-EC80-41DD-A155-10E8A32332DB}"/>
              </a:ext>
            </a:extLst>
          </p:cNvPr>
          <p:cNvSpPr>
            <a:spLocks noGrp="1"/>
          </p:cNvSpPr>
          <p:nvPr>
            <p:ph type="title"/>
          </p:nvPr>
        </p:nvSpPr>
        <p:spPr/>
        <p:txBody>
          <a:bodyPr>
            <a:normAutofit fontScale="90000"/>
          </a:bodyPr>
          <a:lstStyle/>
          <a:p>
            <a:r>
              <a:rPr lang="es-MX" b="1" dirty="0"/>
              <a:t>Actividades del Proceso de Organización</a:t>
            </a:r>
            <a:br>
              <a:rPr lang="es-MX" b="1" dirty="0"/>
            </a:br>
            <a:endParaRPr lang="es-419" dirty="0"/>
          </a:p>
        </p:txBody>
      </p:sp>
      <p:sp>
        <p:nvSpPr>
          <p:cNvPr id="3" name="Marcador de contenido 2">
            <a:extLst>
              <a:ext uri="{FF2B5EF4-FFF2-40B4-BE49-F238E27FC236}">
                <a16:creationId xmlns:a16="http://schemas.microsoft.com/office/drawing/2014/main" id="{420FD49D-A08F-4293-9C01-3B9548BB8A08}"/>
              </a:ext>
            </a:extLst>
          </p:cNvPr>
          <p:cNvSpPr>
            <a:spLocks noGrp="1"/>
          </p:cNvSpPr>
          <p:nvPr>
            <p:ph idx="1"/>
          </p:nvPr>
        </p:nvSpPr>
        <p:spPr/>
        <p:txBody>
          <a:bodyPr>
            <a:normAutofit fontScale="92500" lnSpcReduction="10000"/>
          </a:bodyPr>
          <a:lstStyle/>
          <a:p>
            <a:pPr marL="0" indent="0" algn="just">
              <a:buNone/>
            </a:pPr>
            <a:r>
              <a:rPr lang="es-MX" sz="2800" b="1" dirty="0"/>
              <a:t>División del Trabajo</a:t>
            </a:r>
            <a:endParaRPr lang="es-MX" sz="2800" dirty="0"/>
          </a:p>
          <a:p>
            <a:pPr marL="457200" lvl="1" indent="0" algn="just">
              <a:buNone/>
            </a:pPr>
            <a:r>
              <a:rPr lang="es-MX" sz="2400" b="1" dirty="0"/>
              <a:t>Definición:</a:t>
            </a:r>
            <a:r>
              <a:rPr lang="es-MX" sz="2400" dirty="0"/>
              <a:t> Separar las actividades necesarias para alcanzar los objetivos en tareas específicas.</a:t>
            </a:r>
          </a:p>
          <a:p>
            <a:pPr marL="457200" lvl="1" indent="0" algn="just">
              <a:buNone/>
            </a:pPr>
            <a:r>
              <a:rPr lang="es-MX" sz="2400" b="1" dirty="0"/>
              <a:t>Ejemplo:</a:t>
            </a:r>
            <a:r>
              <a:rPr lang="es-MX" sz="2400" dirty="0"/>
              <a:t> En una empresa de desarrollo de software, las tareas pueden dividirse en programación, diseño, pruebas y soporte al cliente.</a:t>
            </a:r>
          </a:p>
          <a:p>
            <a:pPr marL="457200" lvl="1" indent="0" algn="just">
              <a:buNone/>
            </a:pPr>
            <a:r>
              <a:rPr lang="es-MX" sz="2400" b="1" dirty="0"/>
              <a:t>Importancia:</a:t>
            </a:r>
            <a:r>
              <a:rPr lang="es-MX" sz="2400" dirty="0"/>
              <a:t> Permite la especialización y aumenta la eficiencia al asignar tareas específicas a personas con habilidades adecuadas.</a:t>
            </a:r>
          </a:p>
          <a:p>
            <a:endParaRPr lang="es-419" dirty="0"/>
          </a:p>
        </p:txBody>
      </p:sp>
    </p:spTree>
    <p:extLst>
      <p:ext uri="{BB962C8B-B14F-4D97-AF65-F5344CB8AC3E}">
        <p14:creationId xmlns:p14="http://schemas.microsoft.com/office/powerpoint/2010/main" val="12071184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055555-A62C-40C5-9F51-180A537511D6}"/>
              </a:ext>
            </a:extLst>
          </p:cNvPr>
          <p:cNvSpPr>
            <a:spLocks noGrp="1"/>
          </p:cNvSpPr>
          <p:nvPr>
            <p:ph idx="1"/>
          </p:nvPr>
        </p:nvSpPr>
        <p:spPr>
          <a:xfrm>
            <a:off x="745460" y="1201154"/>
            <a:ext cx="10390711" cy="4455692"/>
          </a:xfrm>
        </p:spPr>
        <p:txBody>
          <a:bodyPr>
            <a:normAutofit lnSpcReduction="10000"/>
          </a:bodyPr>
          <a:lstStyle/>
          <a:p>
            <a:r>
              <a:rPr lang="es-MX" sz="2800" b="1" dirty="0"/>
              <a:t>Departamentalización</a:t>
            </a:r>
            <a:endParaRPr lang="es-MX" sz="2800" dirty="0"/>
          </a:p>
          <a:p>
            <a:pPr>
              <a:buFont typeface="Arial" panose="020B0604020202020204" pitchFamily="34" charset="0"/>
              <a:buChar char="•"/>
            </a:pPr>
            <a:r>
              <a:rPr lang="es-MX" sz="2800" b="1" dirty="0"/>
              <a:t>Definición:</a:t>
            </a:r>
            <a:r>
              <a:rPr lang="es-MX" sz="2800" dirty="0"/>
              <a:t> Agrupar tareas similares en unidades o departamentos.</a:t>
            </a:r>
          </a:p>
          <a:p>
            <a:pPr>
              <a:buFont typeface="Arial" panose="020B0604020202020204" pitchFamily="34" charset="0"/>
              <a:buChar char="•"/>
            </a:pPr>
            <a:r>
              <a:rPr lang="es-MX" sz="2800" b="1" dirty="0"/>
              <a:t>Ejemplo:</a:t>
            </a:r>
            <a:r>
              <a:rPr lang="es-MX" sz="2800" dirty="0"/>
              <a:t> Una empresa de manufactura puede tener departamentos de producción, ventas, marketing y recursos humanos.</a:t>
            </a:r>
          </a:p>
          <a:p>
            <a:pPr>
              <a:buFont typeface="Arial" panose="020B0604020202020204" pitchFamily="34" charset="0"/>
              <a:buChar char="•"/>
            </a:pPr>
            <a:r>
              <a:rPr lang="es-MX" sz="2800" b="1" dirty="0"/>
              <a:t>Importancia:</a:t>
            </a:r>
            <a:r>
              <a:rPr lang="es-MX" sz="2800" dirty="0"/>
              <a:t> Facilita la gestión y coordinación de actividades al agrupar tareas relacionadas.</a:t>
            </a:r>
          </a:p>
          <a:p>
            <a:endParaRPr lang="es-419" dirty="0"/>
          </a:p>
        </p:txBody>
      </p:sp>
    </p:spTree>
    <p:extLst>
      <p:ext uri="{BB962C8B-B14F-4D97-AF65-F5344CB8AC3E}">
        <p14:creationId xmlns:p14="http://schemas.microsoft.com/office/powerpoint/2010/main" val="8328959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C6EA4A-2409-450A-8242-A80F782C19C4}"/>
              </a:ext>
            </a:extLst>
          </p:cNvPr>
          <p:cNvSpPr>
            <a:spLocks noGrp="1"/>
          </p:cNvSpPr>
          <p:nvPr>
            <p:ph idx="1"/>
          </p:nvPr>
        </p:nvSpPr>
        <p:spPr>
          <a:xfrm>
            <a:off x="968502" y="1185415"/>
            <a:ext cx="9928698" cy="4144436"/>
          </a:xfrm>
        </p:spPr>
        <p:txBody>
          <a:bodyPr>
            <a:normAutofit fontScale="92500" lnSpcReduction="10000"/>
          </a:bodyPr>
          <a:lstStyle/>
          <a:p>
            <a:pPr algn="just"/>
            <a:r>
              <a:rPr lang="es-MX" sz="2800" b="1" dirty="0"/>
              <a:t>Asignación de Responsabilidades</a:t>
            </a:r>
            <a:endParaRPr lang="es-MX" sz="2800" dirty="0"/>
          </a:p>
          <a:p>
            <a:pPr algn="just">
              <a:buFont typeface="Arial" panose="020B0604020202020204" pitchFamily="34" charset="0"/>
              <a:buChar char="•"/>
            </a:pPr>
            <a:r>
              <a:rPr lang="es-MX" sz="2800" b="1" dirty="0"/>
              <a:t>Definición:</a:t>
            </a:r>
            <a:r>
              <a:rPr lang="es-MX" sz="2800" dirty="0"/>
              <a:t> Designar tareas y responsabilidades a individuos o equipos.</a:t>
            </a:r>
          </a:p>
          <a:p>
            <a:pPr algn="just">
              <a:buFont typeface="Arial" panose="020B0604020202020204" pitchFamily="34" charset="0"/>
              <a:buChar char="•"/>
            </a:pPr>
            <a:r>
              <a:rPr lang="es-MX" sz="2800" b="1" dirty="0"/>
              <a:t>Ejemplo:</a:t>
            </a:r>
            <a:r>
              <a:rPr lang="es-MX" sz="2800" dirty="0"/>
              <a:t> El jefe de marketing es responsable de la promoción de productos, mientras que el equipo de ventas se encarga de las relaciones con los clientes.</a:t>
            </a:r>
          </a:p>
          <a:p>
            <a:pPr algn="just">
              <a:buFont typeface="Arial" panose="020B0604020202020204" pitchFamily="34" charset="0"/>
              <a:buChar char="•"/>
            </a:pPr>
            <a:r>
              <a:rPr lang="es-MX" sz="2800" b="1" dirty="0"/>
              <a:t>Importancia:</a:t>
            </a:r>
            <a:r>
              <a:rPr lang="es-MX" sz="2800" dirty="0"/>
              <a:t> Clarifica las expectativas y las obligaciones de cada miembro del equipo, mejorando la rendición de cuentas.</a:t>
            </a:r>
          </a:p>
          <a:p>
            <a:endParaRPr lang="es-419" dirty="0"/>
          </a:p>
        </p:txBody>
      </p:sp>
    </p:spTree>
    <p:extLst>
      <p:ext uri="{BB962C8B-B14F-4D97-AF65-F5344CB8AC3E}">
        <p14:creationId xmlns:p14="http://schemas.microsoft.com/office/powerpoint/2010/main" val="39084075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FFECF3-2D11-4897-8E8B-D5D469064D8A}"/>
              </a:ext>
            </a:extLst>
          </p:cNvPr>
          <p:cNvSpPr>
            <a:spLocks noGrp="1"/>
          </p:cNvSpPr>
          <p:nvPr>
            <p:ph idx="1"/>
          </p:nvPr>
        </p:nvSpPr>
        <p:spPr>
          <a:xfrm>
            <a:off x="1112400" y="1227457"/>
            <a:ext cx="9967199" cy="4202188"/>
          </a:xfrm>
        </p:spPr>
        <p:txBody>
          <a:bodyPr>
            <a:normAutofit lnSpcReduction="10000"/>
          </a:bodyPr>
          <a:lstStyle/>
          <a:p>
            <a:pPr algn="just"/>
            <a:r>
              <a:rPr lang="es-MX" sz="2400" b="1" dirty="0"/>
              <a:t>Establecimiento de Relaciones Jerárquicas</a:t>
            </a:r>
            <a:endParaRPr lang="es-MX" sz="2400" dirty="0"/>
          </a:p>
          <a:p>
            <a:pPr algn="just">
              <a:buFont typeface="Arial" panose="020B0604020202020204" pitchFamily="34" charset="0"/>
              <a:buChar char="•"/>
            </a:pPr>
            <a:r>
              <a:rPr lang="es-MX" sz="2400" b="1" dirty="0"/>
              <a:t>Definición:</a:t>
            </a:r>
            <a:r>
              <a:rPr lang="es-MX" sz="2400" dirty="0"/>
              <a:t> Definir las líneas de autoridad y responsabilidad dentro de la organización.</a:t>
            </a:r>
          </a:p>
          <a:p>
            <a:pPr algn="just">
              <a:buFont typeface="Arial" panose="020B0604020202020204" pitchFamily="34" charset="0"/>
              <a:buChar char="•"/>
            </a:pPr>
            <a:r>
              <a:rPr lang="es-MX" sz="2400" b="1" dirty="0"/>
              <a:t>Ejemplo:</a:t>
            </a:r>
            <a:r>
              <a:rPr lang="es-MX" sz="2400" dirty="0"/>
              <a:t> En una empresa de retail (VENTAS AL POR MENOR) , un gerente de tienda reporta al gerente regional, quien a su vez reporta al director de operaciones.</a:t>
            </a:r>
          </a:p>
          <a:p>
            <a:pPr algn="just">
              <a:buFont typeface="Arial" panose="020B0604020202020204" pitchFamily="34" charset="0"/>
              <a:buChar char="•"/>
            </a:pPr>
            <a:r>
              <a:rPr lang="es-MX" sz="2400" b="1" dirty="0"/>
              <a:t>Importancia:</a:t>
            </a:r>
            <a:r>
              <a:rPr lang="es-MX" sz="2400" dirty="0"/>
              <a:t> Facilita la comunicación y el flujo de información, asegurando que todos sepan a quién reportar y quién tiene autoridad sobre qué áreas.</a:t>
            </a:r>
          </a:p>
          <a:p>
            <a:endParaRPr lang="es-419" dirty="0"/>
          </a:p>
        </p:txBody>
      </p:sp>
    </p:spTree>
    <p:extLst>
      <p:ext uri="{BB962C8B-B14F-4D97-AF65-F5344CB8AC3E}">
        <p14:creationId xmlns:p14="http://schemas.microsoft.com/office/powerpoint/2010/main" val="13969112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37FBC8-F6DD-446B-85EF-C4379D62F8A2}"/>
              </a:ext>
            </a:extLst>
          </p:cNvPr>
          <p:cNvSpPr>
            <a:spLocks noGrp="1"/>
          </p:cNvSpPr>
          <p:nvPr>
            <p:ph idx="1"/>
          </p:nvPr>
        </p:nvSpPr>
        <p:spPr>
          <a:xfrm>
            <a:off x="1030585" y="1038270"/>
            <a:ext cx="10130829" cy="4616296"/>
          </a:xfrm>
        </p:spPr>
        <p:txBody>
          <a:bodyPr>
            <a:normAutofit fontScale="92500" lnSpcReduction="10000"/>
          </a:bodyPr>
          <a:lstStyle/>
          <a:p>
            <a:r>
              <a:rPr lang="es-MX" sz="2600" b="1" dirty="0"/>
              <a:t>Coordinación de Actividades</a:t>
            </a:r>
            <a:endParaRPr lang="es-MX" sz="2600" dirty="0"/>
          </a:p>
          <a:p>
            <a:pPr>
              <a:buFont typeface="Arial" panose="020B0604020202020204" pitchFamily="34" charset="0"/>
              <a:buChar char="•"/>
            </a:pPr>
            <a:r>
              <a:rPr lang="es-MX" sz="2600" b="1" dirty="0"/>
              <a:t>Definición:</a:t>
            </a:r>
            <a:r>
              <a:rPr lang="es-MX" sz="2600" dirty="0"/>
              <a:t> Asegurar que las actividades de diferentes departamentos o individuos se alineen con los objetivos organizacionales.</a:t>
            </a:r>
          </a:p>
          <a:p>
            <a:pPr>
              <a:buFont typeface="Arial" panose="020B0604020202020204" pitchFamily="34" charset="0"/>
              <a:buChar char="•"/>
            </a:pPr>
            <a:r>
              <a:rPr lang="es-MX" sz="2600" b="1" dirty="0"/>
              <a:t>Ejemplo:</a:t>
            </a:r>
            <a:r>
              <a:rPr lang="es-MX" sz="2600" dirty="0"/>
              <a:t> En una campaña de marketing, el equipo de diseño gráfico coordina con el equipo de redes sociales para asegurar que los materiales promocionales sean consistentes y se publiquen a tiempo.</a:t>
            </a:r>
          </a:p>
          <a:p>
            <a:pPr>
              <a:buFont typeface="Arial" panose="020B0604020202020204" pitchFamily="34" charset="0"/>
              <a:buChar char="•"/>
            </a:pPr>
            <a:r>
              <a:rPr lang="es-MX" sz="2600" b="1" dirty="0"/>
              <a:t>Importancia:</a:t>
            </a:r>
            <a:r>
              <a:rPr lang="es-MX" sz="2600" dirty="0"/>
              <a:t> Evita duplicaciones de esfuerzo y conflictos, y asegura que todas las partes de la organización trabajen hacia un objetivo común.</a:t>
            </a:r>
          </a:p>
          <a:p>
            <a:endParaRPr lang="es-419" dirty="0"/>
          </a:p>
        </p:txBody>
      </p:sp>
    </p:spTree>
    <p:extLst>
      <p:ext uri="{BB962C8B-B14F-4D97-AF65-F5344CB8AC3E}">
        <p14:creationId xmlns:p14="http://schemas.microsoft.com/office/powerpoint/2010/main" val="1389434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B64EF-3693-4DDF-B32A-AE382C56B37F}"/>
              </a:ext>
            </a:extLst>
          </p:cNvPr>
          <p:cNvSpPr>
            <a:spLocks noGrp="1"/>
          </p:cNvSpPr>
          <p:nvPr>
            <p:ph type="title"/>
          </p:nvPr>
        </p:nvSpPr>
        <p:spPr>
          <a:xfrm>
            <a:off x="1451579" y="342420"/>
            <a:ext cx="9291215" cy="1049235"/>
          </a:xfrm>
        </p:spPr>
        <p:txBody>
          <a:bodyPr/>
          <a:lstStyle/>
          <a:p>
            <a:r>
              <a:rPr lang="es-MX" dirty="0"/>
              <a:t>PROPÓSITO</a:t>
            </a:r>
            <a:endParaRPr lang="es-419" dirty="0"/>
          </a:p>
        </p:txBody>
      </p:sp>
      <p:sp>
        <p:nvSpPr>
          <p:cNvPr id="3" name="Marcador de contenido 2">
            <a:extLst>
              <a:ext uri="{FF2B5EF4-FFF2-40B4-BE49-F238E27FC236}">
                <a16:creationId xmlns:a16="http://schemas.microsoft.com/office/drawing/2014/main" id="{68C26AFC-7772-475D-81AF-D9720B6E4BD5}"/>
              </a:ext>
            </a:extLst>
          </p:cNvPr>
          <p:cNvSpPr>
            <a:spLocks noGrp="1"/>
          </p:cNvSpPr>
          <p:nvPr>
            <p:ph idx="1"/>
          </p:nvPr>
        </p:nvSpPr>
        <p:spPr>
          <a:xfrm>
            <a:off x="420415" y="1391656"/>
            <a:ext cx="11246068" cy="4767406"/>
          </a:xfrm>
        </p:spPr>
        <p:txBody>
          <a:bodyPr>
            <a:normAutofit fontScale="92500" lnSpcReduction="20000"/>
          </a:bodyPr>
          <a:lstStyle/>
          <a:p>
            <a:pPr algn="just"/>
            <a:r>
              <a:rPr lang="es-MX" sz="2800" dirty="0"/>
              <a:t>La Organización es la segunda etapa del proceso administrativo, en esta se crea un sistema de control organizado para lograr las metas y objetivos establecidos en la etapa de planeación y gestión, la premisa acerca de que es organización en el proceso administrativo todo proceso debe tomar decisiones y de planeación , dividir el trabajo, atribuir responsabilidades a las personas y establecer mecanismos de comunicación y coordinación son decisiones de organización.</a:t>
            </a:r>
          </a:p>
          <a:p>
            <a:pPr algn="just"/>
            <a:r>
              <a:rPr lang="es-MX" sz="2800" dirty="0"/>
              <a:t>Organizar implica establecer orden, crear interrelación funcional o dependencia, cuidando siempre el aspecto de brindar armonía a las partes, es decir la organización ayudará a constituir la estructura que servirá para llevar a cabo lo planeado.</a:t>
            </a:r>
            <a:endParaRPr lang="es-419" sz="2800" dirty="0"/>
          </a:p>
        </p:txBody>
      </p:sp>
    </p:spTree>
    <p:extLst>
      <p:ext uri="{BB962C8B-B14F-4D97-AF65-F5344CB8AC3E}">
        <p14:creationId xmlns:p14="http://schemas.microsoft.com/office/powerpoint/2010/main" val="3148207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0E72CB-C83A-42E1-859C-886EE029E59F}"/>
              </a:ext>
            </a:extLst>
          </p:cNvPr>
          <p:cNvSpPr>
            <a:spLocks noGrp="1"/>
          </p:cNvSpPr>
          <p:nvPr>
            <p:ph idx="1"/>
          </p:nvPr>
        </p:nvSpPr>
        <p:spPr>
          <a:xfrm>
            <a:off x="484627" y="433068"/>
            <a:ext cx="11434104" cy="6293553"/>
          </a:xfrm>
        </p:spPr>
        <p:txBody>
          <a:bodyPr>
            <a:normAutofit fontScale="85000" lnSpcReduction="10000"/>
          </a:bodyPr>
          <a:lstStyle/>
          <a:p>
            <a:pPr marL="0" indent="0">
              <a:buNone/>
            </a:pPr>
            <a:r>
              <a:rPr lang="es-MX" sz="2400" dirty="0"/>
              <a:t>Por qué es importante una correcta organización empresarial, hay que los motivos son muchos y muy variados, destaquemos los  primordiales:</a:t>
            </a:r>
          </a:p>
          <a:p>
            <a:pPr marL="0" indent="0">
              <a:buNone/>
            </a:pPr>
            <a:r>
              <a:rPr lang="es-MX" sz="2400" dirty="0"/>
              <a:t>Estos son algunos beneficios de mantener la organización en el trabajo:</a:t>
            </a:r>
          </a:p>
          <a:p>
            <a:endParaRPr lang="es-MX" sz="2400" dirty="0"/>
          </a:p>
          <a:p>
            <a:r>
              <a:rPr lang="es-MX" sz="2400" dirty="0"/>
              <a:t>Aumenta el desempeño de los empleados;</a:t>
            </a:r>
          </a:p>
          <a:p>
            <a:r>
              <a:rPr lang="es-MX" sz="2400" dirty="0"/>
              <a:t>Reduce el estrés;</a:t>
            </a:r>
          </a:p>
          <a:p>
            <a:r>
              <a:rPr lang="es-MX" sz="2400" dirty="0"/>
              <a:t>Optimiza la ejecución de actividades;</a:t>
            </a:r>
          </a:p>
          <a:p>
            <a:r>
              <a:rPr lang="es-MX" sz="2400" dirty="0"/>
              <a:t>Aumenta la motivación;</a:t>
            </a:r>
          </a:p>
          <a:p>
            <a:r>
              <a:rPr lang="es-MX" sz="2400" dirty="0"/>
              <a:t>Mejora la imagen de la empresa para las partes interesadas;</a:t>
            </a:r>
          </a:p>
          <a:p>
            <a:r>
              <a:rPr lang="es-MX" sz="2400" dirty="0"/>
              <a:t>Minimiza los problemas de salud y emocionales;</a:t>
            </a:r>
          </a:p>
          <a:p>
            <a:r>
              <a:rPr lang="es-MX" sz="2400" dirty="0"/>
              <a:t>Mejora las relaciones interpersonales;</a:t>
            </a:r>
          </a:p>
          <a:p>
            <a:r>
              <a:rPr lang="es-MX" sz="2400" dirty="0"/>
              <a:t>Favorece la gestión del tiempo;</a:t>
            </a:r>
          </a:p>
          <a:p>
            <a:r>
              <a:rPr lang="es-MX" sz="2400" dirty="0"/>
              <a:t>Previene eventos imprevistos y pérdida de documentos.</a:t>
            </a:r>
          </a:p>
          <a:p>
            <a:r>
              <a:rPr lang="es-MX" sz="2400" dirty="0"/>
              <a:t>Aumenta la creatividad.</a:t>
            </a:r>
            <a:endParaRPr lang="es-419" sz="2400" dirty="0"/>
          </a:p>
        </p:txBody>
      </p:sp>
    </p:spTree>
    <p:extLst>
      <p:ext uri="{BB962C8B-B14F-4D97-AF65-F5344CB8AC3E}">
        <p14:creationId xmlns:p14="http://schemas.microsoft.com/office/powerpoint/2010/main" val="36692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D7566-FF26-4917-8E01-6C4107093B38}"/>
              </a:ext>
            </a:extLst>
          </p:cNvPr>
          <p:cNvSpPr>
            <a:spLocks noGrp="1"/>
          </p:cNvSpPr>
          <p:nvPr>
            <p:ph type="title"/>
          </p:nvPr>
        </p:nvSpPr>
        <p:spPr>
          <a:xfrm>
            <a:off x="1199330" y="0"/>
            <a:ext cx="9291215" cy="1049235"/>
          </a:xfrm>
        </p:spPr>
        <p:txBody>
          <a:bodyPr/>
          <a:lstStyle/>
          <a:p>
            <a:r>
              <a:rPr lang="es-MX" dirty="0"/>
              <a:t>PRINCIPIOS DE HENRY FAYOL</a:t>
            </a:r>
            <a:endParaRPr lang="es-419" dirty="0"/>
          </a:p>
        </p:txBody>
      </p:sp>
      <p:sp>
        <p:nvSpPr>
          <p:cNvPr id="3" name="Marcador de contenido 2">
            <a:extLst>
              <a:ext uri="{FF2B5EF4-FFF2-40B4-BE49-F238E27FC236}">
                <a16:creationId xmlns:a16="http://schemas.microsoft.com/office/drawing/2014/main" id="{868B2B24-F08B-4A0E-8835-74F8F59D0009}"/>
              </a:ext>
            </a:extLst>
          </p:cNvPr>
          <p:cNvSpPr>
            <a:spLocks noGrp="1"/>
          </p:cNvSpPr>
          <p:nvPr>
            <p:ph idx="1"/>
          </p:nvPr>
        </p:nvSpPr>
        <p:spPr>
          <a:xfrm>
            <a:off x="725214" y="861849"/>
            <a:ext cx="10762593" cy="5318234"/>
          </a:xfrm>
        </p:spPr>
        <p:txBody>
          <a:bodyPr>
            <a:normAutofit/>
          </a:bodyPr>
          <a:lstStyle/>
          <a:p>
            <a:r>
              <a:rPr lang="es-MX" b="1" dirty="0">
                <a:solidFill>
                  <a:srgbClr val="FF0000"/>
                </a:solidFill>
              </a:rPr>
              <a:t>1. División del trabajo</a:t>
            </a:r>
          </a:p>
          <a:p>
            <a:pPr>
              <a:buFont typeface="Arial" panose="020B0604020202020204" pitchFamily="34" charset="0"/>
              <a:buChar char="•"/>
            </a:pPr>
            <a:r>
              <a:rPr lang="es-MX" dirty="0"/>
              <a:t>Especializar las tareas para aumentar la productividad y eficiencia. Cada empleado debe concentrarse en una tarea específica que le permita desarrollar más habilidades y mejorar su rendimiento.</a:t>
            </a:r>
          </a:p>
          <a:p>
            <a:r>
              <a:rPr lang="es-MX" b="1" dirty="0">
                <a:solidFill>
                  <a:srgbClr val="FF0000"/>
                </a:solidFill>
              </a:rPr>
              <a:t>2. Autoridad y responsabilidad</a:t>
            </a:r>
          </a:p>
          <a:p>
            <a:pPr>
              <a:buFont typeface="Arial" panose="020B0604020202020204" pitchFamily="34" charset="0"/>
              <a:buChar char="•"/>
            </a:pPr>
            <a:r>
              <a:rPr lang="es-MX" dirty="0"/>
              <a:t>La autoridad es el derecho de dar órdenes, mientras que la responsabilidad es la obligación de cumplir con las tareas. Ambos conceptos deben ir de la mano para asegurar el cumplimiento efectivo de las funciones.</a:t>
            </a:r>
          </a:p>
          <a:p>
            <a:r>
              <a:rPr lang="es-MX" b="1" dirty="0">
                <a:solidFill>
                  <a:srgbClr val="FF0000"/>
                </a:solidFill>
              </a:rPr>
              <a:t>3. Disciplina</a:t>
            </a:r>
          </a:p>
          <a:p>
            <a:pPr>
              <a:buFont typeface="Arial" panose="020B0604020202020204" pitchFamily="34" charset="0"/>
              <a:buChar char="•"/>
            </a:pPr>
            <a:r>
              <a:rPr lang="es-MX" dirty="0"/>
              <a:t>Se refiere al respeto por las normas y regulaciones dentro de la organización. La disciplina asegura el buen comportamiento y la cooperación de los empleados.</a:t>
            </a:r>
          </a:p>
          <a:p>
            <a:endParaRPr lang="es-419" dirty="0"/>
          </a:p>
        </p:txBody>
      </p:sp>
    </p:spTree>
    <p:extLst>
      <p:ext uri="{BB962C8B-B14F-4D97-AF65-F5344CB8AC3E}">
        <p14:creationId xmlns:p14="http://schemas.microsoft.com/office/powerpoint/2010/main" val="23010691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79CE09-CB5E-40BD-A1E8-807996182E3E}"/>
              </a:ext>
            </a:extLst>
          </p:cNvPr>
          <p:cNvSpPr>
            <a:spLocks noGrp="1"/>
          </p:cNvSpPr>
          <p:nvPr>
            <p:ph idx="1"/>
          </p:nvPr>
        </p:nvSpPr>
        <p:spPr>
          <a:xfrm>
            <a:off x="168167" y="325822"/>
            <a:ext cx="11571888" cy="5140524"/>
          </a:xfrm>
        </p:spPr>
        <p:txBody>
          <a:bodyPr>
            <a:normAutofit/>
          </a:bodyPr>
          <a:lstStyle/>
          <a:p>
            <a:pPr algn="just"/>
            <a:r>
              <a:rPr lang="es-MX" sz="3200" dirty="0"/>
              <a:t>Mantener una jerarquía y una buena organización administrativa dentro de la empresa es un acierto asegurado. Y es que ahí radica que todo el trabajo realizado dentro del departamento de administración de un negocio sea totalmente rentable, óptimo y eficaz</a:t>
            </a:r>
            <a:endParaRPr lang="es-419" sz="3200" dirty="0"/>
          </a:p>
        </p:txBody>
      </p:sp>
      <p:pic>
        <p:nvPicPr>
          <p:cNvPr id="4" name="Imagen 3">
            <a:extLst>
              <a:ext uri="{FF2B5EF4-FFF2-40B4-BE49-F238E27FC236}">
                <a16:creationId xmlns:a16="http://schemas.microsoft.com/office/drawing/2014/main" id="{E27FFF29-3E7A-4CC0-9FE3-51B14E8A9C96}"/>
              </a:ext>
            </a:extLst>
          </p:cNvPr>
          <p:cNvPicPr>
            <a:picLocks noChangeAspect="1"/>
          </p:cNvPicPr>
          <p:nvPr/>
        </p:nvPicPr>
        <p:blipFill>
          <a:blip r:embed="rId2"/>
          <a:stretch>
            <a:fillRect/>
          </a:stretch>
        </p:blipFill>
        <p:spPr>
          <a:xfrm>
            <a:off x="3277055" y="3685672"/>
            <a:ext cx="5793372" cy="3035828"/>
          </a:xfrm>
          <a:prstGeom prst="rect">
            <a:avLst/>
          </a:prstGeom>
        </p:spPr>
      </p:pic>
    </p:spTree>
    <p:extLst>
      <p:ext uri="{BB962C8B-B14F-4D97-AF65-F5344CB8AC3E}">
        <p14:creationId xmlns:p14="http://schemas.microsoft.com/office/powerpoint/2010/main" val="18979044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7A143-7E40-406A-BD20-DF225E593DCE}"/>
              </a:ext>
            </a:extLst>
          </p:cNvPr>
          <p:cNvSpPr>
            <a:spLocks noGrp="1"/>
          </p:cNvSpPr>
          <p:nvPr>
            <p:ph type="title"/>
          </p:nvPr>
        </p:nvSpPr>
        <p:spPr>
          <a:xfrm>
            <a:off x="1272903" y="363085"/>
            <a:ext cx="9291215" cy="1049235"/>
          </a:xfrm>
        </p:spPr>
        <p:txBody>
          <a:bodyPr>
            <a:normAutofit fontScale="90000"/>
          </a:bodyPr>
          <a:lstStyle/>
          <a:p>
            <a:r>
              <a:rPr lang="es-MX" dirty="0"/>
              <a:t>DIRECCIÓN: CONCEPTO, PROPÓSITO E IMPORTANCIA</a:t>
            </a:r>
            <a:br>
              <a:rPr lang="es-MX" dirty="0"/>
            </a:br>
            <a:br>
              <a:rPr lang="es-MX" dirty="0"/>
            </a:br>
            <a:endParaRPr lang="es-419" dirty="0"/>
          </a:p>
        </p:txBody>
      </p:sp>
      <p:sp>
        <p:nvSpPr>
          <p:cNvPr id="3" name="Marcador de contenido 2">
            <a:extLst>
              <a:ext uri="{FF2B5EF4-FFF2-40B4-BE49-F238E27FC236}">
                <a16:creationId xmlns:a16="http://schemas.microsoft.com/office/drawing/2014/main" id="{94E6724F-6A61-447D-89A1-9A1696A47B40}"/>
              </a:ext>
            </a:extLst>
          </p:cNvPr>
          <p:cNvSpPr>
            <a:spLocks noGrp="1"/>
          </p:cNvSpPr>
          <p:nvPr>
            <p:ph idx="1"/>
          </p:nvPr>
        </p:nvSpPr>
        <p:spPr>
          <a:xfrm>
            <a:off x="168166" y="945931"/>
            <a:ext cx="11634951" cy="6001407"/>
          </a:xfrm>
        </p:spPr>
        <p:txBody>
          <a:bodyPr>
            <a:normAutofit fontScale="92500"/>
          </a:bodyPr>
          <a:lstStyle/>
          <a:p>
            <a:pPr marL="0" indent="0" algn="just">
              <a:buNone/>
            </a:pPr>
            <a:r>
              <a:rPr lang="es-MX" sz="2400" dirty="0"/>
              <a:t>CONCEPTO</a:t>
            </a:r>
          </a:p>
          <a:p>
            <a:pPr algn="just"/>
            <a:r>
              <a:rPr lang="es-MX" sz="2400" dirty="0"/>
              <a:t>En primer lugar, dirección es la acción y efecto de dirigir.</a:t>
            </a:r>
          </a:p>
          <a:p>
            <a:pPr algn="just"/>
            <a:r>
              <a:rPr lang="es-MX" sz="2400" dirty="0"/>
              <a:t>La dirección es una función esencial de la administración que implica guiar, motivar y supervisar a los empleados para alcanzar los objetivos organizacionales. A continuación, se detallan la importancia y los ejemplos de la dirección como proceso de la administración</a:t>
            </a:r>
            <a:endParaRPr lang="es-419" sz="2400" dirty="0"/>
          </a:p>
          <a:p>
            <a:pPr algn="just"/>
            <a:r>
              <a:rPr lang="es-MX" sz="2400" dirty="0"/>
              <a:t>La dirección es vital para el correcto funcionamiento administrativo, es la tercera ficha del rompecabezas.</a:t>
            </a:r>
          </a:p>
          <a:p>
            <a:pPr algn="just"/>
            <a:r>
              <a:rPr lang="es-MX" sz="2400" dirty="0"/>
              <a:t>La dirección es una función esencial de la administración que implica guiar, motivar y supervisar a los empleados para alcanzar los objetivos organizacionales. </a:t>
            </a:r>
            <a:endParaRPr lang="es-419" sz="2400" dirty="0"/>
          </a:p>
          <a:p>
            <a:pPr algn="just"/>
            <a:endParaRPr lang="es-MX" sz="2400" dirty="0"/>
          </a:p>
          <a:p>
            <a:pPr marL="0" indent="0" algn="just">
              <a:buNone/>
            </a:pPr>
            <a:r>
              <a:rPr lang="es-MX" sz="2400" dirty="0"/>
              <a:t> </a:t>
            </a:r>
            <a:endParaRPr lang="es-419" sz="2400" dirty="0"/>
          </a:p>
        </p:txBody>
      </p:sp>
    </p:spTree>
    <p:extLst>
      <p:ext uri="{BB962C8B-B14F-4D97-AF65-F5344CB8AC3E}">
        <p14:creationId xmlns:p14="http://schemas.microsoft.com/office/powerpoint/2010/main" val="8534495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7E7327-80A7-42B8-8993-E41830B8A882}"/>
              </a:ext>
            </a:extLst>
          </p:cNvPr>
          <p:cNvSpPr>
            <a:spLocks noGrp="1"/>
          </p:cNvSpPr>
          <p:nvPr>
            <p:ph idx="1"/>
          </p:nvPr>
        </p:nvSpPr>
        <p:spPr>
          <a:xfrm>
            <a:off x="252249" y="451945"/>
            <a:ext cx="11939752" cy="5843751"/>
          </a:xfrm>
        </p:spPr>
        <p:txBody>
          <a:bodyPr>
            <a:normAutofit/>
          </a:bodyPr>
          <a:lstStyle/>
          <a:p>
            <a:pPr algn="just"/>
            <a:r>
              <a:rPr lang="es-MX" sz="3200" dirty="0">
                <a:solidFill>
                  <a:schemeClr val="accent1">
                    <a:lumMod val="75000"/>
                  </a:schemeClr>
                </a:solidFill>
              </a:rPr>
              <a:t>LÍDER. </a:t>
            </a:r>
            <a:r>
              <a:rPr lang="es-MX" sz="3200" dirty="0"/>
              <a:t>Es aquel que dirige al equipo, debe poseer ciertas capacidades para obtener los resultados esperados. Algunas de estas características son la objetividad, la honradez, autenticidad, empeño e integridad.</a:t>
            </a:r>
          </a:p>
          <a:p>
            <a:pPr algn="just"/>
            <a:r>
              <a:rPr lang="es-MX" sz="3200" dirty="0"/>
              <a:t> Sin embargo es muy difícil encontrar verdaderos líderes que posean todas las características mencionadas.</a:t>
            </a:r>
            <a:endParaRPr lang="es-419" sz="3200" dirty="0"/>
          </a:p>
        </p:txBody>
      </p:sp>
      <p:pic>
        <p:nvPicPr>
          <p:cNvPr id="4" name="Imagen 3">
            <a:extLst>
              <a:ext uri="{FF2B5EF4-FFF2-40B4-BE49-F238E27FC236}">
                <a16:creationId xmlns:a16="http://schemas.microsoft.com/office/drawing/2014/main" id="{CDC12151-D3F9-4CD6-B47C-D281410C35DE}"/>
              </a:ext>
            </a:extLst>
          </p:cNvPr>
          <p:cNvPicPr>
            <a:picLocks noChangeAspect="1"/>
          </p:cNvPicPr>
          <p:nvPr/>
        </p:nvPicPr>
        <p:blipFill>
          <a:blip r:embed="rId2"/>
          <a:stretch>
            <a:fillRect/>
          </a:stretch>
        </p:blipFill>
        <p:spPr>
          <a:xfrm>
            <a:off x="8083769" y="4046483"/>
            <a:ext cx="4204284" cy="3125184"/>
          </a:xfrm>
          <a:prstGeom prst="rect">
            <a:avLst/>
          </a:prstGeom>
          <a:ln>
            <a:noFill/>
          </a:ln>
          <a:effectLst>
            <a:softEdge rad="112500"/>
          </a:effectLst>
        </p:spPr>
      </p:pic>
    </p:spTree>
    <p:extLst>
      <p:ext uri="{BB962C8B-B14F-4D97-AF65-F5344CB8AC3E}">
        <p14:creationId xmlns:p14="http://schemas.microsoft.com/office/powerpoint/2010/main" val="21985382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6A42F-84DC-463A-BF7F-0EC856A03EF9}"/>
              </a:ext>
            </a:extLst>
          </p:cNvPr>
          <p:cNvSpPr>
            <a:spLocks noGrp="1"/>
          </p:cNvSpPr>
          <p:nvPr>
            <p:ph type="title"/>
          </p:nvPr>
        </p:nvSpPr>
        <p:spPr>
          <a:xfrm>
            <a:off x="1262394" y="0"/>
            <a:ext cx="9291215" cy="1049235"/>
          </a:xfrm>
        </p:spPr>
        <p:txBody>
          <a:bodyPr/>
          <a:lstStyle/>
          <a:p>
            <a:r>
              <a:rPr lang="es-MX" dirty="0"/>
              <a:t>PROPÓSITO</a:t>
            </a:r>
            <a:endParaRPr lang="es-419" dirty="0"/>
          </a:p>
        </p:txBody>
      </p:sp>
      <p:sp>
        <p:nvSpPr>
          <p:cNvPr id="3" name="Marcador de contenido 2">
            <a:extLst>
              <a:ext uri="{FF2B5EF4-FFF2-40B4-BE49-F238E27FC236}">
                <a16:creationId xmlns:a16="http://schemas.microsoft.com/office/drawing/2014/main" id="{773E5E40-CB4D-4AD6-8E1A-83DA728F864B}"/>
              </a:ext>
            </a:extLst>
          </p:cNvPr>
          <p:cNvSpPr>
            <a:spLocks noGrp="1"/>
          </p:cNvSpPr>
          <p:nvPr>
            <p:ph idx="1"/>
          </p:nvPr>
        </p:nvSpPr>
        <p:spPr>
          <a:xfrm>
            <a:off x="346841" y="966952"/>
            <a:ext cx="11351173" cy="5749158"/>
          </a:xfrm>
        </p:spPr>
        <p:txBody>
          <a:bodyPr>
            <a:normAutofit/>
          </a:bodyPr>
          <a:lstStyle/>
          <a:p>
            <a:pPr algn="just"/>
            <a:r>
              <a:rPr lang="es-MX" sz="2200" dirty="0"/>
              <a:t>Algunas personas piensan que la mejor manera de evaluar el valor futuro y actual de una empresa depende de la experiencia y la calidad de los gerentes. El objetivo de la dirección es reunir a los miembros para lograr los mismos objetivos y metas deseadas mediante el uso de los recursos disponibles de manera eficaz y eficiente. Las funciones de la dirección son las siguientes:</a:t>
            </a:r>
          </a:p>
          <a:p>
            <a:pPr algn="just"/>
            <a:r>
              <a:rPr lang="es-MX" sz="2200" dirty="0"/>
              <a:t>Dirigir o liderar</a:t>
            </a:r>
          </a:p>
          <a:p>
            <a:pPr algn="just"/>
            <a:r>
              <a:rPr lang="es-MX" sz="2200" dirty="0"/>
              <a:t>Planificar</a:t>
            </a:r>
          </a:p>
          <a:p>
            <a:pPr algn="just"/>
            <a:r>
              <a:rPr lang="es-MX" sz="2200" dirty="0"/>
              <a:t>Dotar de conocimientos al personal</a:t>
            </a:r>
          </a:p>
          <a:p>
            <a:pPr algn="just"/>
            <a:r>
              <a:rPr lang="es-MX" sz="2200" dirty="0"/>
              <a:t>Controlar la organización</a:t>
            </a:r>
          </a:p>
          <a:p>
            <a:pPr algn="just"/>
            <a:r>
              <a:rPr lang="es-MX" sz="2200" dirty="0"/>
              <a:t>También abarcan la manipulación y el despliegue de recursos financieros, materiales, recursos humanos y recursos tecnológicos. </a:t>
            </a:r>
            <a:endParaRPr lang="es-MX" dirty="0"/>
          </a:p>
          <a:p>
            <a:pPr marL="0" indent="0">
              <a:buNone/>
            </a:pPr>
            <a:endParaRPr lang="es-419" dirty="0"/>
          </a:p>
        </p:txBody>
      </p:sp>
    </p:spTree>
    <p:extLst>
      <p:ext uri="{BB962C8B-B14F-4D97-AF65-F5344CB8AC3E}">
        <p14:creationId xmlns:p14="http://schemas.microsoft.com/office/powerpoint/2010/main" val="15137778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74C8B-575D-4F65-ACD0-0D7DF421096E}"/>
              </a:ext>
            </a:extLst>
          </p:cNvPr>
          <p:cNvSpPr>
            <a:spLocks noGrp="1"/>
          </p:cNvSpPr>
          <p:nvPr>
            <p:ph type="title"/>
          </p:nvPr>
        </p:nvSpPr>
        <p:spPr>
          <a:xfrm>
            <a:off x="1073206" y="110836"/>
            <a:ext cx="9291215" cy="1049235"/>
          </a:xfrm>
        </p:spPr>
        <p:txBody>
          <a:bodyPr/>
          <a:lstStyle/>
          <a:p>
            <a:r>
              <a:rPr lang="es-MX" dirty="0"/>
              <a:t>IMPORTANCIA</a:t>
            </a:r>
            <a:endParaRPr lang="es-419" dirty="0"/>
          </a:p>
        </p:txBody>
      </p:sp>
      <p:sp>
        <p:nvSpPr>
          <p:cNvPr id="3" name="Marcador de contenido 2">
            <a:extLst>
              <a:ext uri="{FF2B5EF4-FFF2-40B4-BE49-F238E27FC236}">
                <a16:creationId xmlns:a16="http://schemas.microsoft.com/office/drawing/2014/main" id="{7FD3456E-3E88-4548-B8DF-8AB219174AD9}"/>
              </a:ext>
            </a:extLst>
          </p:cNvPr>
          <p:cNvSpPr>
            <a:spLocks noGrp="1"/>
          </p:cNvSpPr>
          <p:nvPr>
            <p:ph idx="1"/>
          </p:nvPr>
        </p:nvSpPr>
        <p:spPr>
          <a:xfrm>
            <a:off x="357352" y="1160071"/>
            <a:ext cx="11529847" cy="5492977"/>
          </a:xfrm>
        </p:spPr>
        <p:txBody>
          <a:bodyPr>
            <a:normAutofit lnSpcReduction="10000"/>
          </a:bodyPr>
          <a:lstStyle/>
          <a:p>
            <a:pPr marL="0" indent="0" algn="just">
              <a:buNone/>
            </a:pPr>
            <a:r>
              <a:rPr lang="es-MX" sz="2800" dirty="0"/>
              <a:t>Existen diversos motivos por el cual resulta de gran importancia la Dirección dentro de una empresa.</a:t>
            </a:r>
          </a:p>
          <a:p>
            <a:pPr algn="just"/>
            <a:r>
              <a:rPr lang="es-MX" sz="2800" dirty="0"/>
              <a:t>Es a través de la dirección que son comunicados los objetivos de la organización y las propuestas para alcanzarlos.</a:t>
            </a:r>
          </a:p>
          <a:p>
            <a:pPr algn="just"/>
            <a:r>
              <a:rPr lang="es-MX" sz="2800" dirty="0"/>
              <a:t>También permite que se cree una moral y ética común en los trabajadores que permita una mayor productividad.</a:t>
            </a:r>
          </a:p>
          <a:p>
            <a:pPr algn="just"/>
            <a:r>
              <a:rPr lang="es-MX" sz="2800" dirty="0"/>
              <a:t>Determina a su vez cuáles son las conductas que se espera por parte del personal.</a:t>
            </a:r>
          </a:p>
          <a:p>
            <a:pPr algn="just"/>
            <a:r>
              <a:rPr lang="es-MX" sz="2800" dirty="0"/>
              <a:t>Por último genera la comunicación que se precisa dentro de la institución.</a:t>
            </a:r>
            <a:endParaRPr lang="es-419" sz="2800" dirty="0"/>
          </a:p>
        </p:txBody>
      </p:sp>
    </p:spTree>
    <p:extLst>
      <p:ext uri="{BB962C8B-B14F-4D97-AF65-F5344CB8AC3E}">
        <p14:creationId xmlns:p14="http://schemas.microsoft.com/office/powerpoint/2010/main" val="19065802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5F924-C4D5-4252-B833-0D42A8AA97F1}"/>
              </a:ext>
            </a:extLst>
          </p:cNvPr>
          <p:cNvSpPr>
            <a:spLocks noGrp="1"/>
          </p:cNvSpPr>
          <p:nvPr>
            <p:ph type="title"/>
          </p:nvPr>
        </p:nvSpPr>
        <p:spPr/>
        <p:txBody>
          <a:bodyPr/>
          <a:lstStyle/>
          <a:p>
            <a:pPr algn="ctr"/>
            <a:r>
              <a:rPr lang="es-MX" dirty="0"/>
              <a:t>ACTIVIDADES DE LA DIRECCIÓN</a:t>
            </a:r>
            <a:endParaRPr lang="es-419" dirty="0"/>
          </a:p>
        </p:txBody>
      </p:sp>
      <p:sp>
        <p:nvSpPr>
          <p:cNvPr id="3" name="Marcador de contenido 2">
            <a:extLst>
              <a:ext uri="{FF2B5EF4-FFF2-40B4-BE49-F238E27FC236}">
                <a16:creationId xmlns:a16="http://schemas.microsoft.com/office/drawing/2014/main" id="{F4E8AC32-642A-432F-8852-771D9E0C1668}"/>
              </a:ext>
            </a:extLst>
          </p:cNvPr>
          <p:cNvSpPr>
            <a:spLocks noGrp="1"/>
          </p:cNvSpPr>
          <p:nvPr>
            <p:ph idx="1"/>
          </p:nvPr>
        </p:nvSpPr>
        <p:spPr/>
        <p:txBody>
          <a:bodyPr>
            <a:normAutofit fontScale="85000" lnSpcReduction="20000"/>
          </a:bodyPr>
          <a:lstStyle/>
          <a:p>
            <a:pPr algn="just"/>
            <a:r>
              <a:rPr lang="es-MX" sz="3600" dirty="0"/>
              <a:t>Estas actividades son cruciales para el buen funcionamiento de la dirección en una empresa, ya que permiten a los líderes guiar a sus equipos, mantener la motivación, asegurar una comunicación eficaz y tomar decisiones estratégicas para alcanzar los objetivos organizacionales.</a:t>
            </a:r>
            <a:endParaRPr lang="es-419" sz="3600" dirty="0"/>
          </a:p>
        </p:txBody>
      </p:sp>
    </p:spTree>
    <p:extLst>
      <p:ext uri="{BB962C8B-B14F-4D97-AF65-F5344CB8AC3E}">
        <p14:creationId xmlns:p14="http://schemas.microsoft.com/office/powerpoint/2010/main" val="37509712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9B4DD2-8C3C-4B36-83A1-E9C33F85EFE6}"/>
              </a:ext>
            </a:extLst>
          </p:cNvPr>
          <p:cNvSpPr>
            <a:spLocks noGrp="1"/>
          </p:cNvSpPr>
          <p:nvPr>
            <p:ph idx="1"/>
          </p:nvPr>
        </p:nvSpPr>
        <p:spPr>
          <a:xfrm>
            <a:off x="972834" y="1317541"/>
            <a:ext cx="10246332" cy="4243937"/>
          </a:xfrm>
        </p:spPr>
        <p:txBody>
          <a:bodyPr/>
          <a:lstStyle/>
          <a:p>
            <a:pPr algn="just"/>
            <a:r>
              <a:rPr lang="es-MX" sz="2800" b="1" dirty="0"/>
              <a:t>Motivación</a:t>
            </a:r>
          </a:p>
          <a:p>
            <a:pPr algn="just">
              <a:buFont typeface="Arial" panose="020B0604020202020204" pitchFamily="34" charset="0"/>
              <a:buChar char="•"/>
            </a:pPr>
            <a:r>
              <a:rPr lang="es-MX" sz="2800" b="1" dirty="0"/>
              <a:t>Descripción:</a:t>
            </a:r>
            <a:r>
              <a:rPr lang="es-MX" sz="2800" dirty="0"/>
              <a:t> Proceso de incentivar y animar a los empleados para que trabajen con mayor eficacia.</a:t>
            </a:r>
          </a:p>
          <a:p>
            <a:pPr algn="just">
              <a:buFont typeface="Arial" panose="020B0604020202020204" pitchFamily="34" charset="0"/>
              <a:buChar char="•"/>
            </a:pPr>
            <a:r>
              <a:rPr lang="es-MX" sz="2800" b="1" dirty="0"/>
              <a:t>Ejemplo:</a:t>
            </a:r>
            <a:r>
              <a:rPr lang="es-MX" sz="2800" dirty="0"/>
              <a:t> Un gerente de ventas ofrece bonificaciones por alcanzar metas trimestrales para mantener a su equipo motivado.</a:t>
            </a:r>
          </a:p>
          <a:p>
            <a:endParaRPr lang="es-419" dirty="0"/>
          </a:p>
        </p:txBody>
      </p:sp>
    </p:spTree>
    <p:extLst>
      <p:ext uri="{BB962C8B-B14F-4D97-AF65-F5344CB8AC3E}">
        <p14:creationId xmlns:p14="http://schemas.microsoft.com/office/powerpoint/2010/main" val="30031697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2487B9-A4DF-4E9E-AB99-4149257D10CE}"/>
              </a:ext>
            </a:extLst>
          </p:cNvPr>
          <p:cNvSpPr>
            <a:spLocks noGrp="1"/>
          </p:cNvSpPr>
          <p:nvPr>
            <p:ph idx="1"/>
          </p:nvPr>
        </p:nvSpPr>
        <p:spPr>
          <a:xfrm>
            <a:off x="1063095" y="1220404"/>
            <a:ext cx="10381086" cy="4417191"/>
          </a:xfrm>
        </p:spPr>
        <p:txBody>
          <a:bodyPr>
            <a:normAutofit lnSpcReduction="10000"/>
          </a:bodyPr>
          <a:lstStyle/>
          <a:p>
            <a:pPr algn="just"/>
            <a:r>
              <a:rPr lang="es-MX" sz="3200" b="1" dirty="0"/>
              <a:t>Comunicación</a:t>
            </a:r>
          </a:p>
          <a:p>
            <a:pPr algn="just">
              <a:buFont typeface="Arial" panose="020B0604020202020204" pitchFamily="34" charset="0"/>
              <a:buChar char="•"/>
            </a:pPr>
            <a:r>
              <a:rPr lang="es-MX" sz="3200" b="1" dirty="0"/>
              <a:t>Descripción:</a:t>
            </a:r>
            <a:r>
              <a:rPr lang="es-MX" sz="3200" dirty="0"/>
              <a:t> Proceso de transmitir información de manera efectiva entre diferentes niveles y departamentos de la organización.</a:t>
            </a:r>
          </a:p>
          <a:p>
            <a:pPr algn="just">
              <a:buFont typeface="Arial" panose="020B0604020202020204" pitchFamily="34" charset="0"/>
              <a:buChar char="•"/>
            </a:pPr>
            <a:r>
              <a:rPr lang="es-MX" sz="3200" b="1" dirty="0"/>
              <a:t>Ejemplo:</a:t>
            </a:r>
            <a:r>
              <a:rPr lang="es-MX" sz="3200" dirty="0"/>
              <a:t> Un director de recursos humanos organiza reuniones mensuales para informar a los empleados sobre nuevos beneficios y políticas</a:t>
            </a:r>
          </a:p>
          <a:p>
            <a:endParaRPr lang="es-419" dirty="0"/>
          </a:p>
        </p:txBody>
      </p:sp>
    </p:spTree>
    <p:extLst>
      <p:ext uri="{BB962C8B-B14F-4D97-AF65-F5344CB8AC3E}">
        <p14:creationId xmlns:p14="http://schemas.microsoft.com/office/powerpoint/2010/main" val="13651071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A4D94D-015E-486C-B3B8-7F01FF0CE645}"/>
              </a:ext>
            </a:extLst>
          </p:cNvPr>
          <p:cNvSpPr>
            <a:spLocks noGrp="1"/>
          </p:cNvSpPr>
          <p:nvPr>
            <p:ph idx="1"/>
          </p:nvPr>
        </p:nvSpPr>
        <p:spPr>
          <a:xfrm>
            <a:off x="1006522" y="1226061"/>
            <a:ext cx="10178955" cy="4157309"/>
          </a:xfrm>
        </p:spPr>
        <p:txBody>
          <a:bodyPr>
            <a:normAutofit fontScale="92500" lnSpcReduction="20000"/>
          </a:bodyPr>
          <a:lstStyle/>
          <a:p>
            <a:pPr algn="just"/>
            <a:r>
              <a:rPr lang="es-MX" sz="3200" b="1" dirty="0"/>
              <a:t>Liderazgo</a:t>
            </a:r>
          </a:p>
          <a:p>
            <a:pPr algn="just">
              <a:buFont typeface="Arial" panose="020B0604020202020204" pitchFamily="34" charset="0"/>
              <a:buChar char="•"/>
            </a:pPr>
            <a:r>
              <a:rPr lang="es-MX" sz="3200" b="1" dirty="0"/>
              <a:t>Descripción:</a:t>
            </a:r>
            <a:r>
              <a:rPr lang="es-MX" sz="3200" dirty="0"/>
              <a:t> Capacidad de influir en el comportamiento de los empleados y dirigir sus esfuerzos hacia el logro de los objetivos organizacionales.</a:t>
            </a:r>
          </a:p>
          <a:p>
            <a:pPr algn="just">
              <a:buFont typeface="Arial" panose="020B0604020202020204" pitchFamily="34" charset="0"/>
              <a:buChar char="•"/>
            </a:pPr>
            <a:r>
              <a:rPr lang="es-MX" sz="3200" b="1" dirty="0"/>
              <a:t>Ejemplo:</a:t>
            </a:r>
            <a:r>
              <a:rPr lang="es-MX" sz="3200" dirty="0"/>
              <a:t> Un CEO inspira a sus empleados con una visión clara de la empresa y los anima a innovar y colaborar.</a:t>
            </a:r>
          </a:p>
          <a:p>
            <a:endParaRPr lang="es-419" dirty="0"/>
          </a:p>
        </p:txBody>
      </p:sp>
    </p:spTree>
    <p:extLst>
      <p:ext uri="{BB962C8B-B14F-4D97-AF65-F5344CB8AC3E}">
        <p14:creationId xmlns:p14="http://schemas.microsoft.com/office/powerpoint/2010/main" val="34823856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4FAC68-CFDC-4861-B011-6168D2EF3816}"/>
              </a:ext>
            </a:extLst>
          </p:cNvPr>
          <p:cNvSpPr>
            <a:spLocks noGrp="1"/>
          </p:cNvSpPr>
          <p:nvPr>
            <p:ph idx="1"/>
          </p:nvPr>
        </p:nvSpPr>
        <p:spPr>
          <a:xfrm>
            <a:off x="904996" y="914067"/>
            <a:ext cx="10621717" cy="4474943"/>
          </a:xfrm>
        </p:spPr>
        <p:txBody>
          <a:bodyPr/>
          <a:lstStyle/>
          <a:p>
            <a:pPr algn="just"/>
            <a:r>
              <a:rPr lang="es-MX" sz="2800" b="1" dirty="0"/>
              <a:t>Supervisión</a:t>
            </a:r>
          </a:p>
          <a:p>
            <a:pPr algn="just">
              <a:buFont typeface="Arial" panose="020B0604020202020204" pitchFamily="34" charset="0"/>
              <a:buChar char="•"/>
            </a:pPr>
            <a:r>
              <a:rPr lang="es-MX" sz="2800" b="1" dirty="0"/>
              <a:t>Descripción:</a:t>
            </a:r>
            <a:r>
              <a:rPr lang="es-MX" sz="2800" dirty="0"/>
              <a:t> Monitoreo y evaluación del desempeño de los empleados y de las actividades para asegurar que se cumplan los estándares y objetivos.</a:t>
            </a:r>
          </a:p>
          <a:p>
            <a:pPr algn="just">
              <a:buFont typeface="Arial" panose="020B0604020202020204" pitchFamily="34" charset="0"/>
              <a:buChar char="•"/>
            </a:pPr>
            <a:r>
              <a:rPr lang="es-MX" sz="2800" b="1" dirty="0"/>
              <a:t>Ejemplo:</a:t>
            </a:r>
            <a:r>
              <a:rPr lang="es-MX" sz="2800" dirty="0"/>
              <a:t> Un supervisor de producción revisa regularmente la calidad de los productos y ajusta los procesos cuando sea necesario.</a:t>
            </a:r>
          </a:p>
          <a:p>
            <a:endParaRPr lang="es-419" dirty="0"/>
          </a:p>
        </p:txBody>
      </p:sp>
    </p:spTree>
    <p:extLst>
      <p:ext uri="{BB962C8B-B14F-4D97-AF65-F5344CB8AC3E}">
        <p14:creationId xmlns:p14="http://schemas.microsoft.com/office/powerpoint/2010/main" val="224062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3B8D0-608E-4042-B6F7-5E9340CAD774}"/>
              </a:ext>
            </a:extLst>
          </p:cNvPr>
          <p:cNvSpPr>
            <a:spLocks noGrp="1"/>
          </p:cNvSpPr>
          <p:nvPr>
            <p:ph idx="1"/>
          </p:nvPr>
        </p:nvSpPr>
        <p:spPr>
          <a:xfrm>
            <a:off x="536029" y="462455"/>
            <a:ext cx="11204026" cy="5906813"/>
          </a:xfrm>
        </p:spPr>
        <p:txBody>
          <a:bodyPr>
            <a:normAutofit lnSpcReduction="10000"/>
          </a:bodyPr>
          <a:lstStyle/>
          <a:p>
            <a:pPr algn="just"/>
            <a:r>
              <a:rPr lang="es-MX" sz="2400" b="1" dirty="0">
                <a:solidFill>
                  <a:srgbClr val="FF0000"/>
                </a:solidFill>
              </a:rPr>
              <a:t>4. Unidad de mando</a:t>
            </a:r>
          </a:p>
          <a:p>
            <a:pPr algn="just">
              <a:buFont typeface="Arial" panose="020B0604020202020204" pitchFamily="34" charset="0"/>
              <a:buChar char="•"/>
            </a:pPr>
            <a:r>
              <a:rPr lang="es-MX" sz="2400" dirty="0"/>
              <a:t>Cada empleado debe recibir órdenes de un solo superior para evitar confusión y conflictos. Esto garantiza una estructura clara y una cadena de mando efectiva.</a:t>
            </a:r>
          </a:p>
          <a:p>
            <a:pPr algn="just"/>
            <a:r>
              <a:rPr lang="es-MX" sz="2400" b="1" dirty="0">
                <a:solidFill>
                  <a:srgbClr val="FF0000"/>
                </a:solidFill>
              </a:rPr>
              <a:t>5. Unidad de dirección</a:t>
            </a:r>
          </a:p>
          <a:p>
            <a:pPr algn="just">
              <a:buFont typeface="Arial" panose="020B0604020202020204" pitchFamily="34" charset="0"/>
              <a:buChar char="•"/>
            </a:pPr>
            <a:r>
              <a:rPr lang="es-MX" sz="2400" dirty="0"/>
              <a:t>Las actividades que tengan un mismo objetivo deben ser dirigidas por un solo jefe y siguiendo un solo plan. Esto asegura que todos los esfuerzos se alineen hacia los mismos fines.</a:t>
            </a:r>
          </a:p>
          <a:p>
            <a:pPr algn="just"/>
            <a:r>
              <a:rPr lang="es-MX" sz="2400" b="1" dirty="0">
                <a:solidFill>
                  <a:srgbClr val="FF0000"/>
                </a:solidFill>
              </a:rPr>
              <a:t>6. Subordinación del interés individual al interés general</a:t>
            </a:r>
          </a:p>
          <a:p>
            <a:pPr algn="just">
              <a:buFont typeface="Arial" panose="020B0604020202020204" pitchFamily="34" charset="0"/>
              <a:buChar char="•"/>
            </a:pPr>
            <a:r>
              <a:rPr lang="es-MX" sz="2400" dirty="0"/>
              <a:t>Los intereses de la organización deben prevalecer sobre los intereses personales de los empleados. Se debe priorizar el bienestar y éxito de la empresa.</a:t>
            </a:r>
          </a:p>
          <a:p>
            <a:endParaRPr lang="es-419" dirty="0"/>
          </a:p>
        </p:txBody>
      </p:sp>
    </p:spTree>
    <p:extLst>
      <p:ext uri="{BB962C8B-B14F-4D97-AF65-F5344CB8AC3E}">
        <p14:creationId xmlns:p14="http://schemas.microsoft.com/office/powerpoint/2010/main" val="3613228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7FD7D3-693D-4579-A28D-EA90D6C6635A}"/>
              </a:ext>
            </a:extLst>
          </p:cNvPr>
          <p:cNvSpPr>
            <a:spLocks noGrp="1"/>
          </p:cNvSpPr>
          <p:nvPr>
            <p:ph idx="1"/>
          </p:nvPr>
        </p:nvSpPr>
        <p:spPr>
          <a:xfrm>
            <a:off x="1030014" y="787059"/>
            <a:ext cx="10535090" cy="4600071"/>
          </a:xfrm>
        </p:spPr>
        <p:txBody>
          <a:bodyPr/>
          <a:lstStyle/>
          <a:p>
            <a:pPr algn="just"/>
            <a:r>
              <a:rPr lang="es-MX" sz="3200" b="1" dirty="0"/>
              <a:t>Evaluación del Desempeño</a:t>
            </a:r>
          </a:p>
          <a:p>
            <a:pPr algn="just">
              <a:buFont typeface="Arial" panose="020B0604020202020204" pitchFamily="34" charset="0"/>
              <a:buChar char="•"/>
            </a:pPr>
            <a:r>
              <a:rPr lang="es-MX" sz="3200" b="1" dirty="0"/>
              <a:t>Descripción:</a:t>
            </a:r>
            <a:r>
              <a:rPr lang="es-MX" sz="3200" dirty="0"/>
              <a:t> Evaluar el desempeño de los empleados y proporcionar retroalimentación constructiva.</a:t>
            </a:r>
          </a:p>
          <a:p>
            <a:pPr algn="just">
              <a:buFont typeface="Arial" panose="020B0604020202020204" pitchFamily="34" charset="0"/>
              <a:buChar char="•"/>
            </a:pPr>
            <a:r>
              <a:rPr lang="es-MX" sz="3200" b="1" dirty="0"/>
              <a:t>Ejemplo:</a:t>
            </a:r>
            <a:r>
              <a:rPr lang="es-MX" sz="3200" dirty="0"/>
              <a:t> Un jefe de equipo realiza evaluaciones de desempeño anuales y proporciona planes de desarrollo personal para cada miembro del equipo.</a:t>
            </a:r>
          </a:p>
          <a:p>
            <a:endParaRPr lang="es-419" dirty="0"/>
          </a:p>
        </p:txBody>
      </p:sp>
    </p:spTree>
    <p:extLst>
      <p:ext uri="{BB962C8B-B14F-4D97-AF65-F5344CB8AC3E}">
        <p14:creationId xmlns:p14="http://schemas.microsoft.com/office/powerpoint/2010/main" val="31079367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DCA89-1FAE-4E68-9200-DCA9F87DDC26}"/>
              </a:ext>
            </a:extLst>
          </p:cNvPr>
          <p:cNvSpPr>
            <a:spLocks noGrp="1"/>
          </p:cNvSpPr>
          <p:nvPr>
            <p:ph type="title"/>
          </p:nvPr>
        </p:nvSpPr>
        <p:spPr>
          <a:xfrm>
            <a:off x="951762" y="1161871"/>
            <a:ext cx="10288476" cy="3210433"/>
          </a:xfrm>
        </p:spPr>
        <p:txBody>
          <a:bodyPr/>
          <a:lstStyle/>
          <a:p>
            <a:r>
              <a:rPr lang="es-MX" dirty="0"/>
              <a:t>EL CONTROL ADMINISTRATIVO</a:t>
            </a:r>
            <a:endParaRPr lang="es-419" dirty="0"/>
          </a:p>
        </p:txBody>
      </p:sp>
    </p:spTree>
    <p:extLst>
      <p:ext uri="{BB962C8B-B14F-4D97-AF65-F5344CB8AC3E}">
        <p14:creationId xmlns:p14="http://schemas.microsoft.com/office/powerpoint/2010/main" val="1897806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4AF75-DEFC-4BA3-A9B9-39E27FE49750}"/>
              </a:ext>
            </a:extLst>
          </p:cNvPr>
          <p:cNvSpPr>
            <a:spLocks noGrp="1"/>
          </p:cNvSpPr>
          <p:nvPr>
            <p:ph type="title"/>
          </p:nvPr>
        </p:nvSpPr>
        <p:spPr>
          <a:xfrm>
            <a:off x="1439882" y="185737"/>
            <a:ext cx="9291215" cy="1049235"/>
          </a:xfrm>
        </p:spPr>
        <p:txBody>
          <a:bodyPr>
            <a:normAutofit/>
          </a:bodyPr>
          <a:lstStyle/>
          <a:p>
            <a:r>
              <a:rPr lang="es-419" dirty="0"/>
              <a:t>CONCEPTO del CONTROL administrativo</a:t>
            </a:r>
            <a:br>
              <a:rPr lang="es-419" dirty="0"/>
            </a:br>
            <a:endParaRPr lang="es-419" dirty="0"/>
          </a:p>
        </p:txBody>
      </p:sp>
      <p:sp>
        <p:nvSpPr>
          <p:cNvPr id="3" name="Marcador de contenido 2">
            <a:extLst>
              <a:ext uri="{FF2B5EF4-FFF2-40B4-BE49-F238E27FC236}">
                <a16:creationId xmlns:a16="http://schemas.microsoft.com/office/drawing/2014/main" id="{F0A7B7A3-316C-4D87-B839-D64477067053}"/>
              </a:ext>
            </a:extLst>
          </p:cNvPr>
          <p:cNvSpPr>
            <a:spLocks noGrp="1"/>
          </p:cNvSpPr>
          <p:nvPr>
            <p:ph idx="1"/>
          </p:nvPr>
        </p:nvSpPr>
        <p:spPr>
          <a:xfrm>
            <a:off x="189187" y="842964"/>
            <a:ext cx="11792606" cy="5829300"/>
          </a:xfrm>
        </p:spPr>
        <p:txBody>
          <a:bodyPr>
            <a:normAutofit/>
          </a:bodyPr>
          <a:lstStyle/>
          <a:p>
            <a:pPr algn="just"/>
            <a:r>
              <a:rPr lang="es-MX" dirty="0"/>
              <a:t>La palabra control sugiere la idea de comprobación, inspección, verificación, revisión, supervisión, etc. El control es la función de administración que cierra el proceso administrativo, es la consecuencia lógica del acto de administrar, es una función indelegable(no se puede delegar) de todo cargo con responsabilidad de conducción, ya que ambos conceptos están unidos. </a:t>
            </a:r>
          </a:p>
          <a:p>
            <a:pPr algn="just"/>
            <a:r>
              <a:rPr lang="es-MX" sz="2000" dirty="0"/>
              <a:t>El control como proceso administrativo es una función crucial que implica monitorear y evaluar el desempeño organizacional para asegurar que se estén alcanzando los objetivos y estándares establecidos</a:t>
            </a:r>
            <a:r>
              <a:rPr lang="es-419" dirty="0"/>
              <a:t>, </a:t>
            </a:r>
            <a:r>
              <a:rPr lang="es-MX" dirty="0"/>
              <a:t>para asegurarse de que se lleven a cabo de acuerdo con lo planificado y para corregir cualquier desviación significativa.</a:t>
            </a:r>
          </a:p>
          <a:p>
            <a:pPr algn="just"/>
            <a:r>
              <a:rPr lang="es-MX" dirty="0"/>
              <a:t>En general podemos definir control como un sistema de información que permite comparar los planeado con los resultados obtenidos a través de la gestión, adoptando las medidas correctivas pertinentes en caso de detectarse desviaciones significativas.  </a:t>
            </a:r>
          </a:p>
        </p:txBody>
      </p:sp>
    </p:spTree>
    <p:extLst>
      <p:ext uri="{BB962C8B-B14F-4D97-AF65-F5344CB8AC3E}">
        <p14:creationId xmlns:p14="http://schemas.microsoft.com/office/powerpoint/2010/main" val="7831652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ABE89-8E7A-4AFD-B6D2-70986213D792}"/>
              </a:ext>
            </a:extLst>
          </p:cNvPr>
          <p:cNvSpPr>
            <a:spLocks noGrp="1"/>
          </p:cNvSpPr>
          <p:nvPr>
            <p:ph type="title"/>
          </p:nvPr>
        </p:nvSpPr>
        <p:spPr>
          <a:xfrm>
            <a:off x="1451579" y="233020"/>
            <a:ext cx="9291215" cy="781394"/>
          </a:xfrm>
        </p:spPr>
        <p:txBody>
          <a:bodyPr>
            <a:normAutofit fontScale="90000"/>
          </a:bodyPr>
          <a:lstStyle/>
          <a:p>
            <a:r>
              <a:rPr lang="es-419" dirty="0"/>
              <a:t>PROPÓSITO del CONTROL administrativo</a:t>
            </a:r>
            <a:br>
              <a:rPr lang="es-419" dirty="0"/>
            </a:br>
            <a:endParaRPr lang="es-419" dirty="0"/>
          </a:p>
        </p:txBody>
      </p:sp>
      <p:sp>
        <p:nvSpPr>
          <p:cNvPr id="3" name="Marcador de contenido 2">
            <a:extLst>
              <a:ext uri="{FF2B5EF4-FFF2-40B4-BE49-F238E27FC236}">
                <a16:creationId xmlns:a16="http://schemas.microsoft.com/office/drawing/2014/main" id="{E4ACA719-616F-4216-8168-23D408C8AEDB}"/>
              </a:ext>
            </a:extLst>
          </p:cNvPr>
          <p:cNvSpPr>
            <a:spLocks noGrp="1"/>
          </p:cNvSpPr>
          <p:nvPr>
            <p:ph idx="1"/>
          </p:nvPr>
        </p:nvSpPr>
        <p:spPr>
          <a:xfrm>
            <a:off x="214313" y="857251"/>
            <a:ext cx="11615737" cy="5767730"/>
          </a:xfrm>
        </p:spPr>
        <p:txBody>
          <a:bodyPr>
            <a:normAutofit lnSpcReduction="10000"/>
          </a:bodyPr>
          <a:lstStyle/>
          <a:p>
            <a:pPr algn="just"/>
            <a:r>
              <a:rPr lang="es-MX" sz="2800" dirty="0"/>
              <a:t>El propósito de la organización empresarial y el control administrativo nunca debe pasarse por alto. Este proceso engloba la estructuración, organización e integración de los recursos y unidades organizativas de una empresa, así como el establecimiento de las atribuciones y las relaciones entre ellas.</a:t>
            </a:r>
          </a:p>
          <a:p>
            <a:pPr algn="just"/>
            <a:r>
              <a:rPr lang="es-MX" sz="2800" dirty="0"/>
              <a:t>Cuando este tipo de controles se llevan a cabo, los líderes son capaces de hacer un uso más eficiente de los recursos de la empresa para desarrollar tareas y actividades en la consecución de los objetivos. Esto también permite obtener una mejor coordinación entre las diferentes escalas de la empresa, y un mayor control sobre el trabajo del personal.</a:t>
            </a:r>
          </a:p>
        </p:txBody>
      </p:sp>
    </p:spTree>
    <p:extLst>
      <p:ext uri="{BB962C8B-B14F-4D97-AF65-F5344CB8AC3E}">
        <p14:creationId xmlns:p14="http://schemas.microsoft.com/office/powerpoint/2010/main" val="39691946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8F0FE-62C6-44F2-83D5-9AC986DE38A8}"/>
              </a:ext>
            </a:extLst>
          </p:cNvPr>
          <p:cNvSpPr>
            <a:spLocks noGrp="1"/>
          </p:cNvSpPr>
          <p:nvPr>
            <p:ph type="title"/>
          </p:nvPr>
        </p:nvSpPr>
        <p:spPr>
          <a:xfrm>
            <a:off x="1280129" y="342420"/>
            <a:ext cx="9291215" cy="671993"/>
          </a:xfrm>
        </p:spPr>
        <p:txBody>
          <a:bodyPr>
            <a:normAutofit fontScale="90000"/>
          </a:bodyPr>
          <a:lstStyle/>
          <a:p>
            <a:r>
              <a:rPr lang="pt-BR" dirty="0"/>
              <a:t>IMPORTANCIA del CONTROL administrativo</a:t>
            </a:r>
            <a:br>
              <a:rPr lang="pt-BR" dirty="0"/>
            </a:br>
            <a:endParaRPr lang="es-419" dirty="0"/>
          </a:p>
        </p:txBody>
      </p:sp>
      <p:sp>
        <p:nvSpPr>
          <p:cNvPr id="3" name="Marcador de contenido 2">
            <a:extLst>
              <a:ext uri="{FF2B5EF4-FFF2-40B4-BE49-F238E27FC236}">
                <a16:creationId xmlns:a16="http://schemas.microsoft.com/office/drawing/2014/main" id="{00C7BDB7-3652-4C6F-AE29-4E7758D47A46}"/>
              </a:ext>
            </a:extLst>
          </p:cNvPr>
          <p:cNvSpPr>
            <a:spLocks noGrp="1"/>
          </p:cNvSpPr>
          <p:nvPr>
            <p:ph idx="1"/>
          </p:nvPr>
        </p:nvSpPr>
        <p:spPr>
          <a:xfrm>
            <a:off x="142875" y="1014412"/>
            <a:ext cx="11787188" cy="5501167"/>
          </a:xfrm>
        </p:spPr>
        <p:txBody>
          <a:bodyPr>
            <a:normAutofit/>
          </a:bodyPr>
          <a:lstStyle/>
          <a:p>
            <a:pPr algn="just"/>
            <a:r>
              <a:rPr lang="es-MX" sz="2800" dirty="0"/>
              <a:t>Los nuevos negocios se encuentran con nuevos retos cada día , como tener ventas rentables, mantener la calidad en sus productos, manejar el inventario, contar con el respaldo de una plantilla de trabajadores talentosa, etc. Las nuevas tecnologías ofrecen precisamente todo lo anterior. Pero lo mejor, es que no solo permiten gestionar el crecimiento del negocio, sino que pueden incluso ayudar a mantenerlo.</a:t>
            </a:r>
          </a:p>
          <a:p>
            <a:pPr algn="just"/>
            <a:r>
              <a:rPr lang="es-MX" sz="2800" dirty="0"/>
              <a:t>El control administrativo con ayuda de las tecnologías empresariales y la transformación digital es importante porque:</a:t>
            </a:r>
            <a:endParaRPr lang="es-419" sz="2800" dirty="0"/>
          </a:p>
        </p:txBody>
      </p:sp>
    </p:spTree>
    <p:extLst>
      <p:ext uri="{BB962C8B-B14F-4D97-AF65-F5344CB8AC3E}">
        <p14:creationId xmlns:p14="http://schemas.microsoft.com/office/powerpoint/2010/main" val="31389600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6CE18E-7C94-483E-9C0E-D01110E87664}"/>
              </a:ext>
            </a:extLst>
          </p:cNvPr>
          <p:cNvSpPr>
            <a:spLocks noGrp="1"/>
          </p:cNvSpPr>
          <p:nvPr>
            <p:ph idx="1"/>
          </p:nvPr>
        </p:nvSpPr>
        <p:spPr>
          <a:xfrm>
            <a:off x="271463" y="471488"/>
            <a:ext cx="11415712" cy="5772150"/>
          </a:xfrm>
        </p:spPr>
        <p:txBody>
          <a:bodyPr>
            <a:normAutofit fontScale="85000" lnSpcReduction="10000"/>
          </a:bodyPr>
          <a:lstStyle/>
          <a:p>
            <a:r>
              <a:rPr lang="es-MX" sz="2800" dirty="0"/>
              <a:t>El control administrativo con ayuda de las tecnologías empresariales y la transformación digital es importante porque:</a:t>
            </a:r>
          </a:p>
          <a:p>
            <a:r>
              <a:rPr lang="es-MX" sz="2800" dirty="0"/>
              <a:t>Permite detectar desviaciones en el desempeño de manera oportuna.</a:t>
            </a:r>
          </a:p>
          <a:p>
            <a:r>
              <a:rPr lang="es-MX" sz="2800" dirty="0"/>
              <a:t>Facilita la implementación de acciones correctivas para alinear los resultados con los objetivos.</a:t>
            </a:r>
          </a:p>
          <a:p>
            <a:r>
              <a:rPr lang="es-MX" sz="2800" dirty="0"/>
              <a:t>Asegura una utilización eficiente y efectiva de los recursos disponibles optimización de recursos</a:t>
            </a:r>
          </a:p>
          <a:p>
            <a:r>
              <a:rPr lang="es-MX" sz="2800" dirty="0"/>
              <a:t>Proporciona información crucial para la toma de decisiones estratégicas y operativas</a:t>
            </a:r>
          </a:p>
          <a:p>
            <a:r>
              <a:rPr lang="es-MX" sz="2800" dirty="0"/>
              <a:t>Asegura que los productos y servicios cumplan con los estándares de calidad.</a:t>
            </a:r>
          </a:p>
          <a:p>
            <a:r>
              <a:rPr lang="es-MX" sz="2800" dirty="0"/>
              <a:t>Permite desarrollar y ajustar estrategias para mejorar el desempeño organizacional.</a:t>
            </a:r>
            <a:endParaRPr lang="es-419" sz="2800" dirty="0"/>
          </a:p>
        </p:txBody>
      </p:sp>
    </p:spTree>
    <p:extLst>
      <p:ext uri="{BB962C8B-B14F-4D97-AF65-F5344CB8AC3E}">
        <p14:creationId xmlns:p14="http://schemas.microsoft.com/office/powerpoint/2010/main" val="19384325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9560C-CBDC-4D74-9FD7-4019FF6AD82C}"/>
              </a:ext>
            </a:extLst>
          </p:cNvPr>
          <p:cNvSpPr>
            <a:spLocks noGrp="1"/>
          </p:cNvSpPr>
          <p:nvPr>
            <p:ph type="title"/>
          </p:nvPr>
        </p:nvSpPr>
        <p:spPr>
          <a:xfrm>
            <a:off x="1367496" y="0"/>
            <a:ext cx="9291215" cy="1049235"/>
          </a:xfrm>
        </p:spPr>
        <p:txBody>
          <a:bodyPr/>
          <a:lstStyle/>
          <a:p>
            <a:r>
              <a:rPr lang="es-419" dirty="0"/>
              <a:t>Principales área del Control</a:t>
            </a:r>
          </a:p>
        </p:txBody>
      </p:sp>
      <p:sp>
        <p:nvSpPr>
          <p:cNvPr id="3" name="Marcador de contenido 2">
            <a:extLst>
              <a:ext uri="{FF2B5EF4-FFF2-40B4-BE49-F238E27FC236}">
                <a16:creationId xmlns:a16="http://schemas.microsoft.com/office/drawing/2014/main" id="{A419AAE0-9350-4CAB-A63A-D9E3ED482E94}"/>
              </a:ext>
            </a:extLst>
          </p:cNvPr>
          <p:cNvSpPr>
            <a:spLocks noGrp="1"/>
          </p:cNvSpPr>
          <p:nvPr>
            <p:ph idx="1"/>
          </p:nvPr>
        </p:nvSpPr>
        <p:spPr>
          <a:xfrm>
            <a:off x="378373" y="935422"/>
            <a:ext cx="11445766" cy="5633544"/>
          </a:xfrm>
        </p:spPr>
        <p:txBody>
          <a:bodyPr>
            <a:normAutofit/>
          </a:bodyPr>
          <a:lstStyle/>
          <a:p>
            <a:pPr algn="just"/>
            <a:r>
              <a:rPr lang="es-MX" sz="3600" dirty="0"/>
              <a:t>El control actúa en todas los ámbitos, áreas y niveles de la empresa. Prácticamente, todas las actividades de una empresa se encuentran bajo alguna forma de control o monitoreo.</a:t>
            </a:r>
          </a:p>
          <a:p>
            <a:pPr algn="just"/>
            <a:r>
              <a:rPr lang="es-MX" sz="3600" dirty="0"/>
              <a:t>Los principales ámbitos y áreas de control en la empresa son:</a:t>
            </a:r>
            <a:endParaRPr lang="es-419" sz="3600" dirty="0"/>
          </a:p>
        </p:txBody>
      </p:sp>
    </p:spTree>
    <p:extLst>
      <p:ext uri="{BB962C8B-B14F-4D97-AF65-F5344CB8AC3E}">
        <p14:creationId xmlns:p14="http://schemas.microsoft.com/office/powerpoint/2010/main" val="39015973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E0EF6-78B7-4FDF-BA2B-48A02E62E08A}"/>
              </a:ext>
            </a:extLst>
          </p:cNvPr>
          <p:cNvSpPr>
            <a:spLocks noGrp="1"/>
          </p:cNvSpPr>
          <p:nvPr>
            <p:ph type="title"/>
          </p:nvPr>
        </p:nvSpPr>
        <p:spPr>
          <a:xfrm>
            <a:off x="1220351" y="131857"/>
            <a:ext cx="9291215" cy="1049235"/>
          </a:xfrm>
        </p:spPr>
        <p:txBody>
          <a:bodyPr/>
          <a:lstStyle/>
          <a:p>
            <a:r>
              <a:rPr lang="es-MX" dirty="0"/>
              <a:t>Área de producción</a:t>
            </a:r>
            <a:br>
              <a:rPr lang="es-MX" dirty="0"/>
            </a:br>
            <a:endParaRPr lang="es-419" dirty="0"/>
          </a:p>
        </p:txBody>
      </p:sp>
      <p:sp>
        <p:nvSpPr>
          <p:cNvPr id="3" name="Marcador de contenido 2">
            <a:extLst>
              <a:ext uri="{FF2B5EF4-FFF2-40B4-BE49-F238E27FC236}">
                <a16:creationId xmlns:a16="http://schemas.microsoft.com/office/drawing/2014/main" id="{4C3E9277-E16A-4D36-B551-2563858DABAA}"/>
              </a:ext>
            </a:extLst>
          </p:cNvPr>
          <p:cNvSpPr>
            <a:spLocks noGrp="1"/>
          </p:cNvSpPr>
          <p:nvPr>
            <p:ph idx="1"/>
          </p:nvPr>
        </p:nvSpPr>
        <p:spPr>
          <a:xfrm>
            <a:off x="304800" y="840828"/>
            <a:ext cx="11550869" cy="5665075"/>
          </a:xfrm>
        </p:spPr>
        <p:txBody>
          <a:bodyPr>
            <a:normAutofit lnSpcReduction="10000"/>
          </a:bodyPr>
          <a:lstStyle/>
          <a:p>
            <a:pPr algn="just"/>
            <a:r>
              <a:rPr lang="es-MX" sz="2800" dirty="0"/>
              <a:t>Si la empresa es industrial, el área de producción es aquella donde se fabrican los productos; si la empresa fuera prestadora de servicios, el área de producción es aquella donde se prestan los servicios; los principales controles existentes en el área de producción son los siguientes:</a:t>
            </a:r>
          </a:p>
          <a:p>
            <a:pPr algn="just"/>
            <a:r>
              <a:rPr lang="es-MX" sz="2800" u="sng" dirty="0"/>
              <a:t>Control de producción. </a:t>
            </a:r>
            <a:r>
              <a:rPr lang="es-MX" sz="2800" dirty="0"/>
              <a:t>El objetivo fundamental del control de producción en la empresa es programar, coordinar e implantar todas las medidas tendientes a lograr un óptimo rendimiento en las unidades producidas, e indicar el modo, tiempo y lugar más idóneos para lograr las metas de producción, cumpliendo así con todas las necesidades del departamento de ventas.</a:t>
            </a:r>
            <a:endParaRPr lang="es-419" sz="2800" dirty="0"/>
          </a:p>
        </p:txBody>
      </p:sp>
    </p:spTree>
    <p:extLst>
      <p:ext uri="{BB962C8B-B14F-4D97-AF65-F5344CB8AC3E}">
        <p14:creationId xmlns:p14="http://schemas.microsoft.com/office/powerpoint/2010/main" val="20527606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4FDC71-4ACF-4FE2-B3B5-87EA1BF8D37B}"/>
              </a:ext>
            </a:extLst>
          </p:cNvPr>
          <p:cNvSpPr>
            <a:spLocks noGrp="1"/>
          </p:cNvSpPr>
          <p:nvPr>
            <p:ph idx="1"/>
          </p:nvPr>
        </p:nvSpPr>
        <p:spPr>
          <a:xfrm>
            <a:off x="220717" y="399393"/>
            <a:ext cx="11571890" cy="6190593"/>
          </a:xfrm>
        </p:spPr>
        <p:txBody>
          <a:bodyPr>
            <a:normAutofit/>
          </a:bodyPr>
          <a:lstStyle/>
          <a:p>
            <a:pPr algn="just"/>
            <a:r>
              <a:rPr lang="es-MX" sz="3200" u="sng" dirty="0"/>
              <a:t>Control de calidad. </a:t>
            </a:r>
            <a:r>
              <a:rPr lang="es-MX" sz="3200" dirty="0"/>
              <a:t>Corregir cualquier desvío de los estándares de calidad de los productos o servicios, en cada sección (control de rechazos, inspecciones, entre otros).</a:t>
            </a:r>
          </a:p>
          <a:p>
            <a:pPr algn="just"/>
            <a:r>
              <a:rPr lang="es-MX" sz="3200" u="sng" dirty="0"/>
              <a:t>Control de costos. </a:t>
            </a:r>
            <a:r>
              <a:rPr lang="es-MX" sz="3200" dirty="0"/>
              <a:t>Verificar continuamente los costos de producción, ya sea de materia prima o de mano de obra.</a:t>
            </a:r>
          </a:p>
          <a:p>
            <a:pPr algn="just"/>
            <a:r>
              <a:rPr lang="es-MX" sz="3200" u="sng" dirty="0"/>
              <a:t>Control de los tiempos de producción. </a:t>
            </a:r>
            <a:r>
              <a:rPr lang="es-MX" sz="3200" dirty="0"/>
              <a:t>Por operario o por maquinaria; para eliminar desperdicios de tiempo o esperas innecesarias aplicando los estudios de tiempos y movimientos.</a:t>
            </a:r>
            <a:endParaRPr lang="es-419" sz="3200" dirty="0"/>
          </a:p>
        </p:txBody>
      </p:sp>
    </p:spTree>
    <p:extLst>
      <p:ext uri="{BB962C8B-B14F-4D97-AF65-F5344CB8AC3E}">
        <p14:creationId xmlns:p14="http://schemas.microsoft.com/office/powerpoint/2010/main" val="277927031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5DF1CF-035D-4FE1-82B0-9C5C5AFF8031}"/>
              </a:ext>
            </a:extLst>
          </p:cNvPr>
          <p:cNvSpPr>
            <a:spLocks noGrp="1"/>
          </p:cNvSpPr>
          <p:nvPr>
            <p:ph idx="1"/>
          </p:nvPr>
        </p:nvSpPr>
        <p:spPr>
          <a:xfrm>
            <a:off x="367862" y="241738"/>
            <a:ext cx="11519337" cy="6379779"/>
          </a:xfrm>
        </p:spPr>
        <p:txBody>
          <a:bodyPr>
            <a:normAutofit fontScale="92500" lnSpcReduction="10000"/>
          </a:bodyPr>
          <a:lstStyle/>
          <a:p>
            <a:pPr algn="just"/>
            <a:r>
              <a:rPr lang="es-MX" sz="3200" u="sng" dirty="0"/>
              <a:t>Control de inventarios. </a:t>
            </a:r>
            <a:r>
              <a:rPr lang="es-MX" sz="3200" dirty="0"/>
              <a:t>De materias primas, herramientas, productos, tanto subensamblados como terminados, entre otros.</a:t>
            </a:r>
          </a:p>
          <a:p>
            <a:pPr algn="just"/>
            <a:r>
              <a:rPr lang="es-MX" sz="3200" u="sng" dirty="0"/>
              <a:t>Control de operaciones</a:t>
            </a:r>
            <a:r>
              <a:rPr lang="es-MX" sz="3200" dirty="0"/>
              <a:t>. Fijación de rutas, programas y abastecimientos de los productos, entre otros.</a:t>
            </a:r>
          </a:p>
          <a:p>
            <a:pPr algn="just"/>
            <a:r>
              <a:rPr lang="es-MX" sz="3200" u="sng" dirty="0"/>
              <a:t>Control de desperdicios. </a:t>
            </a:r>
            <a:r>
              <a:rPr lang="es-MX" sz="3200" dirty="0"/>
              <a:t>Se refiere la fijación de sus mínimos tolerables y deseables, no hay desperdicios, viabilidad nueva a los desperdicios.</a:t>
            </a:r>
          </a:p>
          <a:p>
            <a:pPr algn="just"/>
            <a:r>
              <a:rPr lang="es-MX" sz="3200" u="sng" dirty="0"/>
              <a:t>Control de mantenimiento y conservación. </a:t>
            </a:r>
            <a:r>
              <a:rPr lang="es-MX" sz="3200" dirty="0"/>
              <a:t>Tiempos de máquinas paradas (inactividad), costos de mantenimiento, y conservación de maquinaria  entre otros</a:t>
            </a:r>
            <a:r>
              <a:rPr lang="es-MX" dirty="0"/>
              <a:t>.</a:t>
            </a:r>
            <a:endParaRPr lang="es-419" dirty="0"/>
          </a:p>
        </p:txBody>
      </p:sp>
    </p:spTree>
    <p:extLst>
      <p:ext uri="{BB962C8B-B14F-4D97-AF65-F5344CB8AC3E}">
        <p14:creationId xmlns:p14="http://schemas.microsoft.com/office/powerpoint/2010/main" val="227983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8F7C83-BCA6-4566-85B4-A3AB0FA7CE93}"/>
              </a:ext>
            </a:extLst>
          </p:cNvPr>
          <p:cNvSpPr>
            <a:spLocks noGrp="1"/>
          </p:cNvSpPr>
          <p:nvPr>
            <p:ph idx="1"/>
          </p:nvPr>
        </p:nvSpPr>
        <p:spPr>
          <a:xfrm>
            <a:off x="546539" y="462456"/>
            <a:ext cx="11004330" cy="5770178"/>
          </a:xfrm>
        </p:spPr>
        <p:txBody>
          <a:bodyPr>
            <a:normAutofit/>
          </a:bodyPr>
          <a:lstStyle/>
          <a:p>
            <a:r>
              <a:rPr lang="es-MX" sz="2400" b="1" dirty="0">
                <a:solidFill>
                  <a:srgbClr val="FF0000"/>
                </a:solidFill>
              </a:rPr>
              <a:t>7. Remuneración</a:t>
            </a:r>
          </a:p>
          <a:p>
            <a:pPr>
              <a:buFont typeface="Arial" panose="020B0604020202020204" pitchFamily="34" charset="0"/>
              <a:buChar char="•"/>
            </a:pPr>
            <a:r>
              <a:rPr lang="es-MX" sz="2400" dirty="0"/>
              <a:t>Los empleados deben ser compensados adecuadamente por su trabajo. El salario debe ser justo y motivador para garantizar el buen desempeño.</a:t>
            </a:r>
          </a:p>
          <a:p>
            <a:r>
              <a:rPr lang="es-MX" sz="2400" b="1" dirty="0">
                <a:solidFill>
                  <a:srgbClr val="FF0000"/>
                </a:solidFill>
              </a:rPr>
              <a:t>8. Centralización</a:t>
            </a:r>
          </a:p>
          <a:p>
            <a:pPr>
              <a:buFont typeface="Arial" panose="020B0604020202020204" pitchFamily="34" charset="0"/>
              <a:buChar char="•"/>
            </a:pPr>
            <a:r>
              <a:rPr lang="es-MX" sz="2400" dirty="0"/>
              <a:t>La centralización se refiere al grado en que la autoridad está concentrada en los niveles superiores de la organización. Fayol propone encontrar un equilibrio adecuado entre la centralización y descentralización.</a:t>
            </a:r>
          </a:p>
          <a:p>
            <a:r>
              <a:rPr lang="es-MX" sz="2400" b="1" dirty="0">
                <a:solidFill>
                  <a:srgbClr val="FF0000"/>
                </a:solidFill>
              </a:rPr>
              <a:t>9. Cadena escalar</a:t>
            </a:r>
          </a:p>
          <a:p>
            <a:pPr>
              <a:buFont typeface="Arial" panose="020B0604020202020204" pitchFamily="34" charset="0"/>
              <a:buChar char="•"/>
            </a:pPr>
            <a:r>
              <a:rPr lang="es-MX" sz="2400" dirty="0"/>
              <a:t>Establece una jerarquía de autoridad clara, desde los niveles más altos hasta los más bajos. Esto facilita la comunicación y la resolución de problemas de manera ordenada.</a:t>
            </a:r>
          </a:p>
          <a:p>
            <a:endParaRPr lang="es-419" dirty="0"/>
          </a:p>
        </p:txBody>
      </p:sp>
    </p:spTree>
    <p:extLst>
      <p:ext uri="{BB962C8B-B14F-4D97-AF65-F5344CB8AC3E}">
        <p14:creationId xmlns:p14="http://schemas.microsoft.com/office/powerpoint/2010/main" val="356933883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DAE23-6C77-463E-882E-48675C6F3AD0}"/>
              </a:ext>
            </a:extLst>
          </p:cNvPr>
          <p:cNvSpPr>
            <a:spLocks noGrp="1"/>
          </p:cNvSpPr>
          <p:nvPr>
            <p:ph type="title"/>
          </p:nvPr>
        </p:nvSpPr>
        <p:spPr>
          <a:xfrm>
            <a:off x="1262393" y="169965"/>
            <a:ext cx="9291215" cy="1049235"/>
          </a:xfrm>
        </p:spPr>
        <p:txBody>
          <a:bodyPr/>
          <a:lstStyle/>
          <a:p>
            <a:r>
              <a:rPr lang="es-MX" dirty="0"/>
              <a:t>Área comercial</a:t>
            </a:r>
            <a:br>
              <a:rPr lang="es-MX" dirty="0"/>
            </a:br>
            <a:endParaRPr lang="es-419" dirty="0"/>
          </a:p>
        </p:txBody>
      </p:sp>
      <p:sp>
        <p:nvSpPr>
          <p:cNvPr id="3" name="Marcador de contenido 2">
            <a:extLst>
              <a:ext uri="{FF2B5EF4-FFF2-40B4-BE49-F238E27FC236}">
                <a16:creationId xmlns:a16="http://schemas.microsoft.com/office/drawing/2014/main" id="{68005217-CE30-401A-98DC-9DAD7DB92571}"/>
              </a:ext>
            </a:extLst>
          </p:cNvPr>
          <p:cNvSpPr>
            <a:spLocks noGrp="1"/>
          </p:cNvSpPr>
          <p:nvPr>
            <p:ph idx="1"/>
          </p:nvPr>
        </p:nvSpPr>
        <p:spPr>
          <a:xfrm>
            <a:off x="252248" y="715603"/>
            <a:ext cx="11687503" cy="6142397"/>
          </a:xfrm>
        </p:spPr>
        <p:txBody>
          <a:bodyPr>
            <a:normAutofit lnSpcReduction="10000"/>
          </a:bodyPr>
          <a:lstStyle/>
          <a:p>
            <a:pPr marL="0" indent="0" algn="just">
              <a:buNone/>
            </a:pPr>
            <a:r>
              <a:rPr lang="es-MX" dirty="0"/>
              <a:t>Es el área de la empresa que se encarga de vender o comercializar los productos o servicios producidos.</a:t>
            </a:r>
          </a:p>
          <a:p>
            <a:pPr marL="0" indent="0" algn="just">
              <a:buNone/>
            </a:pPr>
            <a:r>
              <a:rPr lang="es-MX" u="sng" dirty="0"/>
              <a:t>Control de ventas. </a:t>
            </a:r>
            <a:r>
              <a:rPr lang="es-MX" dirty="0"/>
              <a:t>Acompaña el volumen diario, semanal, mensual y anual de las ventas de la empresa por cliente, vendedor, región, producto o servicio, con el fin de señalar fallas o distorsiones en relación con las previsiones. Pueden mencionarse como principales elementos para realizar controles de ventas:</a:t>
            </a:r>
          </a:p>
          <a:p>
            <a:pPr algn="just"/>
            <a:r>
              <a:rPr lang="es-MX" dirty="0"/>
              <a:t>Volumen total de las mismas ventas.</a:t>
            </a:r>
          </a:p>
          <a:p>
            <a:pPr algn="just"/>
            <a:r>
              <a:rPr lang="es-MX" dirty="0"/>
              <a:t>Tipos de artículos vendidos.</a:t>
            </a:r>
          </a:p>
          <a:p>
            <a:pPr algn="just"/>
            <a:r>
              <a:rPr lang="es-MX" dirty="0"/>
              <a:t>Precio de artículos vendidos.</a:t>
            </a:r>
          </a:p>
          <a:p>
            <a:pPr algn="just"/>
            <a:r>
              <a:rPr lang="es-MX" dirty="0"/>
              <a:t>Clientes satisfechos</a:t>
            </a:r>
          </a:p>
          <a:p>
            <a:pPr algn="just"/>
            <a:r>
              <a:rPr lang="es-MX" dirty="0"/>
              <a:t>Territorios</a:t>
            </a:r>
          </a:p>
          <a:p>
            <a:pPr algn="just"/>
            <a:r>
              <a:rPr lang="es-MX" dirty="0"/>
              <a:t>Vendedores</a:t>
            </a:r>
          </a:p>
          <a:p>
            <a:pPr algn="just"/>
            <a:r>
              <a:rPr lang="es-MX" dirty="0"/>
              <a:t>Utilidades producidas.</a:t>
            </a:r>
          </a:p>
          <a:p>
            <a:pPr algn="just"/>
            <a:r>
              <a:rPr lang="es-MX" dirty="0"/>
              <a:t>Costos de los diversos tipos de ventas  (transporte, embalaje)</a:t>
            </a:r>
            <a:endParaRPr lang="es-419" dirty="0"/>
          </a:p>
        </p:txBody>
      </p:sp>
    </p:spTree>
    <p:extLst>
      <p:ext uri="{BB962C8B-B14F-4D97-AF65-F5344CB8AC3E}">
        <p14:creationId xmlns:p14="http://schemas.microsoft.com/office/powerpoint/2010/main" val="6048136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5BDB21-D43C-418A-9C93-C14D61E7A03D}"/>
              </a:ext>
            </a:extLst>
          </p:cNvPr>
          <p:cNvSpPr>
            <a:spLocks noGrp="1"/>
          </p:cNvSpPr>
          <p:nvPr>
            <p:ph idx="1"/>
          </p:nvPr>
        </p:nvSpPr>
        <p:spPr>
          <a:xfrm>
            <a:off x="346841" y="273269"/>
            <a:ext cx="11698014" cy="6095999"/>
          </a:xfrm>
        </p:spPr>
        <p:txBody>
          <a:bodyPr>
            <a:normAutofit/>
          </a:bodyPr>
          <a:lstStyle/>
          <a:p>
            <a:pPr marL="0" indent="0" algn="just">
              <a:buNone/>
            </a:pPr>
            <a:r>
              <a:rPr lang="es-MX" sz="4000" u="sng" dirty="0"/>
              <a:t>Control de marketing. T</a:t>
            </a:r>
            <a:r>
              <a:rPr lang="es-MX" sz="4000" dirty="0"/>
              <a:t>écnicas y estudios que tienen como objeto mejorar la comercialización de un producto, y verificar su resultado en las ventas.</a:t>
            </a:r>
          </a:p>
          <a:p>
            <a:pPr marL="0" indent="0" algn="just">
              <a:buNone/>
            </a:pPr>
            <a:r>
              <a:rPr lang="es-MX" sz="4000" u="sng" dirty="0"/>
              <a:t>Control de costos. </a:t>
            </a:r>
            <a:r>
              <a:rPr lang="es-MX" sz="4000" dirty="0"/>
              <a:t>Para verificar continuamente los costos de ventas, así como las comisiones de los vendedores, los costos de propaganda y publicidad, entre otros.</a:t>
            </a:r>
            <a:endParaRPr lang="es-419" sz="4000" dirty="0"/>
          </a:p>
        </p:txBody>
      </p:sp>
    </p:spTree>
    <p:extLst>
      <p:ext uri="{BB962C8B-B14F-4D97-AF65-F5344CB8AC3E}">
        <p14:creationId xmlns:p14="http://schemas.microsoft.com/office/powerpoint/2010/main" val="32860134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66FBA-105E-4C56-906F-47A5CE623748}"/>
              </a:ext>
            </a:extLst>
          </p:cNvPr>
          <p:cNvSpPr>
            <a:spLocks noGrp="1"/>
          </p:cNvSpPr>
          <p:nvPr>
            <p:ph type="title"/>
          </p:nvPr>
        </p:nvSpPr>
        <p:spPr>
          <a:xfrm>
            <a:off x="1314945" y="163388"/>
            <a:ext cx="9291215" cy="1049235"/>
          </a:xfrm>
        </p:spPr>
        <p:txBody>
          <a:bodyPr/>
          <a:lstStyle/>
          <a:p>
            <a:r>
              <a:rPr lang="es-MX" dirty="0"/>
              <a:t>Área financiera</a:t>
            </a:r>
            <a:br>
              <a:rPr lang="es-MX" dirty="0"/>
            </a:br>
            <a:endParaRPr lang="es-419" dirty="0"/>
          </a:p>
        </p:txBody>
      </p:sp>
      <p:sp>
        <p:nvSpPr>
          <p:cNvPr id="3" name="Marcador de contenido 2">
            <a:extLst>
              <a:ext uri="{FF2B5EF4-FFF2-40B4-BE49-F238E27FC236}">
                <a16:creationId xmlns:a16="http://schemas.microsoft.com/office/drawing/2014/main" id="{749D07D4-12D8-41F8-8776-F39909B377EE}"/>
              </a:ext>
            </a:extLst>
          </p:cNvPr>
          <p:cNvSpPr>
            <a:spLocks noGrp="1"/>
          </p:cNvSpPr>
          <p:nvPr>
            <p:ph idx="1"/>
          </p:nvPr>
        </p:nvSpPr>
        <p:spPr>
          <a:xfrm>
            <a:off x="126124" y="756745"/>
            <a:ext cx="11950261" cy="5937867"/>
          </a:xfrm>
        </p:spPr>
        <p:txBody>
          <a:bodyPr>
            <a:normAutofit fontScale="92500"/>
          </a:bodyPr>
          <a:lstStyle/>
          <a:p>
            <a:pPr marL="0" indent="0" algn="just">
              <a:buNone/>
            </a:pPr>
            <a:r>
              <a:rPr lang="es-MX" sz="2800" dirty="0"/>
              <a:t>Es el área de la empresa que se encarga de los recursos financieros, como el capital, la facturación, los pagos, el flujo de caja, entre otros. Los principales controles en el área financiera se presentan a continuación:</a:t>
            </a:r>
          </a:p>
          <a:p>
            <a:pPr algn="just"/>
            <a:r>
              <a:rPr lang="es-MX" sz="2800" u="sng" dirty="0"/>
              <a:t>Control presupuestario: </a:t>
            </a:r>
            <a:r>
              <a:rPr lang="es-MX" sz="2800" dirty="0"/>
              <a:t>El control presupuestal es el control de las previsiones de los gastos financieros, por departamento, para verificar cualquier desvío en los gastos.</a:t>
            </a:r>
          </a:p>
          <a:p>
            <a:pPr algn="just"/>
            <a:r>
              <a:rPr lang="es-MX" sz="2800" u="sng" dirty="0"/>
              <a:t>Control de costos: </a:t>
            </a:r>
            <a:r>
              <a:rPr lang="es-MX" sz="2800" dirty="0"/>
              <a:t>Control global de los costos incurridos por la empresa, ya sean costos de producción, de ventas, administrativos (gastos administrativos entre los cuales están; salarios de la dirección y gerencia, alquiler de edificios, entre otros), financieros como los intereses y amortizaciones, préstamos o financiamientos externos entre otros.</a:t>
            </a:r>
            <a:endParaRPr lang="es-419" sz="2800" dirty="0"/>
          </a:p>
        </p:txBody>
      </p:sp>
    </p:spTree>
    <p:extLst>
      <p:ext uri="{BB962C8B-B14F-4D97-AF65-F5344CB8AC3E}">
        <p14:creationId xmlns:p14="http://schemas.microsoft.com/office/powerpoint/2010/main" val="23298733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D0B41-44A1-4F06-AF32-19B291A5CC70}"/>
              </a:ext>
            </a:extLst>
          </p:cNvPr>
          <p:cNvSpPr>
            <a:spLocks noGrp="1"/>
          </p:cNvSpPr>
          <p:nvPr>
            <p:ph type="title"/>
          </p:nvPr>
        </p:nvSpPr>
        <p:spPr>
          <a:xfrm>
            <a:off x="1450392" y="268491"/>
            <a:ext cx="9291215" cy="1049235"/>
          </a:xfrm>
        </p:spPr>
        <p:txBody>
          <a:bodyPr/>
          <a:lstStyle/>
          <a:p>
            <a:r>
              <a:rPr lang="es-MX" dirty="0"/>
              <a:t>Área de recursos humanos</a:t>
            </a:r>
            <a:br>
              <a:rPr lang="es-MX" dirty="0"/>
            </a:br>
            <a:endParaRPr lang="es-419" dirty="0"/>
          </a:p>
        </p:txBody>
      </p:sp>
      <p:sp>
        <p:nvSpPr>
          <p:cNvPr id="3" name="Marcador de contenido 2">
            <a:extLst>
              <a:ext uri="{FF2B5EF4-FFF2-40B4-BE49-F238E27FC236}">
                <a16:creationId xmlns:a16="http://schemas.microsoft.com/office/drawing/2014/main" id="{9AEA15FC-03B5-44AC-9DFA-FA29E022DAAA}"/>
              </a:ext>
            </a:extLst>
          </p:cNvPr>
          <p:cNvSpPr>
            <a:spLocks noGrp="1"/>
          </p:cNvSpPr>
          <p:nvPr>
            <p:ph idx="1"/>
          </p:nvPr>
        </p:nvSpPr>
        <p:spPr>
          <a:xfrm>
            <a:off x="220717" y="998484"/>
            <a:ext cx="11971283" cy="5686096"/>
          </a:xfrm>
        </p:spPr>
        <p:txBody>
          <a:bodyPr>
            <a:normAutofit/>
          </a:bodyPr>
          <a:lstStyle/>
          <a:p>
            <a:pPr marL="0" indent="0" algn="just">
              <a:buNone/>
            </a:pPr>
            <a:r>
              <a:rPr lang="es-MX" sz="2400" dirty="0"/>
              <a:t>Es el área que administra al personal, los principales controles de recursos humanos son:</a:t>
            </a:r>
          </a:p>
          <a:p>
            <a:pPr algn="just"/>
            <a:r>
              <a:rPr lang="es-MX" sz="2400" u="sng" dirty="0"/>
              <a:t>Controles de asistencia y retrasos. </a:t>
            </a:r>
            <a:r>
              <a:rPr lang="es-MX" sz="2400" dirty="0"/>
              <a:t>Es el control del reloj chequeador o del expediente que verifica los retrasos del personal, las faltas justificadas por motivos médicos, y las no justificadas.</a:t>
            </a:r>
          </a:p>
          <a:p>
            <a:pPr algn="just"/>
            <a:r>
              <a:rPr lang="es-MX" sz="2400" u="sng" dirty="0"/>
              <a:t>Control de vacaciones. </a:t>
            </a:r>
            <a:r>
              <a:rPr lang="es-MX" sz="2400" dirty="0"/>
              <a:t>Es el control que señala cuando un funcionario debe entrar en vacaciones y por cuántos días.</a:t>
            </a:r>
          </a:p>
          <a:p>
            <a:pPr algn="just"/>
            <a:r>
              <a:rPr lang="es-MX" sz="2400" u="sng" dirty="0"/>
              <a:t>Control de salarios. </a:t>
            </a:r>
            <a:r>
              <a:rPr lang="es-MX" sz="2400" dirty="0"/>
              <a:t>Verifica los salarios, sus reajustes o correcciones, despidos colectivos, entre otros.</a:t>
            </a:r>
            <a:endParaRPr lang="es-419" sz="2400" dirty="0"/>
          </a:p>
        </p:txBody>
      </p:sp>
    </p:spTree>
    <p:extLst>
      <p:ext uri="{BB962C8B-B14F-4D97-AF65-F5344CB8AC3E}">
        <p14:creationId xmlns:p14="http://schemas.microsoft.com/office/powerpoint/2010/main" val="31074196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E6A64-0EF3-4DEB-92F3-8F260331F5F8}"/>
              </a:ext>
            </a:extLst>
          </p:cNvPr>
          <p:cNvSpPr>
            <a:spLocks noGrp="1"/>
          </p:cNvSpPr>
          <p:nvPr>
            <p:ph type="title"/>
          </p:nvPr>
        </p:nvSpPr>
        <p:spPr>
          <a:xfrm>
            <a:off x="1094227" y="221228"/>
            <a:ext cx="9291215" cy="1049235"/>
          </a:xfrm>
        </p:spPr>
        <p:txBody>
          <a:bodyPr/>
          <a:lstStyle/>
          <a:p>
            <a:r>
              <a:rPr lang="es-MX" dirty="0"/>
              <a:t>TALLER GRUPAL</a:t>
            </a:r>
            <a:endParaRPr lang="es-419" dirty="0"/>
          </a:p>
        </p:txBody>
      </p:sp>
      <p:sp>
        <p:nvSpPr>
          <p:cNvPr id="3" name="Marcador de contenido 2">
            <a:extLst>
              <a:ext uri="{FF2B5EF4-FFF2-40B4-BE49-F238E27FC236}">
                <a16:creationId xmlns:a16="http://schemas.microsoft.com/office/drawing/2014/main" id="{7B1A5E04-850A-40D5-99A9-BB66D3F08C4F}"/>
              </a:ext>
            </a:extLst>
          </p:cNvPr>
          <p:cNvSpPr>
            <a:spLocks noGrp="1"/>
          </p:cNvSpPr>
          <p:nvPr>
            <p:ph idx="1"/>
          </p:nvPr>
        </p:nvSpPr>
        <p:spPr>
          <a:xfrm>
            <a:off x="757896" y="1185415"/>
            <a:ext cx="9291215" cy="3450613"/>
          </a:xfrm>
        </p:spPr>
        <p:txBody>
          <a:bodyPr/>
          <a:lstStyle/>
          <a:p>
            <a:r>
              <a:rPr lang="es-MX" dirty="0"/>
              <a:t>CASO PRÁCTICO SOBRE EL CONTROL DE GASTOS DE LA EMPRESA “LOS HELADOS DEL EDU-C”</a:t>
            </a:r>
          </a:p>
          <a:p>
            <a:endParaRPr lang="es-MX" dirty="0"/>
          </a:p>
          <a:p>
            <a:r>
              <a:rPr lang="es-MX" dirty="0"/>
              <a:t>PROPORCIONAR PLANTILLA EN EXCEL </a:t>
            </a:r>
          </a:p>
          <a:p>
            <a:endParaRPr lang="es-419" dirty="0"/>
          </a:p>
        </p:txBody>
      </p:sp>
      <p:pic>
        <p:nvPicPr>
          <p:cNvPr id="5" name="Imagen 4">
            <a:extLst>
              <a:ext uri="{FF2B5EF4-FFF2-40B4-BE49-F238E27FC236}">
                <a16:creationId xmlns:a16="http://schemas.microsoft.com/office/drawing/2014/main" id="{517FA054-D67E-4E7C-83B7-301F4EEEB979}"/>
              </a:ext>
            </a:extLst>
          </p:cNvPr>
          <p:cNvPicPr>
            <a:picLocks noChangeAspect="1"/>
          </p:cNvPicPr>
          <p:nvPr/>
        </p:nvPicPr>
        <p:blipFill rotWithShape="1">
          <a:blip r:embed="rId2">
            <a:extLst>
              <a:ext uri="{28A0092B-C50C-407E-A947-70E740481C1C}">
                <a14:useLocalDpi xmlns:a14="http://schemas.microsoft.com/office/drawing/2010/main" val="0"/>
              </a:ext>
            </a:extLst>
          </a:blip>
          <a:srcRect l="4827" t="23142" r="5000" b="9425"/>
          <a:stretch/>
        </p:blipFill>
        <p:spPr>
          <a:xfrm>
            <a:off x="3394840" y="3309087"/>
            <a:ext cx="8203045" cy="3450612"/>
          </a:xfrm>
          <a:prstGeom prst="rect">
            <a:avLst/>
          </a:prstGeom>
        </p:spPr>
      </p:pic>
    </p:spTree>
    <p:extLst>
      <p:ext uri="{BB962C8B-B14F-4D97-AF65-F5344CB8AC3E}">
        <p14:creationId xmlns:p14="http://schemas.microsoft.com/office/powerpoint/2010/main" val="26685224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13630-7128-4EF3-A1F4-91AAE20FB0B0}"/>
              </a:ext>
            </a:extLst>
          </p:cNvPr>
          <p:cNvSpPr>
            <a:spLocks noGrp="1"/>
          </p:cNvSpPr>
          <p:nvPr>
            <p:ph type="title"/>
          </p:nvPr>
        </p:nvSpPr>
        <p:spPr/>
        <p:txBody>
          <a:bodyPr/>
          <a:lstStyle/>
          <a:p>
            <a:r>
              <a:rPr lang="es-MX" dirty="0"/>
              <a:t>Muchas gracias</a:t>
            </a:r>
            <a:endParaRPr lang="es-419" dirty="0"/>
          </a:p>
        </p:txBody>
      </p:sp>
      <p:pic>
        <p:nvPicPr>
          <p:cNvPr id="4" name="Marcador de contenido 3">
            <a:extLst>
              <a:ext uri="{FF2B5EF4-FFF2-40B4-BE49-F238E27FC236}">
                <a16:creationId xmlns:a16="http://schemas.microsoft.com/office/drawing/2014/main" id="{4E1ED99A-F658-4B67-9D52-98B934D612CE}"/>
              </a:ext>
            </a:extLst>
          </p:cNvPr>
          <p:cNvPicPr>
            <a:picLocks noGrp="1" noChangeAspect="1"/>
          </p:cNvPicPr>
          <p:nvPr>
            <p:ph idx="1"/>
          </p:nvPr>
        </p:nvPicPr>
        <p:blipFill>
          <a:blip r:embed="rId2"/>
          <a:stretch>
            <a:fillRect/>
          </a:stretch>
        </p:blipFill>
        <p:spPr>
          <a:xfrm>
            <a:off x="7840854" y="2265330"/>
            <a:ext cx="3878180" cy="4353806"/>
          </a:xfrm>
          <a:prstGeom prst="rect">
            <a:avLst/>
          </a:prstGeom>
        </p:spPr>
      </p:pic>
      <p:pic>
        <p:nvPicPr>
          <p:cNvPr id="5" name="Imagen 4">
            <a:extLst>
              <a:ext uri="{FF2B5EF4-FFF2-40B4-BE49-F238E27FC236}">
                <a16:creationId xmlns:a16="http://schemas.microsoft.com/office/drawing/2014/main" id="{9F617719-F8D5-43EF-BFC5-AEFC5C5F0EEF}"/>
              </a:ext>
            </a:extLst>
          </p:cNvPr>
          <p:cNvPicPr>
            <a:picLocks noChangeAspect="1"/>
          </p:cNvPicPr>
          <p:nvPr/>
        </p:nvPicPr>
        <p:blipFill>
          <a:blip r:embed="rId3"/>
          <a:stretch>
            <a:fillRect/>
          </a:stretch>
        </p:blipFill>
        <p:spPr>
          <a:xfrm>
            <a:off x="1043999" y="2180135"/>
            <a:ext cx="3824919" cy="4450146"/>
          </a:xfrm>
          <a:prstGeom prst="rect">
            <a:avLst/>
          </a:prstGeom>
        </p:spPr>
      </p:pic>
      <p:sp>
        <p:nvSpPr>
          <p:cNvPr id="6" name="CuadroTexto 5">
            <a:extLst>
              <a:ext uri="{FF2B5EF4-FFF2-40B4-BE49-F238E27FC236}">
                <a16:creationId xmlns:a16="http://schemas.microsoft.com/office/drawing/2014/main" id="{A980A747-7A63-454E-8445-13D40F51A7B8}"/>
              </a:ext>
            </a:extLst>
          </p:cNvPr>
          <p:cNvSpPr txBox="1"/>
          <p:nvPr/>
        </p:nvSpPr>
        <p:spPr>
          <a:xfrm>
            <a:off x="5843888" y="3611236"/>
            <a:ext cx="1996966" cy="830997"/>
          </a:xfrm>
          <a:prstGeom prst="rect">
            <a:avLst/>
          </a:prstGeom>
          <a:noFill/>
        </p:spPr>
        <p:txBody>
          <a:bodyPr wrap="square" rtlCol="0">
            <a:spAutoFit/>
          </a:bodyPr>
          <a:lstStyle/>
          <a:p>
            <a:r>
              <a:rPr lang="es-MX" sz="4800" dirty="0">
                <a:solidFill>
                  <a:schemeClr val="accent1"/>
                </a:solidFill>
              </a:rPr>
              <a:t>VS.</a:t>
            </a:r>
            <a:endParaRPr lang="es-419" sz="4800" dirty="0">
              <a:solidFill>
                <a:schemeClr val="accent1"/>
              </a:solidFill>
            </a:endParaRPr>
          </a:p>
        </p:txBody>
      </p:sp>
    </p:spTree>
    <p:extLst>
      <p:ext uri="{BB962C8B-B14F-4D97-AF65-F5344CB8AC3E}">
        <p14:creationId xmlns:p14="http://schemas.microsoft.com/office/powerpoint/2010/main" val="417589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A91B7D-C423-486A-A7E6-EA53B264EE81}"/>
              </a:ext>
            </a:extLst>
          </p:cNvPr>
          <p:cNvSpPr>
            <a:spLocks noGrp="1"/>
          </p:cNvSpPr>
          <p:nvPr>
            <p:ph idx="1"/>
          </p:nvPr>
        </p:nvSpPr>
        <p:spPr>
          <a:xfrm>
            <a:off x="504497" y="493986"/>
            <a:ext cx="11330151" cy="5686097"/>
          </a:xfrm>
        </p:spPr>
        <p:txBody>
          <a:bodyPr>
            <a:normAutofit/>
          </a:bodyPr>
          <a:lstStyle/>
          <a:p>
            <a:r>
              <a:rPr lang="es-MX" sz="2400" b="1" dirty="0">
                <a:solidFill>
                  <a:srgbClr val="FF0000"/>
                </a:solidFill>
              </a:rPr>
              <a:t>10. Orden</a:t>
            </a:r>
          </a:p>
          <a:p>
            <a:pPr>
              <a:buFont typeface="Arial" panose="020B0604020202020204" pitchFamily="34" charset="0"/>
              <a:buChar char="•"/>
            </a:pPr>
            <a:r>
              <a:rPr lang="es-MX" sz="2400" dirty="0"/>
              <a:t>Cada recurso y persona debe estar en el lugar adecuado y en el momento adecuado para optimizar el funcionamiento de la organización. Esto aplica tanto a la disposición física como al talento humano.</a:t>
            </a:r>
          </a:p>
          <a:p>
            <a:r>
              <a:rPr lang="es-MX" sz="2400" b="1" dirty="0">
                <a:solidFill>
                  <a:srgbClr val="FF0000"/>
                </a:solidFill>
              </a:rPr>
              <a:t>11. Equidad</a:t>
            </a:r>
          </a:p>
          <a:p>
            <a:pPr>
              <a:buFont typeface="Arial" panose="020B0604020202020204" pitchFamily="34" charset="0"/>
              <a:buChar char="•"/>
            </a:pPr>
            <a:r>
              <a:rPr lang="es-MX" sz="2400" dirty="0"/>
              <a:t>Los gerentes deben ser justos y tratar a los empleados con igualdad y amabilidad, generando así lealtad y motivación en el equipo de trabajo.</a:t>
            </a:r>
          </a:p>
          <a:p>
            <a:r>
              <a:rPr lang="es-MX" sz="2400" b="1" dirty="0">
                <a:solidFill>
                  <a:srgbClr val="FF0000"/>
                </a:solidFill>
              </a:rPr>
              <a:t>12. Estabilidad del personal</a:t>
            </a:r>
          </a:p>
          <a:p>
            <a:pPr>
              <a:buFont typeface="Arial" panose="020B0604020202020204" pitchFamily="34" charset="0"/>
              <a:buChar char="•"/>
            </a:pPr>
            <a:r>
              <a:rPr lang="es-MX" sz="2400" dirty="0"/>
              <a:t>Se debe evitar la alta rotación de personal, ya que la estabilidad en el empleo contribuye a la eficiencia y mejora continua. Los empleados experimentados son más productivos.</a:t>
            </a:r>
          </a:p>
          <a:p>
            <a:endParaRPr lang="es-419" dirty="0"/>
          </a:p>
        </p:txBody>
      </p:sp>
    </p:spTree>
    <p:extLst>
      <p:ext uri="{BB962C8B-B14F-4D97-AF65-F5344CB8AC3E}">
        <p14:creationId xmlns:p14="http://schemas.microsoft.com/office/powerpoint/2010/main" val="399384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D8A3DB-177A-4E1E-B1D9-7888AF77E8E5}"/>
              </a:ext>
            </a:extLst>
          </p:cNvPr>
          <p:cNvSpPr>
            <a:spLocks noGrp="1"/>
          </p:cNvSpPr>
          <p:nvPr>
            <p:ph idx="1"/>
          </p:nvPr>
        </p:nvSpPr>
        <p:spPr>
          <a:xfrm>
            <a:off x="662152" y="714703"/>
            <a:ext cx="10867695" cy="5276193"/>
          </a:xfrm>
        </p:spPr>
        <p:txBody>
          <a:bodyPr>
            <a:normAutofit fontScale="92500"/>
          </a:bodyPr>
          <a:lstStyle/>
          <a:p>
            <a:r>
              <a:rPr lang="es-MX" sz="2400" b="1" dirty="0">
                <a:solidFill>
                  <a:srgbClr val="FF0000"/>
                </a:solidFill>
              </a:rPr>
              <a:t>13. Iniciativa</a:t>
            </a:r>
          </a:p>
          <a:p>
            <a:pPr>
              <a:buFont typeface="Arial" panose="020B0604020202020204" pitchFamily="34" charset="0"/>
              <a:buChar char="•"/>
            </a:pPr>
            <a:r>
              <a:rPr lang="es-MX" sz="2400" dirty="0"/>
              <a:t>Los empleados deben tener la libertad de proponer y ejecutar nuevas ideas. La iniciativa fomenta la creatividad y mejora el rendimiento general de la empresa.</a:t>
            </a:r>
          </a:p>
          <a:p>
            <a:r>
              <a:rPr lang="es-MX" sz="2400" b="1" dirty="0">
                <a:solidFill>
                  <a:srgbClr val="FF0000"/>
                </a:solidFill>
              </a:rPr>
              <a:t>14. Espíritu de equipo</a:t>
            </a:r>
          </a:p>
          <a:p>
            <a:pPr>
              <a:buFont typeface="Arial" panose="020B0604020202020204" pitchFamily="34" charset="0"/>
              <a:buChar char="•"/>
            </a:pPr>
            <a:r>
              <a:rPr lang="es-MX" sz="2400" dirty="0"/>
              <a:t>Promover la unidad y el trabajo en equipo entre los empleados mejora la moral y el ambiente de trabajo. La cooperación es esencial para el éxito organizacional.</a:t>
            </a:r>
          </a:p>
          <a:p>
            <a:pPr>
              <a:buFont typeface="Arial" panose="020B0604020202020204" pitchFamily="34" charset="0"/>
              <a:buChar char="•"/>
            </a:pPr>
            <a:endParaRPr lang="es-MX" sz="2400" dirty="0"/>
          </a:p>
          <a:p>
            <a:r>
              <a:rPr lang="es-MX" sz="2400" dirty="0"/>
              <a:t>Estos principios son fundamentales para guiar la administración de cualquier tipo de organización, y su correcta aplicación contribuye a la eficiencia, productividad y éxito a largo plazo.</a:t>
            </a:r>
            <a:endParaRPr lang="es-419" sz="2400" dirty="0"/>
          </a:p>
        </p:txBody>
      </p:sp>
    </p:spTree>
    <p:extLst>
      <p:ext uri="{BB962C8B-B14F-4D97-AF65-F5344CB8AC3E}">
        <p14:creationId xmlns:p14="http://schemas.microsoft.com/office/powerpoint/2010/main" val="283626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EC5DC-C7DE-4CB7-BFD0-60C0AFC65D21}"/>
              </a:ext>
            </a:extLst>
          </p:cNvPr>
          <p:cNvSpPr>
            <a:spLocks noGrp="1"/>
          </p:cNvSpPr>
          <p:nvPr>
            <p:ph type="title"/>
          </p:nvPr>
        </p:nvSpPr>
        <p:spPr>
          <a:xfrm>
            <a:off x="1220573" y="331996"/>
            <a:ext cx="9291215" cy="707532"/>
          </a:xfrm>
        </p:spPr>
        <p:txBody>
          <a:bodyPr>
            <a:normAutofit fontScale="90000"/>
          </a:bodyPr>
          <a:lstStyle/>
          <a:p>
            <a:r>
              <a:rPr lang="es-MX" sz="3100" dirty="0"/>
              <a:t>Teoría de la administración científica</a:t>
            </a:r>
            <a:br>
              <a:rPr lang="es-MX" dirty="0"/>
            </a:br>
            <a:endParaRPr lang="es-419" dirty="0"/>
          </a:p>
        </p:txBody>
      </p:sp>
      <p:sp>
        <p:nvSpPr>
          <p:cNvPr id="3" name="Marcador de contenido 2">
            <a:extLst>
              <a:ext uri="{FF2B5EF4-FFF2-40B4-BE49-F238E27FC236}">
                <a16:creationId xmlns:a16="http://schemas.microsoft.com/office/drawing/2014/main" id="{6F96CD01-CF83-4BB1-88F1-4E1A26165ECD}"/>
              </a:ext>
            </a:extLst>
          </p:cNvPr>
          <p:cNvSpPr>
            <a:spLocks noGrp="1"/>
          </p:cNvSpPr>
          <p:nvPr>
            <p:ph idx="1"/>
          </p:nvPr>
        </p:nvSpPr>
        <p:spPr>
          <a:xfrm>
            <a:off x="199697" y="830317"/>
            <a:ext cx="11782096" cy="5810305"/>
          </a:xfrm>
        </p:spPr>
        <p:txBody>
          <a:bodyPr>
            <a:normAutofit/>
          </a:bodyPr>
          <a:lstStyle/>
          <a:p>
            <a:pPr algn="just"/>
            <a:r>
              <a:rPr lang="es-MX" sz="2100" dirty="0"/>
              <a:t>Al denominar a la </a:t>
            </a:r>
            <a:r>
              <a:rPr lang="es-MX" sz="2800" i="1" dirty="0"/>
              <a:t>ADMINISTRACIÓN CIENTÍFICA </a:t>
            </a:r>
            <a:r>
              <a:rPr lang="es-MX" sz="2100" dirty="0"/>
              <a:t>a través de la evolución del pensamiento administrativo se puede definir como una</a:t>
            </a:r>
            <a:r>
              <a:rPr lang="es-MX" sz="2100" i="1" dirty="0"/>
              <a:t> metodología </a:t>
            </a:r>
            <a:r>
              <a:rPr lang="es-MX" sz="2100" dirty="0"/>
              <a:t>que tiene su base en métodos y leyes científicas que permiten aprovechar, de una mejor forma la administración, los recursos, la jornada laboral evitando pérdidas de tiempo y dinero en el proceso de producción. </a:t>
            </a:r>
          </a:p>
          <a:p>
            <a:pPr algn="just"/>
            <a:r>
              <a:rPr lang="es-MX" sz="2100" dirty="0"/>
              <a:t>Su objetivo fundamental es alcanzar los niveles máximos de productividad y, por lo tanto, de prosperidad.</a:t>
            </a:r>
          </a:p>
          <a:p>
            <a:pPr algn="just"/>
            <a:r>
              <a:rPr lang="es-MX" sz="2100" dirty="0"/>
              <a:t>Taylor es el fundador del movimiento conocido como organización científica del trabajo, el pensamiento que lo guía es la eliminación de las pérdidas de tiempo, de dinero, recursos, </a:t>
            </a:r>
            <a:r>
              <a:rPr lang="es-MX" sz="2100" dirty="0" err="1"/>
              <a:t>etc</a:t>
            </a:r>
            <a:r>
              <a:rPr lang="es-MX" sz="2100" dirty="0"/>
              <a:t>, mediante un método científico. </a:t>
            </a:r>
          </a:p>
          <a:p>
            <a:endParaRPr lang="es-419" dirty="0"/>
          </a:p>
        </p:txBody>
      </p:sp>
    </p:spTree>
    <p:extLst>
      <p:ext uri="{BB962C8B-B14F-4D97-AF65-F5344CB8AC3E}">
        <p14:creationId xmlns:p14="http://schemas.microsoft.com/office/powerpoint/2010/main" val="101370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16A11F-4411-47A0-BE53-4ACB21AE917D}"/>
              </a:ext>
            </a:extLst>
          </p:cNvPr>
          <p:cNvSpPr>
            <a:spLocks noGrp="1"/>
          </p:cNvSpPr>
          <p:nvPr>
            <p:ph idx="1"/>
          </p:nvPr>
        </p:nvSpPr>
        <p:spPr>
          <a:xfrm>
            <a:off x="935421" y="735724"/>
            <a:ext cx="9807373" cy="4730621"/>
          </a:xfrm>
        </p:spPr>
        <p:txBody>
          <a:bodyPr>
            <a:normAutofit/>
          </a:bodyPr>
          <a:lstStyle/>
          <a:p>
            <a:pPr algn="just"/>
            <a:r>
              <a:rPr lang="es-MX" sz="2000" dirty="0"/>
              <a:t>Afirma que «el principal objetivo de la administración debe ser asegurar el máximo de prosperidad, tanto para el empleador como para el empleado». Para el empleador, el máximo de prosperidad no significa la obtención de grandes beneficios a corto plazo, sino el desarrollo de todos los aspectos de la empresa para alcanzar un nivel de prosperidad. Para el empleado, el máximo de prosperidad no significa obtener grandes salarios de inmediato, sino un desarrollo personal para trabajar eficazmente, con calidad y utilizando sus dones personales. </a:t>
            </a:r>
          </a:p>
          <a:p>
            <a:pPr algn="just"/>
            <a:r>
              <a:rPr lang="es-MX" sz="2000" dirty="0"/>
              <a:t>Taylor hace una distinción entre </a:t>
            </a:r>
            <a:r>
              <a:rPr lang="es-MX" sz="2000" i="1" dirty="0"/>
              <a:t>producción y productividad</a:t>
            </a:r>
            <a:r>
              <a:rPr lang="es-MX" sz="2000" dirty="0"/>
              <a:t>: «la máxima prosperidad es el resultado de la máxima productividad que, depende del entrenamiento de cada uno». Consciente de la oposición entre obreros y empleadores</a:t>
            </a:r>
          </a:p>
          <a:p>
            <a:endParaRPr lang="es-419" dirty="0"/>
          </a:p>
        </p:txBody>
      </p:sp>
    </p:spTree>
    <p:extLst>
      <p:ext uri="{BB962C8B-B14F-4D97-AF65-F5344CB8AC3E}">
        <p14:creationId xmlns:p14="http://schemas.microsoft.com/office/powerpoint/2010/main" val="28510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9B6C0-DD64-4AFD-9373-FDE7471EEF60}"/>
              </a:ext>
            </a:extLst>
          </p:cNvPr>
          <p:cNvSpPr>
            <a:spLocks noGrp="1"/>
          </p:cNvSpPr>
          <p:nvPr>
            <p:ph type="title"/>
          </p:nvPr>
        </p:nvSpPr>
        <p:spPr>
          <a:xfrm>
            <a:off x="1268699" y="867037"/>
            <a:ext cx="9291215" cy="1049235"/>
          </a:xfrm>
        </p:spPr>
        <p:txBody>
          <a:bodyPr>
            <a:normAutofit/>
          </a:bodyPr>
          <a:lstStyle/>
          <a:p>
            <a:r>
              <a:rPr lang="es-ES_tradnl" b="1" dirty="0">
                <a:effectLst/>
                <a:latin typeface="Century Gothic" panose="020B0502020202020204" pitchFamily="34" charset="0"/>
                <a:ea typeface="Arial" panose="020B0604020202020204" pitchFamily="34" charset="0"/>
                <a:cs typeface="Times New Roman" panose="02020603050405020304" pitchFamily="18" charset="0"/>
              </a:rPr>
              <a:t>INTRODUCCIÓN A LA Administración</a:t>
            </a:r>
            <a:br>
              <a:rPr lang="es-ES_tradnl" b="1" dirty="0">
                <a:effectLst/>
                <a:latin typeface="Century Gothic" panose="020B0502020202020204" pitchFamily="34" charset="0"/>
                <a:ea typeface="Arial" panose="020B0604020202020204" pitchFamily="34" charset="0"/>
                <a:cs typeface="Times New Roman" panose="02020603050405020304" pitchFamily="18" charset="0"/>
              </a:rPr>
            </a:br>
            <a:r>
              <a:rPr lang="es-ES_tradnl" b="1" dirty="0">
                <a:effectLst/>
                <a:latin typeface="Century Gothic" panose="020B0502020202020204" pitchFamily="34" charset="0"/>
                <a:ea typeface="Arial" panose="020B0604020202020204" pitchFamily="34" charset="0"/>
                <a:cs typeface="Times New Roman" panose="02020603050405020304" pitchFamily="18" charset="0"/>
              </a:rPr>
              <a:t>definición</a:t>
            </a:r>
            <a:endParaRPr lang="es-419" sz="4800" dirty="0"/>
          </a:p>
        </p:txBody>
      </p:sp>
      <p:sp>
        <p:nvSpPr>
          <p:cNvPr id="3" name="Marcador de contenido 2">
            <a:extLst>
              <a:ext uri="{FF2B5EF4-FFF2-40B4-BE49-F238E27FC236}">
                <a16:creationId xmlns:a16="http://schemas.microsoft.com/office/drawing/2014/main" id="{AD2D32BC-C8A3-4A15-9BD6-F408F0EAFDFE}"/>
              </a:ext>
            </a:extLst>
          </p:cNvPr>
          <p:cNvSpPr>
            <a:spLocks noGrp="1"/>
          </p:cNvSpPr>
          <p:nvPr>
            <p:ph idx="1"/>
          </p:nvPr>
        </p:nvSpPr>
        <p:spPr>
          <a:xfrm>
            <a:off x="404261" y="2723948"/>
            <a:ext cx="11521440" cy="2742397"/>
          </a:xfrm>
        </p:spPr>
        <p:txBody>
          <a:bodyPr>
            <a:normAutofit/>
          </a:bodyPr>
          <a:lstStyle/>
          <a:p>
            <a:pPr marL="0" indent="0">
              <a:buNone/>
            </a:pPr>
            <a:r>
              <a:rPr lang="es-MX" sz="2400" dirty="0"/>
              <a:t>La administración es el proceso de planificar, organizar, dirigir y controlar los recursos de una organización (humanos, financieros, materiales y tecnológicos) para alcanzar objetivos específicos de manera eficiente y efectiva. Se trata de una disciplina que combina ciencia, arte y técnica para maximizar el rendimiento y minimizar los desperdicios.</a:t>
            </a:r>
            <a:endParaRPr lang="es-419" sz="2400" dirty="0"/>
          </a:p>
        </p:txBody>
      </p:sp>
    </p:spTree>
    <p:extLst>
      <p:ext uri="{BB962C8B-B14F-4D97-AF65-F5344CB8AC3E}">
        <p14:creationId xmlns:p14="http://schemas.microsoft.com/office/powerpoint/2010/main" val="3035111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8FBA3-B9F7-4820-8840-956C0CF4622F}"/>
              </a:ext>
            </a:extLst>
          </p:cNvPr>
          <p:cNvSpPr>
            <a:spLocks noGrp="1"/>
          </p:cNvSpPr>
          <p:nvPr>
            <p:ph type="title"/>
          </p:nvPr>
        </p:nvSpPr>
        <p:spPr>
          <a:xfrm>
            <a:off x="1451579" y="342420"/>
            <a:ext cx="9291215" cy="1049235"/>
          </a:xfrm>
        </p:spPr>
        <p:txBody>
          <a:bodyPr/>
          <a:lstStyle/>
          <a:p>
            <a:r>
              <a:rPr lang="es-MX" dirty="0"/>
              <a:t>EJEMPLO</a:t>
            </a:r>
            <a:endParaRPr lang="es-419" dirty="0"/>
          </a:p>
        </p:txBody>
      </p:sp>
      <p:sp>
        <p:nvSpPr>
          <p:cNvPr id="3" name="Marcador de contenido 2">
            <a:extLst>
              <a:ext uri="{FF2B5EF4-FFF2-40B4-BE49-F238E27FC236}">
                <a16:creationId xmlns:a16="http://schemas.microsoft.com/office/drawing/2014/main" id="{15E27D27-E979-431C-9A17-577920B879E9}"/>
              </a:ext>
            </a:extLst>
          </p:cNvPr>
          <p:cNvSpPr>
            <a:spLocks noGrp="1"/>
          </p:cNvSpPr>
          <p:nvPr>
            <p:ph idx="1"/>
          </p:nvPr>
        </p:nvSpPr>
        <p:spPr>
          <a:xfrm>
            <a:off x="1061545" y="1744718"/>
            <a:ext cx="10289627" cy="4247145"/>
          </a:xfrm>
        </p:spPr>
        <p:txBody>
          <a:bodyPr/>
          <a:lstStyle/>
          <a:p>
            <a:pPr algn="just"/>
            <a:r>
              <a:rPr lang="es-MX" sz="2800" b="1" dirty="0"/>
              <a:t>Especialización de tareas</a:t>
            </a:r>
          </a:p>
          <a:p>
            <a:pPr algn="just">
              <a:buFont typeface="Arial" panose="020B0604020202020204" pitchFamily="34" charset="0"/>
              <a:buChar char="•"/>
            </a:pPr>
            <a:r>
              <a:rPr lang="es-MX" sz="2800" b="1" dirty="0"/>
              <a:t>Ejemplo</a:t>
            </a:r>
            <a:r>
              <a:rPr lang="es-MX" sz="2800" dirty="0"/>
              <a:t>: En una línea de ensamblaje de automóviles, cada trabajador se especializa en una tarea específica, como instalar el motor, colocar las puertas o montar las ruedas. Esta especialización permite que cada empleado se convierta en un experto en su tarea, aumentando así la velocidad y calidad del proceso de ensamblaje.</a:t>
            </a:r>
          </a:p>
          <a:p>
            <a:endParaRPr lang="es-419" dirty="0"/>
          </a:p>
        </p:txBody>
      </p:sp>
    </p:spTree>
    <p:extLst>
      <p:ext uri="{BB962C8B-B14F-4D97-AF65-F5344CB8AC3E}">
        <p14:creationId xmlns:p14="http://schemas.microsoft.com/office/powerpoint/2010/main" val="281313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5CB6B-7C38-4C09-B885-3BD717EE7FB8}"/>
              </a:ext>
            </a:extLst>
          </p:cNvPr>
          <p:cNvSpPr>
            <a:spLocks noGrp="1"/>
          </p:cNvSpPr>
          <p:nvPr>
            <p:ph type="title"/>
          </p:nvPr>
        </p:nvSpPr>
        <p:spPr>
          <a:xfrm>
            <a:off x="1451579" y="468188"/>
            <a:ext cx="9291215" cy="1049235"/>
          </a:xfrm>
        </p:spPr>
        <p:txBody>
          <a:bodyPr/>
          <a:lstStyle/>
          <a:p>
            <a:r>
              <a:rPr lang="es-MX" dirty="0"/>
              <a:t>EJEMPLO</a:t>
            </a:r>
            <a:endParaRPr lang="es-419" dirty="0"/>
          </a:p>
        </p:txBody>
      </p:sp>
      <p:sp>
        <p:nvSpPr>
          <p:cNvPr id="3" name="Marcador de contenido 2">
            <a:extLst>
              <a:ext uri="{FF2B5EF4-FFF2-40B4-BE49-F238E27FC236}">
                <a16:creationId xmlns:a16="http://schemas.microsoft.com/office/drawing/2014/main" id="{B68DA0F4-E32D-4567-A766-C78E18B10048}"/>
              </a:ext>
            </a:extLst>
          </p:cNvPr>
          <p:cNvSpPr>
            <a:spLocks noGrp="1"/>
          </p:cNvSpPr>
          <p:nvPr>
            <p:ph idx="1"/>
          </p:nvPr>
        </p:nvSpPr>
        <p:spPr>
          <a:xfrm>
            <a:off x="572813" y="1517423"/>
            <a:ext cx="11046373" cy="4500682"/>
          </a:xfrm>
        </p:spPr>
        <p:txBody>
          <a:bodyPr/>
          <a:lstStyle/>
          <a:p>
            <a:pPr algn="just"/>
            <a:r>
              <a:rPr lang="es-MX" sz="3200" b="1" dirty="0"/>
              <a:t>Uso de herramientas y tecnologías</a:t>
            </a:r>
          </a:p>
          <a:p>
            <a:pPr algn="just">
              <a:buFont typeface="Arial" panose="020B0604020202020204" pitchFamily="34" charset="0"/>
              <a:buChar char="•"/>
            </a:pPr>
            <a:r>
              <a:rPr lang="es-MX" sz="3200" b="1" dirty="0"/>
              <a:t>Ejemplo</a:t>
            </a:r>
            <a:r>
              <a:rPr lang="es-MX" sz="3200" dirty="0"/>
              <a:t>: En un almacén, la implementación de sistemas de gestión de inventario que utilizan códigos de barras y escáneres permite rastrear el movimiento de productos de manera más eficiente. Esto reduce los errores de inventario y acelera el proceso de almacenamiento y despacho.</a:t>
            </a:r>
          </a:p>
          <a:p>
            <a:endParaRPr lang="es-419" dirty="0"/>
          </a:p>
        </p:txBody>
      </p:sp>
    </p:spTree>
    <p:extLst>
      <p:ext uri="{BB962C8B-B14F-4D97-AF65-F5344CB8AC3E}">
        <p14:creationId xmlns:p14="http://schemas.microsoft.com/office/powerpoint/2010/main" val="3880716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BD5748-632A-4566-87C6-DA9F02B39DAB}"/>
              </a:ext>
            </a:extLst>
          </p:cNvPr>
          <p:cNvSpPr>
            <a:spLocks noGrp="1"/>
          </p:cNvSpPr>
          <p:nvPr>
            <p:ph idx="1"/>
          </p:nvPr>
        </p:nvSpPr>
        <p:spPr>
          <a:xfrm>
            <a:off x="1" y="178676"/>
            <a:ext cx="12381186" cy="6526924"/>
          </a:xfrm>
        </p:spPr>
        <p:txBody>
          <a:bodyPr/>
          <a:lstStyle/>
          <a:p>
            <a:pPr algn="just"/>
            <a:r>
              <a:rPr lang="es-MX" sz="3600" dirty="0"/>
              <a:t>Frederick Winslow Taylor evoluciona el pensamiento administrativo científico y comparte las teorías de Henry Fayol sobre la administración clásica que ayudan a entender por qué una empresa o compañía opera de cierta manera, y a su vez del porqué es importante la  eficiencia en una organización para alcanzar una meta en común, aplicar los proceso y como la gente va operando en grupos organizados  y equipos de trabajo y esta área de estudio tiene dos ramas.</a:t>
            </a:r>
          </a:p>
          <a:p>
            <a:endParaRPr lang="es-419" dirty="0"/>
          </a:p>
        </p:txBody>
      </p:sp>
    </p:spTree>
    <p:extLst>
      <p:ext uri="{BB962C8B-B14F-4D97-AF65-F5344CB8AC3E}">
        <p14:creationId xmlns:p14="http://schemas.microsoft.com/office/powerpoint/2010/main" val="165616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1E2FFC-5223-4037-BBB6-BEBBDEA5F669}"/>
              </a:ext>
            </a:extLst>
          </p:cNvPr>
          <p:cNvSpPr>
            <a:spLocks noGrp="1"/>
          </p:cNvSpPr>
          <p:nvPr>
            <p:ph idx="1"/>
          </p:nvPr>
        </p:nvSpPr>
        <p:spPr>
          <a:xfrm>
            <a:off x="168167" y="262759"/>
            <a:ext cx="11866178" cy="6369269"/>
          </a:xfrm>
        </p:spPr>
        <p:txBody>
          <a:bodyPr/>
          <a:lstStyle/>
          <a:p>
            <a:pPr marL="0" indent="0">
              <a:buNone/>
            </a:pPr>
            <a:r>
              <a:rPr lang="es-MX" sz="2400" dirty="0">
                <a:solidFill>
                  <a:schemeClr val="accent1"/>
                </a:solidFill>
              </a:rPr>
              <a:t>NOTA IMPORTANTE</a:t>
            </a:r>
          </a:p>
          <a:p>
            <a:endParaRPr lang="es-MX" dirty="0"/>
          </a:p>
          <a:p>
            <a:endParaRPr lang="es-MX" dirty="0"/>
          </a:p>
          <a:p>
            <a:endParaRPr lang="es-MX" dirty="0"/>
          </a:p>
          <a:p>
            <a:endParaRPr lang="es-MX" dirty="0"/>
          </a:p>
          <a:p>
            <a:endParaRPr lang="es-MX" dirty="0"/>
          </a:p>
          <a:p>
            <a:pPr algn="just"/>
            <a:r>
              <a:rPr lang="es-MX" sz="2400" dirty="0"/>
              <a:t>Trabajar menos de lo que se debe, trabajar despacio, es universal en los establecimientos industriales.</a:t>
            </a:r>
          </a:p>
          <a:p>
            <a:pPr algn="just"/>
            <a:r>
              <a:rPr lang="es-MX" sz="2400" dirty="0"/>
              <a:t>Mediante la adopción de la administración científica moderna podrá resolverse el problema de obtener el máximo de producción. La teoría o filosofía de la administración científica comienza a ser entendida después de una evolución gradual del tipo de administración. Desde la implantación de este sistema no ha habido una sola huelga en las fábricas que lo aplican.</a:t>
            </a:r>
            <a:endParaRPr lang="es-419" sz="2400" dirty="0"/>
          </a:p>
        </p:txBody>
      </p:sp>
      <p:pic>
        <p:nvPicPr>
          <p:cNvPr id="4" name="Imagen 3">
            <a:extLst>
              <a:ext uri="{FF2B5EF4-FFF2-40B4-BE49-F238E27FC236}">
                <a16:creationId xmlns:a16="http://schemas.microsoft.com/office/drawing/2014/main" id="{236333BF-88D7-400A-B8C4-97BF985654ED}"/>
              </a:ext>
            </a:extLst>
          </p:cNvPr>
          <p:cNvPicPr>
            <a:picLocks noChangeAspect="1"/>
          </p:cNvPicPr>
          <p:nvPr/>
        </p:nvPicPr>
        <p:blipFill>
          <a:blip r:embed="rId2"/>
          <a:stretch>
            <a:fillRect/>
          </a:stretch>
        </p:blipFill>
        <p:spPr>
          <a:xfrm>
            <a:off x="5381296" y="262759"/>
            <a:ext cx="2816773" cy="2816773"/>
          </a:xfrm>
          <a:prstGeom prst="rect">
            <a:avLst/>
          </a:prstGeom>
        </p:spPr>
      </p:pic>
    </p:spTree>
    <p:extLst>
      <p:ext uri="{BB962C8B-B14F-4D97-AF65-F5344CB8AC3E}">
        <p14:creationId xmlns:p14="http://schemas.microsoft.com/office/powerpoint/2010/main" val="246643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0D22A0-649F-4ADA-BFBE-14C56FEC510F}"/>
              </a:ext>
            </a:extLst>
          </p:cNvPr>
          <p:cNvSpPr>
            <a:spLocks noGrp="1"/>
          </p:cNvSpPr>
          <p:nvPr>
            <p:ph idx="1"/>
          </p:nvPr>
        </p:nvSpPr>
        <p:spPr>
          <a:xfrm>
            <a:off x="1" y="231228"/>
            <a:ext cx="12013324" cy="6626772"/>
          </a:xfrm>
        </p:spPr>
        <p:txBody>
          <a:bodyPr>
            <a:normAutofit/>
          </a:bodyPr>
          <a:lstStyle/>
          <a:p>
            <a:pPr algn="just"/>
            <a:r>
              <a:rPr lang="es-MX" dirty="0"/>
              <a:t>La administración científica, consiste en una combinación de elementos que no existían en el pasado; los conocimientos, reunidos, analizados, agrupados y clasificados en leyes y reglas de manera tal de constituir una ciencia, acompañada de un cambio en la actitud recíproca de los trabajadores y de la dirección. Resulta una nueva división de los deberes entre ambas partes y una cooperación íntima y cordial que resulta imposible de obtener bajo la filosofía del antiguo sistema de administración.</a:t>
            </a:r>
          </a:p>
          <a:p>
            <a:pPr algn="just"/>
            <a:r>
              <a:rPr lang="es-MX" dirty="0"/>
              <a:t>La administración científica es:</a:t>
            </a:r>
          </a:p>
          <a:p>
            <a:pPr algn="just"/>
            <a:r>
              <a:rPr lang="es-MX" dirty="0"/>
              <a:t>Ciencia.</a:t>
            </a:r>
          </a:p>
          <a:p>
            <a:pPr algn="just"/>
            <a:r>
              <a:rPr lang="es-MX" dirty="0"/>
              <a:t>Armonía.</a:t>
            </a:r>
          </a:p>
          <a:p>
            <a:pPr algn="just"/>
            <a:r>
              <a:rPr lang="es-MX" dirty="0"/>
              <a:t>Cooperación.</a:t>
            </a:r>
          </a:p>
          <a:p>
            <a:pPr algn="just"/>
            <a:r>
              <a:rPr lang="es-MX" dirty="0"/>
              <a:t>Rendimiento máximo.</a:t>
            </a:r>
          </a:p>
          <a:p>
            <a:pPr algn="just"/>
            <a:r>
              <a:rPr lang="es-MX" dirty="0"/>
              <a:t>Formación de cada hombre, hasta alcanzar su mayor eficiencia y prosperidad.</a:t>
            </a:r>
          </a:p>
          <a:p>
            <a:pPr marL="0" indent="0" algn="just">
              <a:buNone/>
            </a:pPr>
            <a:r>
              <a:rPr lang="es-MX" dirty="0"/>
              <a:t>Las ventajas se aplican al público en general, los hombres producen más, el aumento de la productividad de cada individuo produce una mayor prosperidad en todo el país.</a:t>
            </a:r>
          </a:p>
          <a:p>
            <a:pPr algn="just"/>
            <a:endParaRPr lang="es-MX" dirty="0"/>
          </a:p>
          <a:p>
            <a:endParaRPr lang="es-419" dirty="0"/>
          </a:p>
        </p:txBody>
      </p:sp>
    </p:spTree>
    <p:extLst>
      <p:ext uri="{BB962C8B-B14F-4D97-AF65-F5344CB8AC3E}">
        <p14:creationId xmlns:p14="http://schemas.microsoft.com/office/powerpoint/2010/main" val="226421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B45D498-079B-430E-B4F2-0132E46462F9}"/>
              </a:ext>
            </a:extLst>
          </p:cNvPr>
          <p:cNvSpPr>
            <a:spLocks noGrp="1"/>
          </p:cNvSpPr>
          <p:nvPr>
            <p:ph idx="1"/>
          </p:nvPr>
        </p:nvSpPr>
        <p:spPr>
          <a:xfrm>
            <a:off x="-69214" y="250257"/>
            <a:ext cx="11648405" cy="4831077"/>
          </a:xfrm>
        </p:spPr>
        <p:txBody>
          <a:bodyPr/>
          <a:lstStyle/>
          <a:p>
            <a:pPr algn="just"/>
            <a:r>
              <a:rPr lang="es-MX" dirty="0"/>
              <a:t>La Primera Revolución Industrial comenzó en el siglo XVIII entre el año 1760 y 1800, Ejemplo: mediante el uso de la energía de vapor (El vapor es un depósito de gran capacidad de agua para la energía térmica debido al alto calor de vaporización del agua) y la mecanización de la producción. </a:t>
            </a:r>
          </a:p>
          <a:p>
            <a:pPr algn="just"/>
            <a:r>
              <a:rPr lang="es-MX" dirty="0"/>
              <a:t>Lo que antes producía cuerdas sobre ruedas giratorias simples, la versión mecanizada lograba ocho veces el volumen en el mismo tiempo que la energía de vapor que ya era conocida.</a:t>
            </a:r>
            <a:endParaRPr lang="es-419" dirty="0"/>
          </a:p>
        </p:txBody>
      </p:sp>
      <p:pic>
        <p:nvPicPr>
          <p:cNvPr id="4" name="Imagen 3">
            <a:extLst>
              <a:ext uri="{FF2B5EF4-FFF2-40B4-BE49-F238E27FC236}">
                <a16:creationId xmlns:a16="http://schemas.microsoft.com/office/drawing/2014/main" id="{5F60FB3A-7AA3-4F3C-AE3D-81F65E5650DD}"/>
              </a:ext>
            </a:extLst>
          </p:cNvPr>
          <p:cNvPicPr>
            <a:picLocks noChangeAspect="1"/>
          </p:cNvPicPr>
          <p:nvPr/>
        </p:nvPicPr>
        <p:blipFill>
          <a:blip r:embed="rId2"/>
          <a:stretch>
            <a:fillRect/>
          </a:stretch>
        </p:blipFill>
        <p:spPr>
          <a:xfrm>
            <a:off x="1729340" y="2828519"/>
            <a:ext cx="4466323" cy="3544701"/>
          </a:xfrm>
          <a:prstGeom prst="rect">
            <a:avLst/>
          </a:prstGeom>
        </p:spPr>
      </p:pic>
      <p:pic>
        <p:nvPicPr>
          <p:cNvPr id="5" name="Imagen 4">
            <a:extLst>
              <a:ext uri="{FF2B5EF4-FFF2-40B4-BE49-F238E27FC236}">
                <a16:creationId xmlns:a16="http://schemas.microsoft.com/office/drawing/2014/main" id="{17B79A41-EBEF-49F0-BF92-2E3653EAEE76}"/>
              </a:ext>
            </a:extLst>
          </p:cNvPr>
          <p:cNvPicPr>
            <a:picLocks noChangeAspect="1"/>
          </p:cNvPicPr>
          <p:nvPr/>
        </p:nvPicPr>
        <p:blipFill>
          <a:blip r:embed="rId3"/>
          <a:stretch>
            <a:fillRect/>
          </a:stretch>
        </p:blipFill>
        <p:spPr>
          <a:xfrm>
            <a:off x="7190121" y="2733592"/>
            <a:ext cx="3734553" cy="3734553"/>
          </a:xfrm>
          <a:prstGeom prst="rect">
            <a:avLst/>
          </a:prstGeom>
        </p:spPr>
      </p:pic>
    </p:spTree>
    <p:extLst>
      <p:ext uri="{BB962C8B-B14F-4D97-AF65-F5344CB8AC3E}">
        <p14:creationId xmlns:p14="http://schemas.microsoft.com/office/powerpoint/2010/main" val="229913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1EFED0-DDCB-4942-9AF6-7708EDB526AC}"/>
              </a:ext>
            </a:extLst>
          </p:cNvPr>
          <p:cNvSpPr>
            <a:spLocks noGrp="1"/>
          </p:cNvSpPr>
          <p:nvPr>
            <p:ph idx="1"/>
          </p:nvPr>
        </p:nvSpPr>
        <p:spPr>
          <a:xfrm>
            <a:off x="539014" y="1135449"/>
            <a:ext cx="11280809" cy="5158337"/>
          </a:xfrm>
        </p:spPr>
        <p:txBody>
          <a:bodyPr>
            <a:normAutofit/>
          </a:bodyPr>
          <a:lstStyle/>
          <a:p>
            <a:pPr algn="just"/>
            <a:r>
              <a:rPr lang="es-MX" sz="2400" dirty="0"/>
              <a:t>La revolución Industrial es el proceso de cambio de una economía agraria y artesanal a una dominada por la industria y la fabricación de maquinaria. </a:t>
            </a:r>
          </a:p>
          <a:p>
            <a:pPr algn="just"/>
            <a:r>
              <a:rPr lang="es-MX" sz="2400" dirty="0"/>
              <a:t>Este proceso se inició en Inglaterra y desde allí se extendió a otras partes del mundo, como EEUU y se entendió mas tarde a países Europeos, en dicho proceso tuvieron lugar profundas transformaciones económicas, sociales, culturales y tecnológicas, la construcción principal fueron las fábricas, dando lugar al privilegio a la burguesía.</a:t>
            </a:r>
          </a:p>
          <a:p>
            <a:pPr algn="just"/>
            <a:r>
              <a:rPr lang="es-MX" sz="2400" dirty="0"/>
              <a:t>Su principal creación el ferrocarril con el uso del carbón, cuyos principales trabajadores eran los de la clase baja y aumentando el comercio en general.  </a:t>
            </a:r>
          </a:p>
          <a:p>
            <a:pPr algn="just"/>
            <a:r>
              <a:rPr lang="es-MX" sz="2400" dirty="0"/>
              <a:t>La Revolución Industrial ha sido dividida en varias etapas</a:t>
            </a:r>
            <a:endParaRPr lang="es-419" sz="2400" dirty="0"/>
          </a:p>
        </p:txBody>
      </p:sp>
    </p:spTree>
    <p:extLst>
      <p:ext uri="{BB962C8B-B14F-4D97-AF65-F5344CB8AC3E}">
        <p14:creationId xmlns:p14="http://schemas.microsoft.com/office/powerpoint/2010/main" val="315326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1DB3E-A74E-4A53-9E3E-864D1CD4AB7C}"/>
              </a:ext>
            </a:extLst>
          </p:cNvPr>
          <p:cNvSpPr>
            <a:spLocks noGrp="1"/>
          </p:cNvSpPr>
          <p:nvPr>
            <p:ph type="title"/>
          </p:nvPr>
        </p:nvSpPr>
        <p:spPr>
          <a:xfrm>
            <a:off x="1307200" y="342420"/>
            <a:ext cx="9291215" cy="1049235"/>
          </a:xfrm>
        </p:spPr>
        <p:txBody>
          <a:bodyPr/>
          <a:lstStyle/>
          <a:p>
            <a:r>
              <a:rPr lang="es-MX" dirty="0"/>
              <a:t>Etapas de la Revolución Industrial</a:t>
            </a:r>
            <a:br>
              <a:rPr lang="es-MX" dirty="0"/>
            </a:br>
            <a:endParaRPr lang="es-419" dirty="0"/>
          </a:p>
        </p:txBody>
      </p:sp>
      <p:sp>
        <p:nvSpPr>
          <p:cNvPr id="3" name="Marcador de contenido 2">
            <a:extLst>
              <a:ext uri="{FF2B5EF4-FFF2-40B4-BE49-F238E27FC236}">
                <a16:creationId xmlns:a16="http://schemas.microsoft.com/office/drawing/2014/main" id="{B13CFFE8-4214-4BBA-B49C-89D7EDC047A2}"/>
              </a:ext>
            </a:extLst>
          </p:cNvPr>
          <p:cNvSpPr>
            <a:spLocks noGrp="1"/>
          </p:cNvSpPr>
          <p:nvPr>
            <p:ph idx="1"/>
          </p:nvPr>
        </p:nvSpPr>
        <p:spPr>
          <a:xfrm>
            <a:off x="912565" y="1116532"/>
            <a:ext cx="9598223" cy="3801174"/>
          </a:xfrm>
        </p:spPr>
        <p:txBody>
          <a:bodyPr/>
          <a:lstStyle/>
          <a:p>
            <a:r>
              <a:rPr lang="es-MX" dirty="0"/>
              <a:t>Tras la Primera Revolución Industrial (1760-1840), se pueden establecer etapas sucesivas que dieron lugar a cambios en otros ámbitos.</a:t>
            </a:r>
            <a:endParaRPr lang="es-419" dirty="0"/>
          </a:p>
        </p:txBody>
      </p:sp>
      <p:pic>
        <p:nvPicPr>
          <p:cNvPr id="7" name="Imagen 6">
            <a:extLst>
              <a:ext uri="{FF2B5EF4-FFF2-40B4-BE49-F238E27FC236}">
                <a16:creationId xmlns:a16="http://schemas.microsoft.com/office/drawing/2014/main" id="{C3982C7C-43EF-4D43-B2F5-BB613128DEFA}"/>
              </a:ext>
            </a:extLst>
          </p:cNvPr>
          <p:cNvPicPr>
            <a:picLocks noChangeAspect="1"/>
          </p:cNvPicPr>
          <p:nvPr/>
        </p:nvPicPr>
        <p:blipFill>
          <a:blip r:embed="rId2"/>
          <a:stretch>
            <a:fillRect/>
          </a:stretch>
        </p:blipFill>
        <p:spPr>
          <a:xfrm>
            <a:off x="2531144" y="2407718"/>
            <a:ext cx="6648450" cy="3333750"/>
          </a:xfrm>
          <a:prstGeom prst="rect">
            <a:avLst/>
          </a:prstGeom>
        </p:spPr>
      </p:pic>
    </p:spTree>
    <p:extLst>
      <p:ext uri="{BB962C8B-B14F-4D97-AF65-F5344CB8AC3E}">
        <p14:creationId xmlns:p14="http://schemas.microsoft.com/office/powerpoint/2010/main" val="277120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7DE4F8-F2F3-48C1-B0EC-B78863E1A55E}"/>
              </a:ext>
            </a:extLst>
          </p:cNvPr>
          <p:cNvSpPr>
            <a:spLocks noGrp="1"/>
          </p:cNvSpPr>
          <p:nvPr>
            <p:ph idx="1"/>
          </p:nvPr>
        </p:nvSpPr>
        <p:spPr>
          <a:xfrm>
            <a:off x="327259" y="96253"/>
            <a:ext cx="11425187" cy="6622181"/>
          </a:xfrm>
        </p:spPr>
        <p:txBody>
          <a:bodyPr>
            <a:normAutofit/>
          </a:bodyPr>
          <a:lstStyle/>
          <a:p>
            <a:pPr marL="0" indent="0">
              <a:buNone/>
            </a:pPr>
            <a:r>
              <a:rPr lang="es-MX" dirty="0"/>
              <a:t>Como consecuencia de la mecanización y mejora en los procesos de producción trajo consigo impactos negativos y positivos, dentro de los negativos se puede mencionar los siguientes:</a:t>
            </a:r>
          </a:p>
          <a:p>
            <a:r>
              <a:rPr lang="es-MX" dirty="0"/>
              <a:t>Menos mano de obra humana ( explotación a los trabajadores)</a:t>
            </a:r>
          </a:p>
          <a:p>
            <a:r>
              <a:rPr lang="es-MX" dirty="0"/>
              <a:t>Las condiciones de trabajo se volvieron insalubres y creció el empleo infantil</a:t>
            </a:r>
          </a:p>
          <a:p>
            <a:r>
              <a:rPr lang="es-MX" dirty="0"/>
              <a:t>desechos sólidos peligrosos y dañan de muchas otras formas a las comunidades y los ecosistemas</a:t>
            </a:r>
          </a:p>
          <a:p>
            <a:r>
              <a:rPr lang="es-MX" dirty="0"/>
              <a:t>Contaminan el aire y el ecosistema (smog)</a:t>
            </a:r>
          </a:p>
          <a:p>
            <a:r>
              <a:rPr lang="es-MX" dirty="0"/>
              <a:t>Desigualdad social</a:t>
            </a:r>
          </a:p>
          <a:p>
            <a:r>
              <a:rPr lang="es-MX" dirty="0"/>
              <a:t>Se descuidaron las actividades rurales</a:t>
            </a:r>
          </a:p>
          <a:p>
            <a:endParaRPr lang="es-419" dirty="0"/>
          </a:p>
        </p:txBody>
      </p:sp>
    </p:spTree>
    <p:extLst>
      <p:ext uri="{BB962C8B-B14F-4D97-AF65-F5344CB8AC3E}">
        <p14:creationId xmlns:p14="http://schemas.microsoft.com/office/powerpoint/2010/main" val="326942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A52C11-98FE-4E28-BBA0-140235DCCB85}"/>
              </a:ext>
            </a:extLst>
          </p:cNvPr>
          <p:cNvSpPr>
            <a:spLocks noGrp="1"/>
          </p:cNvSpPr>
          <p:nvPr>
            <p:ph idx="1"/>
          </p:nvPr>
        </p:nvSpPr>
        <p:spPr>
          <a:xfrm>
            <a:off x="977463" y="304800"/>
            <a:ext cx="9765332" cy="5161545"/>
          </a:xfrm>
        </p:spPr>
        <p:txBody>
          <a:bodyPr>
            <a:normAutofit fontScale="92500"/>
          </a:bodyPr>
          <a:lstStyle/>
          <a:p>
            <a:pPr algn="just"/>
            <a:r>
              <a:rPr lang="es-MX" sz="2800" dirty="0"/>
              <a:t>Mayor costo de inversión</a:t>
            </a:r>
          </a:p>
          <a:p>
            <a:pPr algn="just"/>
            <a:r>
              <a:rPr lang="es-MX" sz="2800" dirty="0"/>
              <a:t>La industria emite cientos de contaminantes sólidos</a:t>
            </a:r>
          </a:p>
          <a:p>
            <a:pPr algn="just"/>
            <a:r>
              <a:rPr lang="es-MX" sz="2800" dirty="0"/>
              <a:t>Dependencia tecnológica</a:t>
            </a:r>
          </a:p>
          <a:p>
            <a:pPr algn="just"/>
            <a:r>
              <a:rPr lang="es-MX" sz="2800" dirty="0"/>
              <a:t>Aumentos de la marginalidad (vagabundos, delincuentes)</a:t>
            </a:r>
          </a:p>
          <a:p>
            <a:pPr algn="just"/>
            <a:r>
              <a:rPr lang="es-MX" sz="2800" dirty="0"/>
              <a:t>La causa principal de la Contaminación Industrial es la quema a gran escala de combustibles fósiles como el petróleo, el carbón, minas el gas y además el agua residual envenenada que contamina tierra, ríos y lagunas.</a:t>
            </a:r>
          </a:p>
          <a:p>
            <a:endParaRPr lang="es-419" dirty="0"/>
          </a:p>
        </p:txBody>
      </p:sp>
    </p:spTree>
    <p:extLst>
      <p:ext uri="{BB962C8B-B14F-4D97-AF65-F5344CB8AC3E}">
        <p14:creationId xmlns:p14="http://schemas.microsoft.com/office/powerpoint/2010/main" val="103198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D2900-4B0E-4BE4-9790-59E62BFA25B7}"/>
              </a:ext>
            </a:extLst>
          </p:cNvPr>
          <p:cNvSpPr>
            <a:spLocks noGrp="1"/>
          </p:cNvSpPr>
          <p:nvPr>
            <p:ph type="title"/>
          </p:nvPr>
        </p:nvSpPr>
        <p:spPr/>
        <p:txBody>
          <a:bodyPr/>
          <a:lstStyle/>
          <a:p>
            <a:r>
              <a:rPr lang="es-MX" dirty="0"/>
              <a:t>Vídeo la carreta</a:t>
            </a:r>
            <a:br>
              <a:rPr lang="es-MX" dirty="0"/>
            </a:br>
            <a:r>
              <a:rPr lang="es-MX" dirty="0"/>
              <a:t>trabajo en equipo</a:t>
            </a:r>
            <a:endParaRPr lang="es-419" dirty="0"/>
          </a:p>
        </p:txBody>
      </p:sp>
      <p:pic>
        <p:nvPicPr>
          <p:cNvPr id="5" name="Marcador de contenido 4">
            <a:extLst>
              <a:ext uri="{FF2B5EF4-FFF2-40B4-BE49-F238E27FC236}">
                <a16:creationId xmlns:a16="http://schemas.microsoft.com/office/drawing/2014/main" id="{493B585B-A7DD-41CA-80C9-E839F25D92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07" t="6289" r="4707" b="23955"/>
          <a:stretch/>
        </p:blipFill>
        <p:spPr>
          <a:xfrm>
            <a:off x="2531445" y="2348565"/>
            <a:ext cx="7762080" cy="3339966"/>
          </a:xfrm>
        </p:spPr>
      </p:pic>
    </p:spTree>
    <p:extLst>
      <p:ext uri="{BB962C8B-B14F-4D97-AF65-F5344CB8AC3E}">
        <p14:creationId xmlns:p14="http://schemas.microsoft.com/office/powerpoint/2010/main" val="1332034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6B4738-8C81-46AE-A7C1-91915265BF0E}"/>
              </a:ext>
            </a:extLst>
          </p:cNvPr>
          <p:cNvSpPr>
            <a:spLocks noGrp="1"/>
          </p:cNvSpPr>
          <p:nvPr>
            <p:ph idx="1"/>
          </p:nvPr>
        </p:nvSpPr>
        <p:spPr>
          <a:xfrm>
            <a:off x="238796" y="283185"/>
            <a:ext cx="12148918" cy="5828857"/>
          </a:xfrm>
        </p:spPr>
        <p:txBody>
          <a:bodyPr>
            <a:normAutofit/>
          </a:bodyPr>
          <a:lstStyle/>
          <a:p>
            <a:pPr marL="0" indent="0">
              <a:buNone/>
            </a:pPr>
            <a:r>
              <a:rPr lang="es-MX" dirty="0"/>
              <a:t>Dentro de los positivos se puede mencionar los inventos más importantes que se produjo con la revolución Industrial ejemplo:</a:t>
            </a:r>
          </a:p>
          <a:p>
            <a:r>
              <a:rPr lang="es-MX" dirty="0"/>
              <a:t>Generador eléctrico, motor de combustión</a:t>
            </a:r>
          </a:p>
          <a:p>
            <a:r>
              <a:rPr lang="es-MX" dirty="0"/>
              <a:t>Abaratamiento del precio de los productos</a:t>
            </a:r>
          </a:p>
          <a:p>
            <a:r>
              <a:rPr lang="es-MX" dirty="0"/>
              <a:t>Eliminación de la tracción a sangre en el transporte.</a:t>
            </a:r>
          </a:p>
          <a:p>
            <a:endParaRPr lang="es-419" dirty="0"/>
          </a:p>
        </p:txBody>
      </p:sp>
      <p:pic>
        <p:nvPicPr>
          <p:cNvPr id="4" name="Imagen 3">
            <a:extLst>
              <a:ext uri="{FF2B5EF4-FFF2-40B4-BE49-F238E27FC236}">
                <a16:creationId xmlns:a16="http://schemas.microsoft.com/office/drawing/2014/main" id="{B1855640-000B-4CE2-8935-9197E1474E87}"/>
              </a:ext>
            </a:extLst>
          </p:cNvPr>
          <p:cNvPicPr>
            <a:picLocks noChangeAspect="1"/>
          </p:cNvPicPr>
          <p:nvPr/>
        </p:nvPicPr>
        <p:blipFill>
          <a:blip r:embed="rId2"/>
          <a:stretch>
            <a:fillRect/>
          </a:stretch>
        </p:blipFill>
        <p:spPr>
          <a:xfrm>
            <a:off x="1927561" y="2965385"/>
            <a:ext cx="4097854" cy="3715851"/>
          </a:xfrm>
          <a:prstGeom prst="rect">
            <a:avLst/>
          </a:prstGeom>
        </p:spPr>
      </p:pic>
      <p:pic>
        <p:nvPicPr>
          <p:cNvPr id="5" name="Imagen 4">
            <a:extLst>
              <a:ext uri="{FF2B5EF4-FFF2-40B4-BE49-F238E27FC236}">
                <a16:creationId xmlns:a16="http://schemas.microsoft.com/office/drawing/2014/main" id="{40B8F691-337E-421F-8D3C-630DB507928B}"/>
              </a:ext>
            </a:extLst>
          </p:cNvPr>
          <p:cNvPicPr>
            <a:picLocks noChangeAspect="1"/>
          </p:cNvPicPr>
          <p:nvPr/>
        </p:nvPicPr>
        <p:blipFill>
          <a:blip r:embed="rId3"/>
          <a:stretch>
            <a:fillRect/>
          </a:stretch>
        </p:blipFill>
        <p:spPr>
          <a:xfrm>
            <a:off x="6936304" y="2875343"/>
            <a:ext cx="4710264" cy="3805893"/>
          </a:xfrm>
          <a:prstGeom prst="rect">
            <a:avLst/>
          </a:prstGeom>
        </p:spPr>
      </p:pic>
    </p:spTree>
    <p:extLst>
      <p:ext uri="{BB962C8B-B14F-4D97-AF65-F5344CB8AC3E}">
        <p14:creationId xmlns:p14="http://schemas.microsoft.com/office/powerpoint/2010/main" val="3460612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0BCD43-27D3-4EDC-8406-C08A4356FC32}"/>
              </a:ext>
            </a:extLst>
          </p:cNvPr>
          <p:cNvSpPr>
            <a:spLocks noGrp="1"/>
          </p:cNvSpPr>
          <p:nvPr>
            <p:ph idx="1"/>
          </p:nvPr>
        </p:nvSpPr>
        <p:spPr>
          <a:xfrm>
            <a:off x="0" y="0"/>
            <a:ext cx="9627099" cy="3695297"/>
          </a:xfrm>
        </p:spPr>
        <p:txBody>
          <a:bodyPr/>
          <a:lstStyle/>
          <a:p>
            <a:r>
              <a:rPr lang="es-MX" dirty="0"/>
              <a:t>Acortamiento de los tiempos de viaje y aumento de la red de transporte (terrestre y fluvial), gracias a la invención del ferrocarril y de los barcos a vapor.</a:t>
            </a:r>
          </a:p>
          <a:p>
            <a:r>
              <a:rPr lang="es-MX" dirty="0"/>
              <a:t>Desarrollo de las telecomunicaciones (invención del telégrafo y el teléfono).</a:t>
            </a:r>
          </a:p>
          <a:p>
            <a:r>
              <a:rPr lang="es-MX" dirty="0"/>
              <a:t>Reemplazo paulatino de la tracción a sangre en las actividades agrícolas (arado, siembra, cosecha) por máquinas motorizadas.</a:t>
            </a:r>
          </a:p>
          <a:p>
            <a:r>
              <a:rPr lang="es-MX" dirty="0"/>
              <a:t>Caída de la tasa de mortalidad, gracias a una mejora en la alimentación</a:t>
            </a:r>
          </a:p>
          <a:p>
            <a:endParaRPr lang="es-419" dirty="0"/>
          </a:p>
        </p:txBody>
      </p:sp>
      <p:pic>
        <p:nvPicPr>
          <p:cNvPr id="4" name="Imagen 3">
            <a:extLst>
              <a:ext uri="{FF2B5EF4-FFF2-40B4-BE49-F238E27FC236}">
                <a16:creationId xmlns:a16="http://schemas.microsoft.com/office/drawing/2014/main" id="{F1647504-1A64-4737-94A5-D653E3D0E511}"/>
              </a:ext>
            </a:extLst>
          </p:cNvPr>
          <p:cNvPicPr>
            <a:picLocks noChangeAspect="1"/>
          </p:cNvPicPr>
          <p:nvPr/>
        </p:nvPicPr>
        <p:blipFill>
          <a:blip r:embed="rId2"/>
          <a:stretch>
            <a:fillRect/>
          </a:stretch>
        </p:blipFill>
        <p:spPr>
          <a:xfrm>
            <a:off x="113098" y="3090053"/>
            <a:ext cx="3746633" cy="2686265"/>
          </a:xfrm>
          <a:prstGeom prst="rect">
            <a:avLst/>
          </a:prstGeom>
          <a:ln>
            <a:noFill/>
          </a:ln>
          <a:effectLst>
            <a:softEdge rad="112500"/>
          </a:effectLst>
        </p:spPr>
      </p:pic>
      <p:pic>
        <p:nvPicPr>
          <p:cNvPr id="5" name="Imagen 4">
            <a:extLst>
              <a:ext uri="{FF2B5EF4-FFF2-40B4-BE49-F238E27FC236}">
                <a16:creationId xmlns:a16="http://schemas.microsoft.com/office/drawing/2014/main" id="{FDC155B4-8A94-4D39-BE88-FAD141CB9948}"/>
              </a:ext>
            </a:extLst>
          </p:cNvPr>
          <p:cNvPicPr>
            <a:picLocks noChangeAspect="1"/>
          </p:cNvPicPr>
          <p:nvPr/>
        </p:nvPicPr>
        <p:blipFill>
          <a:blip r:embed="rId3"/>
          <a:stretch>
            <a:fillRect/>
          </a:stretch>
        </p:blipFill>
        <p:spPr>
          <a:xfrm>
            <a:off x="8639526" y="2201934"/>
            <a:ext cx="3552474" cy="1776237"/>
          </a:xfrm>
          <a:prstGeom prst="rect">
            <a:avLst/>
          </a:prstGeom>
          <a:ln>
            <a:noFill/>
          </a:ln>
          <a:effectLst>
            <a:softEdge rad="112500"/>
          </a:effectLst>
        </p:spPr>
      </p:pic>
      <p:pic>
        <p:nvPicPr>
          <p:cNvPr id="6" name="Imagen 5">
            <a:extLst>
              <a:ext uri="{FF2B5EF4-FFF2-40B4-BE49-F238E27FC236}">
                <a16:creationId xmlns:a16="http://schemas.microsoft.com/office/drawing/2014/main" id="{979E8045-3CE1-41C8-91F2-1D5F3627D24E}"/>
              </a:ext>
            </a:extLst>
          </p:cNvPr>
          <p:cNvPicPr>
            <a:picLocks noChangeAspect="1"/>
          </p:cNvPicPr>
          <p:nvPr/>
        </p:nvPicPr>
        <p:blipFill>
          <a:blip r:embed="rId4"/>
          <a:stretch>
            <a:fillRect/>
          </a:stretch>
        </p:blipFill>
        <p:spPr>
          <a:xfrm>
            <a:off x="3739867" y="4206289"/>
            <a:ext cx="4849628" cy="2424814"/>
          </a:xfrm>
          <a:prstGeom prst="rect">
            <a:avLst/>
          </a:prstGeom>
          <a:ln>
            <a:noFill/>
          </a:ln>
          <a:effectLst>
            <a:softEdge rad="112500"/>
          </a:effectLst>
        </p:spPr>
      </p:pic>
      <p:pic>
        <p:nvPicPr>
          <p:cNvPr id="7" name="Imagen 6">
            <a:extLst>
              <a:ext uri="{FF2B5EF4-FFF2-40B4-BE49-F238E27FC236}">
                <a16:creationId xmlns:a16="http://schemas.microsoft.com/office/drawing/2014/main" id="{A92C913D-A3D3-47D2-A97D-1E3980A599E5}"/>
              </a:ext>
            </a:extLst>
          </p:cNvPr>
          <p:cNvPicPr>
            <a:picLocks noChangeAspect="1"/>
          </p:cNvPicPr>
          <p:nvPr/>
        </p:nvPicPr>
        <p:blipFill>
          <a:blip r:embed="rId5"/>
          <a:stretch>
            <a:fillRect/>
          </a:stretch>
        </p:blipFill>
        <p:spPr>
          <a:xfrm>
            <a:off x="8639526" y="4206289"/>
            <a:ext cx="3552474" cy="2394367"/>
          </a:xfrm>
          <a:prstGeom prst="rect">
            <a:avLst/>
          </a:prstGeom>
          <a:ln>
            <a:noFill/>
          </a:ln>
          <a:effectLst>
            <a:softEdge rad="112500"/>
          </a:effectLst>
        </p:spPr>
      </p:pic>
    </p:spTree>
    <p:extLst>
      <p:ext uri="{BB962C8B-B14F-4D97-AF65-F5344CB8AC3E}">
        <p14:creationId xmlns:p14="http://schemas.microsoft.com/office/powerpoint/2010/main" val="228414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D1B6B-91AE-4DA4-A50B-F10D500986E4}"/>
              </a:ext>
            </a:extLst>
          </p:cNvPr>
          <p:cNvSpPr>
            <a:spLocks noGrp="1"/>
          </p:cNvSpPr>
          <p:nvPr>
            <p:ph type="title"/>
          </p:nvPr>
        </p:nvSpPr>
        <p:spPr/>
        <p:txBody>
          <a:bodyPr>
            <a:normAutofit fontScale="90000"/>
          </a:bodyPr>
          <a:lstStyle/>
          <a:p>
            <a:r>
              <a:rPr lang="es-MX" dirty="0"/>
              <a:t>Evaluación flash</a:t>
            </a:r>
            <a:br>
              <a:rPr lang="es-MX" dirty="0"/>
            </a:br>
            <a:r>
              <a:rPr lang="es-MX" dirty="0"/>
              <a:t>aspectos positivos y negativos de la revolución industrial</a:t>
            </a:r>
            <a:endParaRPr lang="es-419" dirty="0"/>
          </a:p>
        </p:txBody>
      </p:sp>
      <p:pic>
        <p:nvPicPr>
          <p:cNvPr id="6" name="Imagen 5">
            <a:extLst>
              <a:ext uri="{FF2B5EF4-FFF2-40B4-BE49-F238E27FC236}">
                <a16:creationId xmlns:a16="http://schemas.microsoft.com/office/drawing/2014/main" id="{BFA2DF7B-81D8-430A-83EE-757A603A5059}"/>
              </a:ext>
            </a:extLst>
          </p:cNvPr>
          <p:cNvPicPr>
            <a:picLocks noChangeAspect="1"/>
          </p:cNvPicPr>
          <p:nvPr/>
        </p:nvPicPr>
        <p:blipFill>
          <a:blip r:embed="rId2"/>
          <a:stretch>
            <a:fillRect/>
          </a:stretch>
        </p:blipFill>
        <p:spPr>
          <a:xfrm>
            <a:off x="3952875" y="2015732"/>
            <a:ext cx="4286250" cy="4286250"/>
          </a:xfrm>
          <a:prstGeom prst="rect">
            <a:avLst/>
          </a:prstGeom>
        </p:spPr>
      </p:pic>
    </p:spTree>
    <p:extLst>
      <p:ext uri="{BB962C8B-B14F-4D97-AF65-F5344CB8AC3E}">
        <p14:creationId xmlns:p14="http://schemas.microsoft.com/office/powerpoint/2010/main" val="1592894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CE038-9238-427F-A352-C9B292900D5B}"/>
              </a:ext>
            </a:extLst>
          </p:cNvPr>
          <p:cNvSpPr>
            <a:spLocks noGrp="1"/>
          </p:cNvSpPr>
          <p:nvPr>
            <p:ph type="title"/>
          </p:nvPr>
        </p:nvSpPr>
        <p:spPr>
          <a:xfrm>
            <a:off x="1249448" y="227003"/>
            <a:ext cx="9291215" cy="1049235"/>
          </a:xfrm>
        </p:spPr>
        <p:txBody>
          <a:bodyPr/>
          <a:lstStyle/>
          <a:p>
            <a:r>
              <a:rPr lang="es-MX" dirty="0"/>
              <a:t>Teoría de las Relaciones Humanas (principios básicos)</a:t>
            </a:r>
            <a:endParaRPr lang="es-419" dirty="0"/>
          </a:p>
        </p:txBody>
      </p:sp>
      <p:sp>
        <p:nvSpPr>
          <p:cNvPr id="3" name="Marcador de contenido 2">
            <a:extLst>
              <a:ext uri="{FF2B5EF4-FFF2-40B4-BE49-F238E27FC236}">
                <a16:creationId xmlns:a16="http://schemas.microsoft.com/office/drawing/2014/main" id="{37CF2464-C327-4100-9A8B-28E3180FCE76}"/>
              </a:ext>
            </a:extLst>
          </p:cNvPr>
          <p:cNvSpPr>
            <a:spLocks noGrp="1"/>
          </p:cNvSpPr>
          <p:nvPr>
            <p:ph idx="1"/>
          </p:nvPr>
        </p:nvSpPr>
        <p:spPr>
          <a:xfrm>
            <a:off x="279133" y="1276238"/>
            <a:ext cx="11723570" cy="5471071"/>
          </a:xfrm>
        </p:spPr>
        <p:txBody>
          <a:bodyPr>
            <a:normAutofit/>
          </a:bodyPr>
          <a:lstStyle/>
          <a:p>
            <a:pPr algn="just"/>
            <a:r>
              <a:rPr lang="es-MX" sz="2400" dirty="0"/>
              <a:t>La Teoría de las Relaciones Humanas considera que las </a:t>
            </a:r>
            <a:r>
              <a:rPr lang="es-MX" sz="2400" i="1" dirty="0"/>
              <a:t>motivaciones de los trabajadores</a:t>
            </a:r>
            <a:r>
              <a:rPr lang="es-MX" sz="2400" dirty="0"/>
              <a:t> sólo son de índole económica y psicosocial, omitiendo las necesidades de aprendizaje y actualización de conocimientos y las relacionadas con la realización del trabajo mismo.</a:t>
            </a:r>
          </a:p>
          <a:p>
            <a:pPr algn="just"/>
            <a:r>
              <a:rPr lang="es-MX" sz="2400" dirty="0"/>
              <a:t>La teoría de las relaciones humanas esbozó el concepto de organización informal: la organización se compone del conjunto de personas que se relacionan espontáneamente entre sí, en la organización los individuos participan en grupos sociales y se mantienen en constante interacción social y laboral</a:t>
            </a:r>
          </a:p>
          <a:p>
            <a:endParaRPr lang="es-419" dirty="0"/>
          </a:p>
        </p:txBody>
      </p:sp>
    </p:spTree>
    <p:extLst>
      <p:ext uri="{BB962C8B-B14F-4D97-AF65-F5344CB8AC3E}">
        <p14:creationId xmlns:p14="http://schemas.microsoft.com/office/powerpoint/2010/main" val="188181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A8F5A09-CDF3-49BD-B180-F0E1D6934803}"/>
              </a:ext>
            </a:extLst>
          </p:cNvPr>
          <p:cNvSpPr>
            <a:spLocks noGrp="1"/>
          </p:cNvSpPr>
          <p:nvPr>
            <p:ph idx="1"/>
          </p:nvPr>
        </p:nvSpPr>
        <p:spPr>
          <a:xfrm>
            <a:off x="192506" y="113276"/>
            <a:ext cx="11790947" cy="6744724"/>
          </a:xfrm>
        </p:spPr>
        <p:txBody>
          <a:bodyPr>
            <a:normAutofit/>
          </a:bodyPr>
          <a:lstStyle/>
          <a:p>
            <a:pPr marL="0" indent="0" algn="just">
              <a:buNone/>
            </a:pPr>
            <a:r>
              <a:rPr lang="es-MX" dirty="0"/>
              <a:t>Estas consideraciones teóricas llevaron a los promotores de las Relaciones Humanas a proponer las siguientes </a:t>
            </a:r>
            <a:r>
              <a:rPr lang="es-MX" dirty="0">
                <a:highlight>
                  <a:srgbClr val="FF0000"/>
                </a:highlight>
              </a:rPr>
              <a:t>soluciones prácticas </a:t>
            </a:r>
            <a:r>
              <a:rPr lang="es-MX" dirty="0"/>
              <a:t>orientadas a lograr la satisfacción del personal (Ludovic, 1977, p.65):</a:t>
            </a:r>
          </a:p>
          <a:p>
            <a:pPr marL="0" indent="0" algn="just">
              <a:buNone/>
            </a:pPr>
            <a:r>
              <a:rPr lang="es-MX" dirty="0"/>
              <a:t>1. Establecer nuevos </a:t>
            </a:r>
            <a:r>
              <a:rPr lang="es-MX" i="1" dirty="0"/>
              <a:t>mecanismos de comunicación </a:t>
            </a:r>
            <a:r>
              <a:rPr lang="es-MX" dirty="0"/>
              <a:t>que permitan a los trabajadores expresar sus opiniones y sentimientos hacia el trabajo (buzones de sugerencias, oficinas de quejas y reclamos, encuestas, publicaciones, correos electrónicos, redes sociales, boletines, murales, etc.) para garantizar el flujo de información de la base a la cúspide de la </a:t>
            </a:r>
            <a:r>
              <a:rPr lang="es-MX" i="1" dirty="0"/>
              <a:t>pirámide organizativa</a:t>
            </a:r>
            <a:r>
              <a:rPr lang="es-MX" dirty="0"/>
              <a:t>.</a:t>
            </a:r>
          </a:p>
          <a:p>
            <a:pPr marL="0" indent="0">
              <a:buNone/>
            </a:pPr>
            <a:endParaRPr lang="es-MX" dirty="0"/>
          </a:p>
        </p:txBody>
      </p:sp>
      <p:graphicFrame>
        <p:nvGraphicFramePr>
          <p:cNvPr id="17" name="Diagrama 16">
            <a:extLst>
              <a:ext uri="{FF2B5EF4-FFF2-40B4-BE49-F238E27FC236}">
                <a16:creationId xmlns:a16="http://schemas.microsoft.com/office/drawing/2014/main" id="{F40311B6-07F6-4AB9-A5E2-BBEC5BF059D6}"/>
              </a:ext>
            </a:extLst>
          </p:cNvPr>
          <p:cNvGraphicFramePr/>
          <p:nvPr>
            <p:extLst>
              <p:ext uri="{D42A27DB-BD31-4B8C-83A1-F6EECF244321}">
                <p14:modId xmlns:p14="http://schemas.microsoft.com/office/powerpoint/2010/main" val="1928673666"/>
              </p:ext>
            </p:extLst>
          </p:nvPr>
        </p:nvGraphicFramePr>
        <p:xfrm>
          <a:off x="1166930" y="3048187"/>
          <a:ext cx="6370855" cy="3472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CuadroTexto 17">
            <a:extLst>
              <a:ext uri="{FF2B5EF4-FFF2-40B4-BE49-F238E27FC236}">
                <a16:creationId xmlns:a16="http://schemas.microsoft.com/office/drawing/2014/main" id="{5442723F-9142-4C98-95DA-230B3C844532}"/>
              </a:ext>
            </a:extLst>
          </p:cNvPr>
          <p:cNvSpPr txBox="1"/>
          <p:nvPr/>
        </p:nvSpPr>
        <p:spPr>
          <a:xfrm>
            <a:off x="5645217" y="2979019"/>
            <a:ext cx="914400" cy="914400"/>
          </a:xfrm>
          <a:prstGeom prst="rect">
            <a:avLst/>
          </a:prstGeom>
          <a:noFill/>
        </p:spPr>
        <p:txBody>
          <a:bodyPr wrap="square" rtlCol="0">
            <a:spAutoFit/>
          </a:bodyPr>
          <a:lstStyle/>
          <a:p>
            <a:endParaRPr lang="es-419"/>
          </a:p>
        </p:txBody>
      </p:sp>
      <p:sp>
        <p:nvSpPr>
          <p:cNvPr id="19" name="CuadroTexto 18">
            <a:extLst>
              <a:ext uri="{FF2B5EF4-FFF2-40B4-BE49-F238E27FC236}">
                <a16:creationId xmlns:a16="http://schemas.microsoft.com/office/drawing/2014/main" id="{73323017-7385-44D0-867B-6A8A029BD762}"/>
              </a:ext>
            </a:extLst>
          </p:cNvPr>
          <p:cNvSpPr txBox="1"/>
          <p:nvPr/>
        </p:nvSpPr>
        <p:spPr>
          <a:xfrm>
            <a:off x="7476724" y="3229965"/>
            <a:ext cx="3467199" cy="954107"/>
          </a:xfrm>
          <a:prstGeom prst="rect">
            <a:avLst/>
          </a:prstGeom>
          <a:noFill/>
        </p:spPr>
        <p:txBody>
          <a:bodyPr wrap="square" rtlCol="0">
            <a:spAutoFit/>
          </a:bodyPr>
          <a:lstStyle/>
          <a:p>
            <a:r>
              <a:rPr lang="es-MX" sz="1400" dirty="0"/>
              <a:t>DUEÑOS/ACCIONISTAS</a:t>
            </a:r>
          </a:p>
          <a:p>
            <a:r>
              <a:rPr lang="es-MX" sz="1400" dirty="0"/>
              <a:t>-Nuevas inversiones</a:t>
            </a:r>
          </a:p>
          <a:p>
            <a:r>
              <a:rPr lang="es-MX" sz="1400" dirty="0"/>
              <a:t>-Aprobación presupuesto</a:t>
            </a:r>
          </a:p>
          <a:p>
            <a:r>
              <a:rPr lang="es-MX" sz="1400" dirty="0"/>
              <a:t>-Decidir proyectos</a:t>
            </a:r>
            <a:endParaRPr lang="es-419" sz="1400" dirty="0"/>
          </a:p>
        </p:txBody>
      </p:sp>
      <p:sp>
        <p:nvSpPr>
          <p:cNvPr id="20" name="CuadroTexto 19">
            <a:extLst>
              <a:ext uri="{FF2B5EF4-FFF2-40B4-BE49-F238E27FC236}">
                <a16:creationId xmlns:a16="http://schemas.microsoft.com/office/drawing/2014/main" id="{4F30AAA8-7ABB-404A-9E21-89AFD369DFE6}"/>
              </a:ext>
            </a:extLst>
          </p:cNvPr>
          <p:cNvSpPr txBox="1"/>
          <p:nvPr/>
        </p:nvSpPr>
        <p:spPr>
          <a:xfrm>
            <a:off x="8104924" y="5729061"/>
            <a:ext cx="3991476" cy="1446550"/>
          </a:xfrm>
          <a:prstGeom prst="rect">
            <a:avLst/>
          </a:prstGeom>
          <a:noFill/>
        </p:spPr>
        <p:txBody>
          <a:bodyPr wrap="square" rtlCol="0">
            <a:spAutoFit/>
          </a:bodyPr>
          <a:lstStyle/>
          <a:p>
            <a:r>
              <a:rPr lang="es-MX" sz="1400" dirty="0"/>
              <a:t>OPERARIOS/TÉCNICOS OPERATIVOS</a:t>
            </a:r>
          </a:p>
          <a:p>
            <a:r>
              <a:rPr lang="es-MX" sz="1400" dirty="0"/>
              <a:t>-Control de inventario</a:t>
            </a:r>
          </a:p>
          <a:p>
            <a:r>
              <a:rPr lang="es-MX" sz="1400" dirty="0"/>
              <a:t>-Determinar ofertas</a:t>
            </a:r>
          </a:p>
          <a:p>
            <a:r>
              <a:rPr lang="es-MX" sz="1400" dirty="0"/>
              <a:t>-Entregar informes detallados </a:t>
            </a:r>
          </a:p>
          <a:p>
            <a:r>
              <a:rPr lang="es-MX" sz="1400" dirty="0"/>
              <a:t>-Detecta los problemas de la empresa </a:t>
            </a:r>
          </a:p>
          <a:p>
            <a:endParaRPr lang="es-419" dirty="0"/>
          </a:p>
        </p:txBody>
      </p:sp>
      <p:sp>
        <p:nvSpPr>
          <p:cNvPr id="21" name="CuadroTexto 20">
            <a:extLst>
              <a:ext uri="{FF2B5EF4-FFF2-40B4-BE49-F238E27FC236}">
                <a16:creationId xmlns:a16="http://schemas.microsoft.com/office/drawing/2014/main" id="{7B9AAC25-F742-4EDB-B9DC-4A12D7DBA4B2}"/>
              </a:ext>
            </a:extLst>
          </p:cNvPr>
          <p:cNvSpPr txBox="1"/>
          <p:nvPr/>
        </p:nvSpPr>
        <p:spPr>
          <a:xfrm>
            <a:off x="7763678" y="4259590"/>
            <a:ext cx="4219775" cy="1231106"/>
          </a:xfrm>
          <a:prstGeom prst="rect">
            <a:avLst/>
          </a:prstGeom>
          <a:noFill/>
        </p:spPr>
        <p:txBody>
          <a:bodyPr wrap="square" rtlCol="0">
            <a:spAutoFit/>
          </a:bodyPr>
          <a:lstStyle/>
          <a:p>
            <a:r>
              <a:rPr lang="es-MX" sz="1200" dirty="0"/>
              <a:t>JEFES/COORDINADORES/SUPERVISORES/DPTO. CONTROL DE GESTIÓN</a:t>
            </a:r>
          </a:p>
          <a:p>
            <a:r>
              <a:rPr lang="es-MX" sz="1200" dirty="0"/>
              <a:t>-Crear y modificar sitio web</a:t>
            </a:r>
          </a:p>
          <a:p>
            <a:r>
              <a:rPr lang="es-MX" sz="1200" dirty="0"/>
              <a:t>-Diseñar plan de mercadeo</a:t>
            </a:r>
          </a:p>
          <a:p>
            <a:r>
              <a:rPr lang="es-MX" sz="1200" dirty="0"/>
              <a:t>-Rotación de personal</a:t>
            </a:r>
          </a:p>
          <a:p>
            <a:r>
              <a:rPr lang="es-419" sz="1200" dirty="0"/>
              <a:t>-Analiza los informes de la baja gerencia</a:t>
            </a:r>
          </a:p>
        </p:txBody>
      </p:sp>
      <p:sp>
        <p:nvSpPr>
          <p:cNvPr id="22" name="Flecha: a la derecha 21">
            <a:extLst>
              <a:ext uri="{FF2B5EF4-FFF2-40B4-BE49-F238E27FC236}">
                <a16:creationId xmlns:a16="http://schemas.microsoft.com/office/drawing/2014/main" id="{72C7EF5C-C5C1-4E15-A98F-6674CF5273E6}"/>
              </a:ext>
            </a:extLst>
          </p:cNvPr>
          <p:cNvSpPr/>
          <p:nvPr/>
        </p:nvSpPr>
        <p:spPr>
          <a:xfrm>
            <a:off x="5972551" y="3406872"/>
            <a:ext cx="1001027" cy="221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Flecha: a la derecha 22">
            <a:extLst>
              <a:ext uri="{FF2B5EF4-FFF2-40B4-BE49-F238E27FC236}">
                <a16:creationId xmlns:a16="http://schemas.microsoft.com/office/drawing/2014/main" id="{32AD962D-15BB-4019-BB2C-00F1ABCB61BE}"/>
              </a:ext>
            </a:extLst>
          </p:cNvPr>
          <p:cNvSpPr/>
          <p:nvPr/>
        </p:nvSpPr>
        <p:spPr>
          <a:xfrm>
            <a:off x="7044717" y="5771227"/>
            <a:ext cx="1001027" cy="221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Flecha: a la derecha 23">
            <a:extLst>
              <a:ext uri="{FF2B5EF4-FFF2-40B4-BE49-F238E27FC236}">
                <a16:creationId xmlns:a16="http://schemas.microsoft.com/office/drawing/2014/main" id="{EF8232F5-A761-4E6C-A7AA-14401232F6A6}"/>
              </a:ext>
            </a:extLst>
          </p:cNvPr>
          <p:cNvSpPr/>
          <p:nvPr/>
        </p:nvSpPr>
        <p:spPr>
          <a:xfrm>
            <a:off x="6480661" y="4465615"/>
            <a:ext cx="1001027" cy="221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4081973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09D049-9868-4DAF-90A5-000E26D6915C}"/>
              </a:ext>
            </a:extLst>
          </p:cNvPr>
          <p:cNvSpPr>
            <a:spLocks noGrp="1"/>
          </p:cNvSpPr>
          <p:nvPr>
            <p:ph idx="1"/>
          </p:nvPr>
        </p:nvSpPr>
        <p:spPr>
          <a:xfrm>
            <a:off x="142544" y="442763"/>
            <a:ext cx="11686904" cy="6160168"/>
          </a:xfrm>
        </p:spPr>
        <p:txBody>
          <a:bodyPr>
            <a:normAutofit/>
          </a:bodyPr>
          <a:lstStyle/>
          <a:p>
            <a:pPr algn="just"/>
            <a:r>
              <a:rPr lang="es-MX" sz="3000" dirty="0"/>
              <a:t>2. La dirección debe hacer conocer a los trabajadores lo que la empresa hace por ellos, por la comunidad, el país, etc., siendo para ello recomendable el uso de revistas de la empresa, diarios, películas, folletos, etc. que permitan mantener informada a la comunidad.</a:t>
            </a:r>
          </a:p>
          <a:p>
            <a:pPr algn="just"/>
            <a:r>
              <a:rPr lang="es-MX" sz="3000" dirty="0"/>
              <a:t>3. Formar buenos líderes (orientadores, promotores de la colaboración y de las discusiones en grupo, etc.) enseñándoles un conjunto de técnicas que les faciliten el ganarse amigos y la simpatía del grupo.</a:t>
            </a:r>
          </a:p>
          <a:p>
            <a:endParaRPr lang="es-419" dirty="0"/>
          </a:p>
        </p:txBody>
      </p:sp>
    </p:spTree>
    <p:extLst>
      <p:ext uri="{BB962C8B-B14F-4D97-AF65-F5344CB8AC3E}">
        <p14:creationId xmlns:p14="http://schemas.microsoft.com/office/powerpoint/2010/main" val="223433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E40412-BF40-4AF7-A790-60FFA367D5FD}"/>
              </a:ext>
            </a:extLst>
          </p:cNvPr>
          <p:cNvSpPr>
            <a:spLocks noGrp="1"/>
          </p:cNvSpPr>
          <p:nvPr>
            <p:ph idx="1"/>
          </p:nvPr>
        </p:nvSpPr>
        <p:spPr>
          <a:xfrm>
            <a:off x="714703" y="651642"/>
            <a:ext cx="10794125" cy="5517930"/>
          </a:xfrm>
        </p:spPr>
        <p:txBody>
          <a:bodyPr>
            <a:normAutofit lnSpcReduction="10000"/>
          </a:bodyPr>
          <a:lstStyle/>
          <a:p>
            <a:pPr algn="just"/>
            <a:r>
              <a:rPr lang="es-MX" sz="2800" dirty="0"/>
              <a:t>4. Hacer ver a los trabajadores que tienen influencia en las decisiones de la empresa, lo cual requiere crear un nuevo tipo de estructura organizativa que haga posible la participación de los trabajadores en las decisiones.</a:t>
            </a:r>
          </a:p>
          <a:p>
            <a:pPr algn="just"/>
            <a:r>
              <a:rPr lang="es-MX" sz="2800" dirty="0"/>
              <a:t>5. Proponer incentivos que se correspondan tanto con motivaciones económicas como sociales.</a:t>
            </a:r>
          </a:p>
          <a:p>
            <a:pPr algn="just"/>
            <a:r>
              <a:rPr lang="es-MX" sz="2800" dirty="0"/>
              <a:t>6. Utilizar </a:t>
            </a:r>
            <a:r>
              <a:rPr lang="es-MX" sz="2800" dirty="0" err="1"/>
              <a:t>tests</a:t>
            </a:r>
            <a:r>
              <a:rPr lang="es-MX" sz="2800" dirty="0"/>
              <a:t> psicológicos para la selección de personal para así predecir el futuro comportamiento de los trabajadores y obtener información sobre su personalidad, actitudes presentes y pasadas, estabilidad emocional, sentido del humor, forma de pensar, etc.</a:t>
            </a:r>
          </a:p>
          <a:p>
            <a:endParaRPr lang="es-MX" sz="2000" dirty="0"/>
          </a:p>
          <a:p>
            <a:endParaRPr lang="es-419" dirty="0"/>
          </a:p>
        </p:txBody>
      </p:sp>
    </p:spTree>
    <p:extLst>
      <p:ext uri="{BB962C8B-B14F-4D97-AF65-F5344CB8AC3E}">
        <p14:creationId xmlns:p14="http://schemas.microsoft.com/office/powerpoint/2010/main" val="2584456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68FEA9-7A93-44DB-8407-B3A40931F931}"/>
              </a:ext>
            </a:extLst>
          </p:cNvPr>
          <p:cNvSpPr>
            <a:spLocks noGrp="1"/>
          </p:cNvSpPr>
          <p:nvPr>
            <p:ph idx="1"/>
          </p:nvPr>
        </p:nvSpPr>
        <p:spPr>
          <a:xfrm>
            <a:off x="96253" y="259882"/>
            <a:ext cx="11762071" cy="6506678"/>
          </a:xfrm>
        </p:spPr>
        <p:txBody>
          <a:bodyPr>
            <a:normAutofit/>
          </a:bodyPr>
          <a:lstStyle/>
          <a:p>
            <a:pPr algn="just"/>
            <a:r>
              <a:rPr lang="es-MX" sz="3200" dirty="0"/>
              <a:t>7. Integrar los grupos informales a la organización para evitar la constitución de </a:t>
            </a:r>
            <a:r>
              <a:rPr lang="es-MX" sz="3200" i="1" dirty="0"/>
              <a:t>sindicatos, </a:t>
            </a:r>
            <a:r>
              <a:rPr lang="es-MX" sz="3200" dirty="0"/>
              <a:t>creando clubes sociales, deportivos, etc., para que, a través de ellos, los trabajadores logren satisfacer sus necesidades y problemas de índole psicosocial. Esto haría que solo tenga sentido entrar al sindicato cuando el trabajador no consigue en la empresa medios para satisfacer sus necesidades psicológicas.</a:t>
            </a:r>
          </a:p>
          <a:p>
            <a:pPr algn="just"/>
            <a:r>
              <a:rPr lang="es-MX" sz="3200" dirty="0"/>
              <a:t>8. Considerar sus relaciones con el sindicato cuando sea inevitable para que éste no vea a la empresa con hostilidad, sino más bien que le deba lealtad.</a:t>
            </a:r>
          </a:p>
          <a:p>
            <a:endParaRPr lang="es-419" dirty="0"/>
          </a:p>
        </p:txBody>
      </p:sp>
    </p:spTree>
    <p:extLst>
      <p:ext uri="{BB962C8B-B14F-4D97-AF65-F5344CB8AC3E}">
        <p14:creationId xmlns:p14="http://schemas.microsoft.com/office/powerpoint/2010/main" val="2693480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A63F0-19AA-4775-AE35-2B3F6EB32730}"/>
              </a:ext>
            </a:extLst>
          </p:cNvPr>
          <p:cNvSpPr>
            <a:spLocks noGrp="1"/>
          </p:cNvSpPr>
          <p:nvPr>
            <p:ph type="title"/>
          </p:nvPr>
        </p:nvSpPr>
        <p:spPr>
          <a:xfrm>
            <a:off x="-251097" y="198913"/>
            <a:ext cx="9291215" cy="1049235"/>
          </a:xfrm>
        </p:spPr>
        <p:txBody>
          <a:bodyPr>
            <a:normAutofit fontScale="90000"/>
          </a:bodyPr>
          <a:lstStyle/>
          <a:p>
            <a:r>
              <a:rPr lang="es-MX" dirty="0"/>
              <a:t>Para entender a la empresa se necesita entender las necesidades del ser humano</a:t>
            </a:r>
            <a:endParaRPr lang="es-419" dirty="0"/>
          </a:p>
        </p:txBody>
      </p:sp>
      <p:sp>
        <p:nvSpPr>
          <p:cNvPr id="3" name="Marcador de contenido 2">
            <a:extLst>
              <a:ext uri="{FF2B5EF4-FFF2-40B4-BE49-F238E27FC236}">
                <a16:creationId xmlns:a16="http://schemas.microsoft.com/office/drawing/2014/main" id="{4B268885-4B1B-4274-98AD-CB37BC5B6170}"/>
              </a:ext>
            </a:extLst>
          </p:cNvPr>
          <p:cNvSpPr>
            <a:spLocks noGrp="1"/>
          </p:cNvSpPr>
          <p:nvPr>
            <p:ph idx="1"/>
          </p:nvPr>
        </p:nvSpPr>
        <p:spPr>
          <a:xfrm>
            <a:off x="0" y="1537317"/>
            <a:ext cx="11477296" cy="5121770"/>
          </a:xfrm>
        </p:spPr>
        <p:txBody>
          <a:bodyPr>
            <a:normAutofit fontScale="92500" lnSpcReduction="10000"/>
          </a:bodyPr>
          <a:lstStyle/>
          <a:p>
            <a:pPr algn="just"/>
            <a:r>
              <a:rPr lang="es-MX" sz="2400" dirty="0"/>
              <a:t>Todos los seres humanos tenemos necesidades que </a:t>
            </a:r>
          </a:p>
          <a:p>
            <a:pPr marL="0" indent="0" algn="just">
              <a:buNone/>
            </a:pPr>
            <a:r>
              <a:rPr lang="es-MX" sz="2400" dirty="0"/>
              <a:t>suplir a lo largo de nuestra vida, desde que nacemos</a:t>
            </a:r>
          </a:p>
          <a:p>
            <a:pPr marL="0" indent="0" algn="just">
              <a:buNone/>
            </a:pPr>
            <a:r>
              <a:rPr lang="es-MX" sz="2400" dirty="0"/>
              <a:t>hasta que llegamos a la edad adulta. Asimismo, según la </a:t>
            </a:r>
          </a:p>
          <a:p>
            <a:pPr marL="0" indent="0" algn="just">
              <a:buNone/>
            </a:pPr>
            <a:r>
              <a:rPr lang="es-MX" sz="2400" dirty="0"/>
              <a:t>jerarquía de las necesidades de Maslow, cada una de</a:t>
            </a:r>
          </a:p>
          <a:p>
            <a:pPr marL="0" indent="0" algn="just">
              <a:buNone/>
            </a:pPr>
            <a:r>
              <a:rPr lang="es-MX" sz="2400" dirty="0"/>
              <a:t>ellas abarcan distintos aspectos y son más complejas que otras. </a:t>
            </a:r>
          </a:p>
          <a:p>
            <a:pPr algn="just"/>
            <a:r>
              <a:rPr lang="es-MX" sz="2400" dirty="0"/>
              <a:t>Entonces, si una de las metas que se plantearon es conocerse a si mismo y aún no lo logran esta guía  será la base para alcanzar ese objetivo lo antes posible.</a:t>
            </a:r>
          </a:p>
          <a:p>
            <a:pPr algn="just"/>
            <a:r>
              <a:rPr lang="es-MX" sz="2400" dirty="0"/>
              <a:t> La aplicación de la pirámide de Maslow en las empresas tiene un efecto directo en la satisfacción de los empleados, cada vez que se cubre un nivel de necesidades, los trabajadores se sienten más motivados en sus puestos de trabajo, lo que también repercute en la productividad general de la organización</a:t>
            </a:r>
          </a:p>
        </p:txBody>
      </p:sp>
      <p:sp>
        <p:nvSpPr>
          <p:cNvPr id="4" name="Bocadillo: ovalado 3">
            <a:extLst>
              <a:ext uri="{FF2B5EF4-FFF2-40B4-BE49-F238E27FC236}">
                <a16:creationId xmlns:a16="http://schemas.microsoft.com/office/drawing/2014/main" id="{D27C9572-C76F-4B2A-B1B7-DB87C2F23829}"/>
              </a:ext>
            </a:extLst>
          </p:cNvPr>
          <p:cNvSpPr/>
          <p:nvPr/>
        </p:nvSpPr>
        <p:spPr>
          <a:xfrm>
            <a:off x="8061435" y="525518"/>
            <a:ext cx="6127531" cy="27471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r>
              <a:rPr lang="es-MX" sz="1600" spc="50" dirty="0">
                <a:ln w="0"/>
                <a:solidFill>
                  <a:schemeClr val="bg1"/>
                </a:solidFill>
                <a:effectLst>
                  <a:innerShdw blurRad="63500" dist="50800" dir="13500000">
                    <a:srgbClr val="000000">
                      <a:alpha val="50000"/>
                    </a:srgbClr>
                  </a:innerShdw>
                </a:effectLst>
              </a:rPr>
              <a:t>psicólogo humanista Abraham Maslow, que en la primera mitad del siglo XX habló en su obra de la teoría sobre la motivación humana. Esta teoría es una de las más conocidas, ya que explica de forma sencilla y muy visual el comportamiento humano según sus necesidades</a:t>
            </a:r>
            <a:endParaRPr lang="es-419" dirty="0">
              <a:solidFill>
                <a:schemeClr val="bg1"/>
              </a:solidFill>
            </a:endParaRPr>
          </a:p>
        </p:txBody>
      </p:sp>
    </p:spTree>
    <p:extLst>
      <p:ext uri="{BB962C8B-B14F-4D97-AF65-F5344CB8AC3E}">
        <p14:creationId xmlns:p14="http://schemas.microsoft.com/office/powerpoint/2010/main" val="78116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0A10C51-3DEB-4195-9F71-59AEB2B2349A}"/>
              </a:ext>
            </a:extLst>
          </p:cNvPr>
          <p:cNvPicPr>
            <a:picLocks noGrp="1" noChangeAspect="1"/>
          </p:cNvPicPr>
          <p:nvPr>
            <p:ph idx="1"/>
          </p:nvPr>
        </p:nvPicPr>
        <p:blipFill>
          <a:blip r:embed="rId2"/>
          <a:stretch>
            <a:fillRect/>
          </a:stretch>
        </p:blipFill>
        <p:spPr>
          <a:xfrm>
            <a:off x="2354317" y="0"/>
            <a:ext cx="6894787" cy="6894787"/>
          </a:xfrm>
          <a:prstGeom prst="rect">
            <a:avLst/>
          </a:prstGeom>
        </p:spPr>
      </p:pic>
    </p:spTree>
    <p:extLst>
      <p:ext uri="{BB962C8B-B14F-4D97-AF65-F5344CB8AC3E}">
        <p14:creationId xmlns:p14="http://schemas.microsoft.com/office/powerpoint/2010/main" val="58005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991417-5611-42AF-B639-9150F80D6F93}"/>
              </a:ext>
            </a:extLst>
          </p:cNvPr>
          <p:cNvSpPr>
            <a:spLocks noGrp="1"/>
          </p:cNvSpPr>
          <p:nvPr>
            <p:ph idx="1"/>
          </p:nvPr>
        </p:nvSpPr>
        <p:spPr>
          <a:xfrm>
            <a:off x="404261" y="202131"/>
            <a:ext cx="11646568" cy="5794407"/>
          </a:xfrm>
        </p:spPr>
        <p:txBody>
          <a:bodyPr>
            <a:normAutofit/>
          </a:bodyPr>
          <a:lstStyle/>
          <a:p>
            <a:pPr marL="0" indent="0" algn="just">
              <a:buNone/>
            </a:pPr>
            <a:r>
              <a:rPr lang="es-MX" sz="2400" u="sng" dirty="0"/>
              <a:t>Empleo de técnicas. </a:t>
            </a:r>
          </a:p>
          <a:p>
            <a:pPr algn="just"/>
            <a:r>
              <a:rPr lang="es-MX" dirty="0"/>
              <a:t>La técnica es el conjunto de pasos o procedimientos para realizar una acción con el objetivo de lograr un fin, incluyen la creación de un ambiente amigable en el que los empleados tengan autonomía y se sientan motivados para ser eficaces, los gerentes ineficaces pueden ser excesivamente controladores, no otorga reconocimiento cuando es merecido, no ofrece capacitación y desarrollo profesional, no localiza las áreas problemáticas.</a:t>
            </a:r>
          </a:p>
          <a:p>
            <a:pPr algn="just"/>
            <a:r>
              <a:rPr lang="es-MX" dirty="0"/>
              <a:t>Por ejemplo:</a:t>
            </a:r>
          </a:p>
          <a:p>
            <a:pPr marL="0" indent="0" algn="just">
              <a:buNone/>
            </a:pPr>
            <a:r>
              <a:rPr lang="es-MX" dirty="0"/>
              <a:t>	Para limpiar el polvo de una casa se puede utilizar varias técnicas, uso de escoba, uso de 	aspiradora, uso del plumero, uso de un paño, etc.</a:t>
            </a:r>
          </a:p>
          <a:p>
            <a:pPr marL="0" indent="0" algn="just">
              <a:buNone/>
            </a:pPr>
            <a:r>
              <a:rPr lang="es-MX" dirty="0"/>
              <a:t>	Para pintar, se puede usar diferentes técnicas como al óleo o al pastel, acrílicos, todo depende del 	gusto y el fin que busca el pintor.</a:t>
            </a:r>
          </a:p>
          <a:p>
            <a:pPr marL="0" indent="0" algn="just">
              <a:buNone/>
            </a:pPr>
            <a:r>
              <a:rPr lang="es-419" dirty="0"/>
              <a:t>	Para premiar la eficiencia y eficacia se puede usar diferentes técnicas para motivar al 	empleado, mediante charlas de superación, incentivo económico, ascenso laboral</a:t>
            </a:r>
          </a:p>
        </p:txBody>
      </p:sp>
      <p:sp>
        <p:nvSpPr>
          <p:cNvPr id="4" name="Flecha: a la derecha 3">
            <a:extLst>
              <a:ext uri="{FF2B5EF4-FFF2-40B4-BE49-F238E27FC236}">
                <a16:creationId xmlns:a16="http://schemas.microsoft.com/office/drawing/2014/main" id="{BDD2104D-D7DA-446B-884C-B7AE1DEE8AD5}"/>
              </a:ext>
            </a:extLst>
          </p:cNvPr>
          <p:cNvSpPr/>
          <p:nvPr/>
        </p:nvSpPr>
        <p:spPr>
          <a:xfrm>
            <a:off x="741145" y="3429000"/>
            <a:ext cx="596767" cy="170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Flecha: a la derecha 4">
            <a:extLst>
              <a:ext uri="{FF2B5EF4-FFF2-40B4-BE49-F238E27FC236}">
                <a16:creationId xmlns:a16="http://schemas.microsoft.com/office/drawing/2014/main" id="{9861959D-3677-49B9-9B5A-A3BDF11652BC}"/>
              </a:ext>
            </a:extLst>
          </p:cNvPr>
          <p:cNvSpPr/>
          <p:nvPr/>
        </p:nvSpPr>
        <p:spPr>
          <a:xfrm>
            <a:off x="741144" y="4492994"/>
            <a:ext cx="596767" cy="170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Flecha: a la derecha 5">
            <a:extLst>
              <a:ext uri="{FF2B5EF4-FFF2-40B4-BE49-F238E27FC236}">
                <a16:creationId xmlns:a16="http://schemas.microsoft.com/office/drawing/2014/main" id="{5BDEC070-13E1-4F88-9550-B5BCD5DAD7D7}"/>
              </a:ext>
            </a:extLst>
          </p:cNvPr>
          <p:cNvSpPr/>
          <p:nvPr/>
        </p:nvSpPr>
        <p:spPr>
          <a:xfrm>
            <a:off x="741143" y="5244766"/>
            <a:ext cx="596767" cy="170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197027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76650F-5181-4BF9-AC96-B2D1F4BBADCF}"/>
              </a:ext>
            </a:extLst>
          </p:cNvPr>
          <p:cNvSpPr>
            <a:spLocks noGrp="1"/>
          </p:cNvSpPr>
          <p:nvPr>
            <p:ph idx="1"/>
          </p:nvPr>
        </p:nvSpPr>
        <p:spPr>
          <a:xfrm>
            <a:off x="756744" y="231229"/>
            <a:ext cx="11004331" cy="6138040"/>
          </a:xfrm>
        </p:spPr>
        <p:txBody>
          <a:bodyPr>
            <a:normAutofit fontScale="92500" lnSpcReduction="10000"/>
          </a:bodyPr>
          <a:lstStyle/>
          <a:p>
            <a:r>
              <a:rPr lang="es-MX" sz="2400" dirty="0">
                <a:solidFill>
                  <a:schemeClr val="accent1"/>
                </a:solidFill>
              </a:rPr>
              <a:t>1. NECESIDADES FISIOLÓGICAS</a:t>
            </a:r>
          </a:p>
          <a:p>
            <a:pPr algn="just"/>
            <a:r>
              <a:rPr lang="es-MX" dirty="0"/>
              <a:t>En el primer peldaño de la pirámide de Maslow hace referencia a todo aquello de lo que no puedes prescindir, en otras palabras, todos los ejemplos de la pirámide de Maslow que se encuentran entre las necesidades fisiológicas deben ser atendidas para que puedas vivir tranquilamente. A continuación, te dejamos algunos casos puntuales: </a:t>
            </a:r>
          </a:p>
          <a:p>
            <a:r>
              <a:rPr lang="es-MX" dirty="0"/>
              <a:t>Consumir alimentos. </a:t>
            </a:r>
          </a:p>
          <a:p>
            <a:r>
              <a:rPr lang="es-MX" dirty="0"/>
              <a:t>Conseguir abrigo.</a:t>
            </a:r>
          </a:p>
          <a:p>
            <a:r>
              <a:rPr lang="es-MX" dirty="0"/>
              <a:t>Ir al baño.</a:t>
            </a:r>
          </a:p>
          <a:p>
            <a:r>
              <a:rPr lang="es-MX" dirty="0"/>
              <a:t>Tener un lugar donde vivir.</a:t>
            </a:r>
          </a:p>
          <a:p>
            <a:r>
              <a:rPr lang="es-MX" dirty="0"/>
              <a:t>Respirar.</a:t>
            </a:r>
          </a:p>
          <a:p>
            <a:r>
              <a:rPr lang="es-MX" dirty="0"/>
              <a:t>Beber agua.</a:t>
            </a:r>
          </a:p>
          <a:p>
            <a:r>
              <a:rPr lang="es-MX" dirty="0"/>
              <a:t>Dormir.</a:t>
            </a:r>
          </a:p>
          <a:p>
            <a:r>
              <a:rPr lang="es-MX" dirty="0"/>
              <a:t>Asearse. </a:t>
            </a:r>
          </a:p>
          <a:p>
            <a:r>
              <a:rPr lang="es-MX" dirty="0"/>
              <a:t>Cortarse el cabello, etc. </a:t>
            </a:r>
            <a:endParaRPr lang="es-419" dirty="0"/>
          </a:p>
        </p:txBody>
      </p:sp>
    </p:spTree>
    <p:extLst>
      <p:ext uri="{BB962C8B-B14F-4D97-AF65-F5344CB8AC3E}">
        <p14:creationId xmlns:p14="http://schemas.microsoft.com/office/powerpoint/2010/main" val="3668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FC45A6-5CA3-4C9F-9BAC-EF09872C0529}"/>
              </a:ext>
            </a:extLst>
          </p:cNvPr>
          <p:cNvSpPr>
            <a:spLocks noGrp="1"/>
          </p:cNvSpPr>
          <p:nvPr>
            <p:ph idx="1"/>
          </p:nvPr>
        </p:nvSpPr>
        <p:spPr>
          <a:xfrm>
            <a:off x="683172" y="336331"/>
            <a:ext cx="10930759" cy="6390289"/>
          </a:xfrm>
        </p:spPr>
        <p:txBody>
          <a:bodyPr>
            <a:normAutofit lnSpcReduction="10000"/>
          </a:bodyPr>
          <a:lstStyle/>
          <a:p>
            <a:r>
              <a:rPr lang="es-MX" sz="2600" dirty="0">
                <a:solidFill>
                  <a:schemeClr val="accent1"/>
                </a:solidFill>
              </a:rPr>
              <a:t>2. NECESIDADES DE SEGURIDAD</a:t>
            </a:r>
          </a:p>
          <a:p>
            <a:pPr algn="just"/>
            <a:r>
              <a:rPr lang="es-MX" dirty="0"/>
              <a:t>Son aquellas necesidades que te permitirán mejorar tu calidad de vida y que, claro, se complementan con las necesidades fisiológicas.</a:t>
            </a:r>
          </a:p>
          <a:p>
            <a:pPr algn="just"/>
            <a:r>
              <a:rPr lang="es-MX" dirty="0"/>
              <a:t>Si bien los requerimientos biológicos son de los más importantes, notarás que los ejemplos de necesidades de seguridad de Maslow son “indispensables para el desarrollo de los seres humanos, pues se encargan de proporcionarnos un estilo de vida adecuado”. </a:t>
            </a:r>
          </a:p>
          <a:p>
            <a:pPr algn="just"/>
            <a:r>
              <a:rPr lang="es-MX" dirty="0"/>
              <a:t>Tener cobertura médica y contra accidentes.</a:t>
            </a:r>
          </a:p>
          <a:p>
            <a:pPr algn="just"/>
            <a:r>
              <a:rPr lang="es-MX" dirty="0"/>
              <a:t>Mantener tu física y moral. </a:t>
            </a:r>
          </a:p>
          <a:p>
            <a:pPr algn="just"/>
            <a:r>
              <a:rPr lang="es-MX" dirty="0"/>
              <a:t>Cuidar tu salud mental. </a:t>
            </a:r>
          </a:p>
          <a:p>
            <a:pPr algn="just"/>
            <a:r>
              <a:rPr lang="es-MX" dirty="0"/>
              <a:t>Contar con la protección de tus espacios privados. </a:t>
            </a:r>
          </a:p>
          <a:p>
            <a:pPr algn="just"/>
            <a:r>
              <a:rPr lang="es-MX" dirty="0"/>
              <a:t>Recibir apoyo y el cuidado de familiares o seres queridos. </a:t>
            </a:r>
          </a:p>
          <a:p>
            <a:pPr algn="just"/>
            <a:r>
              <a:rPr lang="es-MX" dirty="0"/>
              <a:t>Tener un celular o dispositivo móvil para comunicarse durante emergencias.</a:t>
            </a:r>
          </a:p>
          <a:p>
            <a:pPr algn="just"/>
            <a:r>
              <a:rPr lang="es-MX" dirty="0"/>
              <a:t>Disponer de una estabilidad laboral.</a:t>
            </a:r>
          </a:p>
          <a:p>
            <a:pPr algn="just"/>
            <a:r>
              <a:rPr lang="es-MX" dirty="0"/>
              <a:t>Acceder a un ingreso de dinero. </a:t>
            </a:r>
            <a:endParaRPr lang="es-419" dirty="0"/>
          </a:p>
        </p:txBody>
      </p:sp>
    </p:spTree>
    <p:extLst>
      <p:ext uri="{BB962C8B-B14F-4D97-AF65-F5344CB8AC3E}">
        <p14:creationId xmlns:p14="http://schemas.microsoft.com/office/powerpoint/2010/main" val="3362955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081AA1-86A7-4C40-8013-43D3F01ACA97}"/>
              </a:ext>
            </a:extLst>
          </p:cNvPr>
          <p:cNvSpPr>
            <a:spLocks noGrp="1"/>
          </p:cNvSpPr>
          <p:nvPr>
            <p:ph idx="1"/>
          </p:nvPr>
        </p:nvSpPr>
        <p:spPr>
          <a:xfrm>
            <a:off x="399393" y="294291"/>
            <a:ext cx="11298621" cy="6337738"/>
          </a:xfrm>
        </p:spPr>
        <p:txBody>
          <a:bodyPr>
            <a:normAutofit fontScale="92500" lnSpcReduction="20000"/>
          </a:bodyPr>
          <a:lstStyle/>
          <a:p>
            <a:r>
              <a:rPr lang="es-MX" sz="2600" dirty="0">
                <a:solidFill>
                  <a:schemeClr val="accent1"/>
                </a:solidFill>
              </a:rPr>
              <a:t>3. NECESIDADES SOCIALES</a:t>
            </a:r>
          </a:p>
          <a:p>
            <a:pPr algn="just"/>
            <a:r>
              <a:rPr lang="es-MX" dirty="0"/>
              <a:t>En el tercer peldaño, los ejemplos de la pirámide de Maslow están relacionados con la necesidad de pertenecer a un grupo, sin importar la cantidad de personas que lo integren. </a:t>
            </a:r>
          </a:p>
          <a:p>
            <a:pPr algn="just"/>
            <a:r>
              <a:rPr lang="es-MX" dirty="0"/>
              <a:t>En este caso, hablamos de las necesidades que nos llevan a buscar la aprobación de otros seres humanos por medio del afecto, la convivencia y la amistad, identificados como otros verdaderos pilares para el desarrollo de nuestra vida cotidiana.</a:t>
            </a:r>
          </a:p>
          <a:p>
            <a:pPr algn="just"/>
            <a:r>
              <a:rPr lang="es-MX" dirty="0"/>
              <a:t>Entonces, de acuerdo a la pirámide, el ser humano necesita los siguientes ejemplos de necesidades sociales de Maslow:</a:t>
            </a:r>
          </a:p>
          <a:p>
            <a:pPr algn="just"/>
            <a:r>
              <a:rPr lang="es-MX" dirty="0"/>
              <a:t>Ser parte de un grupo.</a:t>
            </a:r>
          </a:p>
          <a:p>
            <a:pPr algn="just"/>
            <a:r>
              <a:rPr lang="es-MX" dirty="0"/>
              <a:t>Tener personas a las cuales dar afecto o amor.</a:t>
            </a:r>
          </a:p>
          <a:p>
            <a:pPr algn="just"/>
            <a:r>
              <a:rPr lang="es-MX" dirty="0"/>
              <a:t>Retribución del afecto o amor que da.</a:t>
            </a:r>
          </a:p>
          <a:p>
            <a:pPr algn="just"/>
            <a:r>
              <a:rPr lang="es-MX" dirty="0"/>
              <a:t>Sentir que no es rechazado por las personas que quiere.</a:t>
            </a:r>
          </a:p>
          <a:p>
            <a:pPr algn="just"/>
            <a:r>
              <a:rPr lang="es-MX" dirty="0"/>
              <a:t>Tener una pareja. </a:t>
            </a:r>
          </a:p>
          <a:p>
            <a:pPr algn="just"/>
            <a:r>
              <a:rPr lang="es-MX" dirty="0"/>
              <a:t>Asistir a reuniones sociales. </a:t>
            </a:r>
          </a:p>
          <a:p>
            <a:pPr algn="just"/>
            <a:r>
              <a:rPr lang="es-MX" dirty="0"/>
              <a:t>Mantener un diálogo. </a:t>
            </a:r>
          </a:p>
          <a:p>
            <a:pPr algn="just"/>
            <a:r>
              <a:rPr lang="es-MX" dirty="0"/>
              <a:t>Ser comprendido y escuchado. </a:t>
            </a:r>
            <a:endParaRPr lang="es-419" dirty="0"/>
          </a:p>
        </p:txBody>
      </p:sp>
    </p:spTree>
    <p:extLst>
      <p:ext uri="{BB962C8B-B14F-4D97-AF65-F5344CB8AC3E}">
        <p14:creationId xmlns:p14="http://schemas.microsoft.com/office/powerpoint/2010/main" val="101718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2E4991-93D1-4CB9-8300-96FDDD1FC0F8}"/>
              </a:ext>
            </a:extLst>
          </p:cNvPr>
          <p:cNvSpPr>
            <a:spLocks noGrp="1"/>
          </p:cNvSpPr>
          <p:nvPr>
            <p:ph idx="1"/>
          </p:nvPr>
        </p:nvSpPr>
        <p:spPr>
          <a:xfrm>
            <a:off x="367863" y="451946"/>
            <a:ext cx="11456276" cy="6138040"/>
          </a:xfrm>
        </p:spPr>
        <p:txBody>
          <a:bodyPr>
            <a:normAutofit fontScale="92500" lnSpcReduction="20000"/>
          </a:bodyPr>
          <a:lstStyle/>
          <a:p>
            <a:pPr algn="just"/>
            <a:r>
              <a:rPr lang="es-MX" sz="2400" dirty="0">
                <a:solidFill>
                  <a:schemeClr val="accent1"/>
                </a:solidFill>
              </a:rPr>
              <a:t>4. NECESIDADES DE RECONOCIMIENTO</a:t>
            </a:r>
          </a:p>
          <a:p>
            <a:pPr algn="just"/>
            <a:r>
              <a:rPr lang="es-MX" sz="1800" dirty="0"/>
              <a:t>En el cuarto peldaño, los ejemplos de la pirámide de Maslow refieren a las necesidades que están relacionadas con el autoestima, la confianza y las aspiraciones personales de cada uno. </a:t>
            </a:r>
          </a:p>
          <a:p>
            <a:pPr algn="just"/>
            <a:r>
              <a:rPr lang="es-MX" sz="1800" dirty="0"/>
              <a:t>En otras palabras, “las necesidades de reconocimiento se alcanzan cuando nos sentimos valorados por los demás y por nosotros mismos, en relación a nuestros logros, bienestar y estatus”. </a:t>
            </a:r>
          </a:p>
          <a:p>
            <a:pPr algn="just"/>
            <a:r>
              <a:rPr lang="es-MX" sz="1800" dirty="0"/>
              <a:t>Entonces, los ejemplos de reconocimiento de la pirámide de Maslow en relación a este nivel, son los siguientes: </a:t>
            </a:r>
          </a:p>
          <a:p>
            <a:pPr algn="just"/>
            <a:r>
              <a:rPr lang="es-MX" sz="1800" dirty="0"/>
              <a:t>Ser valorados en el ámbito familiar, social y laboral.</a:t>
            </a:r>
          </a:p>
          <a:p>
            <a:pPr algn="just"/>
            <a:r>
              <a:rPr lang="es-MX" sz="1800" dirty="0"/>
              <a:t>Obtener el respeto de los demás. </a:t>
            </a:r>
          </a:p>
          <a:p>
            <a:pPr algn="just"/>
            <a:r>
              <a:rPr lang="es-MX" sz="1800" dirty="0"/>
              <a:t>Que te identifiquen como una persona en la que se puede confiar. </a:t>
            </a:r>
          </a:p>
          <a:p>
            <a:pPr algn="just"/>
            <a:r>
              <a:rPr lang="es-MX" sz="1800" dirty="0"/>
              <a:t>Mantener una buena reputación. </a:t>
            </a:r>
          </a:p>
          <a:p>
            <a:pPr algn="just"/>
            <a:r>
              <a:rPr lang="es-MX" sz="1800" dirty="0"/>
              <a:t>Confiar en uno mismo. </a:t>
            </a:r>
          </a:p>
          <a:p>
            <a:pPr algn="just"/>
            <a:r>
              <a:rPr lang="es-MX" sz="1800" dirty="0"/>
              <a:t>Tener dignidad. </a:t>
            </a:r>
          </a:p>
          <a:p>
            <a:pPr algn="just"/>
            <a:r>
              <a:rPr lang="es-MX" sz="1800" dirty="0"/>
              <a:t>Alcanzar el éxito. </a:t>
            </a:r>
          </a:p>
          <a:p>
            <a:pPr algn="just"/>
            <a:r>
              <a:rPr lang="es-MX" sz="1800" dirty="0"/>
              <a:t>Recibir atención por las personas con las que interactuamos.</a:t>
            </a:r>
          </a:p>
          <a:p>
            <a:pPr algn="just"/>
            <a:r>
              <a:rPr lang="es-MX" sz="1800" dirty="0"/>
              <a:t>Respeto hacia nosotros mismos.</a:t>
            </a:r>
          </a:p>
          <a:p>
            <a:pPr algn="just"/>
            <a:r>
              <a:rPr lang="es-MX" sz="1800" dirty="0"/>
              <a:t>Cuidado de nuestro bienestar.</a:t>
            </a:r>
            <a:endParaRPr lang="es-419" sz="1800" dirty="0"/>
          </a:p>
        </p:txBody>
      </p:sp>
    </p:spTree>
    <p:extLst>
      <p:ext uri="{BB962C8B-B14F-4D97-AF65-F5344CB8AC3E}">
        <p14:creationId xmlns:p14="http://schemas.microsoft.com/office/powerpoint/2010/main" val="4036118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FE473E-A297-48BC-88A7-357F06AF3AFD}"/>
              </a:ext>
            </a:extLst>
          </p:cNvPr>
          <p:cNvSpPr>
            <a:spLocks noGrp="1"/>
          </p:cNvSpPr>
          <p:nvPr>
            <p:ph idx="1"/>
          </p:nvPr>
        </p:nvSpPr>
        <p:spPr>
          <a:xfrm>
            <a:off x="777766" y="462456"/>
            <a:ext cx="10174013" cy="5812220"/>
          </a:xfrm>
        </p:spPr>
        <p:txBody>
          <a:bodyPr>
            <a:normAutofit/>
          </a:bodyPr>
          <a:lstStyle/>
          <a:p>
            <a:pPr algn="just"/>
            <a:r>
              <a:rPr lang="es-MX" sz="2800" dirty="0">
                <a:solidFill>
                  <a:schemeClr val="accent1"/>
                </a:solidFill>
              </a:rPr>
              <a:t>5. NECESIDADES DE AUTORREALIZACIÓN</a:t>
            </a:r>
          </a:p>
          <a:p>
            <a:pPr algn="just"/>
            <a:r>
              <a:rPr lang="es-MX" sz="2400" dirty="0"/>
              <a:t>Tiene un significado diferente para cada uno de los seres humanos. </a:t>
            </a:r>
          </a:p>
          <a:p>
            <a:pPr algn="just"/>
            <a:r>
              <a:rPr lang="es-MX" sz="2400" dirty="0"/>
              <a:t>Por ejemplo, para algunas personas, el hecho de sentirse realizado es sinónimo de cumplir el mayor número de metas profesionales; mientras que, para otras, el éxito puede llegar al desarrollar una actividad que les apasiona.</a:t>
            </a:r>
          </a:p>
          <a:p>
            <a:pPr algn="just"/>
            <a:r>
              <a:rPr lang="es-MX" sz="2400" dirty="0"/>
              <a:t>Por otro lado, el último nivel de la pirámide de Maslow también comprende el hecho de ser capaces de reconocer nuestras emociones. </a:t>
            </a:r>
            <a:endParaRPr lang="es-419" sz="2400" dirty="0"/>
          </a:p>
        </p:txBody>
      </p:sp>
    </p:spTree>
    <p:extLst>
      <p:ext uri="{BB962C8B-B14F-4D97-AF65-F5344CB8AC3E}">
        <p14:creationId xmlns:p14="http://schemas.microsoft.com/office/powerpoint/2010/main" val="712415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14BB18-A83E-442C-9627-33D95D375C7C}"/>
              </a:ext>
            </a:extLst>
          </p:cNvPr>
          <p:cNvSpPr>
            <a:spLocks noGrp="1"/>
          </p:cNvSpPr>
          <p:nvPr>
            <p:ph idx="1"/>
          </p:nvPr>
        </p:nvSpPr>
        <p:spPr>
          <a:xfrm>
            <a:off x="1135117" y="609600"/>
            <a:ext cx="10468304" cy="6011917"/>
          </a:xfrm>
        </p:spPr>
        <p:txBody>
          <a:bodyPr>
            <a:normAutofit/>
          </a:bodyPr>
          <a:lstStyle/>
          <a:p>
            <a:pPr algn="just"/>
            <a:r>
              <a:rPr lang="es-MX" sz="2400" dirty="0"/>
              <a:t>Entonces, de poder hacer una lista con estas necesidades para luego aprender cómo aplicar la pirámide de Maslow en la vida, en este último nivel deberás trabajar:</a:t>
            </a:r>
          </a:p>
          <a:p>
            <a:pPr algn="just"/>
            <a:r>
              <a:rPr lang="es-MX" sz="2400" dirty="0"/>
              <a:t>La moralidad</a:t>
            </a:r>
          </a:p>
          <a:p>
            <a:pPr algn="just"/>
            <a:r>
              <a:rPr lang="es-MX" sz="2400" dirty="0"/>
              <a:t>La creatividad</a:t>
            </a:r>
          </a:p>
          <a:p>
            <a:pPr algn="just"/>
            <a:r>
              <a:rPr lang="es-MX" sz="2400" dirty="0"/>
              <a:t>La espontaneidad</a:t>
            </a:r>
          </a:p>
          <a:p>
            <a:pPr algn="just"/>
            <a:r>
              <a:rPr lang="es-MX" sz="2400" dirty="0"/>
              <a:t>La resolución de problemas</a:t>
            </a:r>
          </a:p>
          <a:p>
            <a:pPr algn="just"/>
            <a:r>
              <a:rPr lang="es-MX" sz="2400" dirty="0"/>
              <a:t>La falta de prejuicios</a:t>
            </a:r>
          </a:p>
          <a:p>
            <a:pPr algn="just"/>
            <a:r>
              <a:rPr lang="es-MX" sz="2400" dirty="0"/>
              <a:t>Desarrollo religioso o espiritual</a:t>
            </a:r>
          </a:p>
          <a:p>
            <a:pPr algn="just"/>
            <a:r>
              <a:rPr lang="es-MX" sz="2400" dirty="0"/>
              <a:t>Búsqueda de un objetivo o misión en la vida</a:t>
            </a:r>
          </a:p>
          <a:p>
            <a:pPr algn="just"/>
            <a:r>
              <a:rPr lang="es-MX" sz="2400" dirty="0"/>
              <a:t>Ayudar a las personas sin esperar nada a cambio.</a:t>
            </a:r>
            <a:endParaRPr lang="es-419" sz="2400" dirty="0"/>
          </a:p>
        </p:txBody>
      </p:sp>
    </p:spTree>
    <p:extLst>
      <p:ext uri="{BB962C8B-B14F-4D97-AF65-F5344CB8AC3E}">
        <p14:creationId xmlns:p14="http://schemas.microsoft.com/office/powerpoint/2010/main" val="1402735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69B83-65D9-4A10-B653-DB236FF13C8E}"/>
              </a:ext>
            </a:extLst>
          </p:cNvPr>
          <p:cNvSpPr>
            <a:spLocks noGrp="1"/>
          </p:cNvSpPr>
          <p:nvPr>
            <p:ph type="title"/>
          </p:nvPr>
        </p:nvSpPr>
        <p:spPr/>
        <p:txBody>
          <a:bodyPr/>
          <a:lstStyle/>
          <a:p>
            <a:r>
              <a:rPr lang="es-MX" dirty="0"/>
              <a:t>TALLER</a:t>
            </a:r>
            <a:endParaRPr lang="es-419" dirty="0"/>
          </a:p>
        </p:txBody>
      </p:sp>
      <p:sp>
        <p:nvSpPr>
          <p:cNvPr id="3" name="Marcador de contenido 2">
            <a:extLst>
              <a:ext uri="{FF2B5EF4-FFF2-40B4-BE49-F238E27FC236}">
                <a16:creationId xmlns:a16="http://schemas.microsoft.com/office/drawing/2014/main" id="{AAA6BAE1-2BAC-4B59-8668-70B06041B59E}"/>
              </a:ext>
            </a:extLst>
          </p:cNvPr>
          <p:cNvSpPr>
            <a:spLocks noGrp="1"/>
          </p:cNvSpPr>
          <p:nvPr>
            <p:ph idx="1"/>
          </p:nvPr>
        </p:nvSpPr>
        <p:spPr/>
        <p:txBody>
          <a:bodyPr/>
          <a:lstStyle/>
          <a:p>
            <a:r>
              <a:rPr lang="es-MX" dirty="0"/>
              <a:t>REALIZAR UNA PIRAMIDE DE MASLOW SEGÚN SUS NECESIDADES DIARIAS PARA UN CORRECTO DESEMPEÑO ACADÉMICO, PERSONAL Y MOTIVACIONAL.</a:t>
            </a:r>
          </a:p>
          <a:p>
            <a:pPr marL="0" indent="0">
              <a:buNone/>
            </a:pPr>
            <a:endParaRPr lang="es-419" dirty="0"/>
          </a:p>
        </p:txBody>
      </p:sp>
      <p:sp>
        <p:nvSpPr>
          <p:cNvPr id="5" name="CuadroTexto 4">
            <a:extLst>
              <a:ext uri="{FF2B5EF4-FFF2-40B4-BE49-F238E27FC236}">
                <a16:creationId xmlns:a16="http://schemas.microsoft.com/office/drawing/2014/main" id="{28273DBA-5759-4666-A906-E393BFF5ECC4}"/>
              </a:ext>
            </a:extLst>
          </p:cNvPr>
          <p:cNvSpPr txBox="1"/>
          <p:nvPr/>
        </p:nvSpPr>
        <p:spPr>
          <a:xfrm>
            <a:off x="2293884" y="4003368"/>
            <a:ext cx="6101254" cy="369332"/>
          </a:xfrm>
          <a:prstGeom prst="rect">
            <a:avLst/>
          </a:prstGeom>
          <a:noFill/>
        </p:spPr>
        <p:txBody>
          <a:bodyPr wrap="square">
            <a:spAutoFit/>
          </a:bodyPr>
          <a:lstStyle/>
          <a:p>
            <a:endParaRPr lang="es-419" dirty="0"/>
          </a:p>
        </p:txBody>
      </p:sp>
      <p:sp>
        <p:nvSpPr>
          <p:cNvPr id="6" name="Bocadillo: ovalado 5">
            <a:extLst>
              <a:ext uri="{FF2B5EF4-FFF2-40B4-BE49-F238E27FC236}">
                <a16:creationId xmlns:a16="http://schemas.microsoft.com/office/drawing/2014/main" id="{7C743A64-AA7C-4F55-880B-2E512CAF2C0D}"/>
              </a:ext>
            </a:extLst>
          </p:cNvPr>
          <p:cNvSpPr/>
          <p:nvPr/>
        </p:nvSpPr>
        <p:spPr>
          <a:xfrm>
            <a:off x="7507086" y="3121572"/>
            <a:ext cx="4390624" cy="29319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1"/>
                </a:solidFill>
              </a:rPr>
              <a:t>Maslow considera que la meta educativa más importante para los estudiantes, es aprender de acuerdo a sus capacidades y al nivel en que sus necesidades se ajusten.</a:t>
            </a:r>
          </a:p>
        </p:txBody>
      </p:sp>
    </p:spTree>
    <p:extLst>
      <p:ext uri="{BB962C8B-B14F-4D97-AF65-F5344CB8AC3E}">
        <p14:creationId xmlns:p14="http://schemas.microsoft.com/office/powerpoint/2010/main" val="1896493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E3ED8-F248-48B1-99D4-3376D2056A52}"/>
              </a:ext>
            </a:extLst>
          </p:cNvPr>
          <p:cNvSpPr>
            <a:spLocks noGrp="1"/>
          </p:cNvSpPr>
          <p:nvPr>
            <p:ph type="title"/>
          </p:nvPr>
        </p:nvSpPr>
        <p:spPr>
          <a:xfrm>
            <a:off x="1555084" y="0"/>
            <a:ext cx="9291215" cy="1049235"/>
          </a:xfrm>
        </p:spPr>
        <p:txBody>
          <a:bodyPr/>
          <a:lstStyle/>
          <a:p>
            <a:r>
              <a:rPr lang="es-MX" dirty="0"/>
              <a:t>FACTORES O MEDIOS DE PRODUCCIÓN</a:t>
            </a:r>
            <a:endParaRPr lang="es-419" dirty="0"/>
          </a:p>
        </p:txBody>
      </p:sp>
      <p:sp>
        <p:nvSpPr>
          <p:cNvPr id="3" name="Marcador de contenido 2">
            <a:extLst>
              <a:ext uri="{FF2B5EF4-FFF2-40B4-BE49-F238E27FC236}">
                <a16:creationId xmlns:a16="http://schemas.microsoft.com/office/drawing/2014/main" id="{762AF189-4B80-491C-9D05-EDB7533F09EA}"/>
              </a:ext>
            </a:extLst>
          </p:cNvPr>
          <p:cNvSpPr>
            <a:spLocks noGrp="1"/>
          </p:cNvSpPr>
          <p:nvPr>
            <p:ph idx="1"/>
          </p:nvPr>
        </p:nvSpPr>
        <p:spPr>
          <a:xfrm>
            <a:off x="162794" y="798436"/>
            <a:ext cx="10560750" cy="4811827"/>
          </a:xfrm>
        </p:spPr>
        <p:txBody>
          <a:bodyPr>
            <a:normAutofit/>
          </a:bodyPr>
          <a:lstStyle/>
          <a:p>
            <a:pPr algn="just"/>
            <a:r>
              <a:rPr lang="es-MX" b="1" i="0" dirty="0">
                <a:solidFill>
                  <a:srgbClr val="BDC1C6"/>
                </a:solidFill>
                <a:effectLst/>
                <a:latin typeface="Google Sans"/>
              </a:rPr>
              <a:t> </a:t>
            </a:r>
            <a:r>
              <a:rPr lang="es-MX" sz="2200" b="1" i="0" dirty="0">
                <a:solidFill>
                  <a:srgbClr val="BDC1C6"/>
                </a:solidFill>
                <a:effectLst/>
                <a:latin typeface="Google Sans"/>
              </a:rPr>
              <a:t>Los factores de producción son los medios utilizados para la elaboración de productos y servicios. Estos son: </a:t>
            </a:r>
            <a:r>
              <a:rPr lang="es-MX" sz="2200" b="1" i="1" dirty="0">
                <a:solidFill>
                  <a:srgbClr val="BDC1C6"/>
                </a:solidFill>
                <a:effectLst/>
                <a:latin typeface="Google Sans"/>
              </a:rPr>
              <a:t>trabajo, tierra, capital y tecnología</a:t>
            </a:r>
            <a:endParaRPr lang="es-MX" b="1" i="1" dirty="0">
              <a:solidFill>
                <a:srgbClr val="BDC1C6"/>
              </a:solidFill>
              <a:effectLst/>
              <a:latin typeface="Google Sans"/>
            </a:endParaRPr>
          </a:p>
          <a:p>
            <a:pPr algn="just"/>
            <a:r>
              <a:rPr lang="es-MX" dirty="0"/>
              <a:t>Es decir, los factores productivos son aquellos recursos que se necesitan para generar bienes que son aptos para su consumo y, por ende, destinados al mercado.</a:t>
            </a:r>
          </a:p>
          <a:p>
            <a:pPr algn="just"/>
            <a:r>
              <a:rPr lang="es-MX" dirty="0"/>
              <a:t>Las empresas, ya sean grandes, (medianas o pequeñas, PYMES),  como respuesta a las necesidades de la sociedad, se encuentran en constante desarrollo de productos y servicios, logrados a través de la utilización estratégica y coordinada de estos factores de producción.</a:t>
            </a:r>
            <a:endParaRPr lang="es-419" dirty="0"/>
          </a:p>
        </p:txBody>
      </p:sp>
      <p:pic>
        <p:nvPicPr>
          <p:cNvPr id="4" name="Imagen 3">
            <a:extLst>
              <a:ext uri="{FF2B5EF4-FFF2-40B4-BE49-F238E27FC236}">
                <a16:creationId xmlns:a16="http://schemas.microsoft.com/office/drawing/2014/main" id="{08D7FB90-4EA9-4692-AF3B-D09787EB3B3B}"/>
              </a:ext>
            </a:extLst>
          </p:cNvPr>
          <p:cNvPicPr>
            <a:picLocks noChangeAspect="1"/>
          </p:cNvPicPr>
          <p:nvPr/>
        </p:nvPicPr>
        <p:blipFill>
          <a:blip r:embed="rId2"/>
          <a:stretch>
            <a:fillRect/>
          </a:stretch>
        </p:blipFill>
        <p:spPr>
          <a:xfrm>
            <a:off x="8283264" y="3850105"/>
            <a:ext cx="3908736" cy="3007895"/>
          </a:xfrm>
          <a:prstGeom prst="rect">
            <a:avLst/>
          </a:prstGeom>
        </p:spPr>
      </p:pic>
    </p:spTree>
    <p:extLst>
      <p:ext uri="{BB962C8B-B14F-4D97-AF65-F5344CB8AC3E}">
        <p14:creationId xmlns:p14="http://schemas.microsoft.com/office/powerpoint/2010/main" val="1457409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EFB87-C655-4464-8B1C-FE9B2F4932B3}"/>
              </a:ext>
            </a:extLst>
          </p:cNvPr>
          <p:cNvSpPr>
            <a:spLocks noGrp="1"/>
          </p:cNvSpPr>
          <p:nvPr>
            <p:ph type="title"/>
          </p:nvPr>
        </p:nvSpPr>
        <p:spPr>
          <a:xfrm>
            <a:off x="1241372" y="257981"/>
            <a:ext cx="9291215" cy="1049235"/>
          </a:xfrm>
        </p:spPr>
        <p:txBody>
          <a:bodyPr/>
          <a:lstStyle/>
          <a:p>
            <a:r>
              <a:rPr lang="es-419" dirty="0"/>
              <a:t>El papel de administrador</a:t>
            </a:r>
          </a:p>
        </p:txBody>
      </p:sp>
      <p:sp>
        <p:nvSpPr>
          <p:cNvPr id="3" name="Marcador de contenido 2">
            <a:extLst>
              <a:ext uri="{FF2B5EF4-FFF2-40B4-BE49-F238E27FC236}">
                <a16:creationId xmlns:a16="http://schemas.microsoft.com/office/drawing/2014/main" id="{AF12BA48-0F42-4A84-88DA-E9543FD43BA3}"/>
              </a:ext>
            </a:extLst>
          </p:cNvPr>
          <p:cNvSpPr>
            <a:spLocks noGrp="1"/>
          </p:cNvSpPr>
          <p:nvPr>
            <p:ph idx="1"/>
          </p:nvPr>
        </p:nvSpPr>
        <p:spPr>
          <a:xfrm>
            <a:off x="399393" y="1349435"/>
            <a:ext cx="11456275" cy="5250584"/>
          </a:xfrm>
        </p:spPr>
        <p:txBody>
          <a:bodyPr/>
          <a:lstStyle/>
          <a:p>
            <a:pPr algn="just"/>
            <a:r>
              <a:rPr lang="es-MX" dirty="0"/>
              <a:t>Un administrador es una persona con visión, que es capaz de aplicar y desarrollar todos los conocimientos acerca de la planeación, organización, dirección, coordinación y control empresarial para la toma de decisiones, donde sus objetivos están en la misma dirección de las metas y propósitos de la empresa o institución.</a:t>
            </a:r>
          </a:p>
          <a:p>
            <a:pPr algn="just"/>
            <a:r>
              <a:rPr lang="es-MX" dirty="0"/>
              <a:t>Se preocupa del análisis y observación de problemáticas que se requieren solucionar.</a:t>
            </a:r>
          </a:p>
          <a:p>
            <a:pPr algn="just"/>
            <a:r>
              <a:rPr lang="es-MX" dirty="0"/>
              <a:t>Plantea metas y objetivos para las diferentes áreas de la empresa. </a:t>
            </a:r>
          </a:p>
          <a:p>
            <a:pPr algn="just"/>
            <a:r>
              <a:rPr lang="es-MX" dirty="0"/>
              <a:t>Manejo adecuado de presupuestos con base en los recursos de la empresa.</a:t>
            </a:r>
          </a:p>
          <a:p>
            <a:pPr algn="just"/>
            <a:r>
              <a:rPr lang="es-MX" dirty="0"/>
              <a:t>Organizar el equipo de trabajo.- El administrador debe establecer las funciones y responsabilidades correspondientes a cada miembro del equipo o cada área de la empresa, con la finalidad de cumplir con éxito las metas establecidas por la empresa. Para lograrlo, es sumamente importante contar con un equipo capaz y eficiente (manual de funciones)</a:t>
            </a:r>
          </a:p>
          <a:p>
            <a:endParaRPr lang="es-419" dirty="0"/>
          </a:p>
        </p:txBody>
      </p:sp>
    </p:spTree>
    <p:extLst>
      <p:ext uri="{BB962C8B-B14F-4D97-AF65-F5344CB8AC3E}">
        <p14:creationId xmlns:p14="http://schemas.microsoft.com/office/powerpoint/2010/main" val="295023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392319-FA59-47B2-B31A-1A725220EAFA}"/>
              </a:ext>
            </a:extLst>
          </p:cNvPr>
          <p:cNvSpPr>
            <a:spLocks noGrp="1"/>
          </p:cNvSpPr>
          <p:nvPr>
            <p:ph idx="1"/>
          </p:nvPr>
        </p:nvSpPr>
        <p:spPr>
          <a:xfrm>
            <a:off x="1" y="325822"/>
            <a:ext cx="12055366" cy="6306206"/>
          </a:xfrm>
        </p:spPr>
        <p:txBody>
          <a:bodyPr>
            <a:normAutofit lnSpcReduction="10000"/>
          </a:bodyPr>
          <a:lstStyle/>
          <a:p>
            <a:pPr algn="just"/>
            <a:r>
              <a:rPr lang="es-MX" sz="3200" dirty="0"/>
              <a:t>Dirigir la compañía/empresa.- Así una empresa tenga a los mejores y más calificados colaboradores, no podrá prosperar si no cuenta con un administrador capaz de dar órdenes y de tomar las decisiones necesarias para que se logren los procesos administrativos. </a:t>
            </a:r>
          </a:p>
          <a:p>
            <a:pPr algn="just"/>
            <a:r>
              <a:rPr lang="es-MX" sz="3200" dirty="0"/>
              <a:t>Motivar y comunicar a su equipo.- El administrador debe liderar el trabajo en equipo a través de la práctica de diversas estrategias de comunicación para las personas con quienes trabaja, mediante programas de remuneración  y ascensos, y gracias a una comunicación constante, desde y hacia sus subordinados.</a:t>
            </a:r>
          </a:p>
          <a:p>
            <a:endParaRPr lang="es-MX" dirty="0"/>
          </a:p>
          <a:p>
            <a:endParaRPr lang="es-419" dirty="0"/>
          </a:p>
        </p:txBody>
      </p:sp>
    </p:spTree>
    <p:extLst>
      <p:ext uri="{BB962C8B-B14F-4D97-AF65-F5344CB8AC3E}">
        <p14:creationId xmlns:p14="http://schemas.microsoft.com/office/powerpoint/2010/main" val="21597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EF8870-98F7-4D12-9692-2BCA2E4BEA15}"/>
              </a:ext>
            </a:extLst>
          </p:cNvPr>
          <p:cNvSpPr>
            <a:spLocks noGrp="1"/>
          </p:cNvSpPr>
          <p:nvPr>
            <p:ph idx="1"/>
          </p:nvPr>
        </p:nvSpPr>
        <p:spPr>
          <a:xfrm>
            <a:off x="259882" y="182880"/>
            <a:ext cx="11672236" cy="5707781"/>
          </a:xfrm>
        </p:spPr>
        <p:txBody>
          <a:bodyPr>
            <a:normAutofit/>
          </a:bodyPr>
          <a:lstStyle/>
          <a:p>
            <a:pPr marL="0" indent="0">
              <a:buNone/>
            </a:pPr>
            <a:r>
              <a:rPr lang="es-MX" sz="2400" u="sng" dirty="0"/>
              <a:t>Compromiso con la organización.</a:t>
            </a:r>
            <a:endParaRPr lang="es-419" sz="2400" u="sng" dirty="0"/>
          </a:p>
          <a:p>
            <a:pPr marL="0" indent="0" algn="just">
              <a:buNone/>
            </a:pPr>
            <a:r>
              <a:rPr lang="es-MX" dirty="0"/>
              <a:t>En un mercado laboral cambiante y en el que cada vez conviven más generaciones diferentes con sus distintas ambiciones y metas profesionales, cada vez es más complicado para las empresas fidelizar a sus empleados. Una de las razones principales de esta situación es la falta de compromiso laboral que se deriva de muchos factores y que repercute directa o indirectamente en los resultados de la compañía. Esto ha hecho que los departamentos de Recursos Humanos estén cada vez más centrados en lograr el compromiso de sus empleados porque los beneficios son muchos para ambas partes. </a:t>
            </a:r>
          </a:p>
          <a:p>
            <a:pPr marL="0" indent="0" algn="just">
              <a:buNone/>
            </a:pPr>
            <a:r>
              <a:rPr lang="es-MX" dirty="0"/>
              <a:t>El compromiso laboral es un vínculo entre los empleados y la organización, cada vez es más importante este aspecto porque el compromiso de los empleados va ligado directamente a la productividad laboral. Este aspecto se ha convertido en una prioridad para muchas empresas porque son conscientes de que la felicidad de los empleados afecta a su rendimiento y también a la retención del talento humano.</a:t>
            </a:r>
            <a:endParaRPr lang="es-419" dirty="0"/>
          </a:p>
        </p:txBody>
      </p:sp>
    </p:spTree>
    <p:extLst>
      <p:ext uri="{BB962C8B-B14F-4D97-AF65-F5344CB8AC3E}">
        <p14:creationId xmlns:p14="http://schemas.microsoft.com/office/powerpoint/2010/main" val="1491701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3B7C3C-2B42-4584-8E59-1D0A9CA795C2}"/>
              </a:ext>
            </a:extLst>
          </p:cNvPr>
          <p:cNvSpPr>
            <a:spLocks noGrp="1"/>
          </p:cNvSpPr>
          <p:nvPr>
            <p:ph idx="1"/>
          </p:nvPr>
        </p:nvSpPr>
        <p:spPr>
          <a:xfrm>
            <a:off x="662152" y="388884"/>
            <a:ext cx="11046371" cy="5885792"/>
          </a:xfrm>
        </p:spPr>
        <p:txBody>
          <a:bodyPr>
            <a:normAutofit lnSpcReduction="10000"/>
          </a:bodyPr>
          <a:lstStyle/>
          <a:p>
            <a:pPr algn="just"/>
            <a:r>
              <a:rPr lang="es-MX" sz="2800" dirty="0"/>
              <a:t>Ser la imagen de la compañía.- Entre las funciones de un administrador, se encuentra la difícil tarea de ser la cara de la empresa para el mundo, no solo para sus clientes o trabajadores, si no que también, debe ser la cara que responda ante cualquier eventualidad o situación que involucre a la empresa. Esta función requiere de mucho compromiso, ya que, representar una organización conlleva una gran responsabilidad. </a:t>
            </a:r>
          </a:p>
          <a:p>
            <a:pPr algn="just"/>
            <a:r>
              <a:rPr lang="es-MX" sz="2800" dirty="0"/>
              <a:t>Establecer medidas de desempeño.- El administrador establece criterios importantes para la evaluación del desempeño de la organización y al mismo tiempo ayuda a sus trabajadores a cumplirlas. Estas medidas sirven para analizar y evaluar el rendimiento de sus subordinados, sus superiores y sus colegas.</a:t>
            </a:r>
          </a:p>
          <a:p>
            <a:endParaRPr lang="es-MX" sz="2000" dirty="0"/>
          </a:p>
          <a:p>
            <a:endParaRPr lang="es-419" dirty="0"/>
          </a:p>
        </p:txBody>
      </p:sp>
    </p:spTree>
    <p:extLst>
      <p:ext uri="{BB962C8B-B14F-4D97-AF65-F5344CB8AC3E}">
        <p14:creationId xmlns:p14="http://schemas.microsoft.com/office/powerpoint/2010/main" val="2548965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7E8412-802F-4E60-9800-9BC38D09F1F5}"/>
              </a:ext>
            </a:extLst>
          </p:cNvPr>
          <p:cNvSpPr>
            <a:spLocks noGrp="1"/>
          </p:cNvSpPr>
          <p:nvPr>
            <p:ph idx="1"/>
          </p:nvPr>
        </p:nvSpPr>
        <p:spPr>
          <a:xfrm>
            <a:off x="346841" y="262760"/>
            <a:ext cx="11708525" cy="6337738"/>
          </a:xfrm>
        </p:spPr>
        <p:txBody>
          <a:bodyPr>
            <a:normAutofit/>
          </a:bodyPr>
          <a:lstStyle/>
          <a:p>
            <a:pPr algn="just"/>
            <a:r>
              <a:rPr lang="es-MX" sz="4000" dirty="0"/>
              <a:t>Evaluar los resultados.- El administrador tiene que evaluar los resultados de las acciones emprendidas, con la finalidad de corroborar el cumplimiento de las metas de la empresa y el éxito de las acciones que ha desempeñado. De esta manera podrá realizar nuevas acciones correctivas y trazar nuevas metas y objetivos para la empresa. </a:t>
            </a:r>
            <a:endParaRPr lang="es-419" sz="4000" dirty="0"/>
          </a:p>
        </p:txBody>
      </p:sp>
    </p:spTree>
    <p:extLst>
      <p:ext uri="{BB962C8B-B14F-4D97-AF65-F5344CB8AC3E}">
        <p14:creationId xmlns:p14="http://schemas.microsoft.com/office/powerpoint/2010/main" val="1951489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0B500-C040-4E8F-9DE5-3F3ADD628BCE}"/>
              </a:ext>
            </a:extLst>
          </p:cNvPr>
          <p:cNvSpPr>
            <a:spLocks noGrp="1"/>
          </p:cNvSpPr>
          <p:nvPr>
            <p:ph type="title"/>
          </p:nvPr>
        </p:nvSpPr>
        <p:spPr>
          <a:xfrm>
            <a:off x="1125758" y="110836"/>
            <a:ext cx="9291215" cy="719481"/>
          </a:xfrm>
        </p:spPr>
        <p:txBody>
          <a:bodyPr/>
          <a:lstStyle/>
          <a:p>
            <a:r>
              <a:rPr lang="es-419" dirty="0"/>
              <a:t>Ética profesional</a:t>
            </a:r>
          </a:p>
        </p:txBody>
      </p:sp>
      <p:sp>
        <p:nvSpPr>
          <p:cNvPr id="3" name="Marcador de contenido 2">
            <a:extLst>
              <a:ext uri="{FF2B5EF4-FFF2-40B4-BE49-F238E27FC236}">
                <a16:creationId xmlns:a16="http://schemas.microsoft.com/office/drawing/2014/main" id="{7B8BB613-9B1C-4624-8851-BF0F900EDBFC}"/>
              </a:ext>
            </a:extLst>
          </p:cNvPr>
          <p:cNvSpPr>
            <a:spLocks noGrp="1"/>
          </p:cNvSpPr>
          <p:nvPr>
            <p:ph idx="1"/>
          </p:nvPr>
        </p:nvSpPr>
        <p:spPr>
          <a:xfrm>
            <a:off x="283779" y="830317"/>
            <a:ext cx="11708524" cy="6027683"/>
          </a:xfrm>
        </p:spPr>
        <p:txBody>
          <a:bodyPr>
            <a:normAutofit fontScale="85000" lnSpcReduction="20000"/>
          </a:bodyPr>
          <a:lstStyle/>
          <a:p>
            <a:pPr algn="just"/>
            <a:r>
              <a:rPr lang="es-MX" sz="2800" dirty="0"/>
              <a:t>La ética es la rama del saber que se ocupa del estudio de las acciones morales de los individuos y de los grupos, así como de las reglas y normas que rigen ese comportamiento en una sociedad determinada.</a:t>
            </a:r>
          </a:p>
          <a:p>
            <a:pPr algn="just"/>
            <a:r>
              <a:rPr lang="es-MX" sz="2800" dirty="0"/>
              <a:t>Mostrar respeto por los empleados y clientes implica cumplir todas las promesas y ofrecer disculpas sinceras y una compensación adecuada si algo no se cumple. Mostrar una falta de respeto apartará a los clientes de comprometerse con un negocio y reducirá su reputación. </a:t>
            </a:r>
          </a:p>
          <a:p>
            <a:pPr algn="just"/>
            <a:r>
              <a:rPr lang="es-MX" sz="2800" dirty="0"/>
              <a:t>Tratar a los clientes y empleados con un sentido de equidad y justicia es un tipo de ética clave, los comportamientos manipuladores no solo no son éticos, sino que también son inútiles, y la principal prioridad de cualquier negocio debe ser  sus clientes y empleados. </a:t>
            </a:r>
          </a:p>
          <a:p>
            <a:pPr algn="just"/>
            <a:r>
              <a:rPr lang="es-MX" sz="2800" dirty="0"/>
              <a:t>La sección de la ética que rige el comportamiento del individuo en su ejercicio profesional, no se puede apuntar a una sola rama en específico,  dado a  que no todas las profesiones se rigen por un mismo planteamiento ético, por esta razón es que existen los llamados </a:t>
            </a:r>
            <a:r>
              <a:rPr lang="es-MX" sz="2800" i="1" dirty="0"/>
              <a:t>Código de Ética.</a:t>
            </a:r>
          </a:p>
          <a:p>
            <a:endParaRPr lang="es-MX" dirty="0"/>
          </a:p>
        </p:txBody>
      </p:sp>
    </p:spTree>
    <p:extLst>
      <p:ext uri="{BB962C8B-B14F-4D97-AF65-F5344CB8AC3E}">
        <p14:creationId xmlns:p14="http://schemas.microsoft.com/office/powerpoint/2010/main" val="2595974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5196-FFFD-4EFE-AF4C-6EF98AF2C370}"/>
              </a:ext>
            </a:extLst>
          </p:cNvPr>
          <p:cNvSpPr>
            <a:spLocks noGrp="1"/>
          </p:cNvSpPr>
          <p:nvPr>
            <p:ph type="title"/>
          </p:nvPr>
        </p:nvSpPr>
        <p:spPr>
          <a:xfrm>
            <a:off x="1083717" y="142367"/>
            <a:ext cx="9291215" cy="1049235"/>
          </a:xfrm>
        </p:spPr>
        <p:txBody>
          <a:bodyPr/>
          <a:lstStyle/>
          <a:p>
            <a:r>
              <a:rPr lang="es-MX" dirty="0"/>
              <a:t>EL CÓDIGO DE ÉTICA</a:t>
            </a:r>
            <a:br>
              <a:rPr lang="es-MX" dirty="0"/>
            </a:br>
            <a:endParaRPr lang="es-419" dirty="0"/>
          </a:p>
        </p:txBody>
      </p:sp>
      <p:sp>
        <p:nvSpPr>
          <p:cNvPr id="3" name="Marcador de contenido 2">
            <a:extLst>
              <a:ext uri="{FF2B5EF4-FFF2-40B4-BE49-F238E27FC236}">
                <a16:creationId xmlns:a16="http://schemas.microsoft.com/office/drawing/2014/main" id="{F258408E-4C1F-409F-9B28-B35750D72EB1}"/>
              </a:ext>
            </a:extLst>
          </p:cNvPr>
          <p:cNvSpPr>
            <a:spLocks noGrp="1"/>
          </p:cNvSpPr>
          <p:nvPr>
            <p:ph idx="1"/>
          </p:nvPr>
        </p:nvSpPr>
        <p:spPr>
          <a:xfrm>
            <a:off x="12271" y="578068"/>
            <a:ext cx="12085135" cy="6279931"/>
          </a:xfrm>
        </p:spPr>
        <p:txBody>
          <a:bodyPr>
            <a:normAutofit/>
          </a:bodyPr>
          <a:lstStyle/>
          <a:p>
            <a:endParaRPr lang="es-MX" sz="2800" dirty="0"/>
          </a:p>
          <a:p>
            <a:pPr algn="just"/>
            <a:r>
              <a:rPr lang="es-MX" sz="2800" dirty="0"/>
              <a:t>Para lograr una mayor especialización del campo de acción de la ética se utilizan los Códigos de Ética, los cuáles no son más que una compilación de las normas y reglas que determinan el comportamiento ideal o más apropiado para un grupo específico de profesionales. </a:t>
            </a:r>
          </a:p>
          <a:p>
            <a:pPr algn="just"/>
            <a:r>
              <a:rPr lang="es-MX" sz="2800" dirty="0"/>
              <a:t>Las reglas de este código pueden estar escritas (como en los casos de la Medicina o el derecho) . Por lo general un código de ética escrito no contiene todas las normas implícitas del comportamiento del profesional, porque se sobreentiende que toda persona que llega a un grado de profesional posee cierta formación y criterio de lo que se debe o no se debe hacer durante su desempeño como profesional.</a:t>
            </a:r>
          </a:p>
          <a:p>
            <a:pPr algn="just"/>
            <a:endParaRPr lang="es-MX" sz="2200" dirty="0"/>
          </a:p>
          <a:p>
            <a:endParaRPr lang="es-419" dirty="0"/>
          </a:p>
        </p:txBody>
      </p:sp>
    </p:spTree>
    <p:extLst>
      <p:ext uri="{BB962C8B-B14F-4D97-AF65-F5344CB8AC3E}">
        <p14:creationId xmlns:p14="http://schemas.microsoft.com/office/powerpoint/2010/main" val="152711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B9AF12-E466-4896-B240-3DBF8F591298}"/>
              </a:ext>
            </a:extLst>
          </p:cNvPr>
          <p:cNvSpPr>
            <a:spLocks noGrp="1"/>
          </p:cNvSpPr>
          <p:nvPr>
            <p:ph idx="1"/>
          </p:nvPr>
        </p:nvSpPr>
        <p:spPr>
          <a:xfrm>
            <a:off x="914401" y="641132"/>
            <a:ext cx="10405240" cy="5402316"/>
          </a:xfrm>
        </p:spPr>
        <p:txBody>
          <a:bodyPr>
            <a:normAutofit lnSpcReduction="10000"/>
          </a:bodyPr>
          <a:lstStyle/>
          <a:p>
            <a:pPr algn="just"/>
            <a:r>
              <a:rPr lang="es-MX" sz="2800" dirty="0"/>
              <a:t>Notar la ausencia de un código de ética para el administrador de empresas , ya que a lo más cercano a lo que llegamos fue al código de ética para contadores, pero este no posee las normas específicas que debe seguir un administrador de empresas. Dado este hecho consideramos una serie de factores y hechos que debe de tener en cuenta un administrador para realizar una labor profesional a conciencia sin tener como se dice comúnmente “cola que le pisen”. A continuación planteamos de manera detallada los principales aspectos que debería, a nuestro juicio, poseer un Código de Ética para el Administrador de Empresas.</a:t>
            </a:r>
          </a:p>
          <a:p>
            <a:endParaRPr lang="es-419" dirty="0"/>
          </a:p>
        </p:txBody>
      </p:sp>
    </p:spTree>
    <p:extLst>
      <p:ext uri="{BB962C8B-B14F-4D97-AF65-F5344CB8AC3E}">
        <p14:creationId xmlns:p14="http://schemas.microsoft.com/office/powerpoint/2010/main" val="1770517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FE541-CD77-4B96-85BB-36BBBBAB3B47}"/>
              </a:ext>
            </a:extLst>
          </p:cNvPr>
          <p:cNvSpPr>
            <a:spLocks noGrp="1"/>
          </p:cNvSpPr>
          <p:nvPr>
            <p:ph type="title"/>
          </p:nvPr>
        </p:nvSpPr>
        <p:spPr>
          <a:xfrm>
            <a:off x="1324268" y="0"/>
            <a:ext cx="9291215" cy="1049235"/>
          </a:xfrm>
        </p:spPr>
        <p:txBody>
          <a:bodyPr/>
          <a:lstStyle/>
          <a:p>
            <a:r>
              <a:rPr lang="es-MX" dirty="0"/>
              <a:t>EJEMPLOS</a:t>
            </a:r>
            <a:endParaRPr lang="es-419" dirty="0"/>
          </a:p>
        </p:txBody>
      </p:sp>
      <p:sp>
        <p:nvSpPr>
          <p:cNvPr id="3" name="Marcador de contenido 2">
            <a:extLst>
              <a:ext uri="{FF2B5EF4-FFF2-40B4-BE49-F238E27FC236}">
                <a16:creationId xmlns:a16="http://schemas.microsoft.com/office/drawing/2014/main" id="{5339DC5E-2CF1-407D-BE04-172A7AFD4FAA}"/>
              </a:ext>
            </a:extLst>
          </p:cNvPr>
          <p:cNvSpPr>
            <a:spLocks noGrp="1"/>
          </p:cNvSpPr>
          <p:nvPr>
            <p:ph idx="1"/>
          </p:nvPr>
        </p:nvSpPr>
        <p:spPr>
          <a:xfrm>
            <a:off x="336331" y="924910"/>
            <a:ext cx="11267090" cy="5192111"/>
          </a:xfrm>
        </p:spPr>
        <p:txBody>
          <a:bodyPr>
            <a:normAutofit fontScale="92500" lnSpcReduction="20000"/>
          </a:bodyPr>
          <a:lstStyle/>
          <a:p>
            <a:pPr algn="just"/>
            <a:r>
              <a:rPr lang="es-MX" sz="2400" b="1" dirty="0"/>
              <a:t>Ejemplo de Código de Ética para Administradores</a:t>
            </a:r>
          </a:p>
          <a:p>
            <a:pPr algn="just"/>
            <a:r>
              <a:rPr lang="es-MX" sz="2400" b="1" dirty="0"/>
              <a:t>1. Integridad</a:t>
            </a:r>
          </a:p>
          <a:p>
            <a:pPr algn="just">
              <a:buFont typeface="Arial" panose="020B0604020202020204" pitchFamily="34" charset="0"/>
              <a:buChar char="•"/>
            </a:pPr>
            <a:r>
              <a:rPr lang="es-MX" sz="2400" b="1" dirty="0"/>
              <a:t>Ejemplo</a:t>
            </a:r>
            <a:r>
              <a:rPr lang="es-MX" sz="2400" dirty="0"/>
              <a:t>: "Actuar con honestidad en todas las interacciones profesionales. No participar en actividades que puedan comprometer la veracidad de la información presentada a los accionistas y empleados."</a:t>
            </a:r>
          </a:p>
          <a:p>
            <a:pPr algn="just"/>
            <a:r>
              <a:rPr lang="es-MX" sz="2400" b="1" dirty="0"/>
              <a:t>2. Responsabilidad</a:t>
            </a:r>
          </a:p>
          <a:p>
            <a:pPr algn="just">
              <a:buFont typeface="Arial" panose="020B0604020202020204" pitchFamily="34" charset="0"/>
              <a:buChar char="•"/>
            </a:pPr>
            <a:r>
              <a:rPr lang="es-MX" sz="2400" b="1" dirty="0"/>
              <a:t>Ejemplo</a:t>
            </a:r>
            <a:r>
              <a:rPr lang="es-MX" sz="2400" dirty="0"/>
              <a:t>: "Asumir la responsabilidad de las decisiones tomadas y sus consecuencias. Reconocer y corregir errores cuando sea necesario."</a:t>
            </a:r>
          </a:p>
          <a:p>
            <a:pPr algn="just"/>
            <a:r>
              <a:rPr lang="es-MX" sz="2400" b="1" dirty="0"/>
              <a:t>3. Transparencia</a:t>
            </a:r>
          </a:p>
          <a:p>
            <a:pPr algn="just">
              <a:buFont typeface="Arial" panose="020B0604020202020204" pitchFamily="34" charset="0"/>
              <a:buChar char="•"/>
            </a:pPr>
            <a:r>
              <a:rPr lang="es-MX" sz="2400" b="1" dirty="0"/>
              <a:t>Ejemplo</a:t>
            </a:r>
            <a:r>
              <a:rPr lang="es-MX" sz="2400" dirty="0"/>
              <a:t>: "Mantener una comunicación abierta y clara con todas las partes interesadas, incluyendo empleados, clientes y proveedores. Proveer información precisa sobre el desempeño y la gestión de la organización."</a:t>
            </a:r>
          </a:p>
          <a:p>
            <a:endParaRPr lang="es-419" dirty="0"/>
          </a:p>
        </p:txBody>
      </p:sp>
    </p:spTree>
    <p:extLst>
      <p:ext uri="{BB962C8B-B14F-4D97-AF65-F5344CB8AC3E}">
        <p14:creationId xmlns:p14="http://schemas.microsoft.com/office/powerpoint/2010/main" val="3383199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B4760-8634-4655-8AC6-68C30C18F7E8}"/>
              </a:ext>
            </a:extLst>
          </p:cNvPr>
          <p:cNvSpPr>
            <a:spLocks noGrp="1"/>
          </p:cNvSpPr>
          <p:nvPr>
            <p:ph type="title"/>
          </p:nvPr>
        </p:nvSpPr>
        <p:spPr>
          <a:xfrm>
            <a:off x="1262393" y="426146"/>
            <a:ext cx="9291215" cy="1049235"/>
          </a:xfrm>
        </p:spPr>
        <p:txBody>
          <a:bodyPr>
            <a:normAutofit fontScale="90000"/>
          </a:bodyPr>
          <a:lstStyle/>
          <a:p>
            <a:r>
              <a:rPr lang="es-419" dirty="0"/>
              <a:t>Conceptos básicos PARA LA ELABORACIÓN DE UN manual DE  ÉTICA PROFESIONAL</a:t>
            </a:r>
            <a:br>
              <a:rPr lang="es-419" dirty="0"/>
            </a:br>
            <a:endParaRPr lang="es-419" dirty="0"/>
          </a:p>
        </p:txBody>
      </p:sp>
      <p:sp>
        <p:nvSpPr>
          <p:cNvPr id="3" name="Marcador de contenido 2">
            <a:extLst>
              <a:ext uri="{FF2B5EF4-FFF2-40B4-BE49-F238E27FC236}">
                <a16:creationId xmlns:a16="http://schemas.microsoft.com/office/drawing/2014/main" id="{AF74D92A-538D-4D49-B93B-6AA118E57590}"/>
              </a:ext>
            </a:extLst>
          </p:cNvPr>
          <p:cNvSpPr>
            <a:spLocks noGrp="1"/>
          </p:cNvSpPr>
          <p:nvPr>
            <p:ph idx="1"/>
          </p:nvPr>
        </p:nvSpPr>
        <p:spPr>
          <a:xfrm>
            <a:off x="73572" y="1229710"/>
            <a:ext cx="12118428" cy="5055475"/>
          </a:xfrm>
        </p:spPr>
        <p:txBody>
          <a:bodyPr>
            <a:normAutofit fontScale="92500" lnSpcReduction="10000"/>
          </a:bodyPr>
          <a:lstStyle/>
          <a:p>
            <a:pPr marL="0" indent="0" algn="just">
              <a:buNone/>
            </a:pPr>
            <a:r>
              <a:rPr lang="es-MX" sz="2400" dirty="0"/>
              <a:t>No existe una redacción estándar para un código de ética empresarial, cada organización debe desarrollar uno para satisfacer las necesidades de su personal y definir comportamientos esperados y abordar los riesgos y desafíos, así como para adaptarse a su industria específica y situación. Sin embargo, hay algunos puntos básicos para tener en cuenta al crear o modificar un código.</a:t>
            </a:r>
          </a:p>
          <a:p>
            <a:pPr marL="0" indent="0" algn="just">
              <a:buNone/>
            </a:pPr>
            <a:endParaRPr lang="es-MX" sz="2400" dirty="0"/>
          </a:p>
          <a:p>
            <a:pPr algn="just"/>
            <a:r>
              <a:rPr lang="es-MX" sz="2400" dirty="0"/>
              <a:t>El lenguaje del código debe ser simple, conciso y fácil, entendido por todos los empleados.</a:t>
            </a:r>
          </a:p>
          <a:p>
            <a:pPr algn="just"/>
            <a:r>
              <a:rPr lang="es-MX" sz="2400" dirty="0"/>
              <a:t>No debe ser legalista, escrito como “no debes” sino más bien indicar comportamientos esperados.</a:t>
            </a:r>
          </a:p>
          <a:p>
            <a:pPr algn="just"/>
            <a:r>
              <a:rPr lang="es-MX" sz="2400" dirty="0"/>
              <a:t>Debe aplicarse a todos los empleados y tener un alcance global para que no sea necesario elaborar un código de ética profesional por separado.</a:t>
            </a:r>
          </a:p>
          <a:p>
            <a:endParaRPr lang="es-419" dirty="0"/>
          </a:p>
        </p:txBody>
      </p:sp>
    </p:spTree>
    <p:extLst>
      <p:ext uri="{BB962C8B-B14F-4D97-AF65-F5344CB8AC3E}">
        <p14:creationId xmlns:p14="http://schemas.microsoft.com/office/powerpoint/2010/main" val="4266228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4E1D77-299A-46F3-9449-8D9DF2F14089}"/>
              </a:ext>
            </a:extLst>
          </p:cNvPr>
          <p:cNvSpPr>
            <a:spLocks noGrp="1"/>
          </p:cNvSpPr>
          <p:nvPr>
            <p:ph idx="1"/>
          </p:nvPr>
        </p:nvSpPr>
        <p:spPr>
          <a:xfrm>
            <a:off x="136634" y="0"/>
            <a:ext cx="11939752" cy="7262648"/>
          </a:xfrm>
        </p:spPr>
        <p:txBody>
          <a:bodyPr>
            <a:normAutofit fontScale="92500" lnSpcReduction="20000"/>
          </a:bodyPr>
          <a:lstStyle/>
          <a:p>
            <a:pPr marL="0" indent="0">
              <a:buNone/>
            </a:pPr>
            <a:r>
              <a:rPr lang="es-MX" sz="2400" u="sng" dirty="0"/>
              <a:t>TEMAS POTENCIALES DEL MANUAL  DE ÉTICA PROFESIOANAL</a:t>
            </a:r>
          </a:p>
          <a:p>
            <a:pPr marL="0" indent="0">
              <a:buNone/>
            </a:pPr>
            <a:r>
              <a:rPr lang="es-MX" dirty="0"/>
              <a:t>La siguiente es una lista de temas y áreas de riesgo que podrían ser abordados en el manual de una empresa:</a:t>
            </a:r>
          </a:p>
          <a:p>
            <a:r>
              <a:rPr lang="es-MX" dirty="0"/>
              <a:t>Competencia justa</a:t>
            </a:r>
          </a:p>
          <a:p>
            <a:r>
              <a:rPr lang="es-MX" dirty="0"/>
              <a:t>Facturación por servicios</a:t>
            </a:r>
          </a:p>
          <a:p>
            <a:r>
              <a:rPr lang="es-MX" dirty="0"/>
              <a:t>Servicio al cliente / Relaciones humanas</a:t>
            </a:r>
          </a:p>
          <a:p>
            <a:r>
              <a:rPr lang="es-MX" dirty="0"/>
              <a:t>Relaciones , proveedores .</a:t>
            </a:r>
          </a:p>
          <a:p>
            <a:r>
              <a:rPr lang="es-MX" dirty="0"/>
              <a:t>Acoso (sexual y de otro tipo)</a:t>
            </a:r>
          </a:p>
          <a:p>
            <a:r>
              <a:rPr lang="es-MX" dirty="0"/>
              <a:t>Salud y seguridad</a:t>
            </a:r>
          </a:p>
          <a:p>
            <a:r>
              <a:rPr lang="es-MX" dirty="0"/>
              <a:t>Honestidad y confianza</a:t>
            </a:r>
          </a:p>
          <a:p>
            <a:r>
              <a:rPr lang="es-MX" dirty="0"/>
              <a:t>Confidencialidad del cliente / proveedor </a:t>
            </a:r>
          </a:p>
          <a:p>
            <a:r>
              <a:rPr lang="es-MX" dirty="0"/>
              <a:t>Comunicaciones en nombre de la empresa (relaciones públicas, medios, discursos, artículos)</a:t>
            </a:r>
          </a:p>
          <a:p>
            <a:r>
              <a:rPr lang="es-MX" dirty="0"/>
              <a:t>Sistema de comunicaciones</a:t>
            </a:r>
          </a:p>
          <a:p>
            <a:r>
              <a:rPr lang="es-MX" dirty="0"/>
              <a:t>Cumplimiento normas profesionales.</a:t>
            </a:r>
          </a:p>
          <a:p>
            <a:r>
              <a:rPr lang="es-MX" dirty="0"/>
              <a:t>Información confidencial y patentada</a:t>
            </a:r>
          </a:p>
          <a:p>
            <a:r>
              <a:rPr lang="es-MX" dirty="0"/>
              <a:t>Contratación del personal</a:t>
            </a:r>
          </a:p>
          <a:p>
            <a:r>
              <a:rPr lang="es-MX" dirty="0"/>
              <a:t>Discriminación</a:t>
            </a:r>
          </a:p>
        </p:txBody>
      </p:sp>
    </p:spTree>
    <p:extLst>
      <p:ext uri="{BB962C8B-B14F-4D97-AF65-F5344CB8AC3E}">
        <p14:creationId xmlns:p14="http://schemas.microsoft.com/office/powerpoint/2010/main" val="679935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FBA0E-A9CF-41AE-B4D2-8FD3FFDD0E23}"/>
              </a:ext>
            </a:extLst>
          </p:cNvPr>
          <p:cNvSpPr>
            <a:spLocks noGrp="1"/>
          </p:cNvSpPr>
          <p:nvPr>
            <p:ph type="title"/>
          </p:nvPr>
        </p:nvSpPr>
        <p:spPr/>
        <p:txBody>
          <a:bodyPr/>
          <a:lstStyle/>
          <a:p>
            <a:r>
              <a:rPr lang="es-MX" dirty="0"/>
              <a:t>Taller grupal </a:t>
            </a:r>
            <a:endParaRPr lang="es-419" dirty="0"/>
          </a:p>
        </p:txBody>
      </p:sp>
      <p:sp>
        <p:nvSpPr>
          <p:cNvPr id="3" name="Marcador de contenido 2">
            <a:extLst>
              <a:ext uri="{FF2B5EF4-FFF2-40B4-BE49-F238E27FC236}">
                <a16:creationId xmlns:a16="http://schemas.microsoft.com/office/drawing/2014/main" id="{6B7A5758-05F0-4BB8-9E4B-39F097D09BE8}"/>
              </a:ext>
            </a:extLst>
          </p:cNvPr>
          <p:cNvSpPr>
            <a:spLocks noGrp="1"/>
          </p:cNvSpPr>
          <p:nvPr>
            <p:ph idx="1"/>
          </p:nvPr>
        </p:nvSpPr>
        <p:spPr>
          <a:xfrm>
            <a:off x="378372" y="2015732"/>
            <a:ext cx="11477297" cy="4311496"/>
          </a:xfrm>
        </p:spPr>
        <p:txBody>
          <a:bodyPr/>
          <a:lstStyle/>
          <a:p>
            <a:r>
              <a:rPr lang="es-MX" dirty="0"/>
              <a:t>ENLISTAR Y DETALLAR  </a:t>
            </a:r>
            <a:r>
              <a:rPr lang="es-419" dirty="0"/>
              <a:t>EN UN </a:t>
            </a:r>
            <a:r>
              <a:rPr lang="es-MX" dirty="0"/>
              <a:t>MANUAL DE  20 BUENAS PRÁCTICAS EN ÉTICA PROFESIONAL APLICABLES A UNA EMPRESA</a:t>
            </a:r>
          </a:p>
        </p:txBody>
      </p:sp>
      <p:pic>
        <p:nvPicPr>
          <p:cNvPr id="4" name="Imagen 3">
            <a:extLst>
              <a:ext uri="{FF2B5EF4-FFF2-40B4-BE49-F238E27FC236}">
                <a16:creationId xmlns:a16="http://schemas.microsoft.com/office/drawing/2014/main" id="{4B9F5077-7AA5-442B-9683-193EA3D05F01}"/>
              </a:ext>
            </a:extLst>
          </p:cNvPr>
          <p:cNvPicPr>
            <a:picLocks noChangeAspect="1"/>
          </p:cNvPicPr>
          <p:nvPr/>
        </p:nvPicPr>
        <p:blipFill>
          <a:blip r:embed="rId2"/>
          <a:stretch>
            <a:fillRect/>
          </a:stretch>
        </p:blipFill>
        <p:spPr>
          <a:xfrm>
            <a:off x="4120711" y="3314222"/>
            <a:ext cx="4933763" cy="2762907"/>
          </a:xfrm>
          <a:prstGeom prst="rect">
            <a:avLst/>
          </a:prstGeom>
        </p:spPr>
      </p:pic>
    </p:spTree>
    <p:extLst>
      <p:ext uri="{BB962C8B-B14F-4D97-AF65-F5344CB8AC3E}">
        <p14:creationId xmlns:p14="http://schemas.microsoft.com/office/powerpoint/2010/main" val="3001460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65B6D-548D-46EE-A894-4A51C39C7168}"/>
              </a:ext>
            </a:extLst>
          </p:cNvPr>
          <p:cNvSpPr>
            <a:spLocks noGrp="1"/>
          </p:cNvSpPr>
          <p:nvPr>
            <p:ph type="title"/>
          </p:nvPr>
        </p:nvSpPr>
        <p:spPr>
          <a:xfrm>
            <a:off x="1356985" y="64862"/>
            <a:ext cx="9291215" cy="1049235"/>
          </a:xfrm>
        </p:spPr>
        <p:txBody>
          <a:bodyPr/>
          <a:lstStyle/>
          <a:p>
            <a:r>
              <a:rPr lang="es-MX" dirty="0"/>
              <a:t>Calidad empresarial (eficiencia, eficacia, efectividad)</a:t>
            </a:r>
            <a:endParaRPr lang="es-419" dirty="0"/>
          </a:p>
        </p:txBody>
      </p:sp>
      <p:sp>
        <p:nvSpPr>
          <p:cNvPr id="3" name="Marcador de contenido 2">
            <a:extLst>
              <a:ext uri="{FF2B5EF4-FFF2-40B4-BE49-F238E27FC236}">
                <a16:creationId xmlns:a16="http://schemas.microsoft.com/office/drawing/2014/main" id="{15616198-CEB8-40C0-8330-C0C86F2DCC78}"/>
              </a:ext>
            </a:extLst>
          </p:cNvPr>
          <p:cNvSpPr>
            <a:spLocks noGrp="1"/>
          </p:cNvSpPr>
          <p:nvPr>
            <p:ph idx="1"/>
          </p:nvPr>
        </p:nvSpPr>
        <p:spPr>
          <a:xfrm>
            <a:off x="526668" y="1114096"/>
            <a:ext cx="11539207" cy="5580993"/>
          </a:xfrm>
        </p:spPr>
        <p:txBody>
          <a:bodyPr>
            <a:normAutofit/>
          </a:bodyPr>
          <a:lstStyle/>
          <a:p>
            <a:pPr algn="just"/>
            <a:r>
              <a:rPr lang="es-MX" dirty="0"/>
              <a:t>La Calidad dentro de una organización es un factor importante que genera satisfacción a sus clientes, empleados y accionistas, y provee herramientas prácticas para una gestión positiva.</a:t>
            </a:r>
          </a:p>
          <a:p>
            <a:pPr algn="just"/>
            <a:r>
              <a:rPr lang="es-MX" dirty="0"/>
              <a:t>Una de las principales ventajas competitivas que tienen las empresas, dentro de esa carrera por ganar un cliente, es el tema de la garantía de la calidad y más cuando se está viviendo una época cambiante y volátil; económica y empresarialmente hablando, cada compañía, organización u empresa debe contar con un Sistema de Gestión de Calidad. </a:t>
            </a:r>
          </a:p>
          <a:p>
            <a:pPr algn="just"/>
            <a:r>
              <a:rPr lang="es-MX" dirty="0"/>
              <a:t>La calidad respalda  productos y servicios mejorados, disminuye costos y permite aumentar la rentabilidad financiera de las empresas</a:t>
            </a:r>
          </a:p>
          <a:p>
            <a:pPr algn="just"/>
            <a:r>
              <a:rPr lang="es-MX" dirty="0"/>
              <a:t>La política de calidad se manifiesta mediante un firme compromiso con los clientes de satisfacer plenamente sus requerimientos y expectativas, para ello se debe garantizar impulsar una cultura de calidad basada en los principios de honestidad, liderazgo y desarrollo del recurso humano, solidaridad, compromiso de mejora y seguridad en sus operaciones. </a:t>
            </a:r>
            <a:endParaRPr lang="es-419" dirty="0"/>
          </a:p>
        </p:txBody>
      </p:sp>
    </p:spTree>
    <p:extLst>
      <p:ext uri="{BB962C8B-B14F-4D97-AF65-F5344CB8AC3E}">
        <p14:creationId xmlns:p14="http://schemas.microsoft.com/office/powerpoint/2010/main" val="328286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6ACBC4-427D-4322-ADEF-DD6A609CCE95}"/>
              </a:ext>
            </a:extLst>
          </p:cNvPr>
          <p:cNvSpPr>
            <a:spLocks noGrp="1"/>
          </p:cNvSpPr>
          <p:nvPr>
            <p:ph type="title"/>
          </p:nvPr>
        </p:nvSpPr>
        <p:spPr>
          <a:xfrm>
            <a:off x="1567082" y="471552"/>
            <a:ext cx="9291215" cy="1049235"/>
          </a:xfrm>
        </p:spPr>
        <p:txBody>
          <a:bodyPr/>
          <a:lstStyle/>
          <a:p>
            <a:r>
              <a:rPr lang="es-MX" dirty="0"/>
              <a:t>Objetivos e importancia de la administración</a:t>
            </a:r>
            <a:endParaRPr lang="es-419" dirty="0"/>
          </a:p>
        </p:txBody>
      </p:sp>
      <p:sp>
        <p:nvSpPr>
          <p:cNvPr id="3" name="Marcador de contenido 2">
            <a:extLst>
              <a:ext uri="{FF2B5EF4-FFF2-40B4-BE49-F238E27FC236}">
                <a16:creationId xmlns:a16="http://schemas.microsoft.com/office/drawing/2014/main" id="{9EB7EA5B-9C67-40C0-B929-AB72C02FF75D}"/>
              </a:ext>
            </a:extLst>
          </p:cNvPr>
          <p:cNvSpPr>
            <a:spLocks noGrp="1"/>
          </p:cNvSpPr>
          <p:nvPr>
            <p:ph idx="1"/>
          </p:nvPr>
        </p:nvSpPr>
        <p:spPr>
          <a:xfrm>
            <a:off x="374436" y="1359290"/>
            <a:ext cx="10859133" cy="5027158"/>
          </a:xfrm>
        </p:spPr>
        <p:txBody>
          <a:bodyPr>
            <a:normAutofit fontScale="92500" lnSpcReduction="10000"/>
          </a:bodyPr>
          <a:lstStyle/>
          <a:p>
            <a:pPr marL="0" indent="0">
              <a:buNone/>
            </a:pPr>
            <a:r>
              <a:rPr lang="es-MX" sz="2400" u="sng" dirty="0"/>
              <a:t>OBJETIVOS</a:t>
            </a:r>
          </a:p>
          <a:p>
            <a:r>
              <a:rPr lang="es-419" sz="2400" dirty="0"/>
              <a:t>Ser más competitivos </a:t>
            </a:r>
          </a:p>
          <a:p>
            <a:r>
              <a:rPr lang="es-419" sz="2400" dirty="0"/>
              <a:t>Generar clientes y mantenerlos</a:t>
            </a:r>
          </a:p>
          <a:p>
            <a:r>
              <a:rPr lang="es-419" sz="2400" dirty="0"/>
              <a:t>Impulsar el crecimiento personal</a:t>
            </a:r>
          </a:p>
          <a:p>
            <a:r>
              <a:rPr lang="es-419" sz="2400" dirty="0"/>
              <a:t>Aumentar la productividad</a:t>
            </a:r>
          </a:p>
          <a:p>
            <a:r>
              <a:rPr lang="es-419" sz="2400" dirty="0"/>
              <a:t>Reducir la incertidumbre</a:t>
            </a:r>
          </a:p>
          <a:p>
            <a:r>
              <a:rPr lang="es-MX" sz="2400" dirty="0"/>
              <a:t>Evitar el caos y el desperdicio de recursos</a:t>
            </a:r>
            <a:endParaRPr lang="es-419" sz="2400" dirty="0"/>
          </a:p>
          <a:p>
            <a:r>
              <a:rPr lang="es-MX" sz="2400" dirty="0"/>
              <a:t>Mantener o aumentar la rentabilidad del negocio</a:t>
            </a:r>
          </a:p>
          <a:p>
            <a:r>
              <a:rPr lang="es-MX" sz="2400" dirty="0"/>
              <a:t>Ofrecer un excelente servicio al cliente</a:t>
            </a:r>
          </a:p>
          <a:p>
            <a:r>
              <a:rPr lang="es-MX" sz="2400" dirty="0"/>
              <a:t>Atraer y retener al capital humano</a:t>
            </a:r>
            <a:r>
              <a:rPr lang="es-MX" dirty="0"/>
              <a:t>.</a:t>
            </a:r>
            <a:endParaRPr lang="es-419" dirty="0"/>
          </a:p>
        </p:txBody>
      </p:sp>
    </p:spTree>
    <p:extLst>
      <p:ext uri="{BB962C8B-B14F-4D97-AF65-F5344CB8AC3E}">
        <p14:creationId xmlns:p14="http://schemas.microsoft.com/office/powerpoint/2010/main" val="298001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A78BE-EF50-452E-B4D3-5BE069174E59}"/>
              </a:ext>
            </a:extLst>
          </p:cNvPr>
          <p:cNvSpPr>
            <a:spLocks noGrp="1"/>
          </p:cNvSpPr>
          <p:nvPr>
            <p:ph type="title"/>
          </p:nvPr>
        </p:nvSpPr>
        <p:spPr>
          <a:xfrm>
            <a:off x="1567082" y="307151"/>
            <a:ext cx="9291215" cy="1049235"/>
          </a:xfrm>
        </p:spPr>
        <p:txBody>
          <a:bodyPr/>
          <a:lstStyle/>
          <a:p>
            <a:r>
              <a:rPr lang="es-MX" dirty="0"/>
              <a:t>EFICIENCIA Y EFICACIA</a:t>
            </a:r>
            <a:endParaRPr lang="es-419" dirty="0"/>
          </a:p>
        </p:txBody>
      </p:sp>
      <p:pic>
        <p:nvPicPr>
          <p:cNvPr id="5" name="Marcador de contenido 4">
            <a:extLst>
              <a:ext uri="{FF2B5EF4-FFF2-40B4-BE49-F238E27FC236}">
                <a16:creationId xmlns:a16="http://schemas.microsoft.com/office/drawing/2014/main" id="{BD5E90D5-1C1C-43A6-A3FB-D93F7EF89D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188" t="44033" r="38950" b="16283"/>
          <a:stretch/>
        </p:blipFill>
        <p:spPr>
          <a:xfrm>
            <a:off x="544897" y="1468742"/>
            <a:ext cx="4880010" cy="3647860"/>
          </a:xfrm>
        </p:spPr>
      </p:pic>
      <p:pic>
        <p:nvPicPr>
          <p:cNvPr id="7" name="Imagen 6">
            <a:extLst>
              <a:ext uri="{FF2B5EF4-FFF2-40B4-BE49-F238E27FC236}">
                <a16:creationId xmlns:a16="http://schemas.microsoft.com/office/drawing/2014/main" id="{BB4690AE-7ECB-4592-A98E-A5A55A18337A}"/>
              </a:ext>
            </a:extLst>
          </p:cNvPr>
          <p:cNvPicPr>
            <a:picLocks noChangeAspect="1"/>
          </p:cNvPicPr>
          <p:nvPr/>
        </p:nvPicPr>
        <p:blipFill rotWithShape="1">
          <a:blip r:embed="rId3">
            <a:extLst>
              <a:ext uri="{28A0092B-C50C-407E-A947-70E740481C1C}">
                <a14:useLocalDpi xmlns:a14="http://schemas.microsoft.com/office/drawing/2010/main" val="0"/>
              </a:ext>
            </a:extLst>
          </a:blip>
          <a:srcRect l="30948" t="50397" r="40090" b="18456"/>
          <a:stretch/>
        </p:blipFill>
        <p:spPr>
          <a:xfrm>
            <a:off x="5722870" y="1468742"/>
            <a:ext cx="6030111" cy="3647860"/>
          </a:xfrm>
          <a:prstGeom prst="rect">
            <a:avLst/>
          </a:prstGeom>
        </p:spPr>
      </p:pic>
    </p:spTree>
    <p:extLst>
      <p:ext uri="{BB962C8B-B14F-4D97-AF65-F5344CB8AC3E}">
        <p14:creationId xmlns:p14="http://schemas.microsoft.com/office/powerpoint/2010/main" val="1855181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690164-657F-4472-A073-D7BFFADBD412}"/>
              </a:ext>
            </a:extLst>
          </p:cNvPr>
          <p:cNvSpPr>
            <a:spLocks noGrp="1"/>
          </p:cNvSpPr>
          <p:nvPr>
            <p:ph idx="1"/>
          </p:nvPr>
        </p:nvSpPr>
        <p:spPr>
          <a:xfrm>
            <a:off x="693683" y="588579"/>
            <a:ext cx="10909738" cy="5486399"/>
          </a:xfrm>
        </p:spPr>
        <p:txBody>
          <a:bodyPr/>
          <a:lstStyle/>
          <a:p>
            <a:pPr algn="just">
              <a:lnSpc>
                <a:spcPct val="107000"/>
              </a:lnSpc>
              <a:spcAft>
                <a:spcPts val="800"/>
              </a:spcAft>
            </a:pPr>
            <a:r>
              <a:rPr lang="es-419" sz="3200" b="1" dirty="0">
                <a:effectLst/>
                <a:latin typeface="Times New Roman" panose="02020603050405020304" pitchFamily="18" charset="0"/>
                <a:ea typeface="Times New Roman" panose="02020603050405020304" pitchFamily="18" charset="0"/>
                <a:cs typeface="Times New Roman" panose="02020603050405020304" pitchFamily="18" charset="0"/>
              </a:rPr>
              <a:t>1. Eficacia o eficaz</a:t>
            </a:r>
            <a:endParaRPr lang="es-419"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32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es-419" sz="3200" b="1" dirty="0">
                <a:effectLst/>
                <a:latin typeface="Times New Roman" panose="02020603050405020304" pitchFamily="18" charset="0"/>
                <a:ea typeface="Times New Roman" panose="02020603050405020304" pitchFamily="18" charset="0"/>
                <a:cs typeface="Times New Roman" panose="02020603050405020304" pitchFamily="18" charset="0"/>
              </a:rPr>
              <a:t>eficacia</a:t>
            </a:r>
            <a:r>
              <a:rPr lang="es-419" sz="3200" dirty="0">
                <a:effectLst/>
                <a:latin typeface="Times New Roman" panose="02020603050405020304" pitchFamily="18" charset="0"/>
                <a:ea typeface="Times New Roman" panose="02020603050405020304" pitchFamily="18" charset="0"/>
                <a:cs typeface="Times New Roman" panose="02020603050405020304" pitchFamily="18" charset="0"/>
              </a:rPr>
              <a:t> se refiere a la capacidad de alcanzar un objetivo o meta deseada, sin importar los recursos o el tiempo utilizados. En otras palabras, es el </a:t>
            </a:r>
            <a:r>
              <a:rPr lang="es-419" sz="3200" b="1" dirty="0">
                <a:effectLst/>
                <a:latin typeface="Times New Roman" panose="02020603050405020304" pitchFamily="18" charset="0"/>
                <a:ea typeface="Times New Roman" panose="02020603050405020304" pitchFamily="18" charset="0"/>
                <a:cs typeface="Times New Roman" panose="02020603050405020304" pitchFamily="18" charset="0"/>
              </a:rPr>
              <a:t>logro del resultado</a:t>
            </a:r>
            <a:r>
              <a:rPr lang="es-419" sz="3200" dirty="0">
                <a:effectLst/>
                <a:latin typeface="Times New Roman" panose="02020603050405020304" pitchFamily="18" charset="0"/>
                <a:ea typeface="Times New Roman" panose="02020603050405020304" pitchFamily="18" charset="0"/>
                <a:cs typeface="Times New Roman" panose="02020603050405020304" pitchFamily="18" charset="0"/>
              </a:rPr>
              <a:t> esperado.</a:t>
            </a:r>
            <a:endParaRPr lang="es-419"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419" sz="3200" b="1" dirty="0">
                <a:effectLst/>
                <a:latin typeface="Times New Roman" panose="02020603050405020304" pitchFamily="18" charset="0"/>
                <a:ea typeface="Times New Roman" panose="02020603050405020304" pitchFamily="18" charset="0"/>
                <a:cs typeface="Times New Roman" panose="02020603050405020304" pitchFamily="18" charset="0"/>
              </a:rPr>
              <a:t>Pregunta clave</a:t>
            </a:r>
            <a:r>
              <a:rPr lang="es-419" sz="3200" dirty="0">
                <a:effectLst/>
                <a:latin typeface="Times New Roman" panose="02020603050405020304" pitchFamily="18" charset="0"/>
                <a:ea typeface="Times New Roman" panose="02020603050405020304" pitchFamily="18" charset="0"/>
                <a:cs typeface="Times New Roman" panose="02020603050405020304" pitchFamily="18" charset="0"/>
              </a:rPr>
              <a:t>: ¿Se ha alcanzado el objetivo?</a:t>
            </a:r>
            <a:endParaRPr lang="es-419"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419" sz="3200" b="1" dirty="0">
                <a:effectLst/>
                <a:latin typeface="Times New Roman" panose="02020603050405020304" pitchFamily="18" charset="0"/>
                <a:ea typeface="Times New Roman" panose="02020603050405020304" pitchFamily="18" charset="0"/>
                <a:cs typeface="Times New Roman" panose="02020603050405020304" pitchFamily="18" charset="0"/>
              </a:rPr>
              <a:t>Ejemplo</a:t>
            </a:r>
            <a:r>
              <a:rPr lang="es-419" sz="3200" dirty="0">
                <a:effectLst/>
                <a:latin typeface="Times New Roman" panose="02020603050405020304" pitchFamily="18" charset="0"/>
                <a:ea typeface="Times New Roman" panose="02020603050405020304" pitchFamily="18" charset="0"/>
                <a:cs typeface="Times New Roman" panose="02020603050405020304" pitchFamily="18" charset="0"/>
              </a:rPr>
              <a:t>: Una persona es eficaz si logra entregar un proyecto en el tiempo esperado, independientemente de cuántos recursos o esfuerzos utilizó para lograrlo.</a:t>
            </a:r>
            <a:endParaRPr lang="es-419"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Tree>
    <p:extLst>
      <p:ext uri="{BB962C8B-B14F-4D97-AF65-F5344CB8AC3E}">
        <p14:creationId xmlns:p14="http://schemas.microsoft.com/office/powerpoint/2010/main" val="1328773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7277B4-FFC8-4514-9F71-55FB207EB740}"/>
              </a:ext>
            </a:extLst>
          </p:cNvPr>
          <p:cNvSpPr>
            <a:spLocks noGrp="1"/>
          </p:cNvSpPr>
          <p:nvPr>
            <p:ph idx="1"/>
          </p:nvPr>
        </p:nvSpPr>
        <p:spPr>
          <a:xfrm>
            <a:off x="714703" y="557048"/>
            <a:ext cx="10583918" cy="5707118"/>
          </a:xfrm>
        </p:spPr>
        <p:txBody>
          <a:bodyPr/>
          <a:lstStyle/>
          <a:p>
            <a:pPr algn="just">
              <a:lnSpc>
                <a:spcPct val="107000"/>
              </a:lnSpc>
              <a:spcAft>
                <a:spcPts val="800"/>
              </a:spcAft>
            </a:pP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2. Eficiencia</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eficiencia</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se refiere a la capacidad de alcanzar un objetivo con el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uso óptimo de los recursos</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disponibles, como el tiempo, el dinero o los materiales. Es decir, lograr el resultado deseado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minimizando el esfuerzo</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o los costos.</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Pregunta clave</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¿Se ha alcanzado el objetivo con el menor uso posible de recursos?</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Ejemplo</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Una persona es eficiente si logra entregar un proyecto con pocos recursos y tiempo, logrando el mismo resultado que alguien que utilizó más.</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Tree>
    <p:extLst>
      <p:ext uri="{BB962C8B-B14F-4D97-AF65-F5344CB8AC3E}">
        <p14:creationId xmlns:p14="http://schemas.microsoft.com/office/powerpoint/2010/main" val="1564054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BFFB33-01CA-4D63-AA0A-94B849E4C925}"/>
              </a:ext>
            </a:extLst>
          </p:cNvPr>
          <p:cNvSpPr>
            <a:spLocks noGrp="1"/>
          </p:cNvSpPr>
          <p:nvPr>
            <p:ph idx="1"/>
          </p:nvPr>
        </p:nvSpPr>
        <p:spPr>
          <a:xfrm>
            <a:off x="756745" y="515008"/>
            <a:ext cx="10342179" cy="5633544"/>
          </a:xfrm>
        </p:spPr>
        <p:txBody>
          <a:bodyPr/>
          <a:lstStyle/>
          <a:p>
            <a:pPr algn="just">
              <a:lnSpc>
                <a:spcPct val="107000"/>
              </a:lnSpc>
              <a:spcAft>
                <a:spcPts val="800"/>
              </a:spcAft>
            </a:pP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3. Efectividad</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efectividad</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combina tanto la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eficacia</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como la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eficiencia</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implicando que no solo se alcanza el objetivo, sino que también se hace de manera eficiente. Es decir, </a:t>
            </a: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lograr el objetivo correcto y de la mejor manera posible</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Pregunta clave</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¿Se ha alcanzado el objetivo adecuado de manera eficiente?</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419" sz="2800" b="1" dirty="0">
                <a:effectLst/>
                <a:latin typeface="Times New Roman" panose="02020603050405020304" pitchFamily="18" charset="0"/>
                <a:ea typeface="Times New Roman" panose="02020603050405020304" pitchFamily="18" charset="0"/>
                <a:cs typeface="Times New Roman" panose="02020603050405020304" pitchFamily="18" charset="0"/>
              </a:rPr>
              <a:t>Ejemplo</a:t>
            </a:r>
            <a:r>
              <a:rPr lang="es-419" sz="2800" dirty="0">
                <a:effectLst/>
                <a:latin typeface="Times New Roman" panose="02020603050405020304" pitchFamily="18" charset="0"/>
                <a:ea typeface="Times New Roman" panose="02020603050405020304" pitchFamily="18" charset="0"/>
                <a:cs typeface="Times New Roman" panose="02020603050405020304" pitchFamily="18" charset="0"/>
              </a:rPr>
              <a:t>: Una persona es efectiva si entrega el proyecto en el tiempo previsto (eficacia) y, al mismo tiempo, lo hace utilizando el menor número de recursos posibles (eficiencia).</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Tree>
    <p:extLst>
      <p:ext uri="{BB962C8B-B14F-4D97-AF65-F5344CB8AC3E}">
        <p14:creationId xmlns:p14="http://schemas.microsoft.com/office/powerpoint/2010/main" val="3403095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8D6A04-86E0-4BD5-B959-618D5DDCE16C}"/>
              </a:ext>
            </a:extLst>
          </p:cNvPr>
          <p:cNvSpPr>
            <a:spLocks noGrp="1"/>
          </p:cNvSpPr>
          <p:nvPr>
            <p:ph idx="1"/>
          </p:nvPr>
        </p:nvSpPr>
        <p:spPr>
          <a:xfrm>
            <a:off x="325821" y="378372"/>
            <a:ext cx="11866179" cy="6011918"/>
          </a:xfrm>
        </p:spPr>
        <p:txBody>
          <a:bodyPr>
            <a:normAutofit/>
          </a:bodyPr>
          <a:lstStyle/>
          <a:p>
            <a:pPr marL="0" indent="0" algn="just">
              <a:buNone/>
            </a:pPr>
            <a:r>
              <a:rPr lang="es-MX" sz="2800" dirty="0"/>
              <a:t>Estas son las 5 razones para tener un Sistema de Gestión de Calidad:</a:t>
            </a:r>
          </a:p>
          <a:p>
            <a:pPr algn="just"/>
            <a:r>
              <a:rPr lang="es-MX" sz="2800" dirty="0"/>
              <a:t>Mejora la imagen de la organización</a:t>
            </a:r>
          </a:p>
          <a:p>
            <a:pPr algn="just"/>
            <a:r>
              <a:rPr lang="es-MX" sz="2800" dirty="0"/>
              <a:t>Incrementa la satisfacción del cliente</a:t>
            </a:r>
          </a:p>
          <a:p>
            <a:pPr algn="just"/>
            <a:r>
              <a:rPr lang="es-MX" sz="2800" dirty="0"/>
              <a:t>Ayuda a la integración de los procesos (administrativos, económicos y contables)</a:t>
            </a:r>
          </a:p>
          <a:p>
            <a:pPr algn="just"/>
            <a:r>
              <a:rPr lang="es-MX" sz="2800" dirty="0"/>
              <a:t>Crea una cultura de mejora continua, en la que todos participen de forma proactiva y constructiva en la organización.</a:t>
            </a:r>
          </a:p>
          <a:p>
            <a:pPr algn="just"/>
            <a:r>
              <a:rPr lang="es-MX" sz="2800" dirty="0"/>
              <a:t>Promueve la participación de la alta</a:t>
            </a:r>
          </a:p>
          <a:p>
            <a:pPr marL="0" indent="0" algn="just">
              <a:buNone/>
            </a:pPr>
            <a:r>
              <a:rPr lang="es-MX" sz="2800" dirty="0"/>
              <a:t> dirección y de los colaboradores</a:t>
            </a:r>
            <a:endParaRPr lang="es-419" sz="2800" dirty="0"/>
          </a:p>
        </p:txBody>
      </p:sp>
      <p:pic>
        <p:nvPicPr>
          <p:cNvPr id="4" name="Imagen 3">
            <a:extLst>
              <a:ext uri="{FF2B5EF4-FFF2-40B4-BE49-F238E27FC236}">
                <a16:creationId xmlns:a16="http://schemas.microsoft.com/office/drawing/2014/main" id="{3FC2B056-1475-43B1-8656-508B835A190D}"/>
              </a:ext>
            </a:extLst>
          </p:cNvPr>
          <p:cNvPicPr>
            <a:picLocks noChangeAspect="1"/>
          </p:cNvPicPr>
          <p:nvPr/>
        </p:nvPicPr>
        <p:blipFill>
          <a:blip r:embed="rId2"/>
          <a:stretch>
            <a:fillRect/>
          </a:stretch>
        </p:blipFill>
        <p:spPr>
          <a:xfrm>
            <a:off x="8167095" y="4516984"/>
            <a:ext cx="4024905" cy="2341016"/>
          </a:xfrm>
          <a:prstGeom prst="rect">
            <a:avLst/>
          </a:prstGeom>
          <a:ln>
            <a:noFill/>
          </a:ln>
          <a:effectLst>
            <a:softEdge rad="112500"/>
          </a:effectLst>
        </p:spPr>
      </p:pic>
    </p:spTree>
    <p:extLst>
      <p:ext uri="{BB962C8B-B14F-4D97-AF65-F5344CB8AC3E}">
        <p14:creationId xmlns:p14="http://schemas.microsoft.com/office/powerpoint/2010/main" val="2338998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E463C8-1C2C-4430-AF95-48D34579A9C1}"/>
              </a:ext>
            </a:extLst>
          </p:cNvPr>
          <p:cNvSpPr>
            <a:spLocks noGrp="1"/>
          </p:cNvSpPr>
          <p:nvPr>
            <p:ph idx="1"/>
          </p:nvPr>
        </p:nvSpPr>
        <p:spPr>
          <a:xfrm>
            <a:off x="362607" y="683173"/>
            <a:ext cx="11466786" cy="6011917"/>
          </a:xfrm>
        </p:spPr>
        <p:txBody>
          <a:bodyPr>
            <a:normAutofit/>
          </a:bodyPr>
          <a:lstStyle/>
          <a:p>
            <a:pPr algn="just"/>
            <a:r>
              <a:rPr lang="es-MX" sz="3200" dirty="0"/>
              <a:t>Uno de los objetivos es el cumplimiento de los requisitos de la norma y el logró de la obtención de la certificación de calidad empresarial, otro factor sería si se incrementó la satisfacción al cliente, este es uno de los más importantes y eje principal de la certificación ISO 9001 (Es una norma de sistemas de gestión de la calidad  que se centra en todos los elementos de administración de calidad con los que una organización debe contar para tener un sistema efectivo que le permita administrar y mejorar sus productos y servicios.)</a:t>
            </a:r>
          </a:p>
        </p:txBody>
      </p:sp>
    </p:spTree>
    <p:extLst>
      <p:ext uri="{BB962C8B-B14F-4D97-AF65-F5344CB8AC3E}">
        <p14:creationId xmlns:p14="http://schemas.microsoft.com/office/powerpoint/2010/main" val="628169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C553E3-92B5-4683-B2BD-9BD8DCF643CD}"/>
              </a:ext>
            </a:extLst>
          </p:cNvPr>
          <p:cNvSpPr>
            <a:spLocks noGrp="1"/>
          </p:cNvSpPr>
          <p:nvPr>
            <p:ph idx="1"/>
          </p:nvPr>
        </p:nvSpPr>
        <p:spPr>
          <a:xfrm>
            <a:off x="504497" y="451945"/>
            <a:ext cx="11613931" cy="5843751"/>
          </a:xfrm>
        </p:spPr>
        <p:txBody>
          <a:bodyPr>
            <a:normAutofit fontScale="85000" lnSpcReduction="20000"/>
          </a:bodyPr>
          <a:lstStyle/>
          <a:p>
            <a:pPr algn="just"/>
            <a:r>
              <a:rPr lang="es-MX" sz="2400" dirty="0"/>
              <a:t>Cabe destacar que la demanda de certificaciones en Ecuador se ha concentrado en las siguientes normas </a:t>
            </a:r>
            <a:r>
              <a:rPr lang="es-MX" sz="2400" dirty="0">
                <a:solidFill>
                  <a:srgbClr val="FF0000"/>
                </a:solidFill>
              </a:rPr>
              <a:t>Internacionales: </a:t>
            </a:r>
          </a:p>
          <a:p>
            <a:pPr algn="just"/>
            <a:r>
              <a:rPr lang="es-MX" sz="2400" dirty="0"/>
              <a:t>ISO 9001 Administración o Gestión de calidad, </a:t>
            </a:r>
          </a:p>
          <a:p>
            <a:pPr algn="just"/>
            <a:r>
              <a:rPr lang="es-MX" sz="2400" dirty="0"/>
              <a:t>ISO 14001 Medio Ambiente (Coca-Cola, Bimbo) </a:t>
            </a:r>
          </a:p>
          <a:p>
            <a:pPr algn="just"/>
            <a:r>
              <a:rPr lang="es-MX" sz="2400" dirty="0"/>
              <a:t>ISO 22000 Gestión y Seguridad alimentaria, </a:t>
            </a:r>
          </a:p>
          <a:p>
            <a:pPr algn="just"/>
            <a:r>
              <a:rPr lang="es-MX" sz="2400" dirty="0"/>
              <a:t>ISO 27001 Sistemas de Gestión de la Seguridad de la Información, las cuales son entregadas por el Servicio de Acreditación Ecuatoriano</a:t>
            </a:r>
          </a:p>
          <a:p>
            <a:pPr algn="just"/>
            <a:r>
              <a:rPr lang="es-MX" sz="2400" dirty="0"/>
              <a:t>Las empresas ecuatorianas de calidad buscan diferentes certificaciones que les ayuden a mejorar su desempeño global y establecer una base sólida para promover las iniciativas de desarrollo sostenible, que otorguen una garantía de calidad a sus consumidores e impulsen su negocio mediante la mejora de procesos que contribuyan a aumentar la eficiencia y la productividad.</a:t>
            </a:r>
          </a:p>
          <a:p>
            <a:pPr algn="just"/>
            <a:r>
              <a:rPr lang="es-MX" sz="2400" dirty="0"/>
              <a:t>Existen diferentes certificaciones de calidad </a:t>
            </a:r>
            <a:r>
              <a:rPr lang="es-MX" sz="2400" dirty="0">
                <a:solidFill>
                  <a:srgbClr val="FF0000"/>
                </a:solidFill>
              </a:rPr>
              <a:t>ecuatorianas</a:t>
            </a:r>
            <a:r>
              <a:rPr lang="es-MX" sz="2400" dirty="0"/>
              <a:t> y normativas obligatorias y voluntarias que pueden ser adoptadas por las organizaciones según el modelo de negocio de la empresa.</a:t>
            </a:r>
            <a:endParaRPr lang="es-419" sz="2400" dirty="0"/>
          </a:p>
        </p:txBody>
      </p:sp>
    </p:spTree>
    <p:extLst>
      <p:ext uri="{BB962C8B-B14F-4D97-AF65-F5344CB8AC3E}">
        <p14:creationId xmlns:p14="http://schemas.microsoft.com/office/powerpoint/2010/main" val="2473091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6AA6F1-35DF-4047-B88F-96B499237BC4}"/>
              </a:ext>
            </a:extLst>
          </p:cNvPr>
          <p:cNvSpPr>
            <a:spLocks noGrp="1"/>
          </p:cNvSpPr>
          <p:nvPr>
            <p:ph idx="1"/>
          </p:nvPr>
        </p:nvSpPr>
        <p:spPr>
          <a:xfrm>
            <a:off x="493986" y="420414"/>
            <a:ext cx="11561379" cy="6032938"/>
          </a:xfrm>
        </p:spPr>
        <p:txBody>
          <a:bodyPr>
            <a:normAutofit lnSpcReduction="10000"/>
          </a:bodyPr>
          <a:lstStyle/>
          <a:p>
            <a:pPr algn="just"/>
            <a:r>
              <a:rPr lang="es-MX" sz="2800" dirty="0"/>
              <a:t>Cada una de estas certificaciones y normas mencionadas anteriormente cumplen una función distinta y otorga diferentes beneficios a las empresas que las adquieren, por lo que la necesidad de implementarlas puede variar según la necesidad de cada empresa.</a:t>
            </a:r>
          </a:p>
          <a:p>
            <a:pPr algn="just"/>
            <a:r>
              <a:rPr lang="es-MX" sz="2800" dirty="0"/>
              <a:t>Normas ISO (Organización Internacional de Normalización)</a:t>
            </a:r>
          </a:p>
          <a:p>
            <a:pPr algn="just"/>
            <a:r>
              <a:rPr lang="es-MX" sz="2800" dirty="0"/>
              <a:t>Normas BMP (Buenas prácticas de manufactura)</a:t>
            </a:r>
          </a:p>
          <a:p>
            <a:pPr algn="just"/>
            <a:r>
              <a:rPr lang="es-MX" sz="2800" dirty="0"/>
              <a:t>Normas INEN</a:t>
            </a:r>
          </a:p>
          <a:p>
            <a:pPr algn="just"/>
            <a:r>
              <a:rPr lang="es-MX" sz="2800" dirty="0"/>
              <a:t>Normas de Agrocalidad</a:t>
            </a:r>
          </a:p>
          <a:p>
            <a:pPr algn="just"/>
            <a:r>
              <a:rPr lang="es-MX" sz="2800" dirty="0"/>
              <a:t>Normas de calidad en la Construcción</a:t>
            </a:r>
          </a:p>
          <a:p>
            <a:pPr algn="just"/>
            <a:r>
              <a:rPr lang="es-MX" sz="2800" dirty="0"/>
              <a:t>Control de calidad en la industria textil</a:t>
            </a:r>
          </a:p>
        </p:txBody>
      </p:sp>
    </p:spTree>
    <p:extLst>
      <p:ext uri="{BB962C8B-B14F-4D97-AF65-F5344CB8AC3E}">
        <p14:creationId xmlns:p14="http://schemas.microsoft.com/office/powerpoint/2010/main" val="1083183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BE5E81-B1BC-4764-ABE9-4294C8EA2B5D}"/>
              </a:ext>
            </a:extLst>
          </p:cNvPr>
          <p:cNvSpPr>
            <a:spLocks noGrp="1"/>
          </p:cNvSpPr>
          <p:nvPr>
            <p:ph idx="1"/>
          </p:nvPr>
        </p:nvSpPr>
        <p:spPr>
          <a:xfrm>
            <a:off x="588579" y="462456"/>
            <a:ext cx="10825655" cy="5927834"/>
          </a:xfrm>
        </p:spPr>
        <p:txBody>
          <a:bodyPr>
            <a:normAutofit/>
          </a:bodyPr>
          <a:lstStyle/>
          <a:p>
            <a:r>
              <a:rPr lang="es-MX" dirty="0"/>
              <a:t>Normas ISO</a:t>
            </a:r>
          </a:p>
          <a:p>
            <a:pPr algn="just"/>
            <a:r>
              <a:rPr lang="es-MX" dirty="0"/>
              <a:t>Estas normas buscan gestionar de manera integral una empresa, para reducir costes y aumentar su efectividad, por lo que permiten homogenizar las características y los parámetros de calidad de una empresa. Estas normas evalúan la conformidad de los sistemas de gestión.</a:t>
            </a:r>
          </a:p>
          <a:p>
            <a:pPr algn="just"/>
            <a:r>
              <a:rPr lang="es-MX" dirty="0"/>
              <a:t>Las normas ISO cuentan con varias familias y ramas diversificadas para adaptarse a las diferentes empresas y sus distintas áreas como calidad, medio ambiente, responsabilidad social y gestión de riesgos y seguridad.</a:t>
            </a:r>
          </a:p>
          <a:p>
            <a:pPr algn="just"/>
            <a:r>
              <a:rPr lang="es-MX" dirty="0"/>
              <a:t>Pese a ser establecidas por el Organismo Internacional de Estandarización (ISO), la certificadora a nivel nacional de estas normativas es el Instituto Ecuatoriano de Normalización.</a:t>
            </a:r>
          </a:p>
          <a:p>
            <a:pPr algn="just"/>
            <a:r>
              <a:rPr lang="es-419" dirty="0"/>
              <a:t>BUREAU VERITAS ECUADOR S.A.</a:t>
            </a:r>
          </a:p>
          <a:p>
            <a:pPr algn="just"/>
            <a:r>
              <a:rPr lang="es-MX" dirty="0"/>
              <a:t>S.G.S. DEL ECUADOR S.A.</a:t>
            </a:r>
            <a:endParaRPr lang="es-419" dirty="0"/>
          </a:p>
        </p:txBody>
      </p:sp>
    </p:spTree>
    <p:extLst>
      <p:ext uri="{BB962C8B-B14F-4D97-AF65-F5344CB8AC3E}">
        <p14:creationId xmlns:p14="http://schemas.microsoft.com/office/powerpoint/2010/main" val="3983787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1DE576-1D7F-420C-991B-EA21936CE337}"/>
              </a:ext>
            </a:extLst>
          </p:cNvPr>
          <p:cNvSpPr>
            <a:spLocks noGrp="1"/>
          </p:cNvSpPr>
          <p:nvPr>
            <p:ph idx="1"/>
          </p:nvPr>
        </p:nvSpPr>
        <p:spPr>
          <a:xfrm>
            <a:off x="325821" y="346841"/>
            <a:ext cx="11477296" cy="6011917"/>
          </a:xfrm>
        </p:spPr>
        <p:txBody>
          <a:bodyPr>
            <a:normAutofit fontScale="92500"/>
          </a:bodyPr>
          <a:lstStyle/>
          <a:p>
            <a:pPr algn="just"/>
            <a:r>
              <a:rPr lang="es-MX" sz="2800" dirty="0"/>
              <a:t>Alimentos y bebidas: La industria alimentaria y de bebidas en Ecuador, como la producción de alimentos procesados, bebidas no alcohólicas y alcohólicas, puede seguir las normas ISO 22000 para la gestión de seguridad alimentaria y la ISO 9001 para la gestión de la calidad.</a:t>
            </a:r>
          </a:p>
          <a:p>
            <a:pPr algn="just"/>
            <a:r>
              <a:rPr lang="es-MX" sz="2800" dirty="0"/>
              <a:t>Textiles y confección: Los fabricantes de textiles y prendas de vestir en Ecuador pueden adherirse a las normas ISO 9001 para la gestión de la calidad y la ISO 14001 para la gestión ambiental.</a:t>
            </a:r>
          </a:p>
          <a:p>
            <a:pPr algn="just"/>
            <a:r>
              <a:rPr lang="es-MX" sz="2800" dirty="0"/>
              <a:t>Industria manufacturera: Diversos sectores de la industria manufacturera en Ecuador pueden seguir las normas ISO 9001 para la gestión de la calidad y la ISO 14001 para la gestión ambiental. Esto incluye la producción de productos metálicos, plásticos, maquinaria, entre otros.</a:t>
            </a:r>
            <a:endParaRPr lang="es-419" sz="2800" dirty="0"/>
          </a:p>
        </p:txBody>
      </p:sp>
    </p:spTree>
    <p:extLst>
      <p:ext uri="{BB962C8B-B14F-4D97-AF65-F5344CB8AC3E}">
        <p14:creationId xmlns:p14="http://schemas.microsoft.com/office/powerpoint/2010/main" val="425260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28F7E0-CB6D-4AE4-869E-936E36B76C02}"/>
              </a:ext>
            </a:extLst>
          </p:cNvPr>
          <p:cNvSpPr>
            <a:spLocks noGrp="1"/>
          </p:cNvSpPr>
          <p:nvPr>
            <p:ph idx="1"/>
          </p:nvPr>
        </p:nvSpPr>
        <p:spPr>
          <a:xfrm>
            <a:off x="508303" y="510140"/>
            <a:ext cx="10464497" cy="5187212"/>
          </a:xfrm>
        </p:spPr>
        <p:txBody>
          <a:bodyPr/>
          <a:lstStyle/>
          <a:p>
            <a:pPr algn="just"/>
            <a:r>
              <a:rPr lang="es-MX" sz="2400" dirty="0"/>
              <a:t>IMPORTANCIA</a:t>
            </a:r>
          </a:p>
          <a:p>
            <a:pPr algn="just"/>
            <a:endParaRPr lang="es-MX" sz="2400" dirty="0"/>
          </a:p>
          <a:p>
            <a:pPr marL="0" indent="0" algn="just">
              <a:buNone/>
            </a:pPr>
            <a:r>
              <a:rPr lang="es-MX" sz="2400" dirty="0"/>
              <a:t>Dentro de la rama administrativa se puede manejar 3 tipos de Administración</a:t>
            </a:r>
          </a:p>
          <a:p>
            <a:pPr marL="0" indent="0" algn="just">
              <a:buNone/>
            </a:pPr>
            <a:r>
              <a:rPr lang="es-MX" sz="2400" dirty="0"/>
              <a:t>Y dependerá del sector en el que nos encontremos :</a:t>
            </a:r>
          </a:p>
          <a:p>
            <a:pPr marL="0" indent="0" algn="just">
              <a:buNone/>
            </a:pPr>
            <a:endParaRPr lang="es-MX" sz="2400" dirty="0"/>
          </a:p>
          <a:p>
            <a:pPr marL="0" indent="0" algn="just">
              <a:buNone/>
            </a:pPr>
            <a:r>
              <a:rPr lang="es-MX" sz="2400" dirty="0"/>
              <a:t>1. Administración Pública</a:t>
            </a:r>
          </a:p>
          <a:p>
            <a:pPr marL="0" indent="0" algn="just">
              <a:buNone/>
            </a:pPr>
            <a:r>
              <a:rPr lang="es-MX" sz="2400" dirty="0"/>
              <a:t>2. Administración Privada</a:t>
            </a:r>
          </a:p>
          <a:p>
            <a:pPr marL="0" indent="0" algn="just">
              <a:buNone/>
            </a:pPr>
            <a:r>
              <a:rPr lang="es-MX" sz="2400" dirty="0"/>
              <a:t>3. Administración mixta</a:t>
            </a:r>
          </a:p>
          <a:p>
            <a:pPr marL="0" indent="0">
              <a:buNone/>
            </a:pPr>
            <a:endParaRPr lang="es-MX" dirty="0"/>
          </a:p>
          <a:p>
            <a:pPr marL="0" indent="0">
              <a:buNone/>
            </a:pPr>
            <a:endParaRPr lang="es-419" dirty="0"/>
          </a:p>
        </p:txBody>
      </p:sp>
    </p:spTree>
    <p:extLst>
      <p:ext uri="{BB962C8B-B14F-4D97-AF65-F5344CB8AC3E}">
        <p14:creationId xmlns:p14="http://schemas.microsoft.com/office/powerpoint/2010/main" val="2227950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B373B7-A9C4-4867-9264-544067AF901B}"/>
              </a:ext>
            </a:extLst>
          </p:cNvPr>
          <p:cNvSpPr>
            <a:spLocks noGrp="1"/>
          </p:cNvSpPr>
          <p:nvPr>
            <p:ph idx="1"/>
          </p:nvPr>
        </p:nvSpPr>
        <p:spPr>
          <a:xfrm>
            <a:off x="472967" y="399394"/>
            <a:ext cx="11183006" cy="6053958"/>
          </a:xfrm>
        </p:spPr>
        <p:txBody>
          <a:bodyPr>
            <a:normAutofit/>
          </a:bodyPr>
          <a:lstStyle/>
          <a:p>
            <a:pPr algn="just"/>
            <a:r>
              <a:rPr lang="es-MX" sz="2400" dirty="0"/>
              <a:t>BPM</a:t>
            </a:r>
          </a:p>
          <a:p>
            <a:pPr algn="just"/>
            <a:r>
              <a:rPr lang="es-MX" sz="2400" dirty="0"/>
              <a:t>Las Buenas Prácticas de Manufactura tienen como objetivo establecer condiciones y requisitos que aseguren la inocuidad e higiene en la cadena productiva alimentaria. Los beneficios que ofrece contar con esta certificación es reducir el tiempo dedicado a investigar posibles incumplimientos de seguridad alimentaria, aumentar la satisfacción al cliente, tener un mayor reconocimiento global y aumentar la capacidad de respuesta de la empresa.</a:t>
            </a:r>
          </a:p>
          <a:p>
            <a:pPr algn="just"/>
            <a:r>
              <a:rPr lang="es-419" sz="2400" dirty="0"/>
              <a:t>PRONACA </a:t>
            </a:r>
            <a:r>
              <a:rPr lang="es-MX" sz="2400" dirty="0"/>
              <a:t>Buenas Prácticas de Manufactura (ALIMENTOS)</a:t>
            </a:r>
          </a:p>
          <a:p>
            <a:pPr algn="just"/>
            <a:endParaRPr lang="es-MX" sz="2400" dirty="0"/>
          </a:p>
          <a:p>
            <a:endParaRPr lang="es-419" dirty="0"/>
          </a:p>
          <a:p>
            <a:endParaRPr lang="es-419" dirty="0"/>
          </a:p>
        </p:txBody>
      </p:sp>
    </p:spTree>
    <p:extLst>
      <p:ext uri="{BB962C8B-B14F-4D97-AF65-F5344CB8AC3E}">
        <p14:creationId xmlns:p14="http://schemas.microsoft.com/office/powerpoint/2010/main" val="2237680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8C772A-26B7-4D7E-B56C-CC2512A0485A}"/>
              </a:ext>
            </a:extLst>
          </p:cNvPr>
          <p:cNvSpPr>
            <a:spLocks noGrp="1"/>
          </p:cNvSpPr>
          <p:nvPr>
            <p:ph idx="1"/>
          </p:nvPr>
        </p:nvSpPr>
        <p:spPr>
          <a:xfrm>
            <a:off x="420414" y="599090"/>
            <a:ext cx="11498317" cy="5444358"/>
          </a:xfrm>
        </p:spPr>
        <p:txBody>
          <a:bodyPr>
            <a:normAutofit/>
          </a:bodyPr>
          <a:lstStyle/>
          <a:p>
            <a:r>
              <a:rPr lang="es-MX" dirty="0"/>
              <a:t>NORMAS INEN</a:t>
            </a:r>
          </a:p>
          <a:p>
            <a:pPr algn="just"/>
            <a:r>
              <a:rPr lang="es-MX" dirty="0"/>
              <a:t>Las Normas INEN son normativas, técnicas que evalúan la conformidad del producto, con base en normativa técnica ecuatoriana, cuyo concepto básico es satisfacer las necesidades locales y facilitar el comercio nacional e internacional, contribuyendo al mejoramiento continuo de las empresas, incrementando su competitividad y velando por la seguridad y salud del consumidor.</a:t>
            </a:r>
          </a:p>
          <a:p>
            <a:pPr algn="just"/>
            <a:r>
              <a:rPr lang="es-MX" dirty="0"/>
              <a:t>El ente encargado de verificar esta reglamentación es el Instituto Ecuatoriano de Normalización (INEN), el cual se encarga de formular las normativas técnica nacionales, de la ejecución de los procesos del sistema ecuatoriano de calidad, normalización, reglamentación técnica, evaluación de la conformidad de los productos ecuatorianos.</a:t>
            </a:r>
          </a:p>
          <a:p>
            <a:pPr algn="just"/>
            <a:r>
              <a:rPr lang="es-MX" dirty="0"/>
              <a:t>Alimentos Orgánicos</a:t>
            </a:r>
          </a:p>
          <a:p>
            <a:pPr algn="just"/>
            <a:r>
              <a:rPr lang="es-MX" dirty="0"/>
              <a:t>Alimentos procesados</a:t>
            </a:r>
          </a:p>
          <a:p>
            <a:endParaRPr lang="es-MX" dirty="0"/>
          </a:p>
          <a:p>
            <a:endParaRPr lang="es-419" dirty="0"/>
          </a:p>
        </p:txBody>
      </p:sp>
    </p:spTree>
    <p:extLst>
      <p:ext uri="{BB962C8B-B14F-4D97-AF65-F5344CB8AC3E}">
        <p14:creationId xmlns:p14="http://schemas.microsoft.com/office/powerpoint/2010/main" val="3293583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1B2C9F-BFA4-454B-BC8F-013901DDECD6}"/>
              </a:ext>
            </a:extLst>
          </p:cNvPr>
          <p:cNvSpPr>
            <a:spLocks noGrp="1"/>
          </p:cNvSpPr>
          <p:nvPr>
            <p:ph idx="1"/>
          </p:nvPr>
        </p:nvSpPr>
        <p:spPr>
          <a:xfrm>
            <a:off x="462455" y="367862"/>
            <a:ext cx="11088414" cy="6064469"/>
          </a:xfrm>
        </p:spPr>
        <p:txBody>
          <a:bodyPr>
            <a:normAutofit fontScale="92500" lnSpcReduction="20000"/>
          </a:bodyPr>
          <a:lstStyle/>
          <a:p>
            <a:pPr algn="just"/>
            <a:r>
              <a:rPr lang="es-MX" sz="2400" dirty="0"/>
              <a:t>Alimentos enlatados: Los productos alimenticios enlatados, como conservas de frutas, vegetales, pescados y mariscos, que se fabrican y comercializan en Ecuador suelen tener registro INEN.</a:t>
            </a:r>
          </a:p>
          <a:p>
            <a:pPr algn="just"/>
            <a:r>
              <a:rPr lang="es-MX" sz="2400" dirty="0"/>
              <a:t>Electrodomésticos: Los electrodomésticos fabricados en Ecuador, como refrigeradores, lavadoras, televisores, aires acondicionados, entre otros, pueden tener registro INEN para cumplir con las normas de seguridad y eficiencia energética.</a:t>
            </a:r>
          </a:p>
          <a:p>
            <a:pPr algn="just"/>
            <a:r>
              <a:rPr lang="es-MX" sz="2400" dirty="0"/>
              <a:t>Muebles de madera: Los muebles de madera fabricados en Ecuador, como mesas, sillas, armarios, camas, etc., pueden tener registro INEN para garantizar la calidad y seguridad del producto.</a:t>
            </a:r>
          </a:p>
          <a:p>
            <a:pPr algn="just"/>
            <a:r>
              <a:rPr lang="es-MX" sz="2400" dirty="0"/>
              <a:t>Juguetes: Los juguetes fabricados y vendidos en Ecuador también pueden requerir registro INEN para asegurar que cumplen con las normas de seguridad y no representan riesgos para los niños.</a:t>
            </a:r>
          </a:p>
          <a:p>
            <a:pPr algn="just"/>
            <a:r>
              <a:rPr lang="es-MX" sz="2400" dirty="0"/>
              <a:t>Productos textiles: Prendas de vestir, telas, cortinas y otros productos textiles fabricados en Ecuador pueden tener registro INEN para garantizar que cumplan con ciertos estándares de calidad y seguridad.</a:t>
            </a:r>
          </a:p>
          <a:p>
            <a:endParaRPr lang="es-MX" dirty="0"/>
          </a:p>
          <a:p>
            <a:endParaRPr lang="es-MX" dirty="0"/>
          </a:p>
          <a:p>
            <a:endParaRPr lang="es-MX" dirty="0"/>
          </a:p>
          <a:p>
            <a:endParaRPr lang="es-MX" dirty="0"/>
          </a:p>
          <a:p>
            <a:endParaRPr lang="es-MX" dirty="0"/>
          </a:p>
          <a:p>
            <a:endParaRPr lang="es-MX" dirty="0"/>
          </a:p>
          <a:p>
            <a:endParaRPr lang="es-419" dirty="0"/>
          </a:p>
        </p:txBody>
      </p:sp>
    </p:spTree>
    <p:extLst>
      <p:ext uri="{BB962C8B-B14F-4D97-AF65-F5344CB8AC3E}">
        <p14:creationId xmlns:p14="http://schemas.microsoft.com/office/powerpoint/2010/main" val="3682676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8FB748-167D-4ED6-AF04-4D0D23C7DDD1}"/>
              </a:ext>
            </a:extLst>
          </p:cNvPr>
          <p:cNvSpPr>
            <a:spLocks noGrp="1"/>
          </p:cNvSpPr>
          <p:nvPr>
            <p:ph idx="1"/>
          </p:nvPr>
        </p:nvSpPr>
        <p:spPr>
          <a:xfrm>
            <a:off x="304801" y="325822"/>
            <a:ext cx="11288110" cy="6243144"/>
          </a:xfrm>
        </p:spPr>
        <p:txBody>
          <a:bodyPr>
            <a:normAutofit/>
          </a:bodyPr>
          <a:lstStyle/>
          <a:p>
            <a:r>
              <a:rPr lang="es-MX" dirty="0"/>
              <a:t>Agrocalidad</a:t>
            </a:r>
          </a:p>
          <a:p>
            <a:pPr algn="just"/>
            <a:r>
              <a:rPr lang="es-MX" dirty="0"/>
              <a:t>La Agencia de Regulación y Control Fito y Zoosanitario AGROCALIDAD es el ente encargo de la regulación y control de la sanidad del sector agropecuario y la inocuidad de los alimentos en la producción primaria, con el objetivo de contribuir al incremento sostenido de la productividad y competitividad del sector agropecuario, así como de la calidad de vida de los productores agropecuarios.</a:t>
            </a:r>
          </a:p>
          <a:p>
            <a:pPr algn="just"/>
            <a:r>
              <a:rPr lang="es-MX" dirty="0"/>
              <a:t>Los servicios regulados por este ente son: Dirección de control zoosanitario, dirección de vigilancia zoosanitaria, dirección de certificación zoosanitaria, dirección de vigilancia fitosanitaria, dirección de control fitosanitario, dirección de certificación fitosanitaria, dirección de inocuidad de alimentos, dirección de orgánicos, micrositio de buenas prácticas agropecuarias, dirección de registro de insumos agrícolas, dirección de registro de insumos pecuarios, dirección de diagnóstico animal, dirección de diagnóstico vegetal, dirección de diagnóstico de inocuidad de los alimentos y control de insumos agropecuarios. Ejemplos:</a:t>
            </a:r>
            <a:endParaRPr lang="es-419" dirty="0"/>
          </a:p>
        </p:txBody>
      </p:sp>
    </p:spTree>
    <p:extLst>
      <p:ext uri="{BB962C8B-B14F-4D97-AF65-F5344CB8AC3E}">
        <p14:creationId xmlns:p14="http://schemas.microsoft.com/office/powerpoint/2010/main" val="3819706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33CC20-600D-40B5-921A-FED70AA57682}"/>
              </a:ext>
            </a:extLst>
          </p:cNvPr>
          <p:cNvSpPr>
            <a:spLocks noGrp="1"/>
          </p:cNvSpPr>
          <p:nvPr>
            <p:ph idx="1"/>
          </p:nvPr>
        </p:nvSpPr>
        <p:spPr>
          <a:xfrm>
            <a:off x="262759" y="483476"/>
            <a:ext cx="11803117" cy="5906814"/>
          </a:xfrm>
        </p:spPr>
        <p:txBody>
          <a:bodyPr>
            <a:normAutofit/>
          </a:bodyPr>
          <a:lstStyle/>
          <a:p>
            <a:pPr algn="just"/>
            <a:r>
              <a:rPr lang="es-MX" dirty="0"/>
              <a:t>Frutas y hortalizas: Las frutas y hortalizas producidas y exportadas desde Ecuador están sujetas a las normas de Agrocalidad. Esto incluye la regulación de pesticidas y residuos químicos, así como las buenas prácticas agrícolas y la trazabilidad de los productos.</a:t>
            </a:r>
          </a:p>
          <a:p>
            <a:pPr algn="just"/>
            <a:r>
              <a:rPr lang="es-MX" dirty="0"/>
              <a:t>Productos de origen animal: Los productos de origen animal, como carnes, lácteos, huevos, miel y productos acuícolas, están regulados por Agrocalidad. Esto implica el control de la calidad, sanidad, trazabilidad y el cumplimiento de estándares específicos para la producción y comercialización de estos productos.</a:t>
            </a:r>
          </a:p>
          <a:p>
            <a:pPr algn="just"/>
            <a:r>
              <a:rPr lang="es-MX" dirty="0"/>
              <a:t>Semillas y material vegetal: La importación, exportación y comercialización de semillas y material vegetal, incluyendo plantas ornamentales y forestales, están sujetas a las normas de Agrocalidad. Esto garantiza que los materiales cumplan con los requisitos fitosanitarios y de calidad establecidos.</a:t>
            </a:r>
          </a:p>
          <a:p>
            <a:pPr algn="just"/>
            <a:r>
              <a:rPr lang="es-MX" dirty="0"/>
              <a:t>Insumos agrícolas: Los insumos utilizados en la agricultura, como fertilizantes, plaguicidas, fungicidas y productos fitosanitarios, están regulados por Agrocalidad para garantizar que sean seguros, efectivos y cumplan con los estándares establecidos.</a:t>
            </a:r>
            <a:endParaRPr lang="es-419" dirty="0"/>
          </a:p>
        </p:txBody>
      </p:sp>
    </p:spTree>
    <p:extLst>
      <p:ext uri="{BB962C8B-B14F-4D97-AF65-F5344CB8AC3E}">
        <p14:creationId xmlns:p14="http://schemas.microsoft.com/office/powerpoint/2010/main" val="1202711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020385-FCAD-4F76-A35F-52E2CA4EF00F}"/>
              </a:ext>
            </a:extLst>
          </p:cNvPr>
          <p:cNvSpPr>
            <a:spLocks noGrp="1"/>
          </p:cNvSpPr>
          <p:nvPr>
            <p:ph idx="1"/>
          </p:nvPr>
        </p:nvSpPr>
        <p:spPr>
          <a:xfrm>
            <a:off x="294291" y="367863"/>
            <a:ext cx="11288110" cy="5875282"/>
          </a:xfrm>
        </p:spPr>
        <p:txBody>
          <a:bodyPr>
            <a:normAutofit/>
          </a:bodyPr>
          <a:lstStyle/>
          <a:p>
            <a:pPr algn="just"/>
            <a:r>
              <a:rPr lang="es-MX" sz="3200" dirty="0"/>
              <a:t>Control de calidad en la construcción: </a:t>
            </a:r>
          </a:p>
          <a:p>
            <a:pPr algn="just"/>
            <a:r>
              <a:rPr lang="es-MX" sz="3200" dirty="0"/>
              <a:t>En la industria de la construcción, se realizan controles de calidad para asegurar que los materiales utilizados y los procesos constructivos cumplan con los estándares establecidos. Esto puede incluir pruebas de resistencia de materiales, inspecciones de obras, evaluación de la calidad de la mano de obra y verificación del cumplimiento de normativas técnicas y de seguridad.</a:t>
            </a:r>
            <a:endParaRPr lang="es-419" sz="3200" dirty="0"/>
          </a:p>
        </p:txBody>
      </p:sp>
    </p:spTree>
    <p:extLst>
      <p:ext uri="{BB962C8B-B14F-4D97-AF65-F5344CB8AC3E}">
        <p14:creationId xmlns:p14="http://schemas.microsoft.com/office/powerpoint/2010/main" val="2510679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B38C8-6304-407F-8FE3-78F644E017A1}"/>
              </a:ext>
            </a:extLst>
          </p:cNvPr>
          <p:cNvSpPr>
            <a:spLocks noGrp="1"/>
          </p:cNvSpPr>
          <p:nvPr>
            <p:ph type="title"/>
          </p:nvPr>
        </p:nvSpPr>
        <p:spPr/>
        <p:txBody>
          <a:bodyPr/>
          <a:lstStyle/>
          <a:p>
            <a:r>
              <a:rPr lang="es-ES" dirty="0"/>
              <a:t>La empresa</a:t>
            </a:r>
            <a:endParaRPr lang="es-EC" dirty="0"/>
          </a:p>
        </p:txBody>
      </p:sp>
      <p:sp>
        <p:nvSpPr>
          <p:cNvPr id="3" name="Marcador de contenido 2">
            <a:extLst>
              <a:ext uri="{FF2B5EF4-FFF2-40B4-BE49-F238E27FC236}">
                <a16:creationId xmlns:a16="http://schemas.microsoft.com/office/drawing/2014/main" id="{DE7AA5DD-CEDC-43F7-A417-F5F701BB7511}"/>
              </a:ext>
            </a:extLst>
          </p:cNvPr>
          <p:cNvSpPr>
            <a:spLocks noGrp="1"/>
          </p:cNvSpPr>
          <p:nvPr>
            <p:ph idx="1"/>
          </p:nvPr>
        </p:nvSpPr>
        <p:spPr>
          <a:xfrm>
            <a:off x="735724" y="1524000"/>
            <a:ext cx="10846675" cy="4840224"/>
          </a:xfrm>
        </p:spPr>
        <p:txBody>
          <a:bodyPr>
            <a:normAutofit/>
          </a:bodyPr>
          <a:lstStyle/>
          <a:p>
            <a:r>
              <a:rPr lang="es-ES" sz="2400" dirty="0"/>
              <a:t>¿Qué es Definición y concepto de empresa?</a:t>
            </a:r>
          </a:p>
          <a:p>
            <a:r>
              <a:rPr lang="es-ES" sz="2400" dirty="0"/>
              <a:t>En general, una empresa también se puede definir como una unidad formada por un grupo de personas, bienes materiales y financieros, con el objetivo de producir algo o prestar un servicio que cubra una necesidad y por el que se obtengan beneficios.</a:t>
            </a:r>
          </a:p>
          <a:p>
            <a:r>
              <a:rPr lang="es-ES" sz="2400" dirty="0"/>
              <a:t>El nacimiento de una compañía surge cuando la solución a una necesidad es materializada por medio de un concepto previamente planificado. La naturaleza de un negocio empresarial está determinada por el objetivo marcado, generalmente estudiado antes de formalizar el emprendimiento.</a:t>
            </a:r>
            <a:endParaRPr lang="es-EC" sz="2400" dirty="0"/>
          </a:p>
        </p:txBody>
      </p:sp>
    </p:spTree>
    <p:extLst>
      <p:ext uri="{BB962C8B-B14F-4D97-AF65-F5344CB8AC3E}">
        <p14:creationId xmlns:p14="http://schemas.microsoft.com/office/powerpoint/2010/main" val="725653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E45EE-0D6D-4FB6-AF41-BDD2CA3A7C55}"/>
              </a:ext>
            </a:extLst>
          </p:cNvPr>
          <p:cNvSpPr>
            <a:spLocks noGrp="1"/>
          </p:cNvSpPr>
          <p:nvPr>
            <p:ph type="title"/>
          </p:nvPr>
        </p:nvSpPr>
        <p:spPr/>
        <p:txBody>
          <a:bodyPr/>
          <a:lstStyle/>
          <a:p>
            <a:r>
              <a:rPr lang="es-ES" dirty="0"/>
              <a:t>CLASIFICACIÓN</a:t>
            </a:r>
            <a:endParaRPr lang="es-EC" dirty="0"/>
          </a:p>
        </p:txBody>
      </p:sp>
      <p:sp>
        <p:nvSpPr>
          <p:cNvPr id="3" name="Marcador de contenido 2">
            <a:extLst>
              <a:ext uri="{FF2B5EF4-FFF2-40B4-BE49-F238E27FC236}">
                <a16:creationId xmlns:a16="http://schemas.microsoft.com/office/drawing/2014/main" id="{F8CF7BCB-30E9-4CA1-9A2B-A6699D306101}"/>
              </a:ext>
            </a:extLst>
          </p:cNvPr>
          <p:cNvSpPr>
            <a:spLocks noGrp="1"/>
          </p:cNvSpPr>
          <p:nvPr>
            <p:ph idx="1"/>
          </p:nvPr>
        </p:nvSpPr>
        <p:spPr/>
        <p:txBody>
          <a:bodyPr/>
          <a:lstStyle/>
          <a:p>
            <a:pPr algn="just"/>
            <a:r>
              <a:rPr lang="es-ES" dirty="0"/>
              <a:t>Esta clasificación proporciona una visión general de la diversidad de las empresas en el mundo, y es común que una empresa pueda encajar en varias de estas categorías al mismo tiempo.</a:t>
            </a:r>
          </a:p>
          <a:p>
            <a:pPr algn="just"/>
            <a:r>
              <a:rPr lang="es-ES" dirty="0"/>
              <a:t>Las empresas se clasifican de diversas maneras, y estas clasificaciones pueden basarse en diferentes criterios, como el tamaño, la actividad económica, la propiedad, la forma jurídica, entre otros. Aquí te presento algunas de las clasificaciones comunes de las empresas:</a:t>
            </a:r>
          </a:p>
          <a:p>
            <a:endParaRPr lang="es-EC" dirty="0"/>
          </a:p>
        </p:txBody>
      </p:sp>
    </p:spTree>
    <p:extLst>
      <p:ext uri="{BB962C8B-B14F-4D97-AF65-F5344CB8AC3E}">
        <p14:creationId xmlns:p14="http://schemas.microsoft.com/office/powerpoint/2010/main" val="3031142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86F217-9326-4BE0-AD20-A1BCA1D79C57}"/>
              </a:ext>
            </a:extLst>
          </p:cNvPr>
          <p:cNvSpPr>
            <a:spLocks noGrp="1"/>
          </p:cNvSpPr>
          <p:nvPr>
            <p:ph idx="1"/>
          </p:nvPr>
        </p:nvSpPr>
        <p:spPr>
          <a:xfrm>
            <a:off x="514350" y="600076"/>
            <a:ext cx="11329987" cy="5929312"/>
          </a:xfrm>
        </p:spPr>
        <p:txBody>
          <a:bodyPr>
            <a:normAutofit/>
          </a:bodyPr>
          <a:lstStyle/>
          <a:p>
            <a:r>
              <a:rPr lang="es-ES" dirty="0">
                <a:solidFill>
                  <a:srgbClr val="FF0000"/>
                </a:solidFill>
              </a:rPr>
              <a:t>Por sector o actividad económica</a:t>
            </a:r>
          </a:p>
          <a:p>
            <a:r>
              <a:rPr lang="es-ES" dirty="0"/>
              <a:t>Para comenzar, los distintos tipos de empresas se pueden dividir de acuerdo al sector económico al que pertenezcan sus actividades, por lo cual tenemos las empresas del sector primario, empresas del sector secundario y empresas del sector terciario.</a:t>
            </a:r>
          </a:p>
          <a:p>
            <a:r>
              <a:rPr lang="es-ES" dirty="0"/>
              <a:t>Sector primario</a:t>
            </a:r>
          </a:p>
          <a:p>
            <a:r>
              <a:rPr lang="es-ES" dirty="0"/>
              <a:t>Está conformado por aquellas actividades comerciales asociadas a la extracción, recolección y transformación de los recursos naturales o materia prima, como lo son la pesca, agricultura, ganadería, silvicultura, tala de árboles, entre otras</a:t>
            </a:r>
          </a:p>
          <a:p>
            <a:r>
              <a:rPr lang="es-ES" dirty="0"/>
              <a:t>Sector secundario</a:t>
            </a:r>
          </a:p>
          <a:p>
            <a:r>
              <a:rPr lang="es-ES" dirty="0"/>
              <a:t>Es aquel sector constituido por ciertas actividades que tienen como objetivo transformar los recursos naturales en productos aptos para el uso o consumo humano. En dicho sector encontramos empresas dedicadas a la artesanía, energía, construcciones, entre otras.</a:t>
            </a:r>
          </a:p>
        </p:txBody>
      </p:sp>
    </p:spTree>
    <p:extLst>
      <p:ext uri="{BB962C8B-B14F-4D97-AF65-F5344CB8AC3E}">
        <p14:creationId xmlns:p14="http://schemas.microsoft.com/office/powerpoint/2010/main" val="34808949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FA18CB-7122-4FBE-B796-F16C35134DAD}"/>
              </a:ext>
            </a:extLst>
          </p:cNvPr>
          <p:cNvSpPr>
            <a:spLocks noGrp="1"/>
          </p:cNvSpPr>
          <p:nvPr>
            <p:ph idx="1"/>
          </p:nvPr>
        </p:nvSpPr>
        <p:spPr>
          <a:xfrm>
            <a:off x="735724" y="1093076"/>
            <a:ext cx="10962289" cy="4373269"/>
          </a:xfrm>
        </p:spPr>
        <p:txBody>
          <a:bodyPr>
            <a:normAutofit/>
          </a:bodyPr>
          <a:lstStyle/>
          <a:p>
            <a:r>
              <a:rPr lang="es-ES" dirty="0"/>
              <a:t>Sector terciario</a:t>
            </a:r>
          </a:p>
          <a:p>
            <a:r>
              <a:rPr lang="es-ES" dirty="0"/>
              <a:t>En este caso, la actividad económica tiene el objetivo de satisfacer las necesidades de la población en general, por lo cual es conocido como el sector dedicado a los servicios, como por ejemplo: servicios de comunicación, finanzas, turismo, electricidad, abastecimiento de agua. Dentro de esta categoría encontramos a las empresas Fintech.</a:t>
            </a:r>
          </a:p>
          <a:p>
            <a:r>
              <a:rPr lang="es-ES" dirty="0"/>
              <a:t>Sector cuaternario</a:t>
            </a:r>
          </a:p>
          <a:p>
            <a:r>
              <a:rPr lang="es-ES" dirty="0"/>
              <a:t>Se caracteriza porque los servicios que lo integran se relacionan con las actividades tecnológicas, generación e intercambio de información, investigaciones dedicadas a la innovación, educación y cultura de la población. </a:t>
            </a:r>
            <a:endParaRPr lang="es-EC" dirty="0"/>
          </a:p>
          <a:p>
            <a:endParaRPr lang="es-419" dirty="0"/>
          </a:p>
        </p:txBody>
      </p:sp>
    </p:spTree>
    <p:extLst>
      <p:ext uri="{BB962C8B-B14F-4D97-AF65-F5344CB8AC3E}">
        <p14:creationId xmlns:p14="http://schemas.microsoft.com/office/powerpoint/2010/main" val="32188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90071E-3F2F-4EC5-A8AC-E0E787D6B9CA}"/>
              </a:ext>
            </a:extLst>
          </p:cNvPr>
          <p:cNvSpPr>
            <a:spLocks noGrp="1"/>
          </p:cNvSpPr>
          <p:nvPr>
            <p:ph idx="1"/>
          </p:nvPr>
        </p:nvSpPr>
        <p:spPr>
          <a:xfrm>
            <a:off x="637558" y="394637"/>
            <a:ext cx="10916884" cy="5187212"/>
          </a:xfrm>
        </p:spPr>
        <p:txBody>
          <a:bodyPr>
            <a:normAutofit/>
          </a:bodyPr>
          <a:lstStyle/>
          <a:p>
            <a:r>
              <a:rPr lang="es-MX" sz="2400" b="1" u="sng" dirty="0"/>
              <a:t>Sector público: </a:t>
            </a:r>
          </a:p>
          <a:p>
            <a:pPr marL="0" indent="0">
              <a:buNone/>
            </a:pPr>
            <a:r>
              <a:rPr lang="es-MX" dirty="0"/>
              <a:t>La Administración Pública se centra en las instituciones del Estado o de los diferentes niveles territoriales. Sus principales características son la ausencia de ánimo de lucro, el servicio a la sociedad, la burocracia o la transparencia.</a:t>
            </a:r>
          </a:p>
          <a:p>
            <a:r>
              <a:rPr lang="es-MX" sz="2400" b="1" u="sng" dirty="0"/>
              <a:t>Sector privado</a:t>
            </a:r>
            <a:r>
              <a:rPr lang="es-MX" sz="2400" u="sng" dirty="0"/>
              <a:t>: </a:t>
            </a:r>
          </a:p>
          <a:p>
            <a:pPr marL="0" indent="0">
              <a:buNone/>
            </a:pPr>
            <a:r>
              <a:rPr lang="es-MX" dirty="0"/>
              <a:t>La administración privada se refiere a la realizada por las empresas, tanto grandes, como medianas o pequeñas. Sus principales características son la eficacia, la eficiencia, la flexibilidad o la gestión estratégica.</a:t>
            </a:r>
          </a:p>
          <a:p>
            <a:r>
              <a:rPr lang="es-MX" sz="2400" b="1" u="sng" dirty="0"/>
              <a:t>Tipos mixtos</a:t>
            </a:r>
            <a:r>
              <a:rPr lang="es-MX" u="sng" dirty="0"/>
              <a:t>: </a:t>
            </a:r>
          </a:p>
          <a:p>
            <a:pPr marL="0" indent="0">
              <a:buNone/>
            </a:pPr>
            <a:r>
              <a:rPr lang="es-MX" dirty="0"/>
              <a:t>Por último, existen administraciones mixtas. En ellas se da el ámbito privado y público. Aquí las principales características son una mezcla de las dos anteriores. </a:t>
            </a:r>
            <a:endParaRPr lang="es-419" dirty="0"/>
          </a:p>
        </p:txBody>
      </p:sp>
    </p:spTree>
    <p:extLst>
      <p:ext uri="{BB962C8B-B14F-4D97-AF65-F5344CB8AC3E}">
        <p14:creationId xmlns:p14="http://schemas.microsoft.com/office/powerpoint/2010/main" val="7551575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FC1512-9FF2-4E71-8583-9020048B43F5}"/>
              </a:ext>
            </a:extLst>
          </p:cNvPr>
          <p:cNvSpPr>
            <a:spLocks noGrp="1"/>
          </p:cNvSpPr>
          <p:nvPr>
            <p:ph idx="1"/>
          </p:nvPr>
        </p:nvSpPr>
        <p:spPr>
          <a:xfrm>
            <a:off x="628650" y="628650"/>
            <a:ext cx="10987087" cy="5729288"/>
          </a:xfrm>
        </p:spPr>
        <p:txBody>
          <a:bodyPr>
            <a:normAutofit/>
          </a:bodyPr>
          <a:lstStyle/>
          <a:p>
            <a:r>
              <a:rPr lang="es-ES" dirty="0">
                <a:solidFill>
                  <a:srgbClr val="FF0000"/>
                </a:solidFill>
              </a:rPr>
              <a:t>Por su tamaño</a:t>
            </a:r>
          </a:p>
          <a:p>
            <a:r>
              <a:rPr lang="es-ES" dirty="0"/>
              <a:t>A continuación, te mostraremos la clasificación de las empresas según el número de empleados que tienen contratados y las ganancias generadas en un año.</a:t>
            </a:r>
          </a:p>
          <a:p>
            <a:r>
              <a:rPr lang="es-ES" dirty="0"/>
              <a:t>Microempresa</a:t>
            </a:r>
          </a:p>
          <a:p>
            <a:pPr marL="0" indent="0">
              <a:buNone/>
            </a:pPr>
            <a:r>
              <a:rPr lang="es-ES" dirty="0"/>
              <a:t>En este caso, llamaremos microempresa a toda aquella que tenga menos de 10 empleados trabajando y cuyas ventas anuales no generen más de $4 millones MXN al año.</a:t>
            </a:r>
          </a:p>
          <a:p>
            <a:r>
              <a:rPr lang="es-ES" dirty="0"/>
              <a:t>Pequeña empresa</a:t>
            </a:r>
          </a:p>
          <a:p>
            <a:pPr marL="0" indent="0">
              <a:buNone/>
            </a:pPr>
            <a:r>
              <a:rPr lang="es-ES" dirty="0"/>
              <a:t>Se refiere a aquella unidad que cuenta con un número de empleados relativamente pequeño (entre 11 y 30) y que genera un aproximado de $4 -$100 millones MXN al año.</a:t>
            </a:r>
          </a:p>
          <a:p>
            <a:r>
              <a:rPr lang="es-ES" dirty="0"/>
              <a:t>Mediana empresa</a:t>
            </a:r>
          </a:p>
        </p:txBody>
      </p:sp>
    </p:spTree>
    <p:extLst>
      <p:ext uri="{BB962C8B-B14F-4D97-AF65-F5344CB8AC3E}">
        <p14:creationId xmlns:p14="http://schemas.microsoft.com/office/powerpoint/2010/main" val="3661402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584088-3417-4B00-88FB-F913F489839C}"/>
              </a:ext>
            </a:extLst>
          </p:cNvPr>
          <p:cNvSpPr>
            <a:spLocks noGrp="1"/>
          </p:cNvSpPr>
          <p:nvPr>
            <p:ph idx="1"/>
          </p:nvPr>
        </p:nvSpPr>
        <p:spPr>
          <a:xfrm>
            <a:off x="714375" y="814388"/>
            <a:ext cx="10958513" cy="5600700"/>
          </a:xfrm>
        </p:spPr>
        <p:txBody>
          <a:bodyPr>
            <a:normAutofit/>
          </a:bodyPr>
          <a:lstStyle/>
          <a:p>
            <a:r>
              <a:rPr lang="es-ES" dirty="0">
                <a:solidFill>
                  <a:srgbClr val="FF0000"/>
                </a:solidFill>
              </a:rPr>
              <a:t>Por su ámbito de actuación o alcance geográfico</a:t>
            </a:r>
          </a:p>
          <a:p>
            <a:r>
              <a:rPr lang="es-ES" dirty="0"/>
              <a:t>En este caso, clasificaremos a las empresas de acuerdo al ámbito geográfico o zona donde se desarrollen sus actividades económicas.</a:t>
            </a:r>
          </a:p>
          <a:p>
            <a:r>
              <a:rPr lang="es-ES" dirty="0"/>
              <a:t>Empresas locales </a:t>
            </a:r>
          </a:p>
          <a:p>
            <a:pPr marL="0" indent="0">
              <a:buNone/>
            </a:pPr>
            <a:r>
              <a:rPr lang="es-ES" dirty="0"/>
              <a:t>Se refiere a las empresas que únicamente tienen actividades comerciales dentro de una zona geográfica específica, como por ejemplo un pueblo o ciudad.</a:t>
            </a:r>
          </a:p>
          <a:p>
            <a:r>
              <a:rPr lang="es-ES" dirty="0"/>
              <a:t>Empresas nacionales</a:t>
            </a:r>
          </a:p>
          <a:p>
            <a:pPr marL="0" indent="0">
              <a:buNone/>
            </a:pPr>
            <a:r>
              <a:rPr lang="es-ES" dirty="0"/>
              <a:t>Este tipo de empresas son aquellas que tienen una gran cobertura del país donde llevan a cabo sus actividades de comercio. </a:t>
            </a:r>
          </a:p>
        </p:txBody>
      </p:sp>
    </p:spTree>
    <p:extLst>
      <p:ext uri="{BB962C8B-B14F-4D97-AF65-F5344CB8AC3E}">
        <p14:creationId xmlns:p14="http://schemas.microsoft.com/office/powerpoint/2010/main" val="3635524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318D77-DD25-411A-BF61-DF18F919A569}"/>
              </a:ext>
            </a:extLst>
          </p:cNvPr>
          <p:cNvSpPr>
            <a:spLocks noGrp="1"/>
          </p:cNvSpPr>
          <p:nvPr>
            <p:ph idx="1"/>
          </p:nvPr>
        </p:nvSpPr>
        <p:spPr>
          <a:xfrm>
            <a:off x="956441" y="1072056"/>
            <a:ext cx="10489325" cy="4394290"/>
          </a:xfrm>
        </p:spPr>
        <p:txBody>
          <a:bodyPr>
            <a:normAutofit lnSpcReduction="10000"/>
          </a:bodyPr>
          <a:lstStyle/>
          <a:p>
            <a:r>
              <a:rPr lang="es-ES" sz="2800" dirty="0"/>
              <a:t>Empresas multinacionales o internacionales</a:t>
            </a:r>
          </a:p>
          <a:p>
            <a:pPr marL="0" indent="0">
              <a:buNone/>
            </a:pPr>
            <a:r>
              <a:rPr lang="es-ES" sz="2800" dirty="0"/>
              <a:t>Son empresas que extienden sus actividades más allá de las fronteras del país donde tienen su sede principal, pero no cuentan con centro de operaciones en otros países.</a:t>
            </a:r>
          </a:p>
          <a:p>
            <a:r>
              <a:rPr lang="es-ES" sz="2800" dirty="0"/>
              <a:t>Empresas transnacionales</a:t>
            </a:r>
          </a:p>
          <a:p>
            <a:pPr marL="0" indent="0">
              <a:buNone/>
            </a:pPr>
            <a:r>
              <a:rPr lang="es-ES" sz="2800" dirty="0"/>
              <a:t>A diferencia de las empresas multinacionales, una transnacional cuenta con diversos centros de operaciones en múltiples países a lo largo del mundo.</a:t>
            </a:r>
            <a:endParaRPr lang="es-EC" sz="2800" dirty="0"/>
          </a:p>
          <a:p>
            <a:endParaRPr lang="es-419" dirty="0"/>
          </a:p>
        </p:txBody>
      </p:sp>
    </p:spTree>
    <p:extLst>
      <p:ext uri="{BB962C8B-B14F-4D97-AF65-F5344CB8AC3E}">
        <p14:creationId xmlns:p14="http://schemas.microsoft.com/office/powerpoint/2010/main" val="9018990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9CEE8A-3F5C-426B-9227-50A23ECDAA6F}"/>
              </a:ext>
            </a:extLst>
          </p:cNvPr>
          <p:cNvSpPr>
            <a:spLocks noGrp="1"/>
          </p:cNvSpPr>
          <p:nvPr>
            <p:ph idx="1"/>
          </p:nvPr>
        </p:nvSpPr>
        <p:spPr>
          <a:xfrm>
            <a:off x="642938" y="585788"/>
            <a:ext cx="11129961" cy="5886450"/>
          </a:xfrm>
        </p:spPr>
        <p:txBody>
          <a:bodyPr>
            <a:normAutofit/>
          </a:bodyPr>
          <a:lstStyle/>
          <a:p>
            <a:r>
              <a:rPr lang="es-ES" dirty="0">
                <a:solidFill>
                  <a:srgbClr val="FF0000"/>
                </a:solidFill>
              </a:rPr>
              <a:t>Por su forma jurídica</a:t>
            </a:r>
          </a:p>
          <a:p>
            <a:r>
              <a:rPr lang="es-ES" dirty="0"/>
              <a:t>El objetivo de dividir a los diferentes tipos de empresas por su forma jurídica es para diferenciar la identidad que ésta tiene en el ámbito legal, la cual determina cuántos y qué tipos de socios posee, cuál es su capital y qué tipo de realidad tiene cada uno dentro de la empresa.</a:t>
            </a:r>
          </a:p>
          <a:p>
            <a:r>
              <a:rPr lang="es-ES" dirty="0"/>
              <a:t>Persona física</a:t>
            </a:r>
          </a:p>
          <a:p>
            <a:pPr marL="0" indent="0">
              <a:buNone/>
            </a:pPr>
            <a:r>
              <a:rPr lang="es-ES" dirty="0"/>
              <a:t>Cuando hablamos del concepto de persona física (también llamada persona natural), se refiere a una sola persona que tiene una existencia real comprobada y que, por tanto, se le otorgan derechos y deberes dentro de la sociedad donde se desenvuelve.</a:t>
            </a:r>
          </a:p>
          <a:p>
            <a:r>
              <a:rPr lang="es-ES" dirty="0"/>
              <a:t>Sociedad o asociación civil</a:t>
            </a:r>
          </a:p>
          <a:p>
            <a:pPr marL="0" indent="0">
              <a:buNone/>
            </a:pPr>
            <a:r>
              <a:rPr lang="es-ES" dirty="0"/>
              <a:t>En este caso, es un tipo de sociedades mercantiles que ocurre con la unión de varias personas físicas para llevar a cabo un fin específico en conjunto, como por ejemplo actividades empresariales o, en algunos casos, sin ánimo de lucro. Además, todos los miembros de este tipo de asociaciones comparten responsabilidades.</a:t>
            </a:r>
            <a:endParaRPr lang="es-EC" dirty="0"/>
          </a:p>
        </p:txBody>
      </p:sp>
    </p:spTree>
    <p:extLst>
      <p:ext uri="{BB962C8B-B14F-4D97-AF65-F5344CB8AC3E}">
        <p14:creationId xmlns:p14="http://schemas.microsoft.com/office/powerpoint/2010/main" val="20238493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179F8E-C881-4DD7-BF6C-ECC6549D1297}"/>
              </a:ext>
            </a:extLst>
          </p:cNvPr>
          <p:cNvSpPr>
            <a:spLocks noGrp="1"/>
          </p:cNvSpPr>
          <p:nvPr>
            <p:ph idx="1"/>
          </p:nvPr>
        </p:nvSpPr>
        <p:spPr>
          <a:xfrm>
            <a:off x="585788" y="414338"/>
            <a:ext cx="11301411" cy="5943600"/>
          </a:xfrm>
        </p:spPr>
        <p:txBody>
          <a:bodyPr>
            <a:normAutofit/>
          </a:bodyPr>
          <a:lstStyle/>
          <a:p>
            <a:r>
              <a:rPr lang="es-ES" dirty="0">
                <a:solidFill>
                  <a:srgbClr val="FF0000"/>
                </a:solidFill>
              </a:rPr>
              <a:t>Por la procedencia del capital</a:t>
            </a:r>
          </a:p>
          <a:p>
            <a:r>
              <a:rPr lang="es-ES" dirty="0"/>
              <a:t>Según la procedencia del capital, las empresas se clasifican en tres tipos: privadas, públicas y mixtas, las cuales desarrollaremos a continuación.</a:t>
            </a:r>
          </a:p>
          <a:p>
            <a:r>
              <a:rPr lang="es-ES" dirty="0"/>
              <a:t>Empresa privada</a:t>
            </a:r>
          </a:p>
          <a:p>
            <a:pPr marL="0" indent="0">
              <a:buNone/>
            </a:pPr>
            <a:r>
              <a:rPr lang="es-ES" dirty="0"/>
              <a:t>Estas empresas funcionan con el dinero aportado por accionistas, fundadores o dueños que simplemente no forman parte del gobierno del país donde se desenvuelven económicamente.</a:t>
            </a:r>
          </a:p>
          <a:p>
            <a:r>
              <a:rPr lang="es-ES" dirty="0"/>
              <a:t>Empresa pública</a:t>
            </a:r>
          </a:p>
          <a:p>
            <a:pPr marL="0" indent="0">
              <a:buNone/>
            </a:pPr>
            <a:r>
              <a:rPr lang="es-ES" dirty="0"/>
              <a:t>Son aquellas que llevan a cabo sus operaciones comerciales con dinero del gobierno del país donde tienen su centro de operaciones, por lo cual también son conocidas como empresas públicas, ya que son propiedad del Estado.</a:t>
            </a:r>
          </a:p>
          <a:p>
            <a:r>
              <a:rPr lang="es-ES" dirty="0"/>
              <a:t>Empresa mixta</a:t>
            </a:r>
          </a:p>
          <a:p>
            <a:pPr marL="0" indent="0">
              <a:buNone/>
            </a:pPr>
            <a:r>
              <a:rPr lang="es-ES" dirty="0"/>
              <a:t>En caso que una institución lleve a cabo sus actividades con dinero que proviene tanto del sector público como privado, se considera como una empresa mixta. </a:t>
            </a:r>
          </a:p>
          <a:p>
            <a:endParaRPr lang="es-ES" dirty="0"/>
          </a:p>
        </p:txBody>
      </p:sp>
    </p:spTree>
    <p:extLst>
      <p:ext uri="{BB962C8B-B14F-4D97-AF65-F5344CB8AC3E}">
        <p14:creationId xmlns:p14="http://schemas.microsoft.com/office/powerpoint/2010/main" val="4942026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66407-E07C-47B1-9AFC-F2ACEFE32275}"/>
              </a:ext>
            </a:extLst>
          </p:cNvPr>
          <p:cNvSpPr>
            <a:spLocks noGrp="1"/>
          </p:cNvSpPr>
          <p:nvPr>
            <p:ph type="title"/>
          </p:nvPr>
        </p:nvSpPr>
        <p:spPr>
          <a:xfrm>
            <a:off x="1450392" y="342420"/>
            <a:ext cx="9291215" cy="1049235"/>
          </a:xfrm>
        </p:spPr>
        <p:txBody>
          <a:bodyPr/>
          <a:lstStyle/>
          <a:p>
            <a:r>
              <a:rPr lang="es-MX" dirty="0"/>
              <a:t>¡SORPRESA, SORPRESA!</a:t>
            </a:r>
            <a:endParaRPr lang="es-419" dirty="0"/>
          </a:p>
        </p:txBody>
      </p:sp>
      <p:sp>
        <p:nvSpPr>
          <p:cNvPr id="3" name="Marcador de contenido 2">
            <a:extLst>
              <a:ext uri="{FF2B5EF4-FFF2-40B4-BE49-F238E27FC236}">
                <a16:creationId xmlns:a16="http://schemas.microsoft.com/office/drawing/2014/main" id="{E52AB0B5-83BF-4011-AA1E-C1897361A5EE}"/>
              </a:ext>
            </a:extLst>
          </p:cNvPr>
          <p:cNvSpPr>
            <a:spLocks noGrp="1"/>
          </p:cNvSpPr>
          <p:nvPr>
            <p:ph idx="1"/>
          </p:nvPr>
        </p:nvSpPr>
        <p:spPr>
          <a:xfrm>
            <a:off x="1525151" y="1540962"/>
            <a:ext cx="10046738" cy="3450613"/>
          </a:xfrm>
        </p:spPr>
        <p:txBody>
          <a:bodyPr/>
          <a:lstStyle/>
          <a:p>
            <a:pPr marL="0" indent="0">
              <a:buNone/>
            </a:pPr>
            <a:r>
              <a:rPr lang="es-MX" dirty="0"/>
              <a:t>TRABAJANDO EN CLASE</a:t>
            </a:r>
          </a:p>
          <a:p>
            <a:pPr marL="0" indent="0">
              <a:buNone/>
            </a:pPr>
            <a:r>
              <a:rPr lang="es-MX" dirty="0"/>
              <a:t>TALLER INDIVIDUAL</a:t>
            </a:r>
          </a:p>
          <a:p>
            <a:pPr marL="0" indent="0">
              <a:buNone/>
            </a:pPr>
            <a:r>
              <a:rPr lang="es-MX" dirty="0"/>
              <a:t>REALIZAR 5 EJEMPLOS DE EFICIENCIA, EFICACIA Y EFECTIVIDAD APLICADAS A SU VIDA DIARIA </a:t>
            </a:r>
            <a:endParaRPr lang="es-419" dirty="0"/>
          </a:p>
        </p:txBody>
      </p:sp>
      <p:pic>
        <p:nvPicPr>
          <p:cNvPr id="4" name="Imagen 3">
            <a:extLst>
              <a:ext uri="{FF2B5EF4-FFF2-40B4-BE49-F238E27FC236}">
                <a16:creationId xmlns:a16="http://schemas.microsoft.com/office/drawing/2014/main" id="{BC31FFAB-805E-4303-BEF5-65E19AA7E223}"/>
              </a:ext>
            </a:extLst>
          </p:cNvPr>
          <p:cNvPicPr>
            <a:picLocks noChangeAspect="1"/>
          </p:cNvPicPr>
          <p:nvPr/>
        </p:nvPicPr>
        <p:blipFill>
          <a:blip r:embed="rId2"/>
          <a:stretch>
            <a:fillRect/>
          </a:stretch>
        </p:blipFill>
        <p:spPr>
          <a:xfrm>
            <a:off x="7273651" y="2963325"/>
            <a:ext cx="4056501" cy="4056501"/>
          </a:xfrm>
          <a:prstGeom prst="rect">
            <a:avLst/>
          </a:prstGeom>
          <a:ln>
            <a:noFill/>
          </a:ln>
          <a:effectLst>
            <a:softEdge rad="112500"/>
          </a:effectLst>
        </p:spPr>
      </p:pic>
    </p:spTree>
    <p:extLst>
      <p:ext uri="{BB962C8B-B14F-4D97-AF65-F5344CB8AC3E}">
        <p14:creationId xmlns:p14="http://schemas.microsoft.com/office/powerpoint/2010/main" val="31435380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EE667-518F-41DA-80FF-5D65D90F4DFD}"/>
              </a:ext>
            </a:extLst>
          </p:cNvPr>
          <p:cNvSpPr>
            <a:spLocks noGrp="1"/>
          </p:cNvSpPr>
          <p:nvPr>
            <p:ph type="title"/>
          </p:nvPr>
        </p:nvSpPr>
        <p:spPr>
          <a:xfrm>
            <a:off x="358504" y="453469"/>
            <a:ext cx="10898680" cy="587056"/>
          </a:xfrm>
        </p:spPr>
        <p:txBody>
          <a:bodyPr>
            <a:normAutofit fontScale="90000"/>
          </a:bodyPr>
          <a:lstStyle/>
          <a:p>
            <a:r>
              <a:rPr lang="es-MX" dirty="0"/>
              <a:t>PROCESO ADMINISTRATIVO</a:t>
            </a:r>
            <a:br>
              <a:rPr lang="es-MX" dirty="0"/>
            </a:br>
            <a:r>
              <a:rPr lang="es-MX" dirty="0"/>
              <a:t>La administración como proceso</a:t>
            </a:r>
            <a:br>
              <a:rPr lang="es-MX" dirty="0"/>
            </a:br>
            <a:endParaRPr lang="es-419" dirty="0"/>
          </a:p>
        </p:txBody>
      </p:sp>
      <p:graphicFrame>
        <p:nvGraphicFramePr>
          <p:cNvPr id="4" name="Marcador de contenido 3">
            <a:extLst>
              <a:ext uri="{FF2B5EF4-FFF2-40B4-BE49-F238E27FC236}">
                <a16:creationId xmlns:a16="http://schemas.microsoft.com/office/drawing/2014/main" id="{870A58FB-5B18-45D7-8183-B7DD6DD6F3FD}"/>
              </a:ext>
            </a:extLst>
          </p:cNvPr>
          <p:cNvGraphicFramePr>
            <a:graphicFrameLocks noGrp="1"/>
          </p:cNvGraphicFramePr>
          <p:nvPr>
            <p:ph idx="1"/>
            <p:extLst>
              <p:ext uri="{D42A27DB-BD31-4B8C-83A1-F6EECF244321}">
                <p14:modId xmlns:p14="http://schemas.microsoft.com/office/powerpoint/2010/main" val="2914327295"/>
              </p:ext>
            </p:extLst>
          </p:nvPr>
        </p:nvGraphicFramePr>
        <p:xfrm>
          <a:off x="115614" y="1219200"/>
          <a:ext cx="12234041"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AC56337-420F-4CCD-9666-CA0BE1B34814}"/>
              </a:ext>
            </a:extLst>
          </p:cNvPr>
          <p:cNvSpPr txBox="1"/>
          <p:nvPr/>
        </p:nvSpPr>
        <p:spPr>
          <a:xfrm>
            <a:off x="6642538" y="5528441"/>
            <a:ext cx="4908331" cy="1200329"/>
          </a:xfrm>
          <a:prstGeom prst="rect">
            <a:avLst/>
          </a:prstGeom>
          <a:noFill/>
        </p:spPr>
        <p:txBody>
          <a:bodyPr wrap="square" rtlCol="0">
            <a:spAutoFit/>
          </a:bodyPr>
          <a:lstStyle/>
          <a:p>
            <a:r>
              <a:rPr lang="es-MX" dirty="0"/>
              <a:t>Es el proceso de producir información para tomar decisiones sobre la realización del objetivo, conocer si se está cumpliendo lo que se esperaba</a:t>
            </a:r>
            <a:endParaRPr lang="es-419" dirty="0"/>
          </a:p>
        </p:txBody>
      </p:sp>
      <p:sp>
        <p:nvSpPr>
          <p:cNvPr id="3" name="Bocadillo nube: nube 2">
            <a:extLst>
              <a:ext uri="{FF2B5EF4-FFF2-40B4-BE49-F238E27FC236}">
                <a16:creationId xmlns:a16="http://schemas.microsoft.com/office/drawing/2014/main" id="{51AF6F30-0FEE-46F8-89AE-B63D1E0E2937}"/>
              </a:ext>
            </a:extLst>
          </p:cNvPr>
          <p:cNvSpPr/>
          <p:nvPr/>
        </p:nvSpPr>
        <p:spPr>
          <a:xfrm>
            <a:off x="9324453" y="267479"/>
            <a:ext cx="5018085" cy="37621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bg1"/>
                </a:solidFill>
              </a:rPr>
              <a:t>Uno de los principales exponentes en la definición y desarrollo del proceso administrativo fue Henri Fayol, un ingeniero y teórico de la administración francés . Fayol es reconocido por sus aportes a la teoría clásica de la administración y por su trabajo en el desarrollo de los principios y funciones administrativas.</a:t>
            </a:r>
            <a:endParaRPr lang="es-419" sz="1400" dirty="0">
              <a:solidFill>
                <a:schemeClr val="bg1"/>
              </a:solidFill>
            </a:endParaRPr>
          </a:p>
        </p:txBody>
      </p:sp>
    </p:spTree>
    <p:extLst>
      <p:ext uri="{BB962C8B-B14F-4D97-AF65-F5344CB8AC3E}">
        <p14:creationId xmlns:p14="http://schemas.microsoft.com/office/powerpoint/2010/main" val="3287591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D16A7B-41BB-4633-B944-8B2B6FA5478F}"/>
              </a:ext>
            </a:extLst>
          </p:cNvPr>
          <p:cNvSpPr>
            <a:spLocks noGrp="1"/>
          </p:cNvSpPr>
          <p:nvPr>
            <p:ph idx="1"/>
          </p:nvPr>
        </p:nvSpPr>
        <p:spPr>
          <a:xfrm>
            <a:off x="241739" y="399394"/>
            <a:ext cx="11782096" cy="6458606"/>
          </a:xfrm>
        </p:spPr>
        <p:txBody>
          <a:bodyPr>
            <a:normAutofit fontScale="92500" lnSpcReduction="20000"/>
          </a:bodyPr>
          <a:lstStyle/>
          <a:p>
            <a:pPr marL="0" indent="0" algn="ctr">
              <a:buNone/>
            </a:pPr>
            <a:r>
              <a:rPr lang="es-MX" sz="3300" dirty="0">
                <a:solidFill>
                  <a:schemeClr val="accent1"/>
                </a:solidFill>
              </a:rPr>
              <a:t>IMPORTANCIA DEL PROCESO ADMINISTRATIVO</a:t>
            </a:r>
          </a:p>
          <a:p>
            <a:pPr algn="just"/>
            <a:r>
              <a:rPr lang="es-MX" sz="2800" dirty="0"/>
              <a:t>El proceso administrativo funciona como una guía simple y rigurosa mediante la cual una empresa u organización intenta lograr los objetivos propuestos de la forma más eficiente.</a:t>
            </a:r>
          </a:p>
          <a:p>
            <a:pPr algn="just"/>
            <a:r>
              <a:rPr lang="es-MX" sz="2800" dirty="0"/>
              <a:t>La aplicación de este proceso administrativo permite aprovechar la mano de obra y los recursos técnicos y materiales que posee una empresa. El proceso administrativo permite controlar de manera organizada los recursos y disponerlos de manera eficiente.</a:t>
            </a:r>
          </a:p>
          <a:p>
            <a:pPr algn="just"/>
            <a:r>
              <a:rPr lang="es-MX" sz="2800" dirty="0"/>
              <a:t>Este proceso puede ser aplicado en cualquier tipo de empresa y cada uno de los miembros de la organización debe conocer su rol dentro del proceso. </a:t>
            </a:r>
          </a:p>
          <a:p>
            <a:pPr algn="just"/>
            <a:r>
              <a:rPr lang="es-MX" sz="2800" dirty="0"/>
              <a:t> La planificación y organización de los procesos administrativos suele ser el deber de los puestos jerárquicos cuyas funciones son menos técnicas y más administrativas.</a:t>
            </a:r>
            <a:endParaRPr lang="es-419" sz="2800" dirty="0"/>
          </a:p>
        </p:txBody>
      </p:sp>
    </p:spTree>
    <p:extLst>
      <p:ext uri="{BB962C8B-B14F-4D97-AF65-F5344CB8AC3E}">
        <p14:creationId xmlns:p14="http://schemas.microsoft.com/office/powerpoint/2010/main" val="12725577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1ABBAE-7F29-4271-AE05-4DC0B9028952}"/>
              </a:ext>
            </a:extLst>
          </p:cNvPr>
          <p:cNvSpPr>
            <a:spLocks noGrp="1"/>
          </p:cNvSpPr>
          <p:nvPr>
            <p:ph idx="1"/>
          </p:nvPr>
        </p:nvSpPr>
        <p:spPr>
          <a:xfrm>
            <a:off x="84083" y="252249"/>
            <a:ext cx="11708524" cy="6605752"/>
          </a:xfrm>
        </p:spPr>
        <p:txBody>
          <a:bodyPr>
            <a:normAutofit/>
          </a:bodyPr>
          <a:lstStyle/>
          <a:p>
            <a:pPr marL="0" indent="0" algn="just">
              <a:buNone/>
            </a:pPr>
            <a:r>
              <a:rPr lang="es-MX" sz="2400" dirty="0"/>
              <a:t>Características del proceso administrativo</a:t>
            </a:r>
          </a:p>
          <a:p>
            <a:pPr algn="just"/>
            <a:r>
              <a:rPr lang="es-MX" sz="2400" dirty="0"/>
              <a:t>Es utilizado en empresas y organizaciones para la correcta administración y utilización de los recursos.</a:t>
            </a:r>
          </a:p>
          <a:p>
            <a:pPr algn="just"/>
            <a:r>
              <a:rPr lang="es-MX" sz="2400" dirty="0"/>
              <a:t>Sirve para organizar procedimientos y cumplir metas y objetivos.</a:t>
            </a:r>
          </a:p>
          <a:p>
            <a:pPr algn="just"/>
            <a:r>
              <a:rPr lang="es-MX" sz="2400" dirty="0"/>
              <a:t>Debe estar alineado a los objetivos de la empresa y se busca que pueda ser aplicado de manera efectiva y simple.</a:t>
            </a:r>
          </a:p>
          <a:p>
            <a:pPr algn="just"/>
            <a:r>
              <a:rPr lang="es-MX" sz="2400" dirty="0"/>
              <a:t>Sus fases están interrelacionadas y se pueden dividir en: mecánica (compuesta por la planificación y la organización) y dinámica (compuesta por la dirección y el control).</a:t>
            </a:r>
          </a:p>
          <a:p>
            <a:pPr algn="just"/>
            <a:r>
              <a:rPr lang="es-MX" sz="2400" dirty="0"/>
              <a:t>Debe ser conocido por todos los miembros de la empresa.</a:t>
            </a:r>
          </a:p>
          <a:p>
            <a:pPr algn="just"/>
            <a:r>
              <a:rPr lang="es-MX" sz="2400" dirty="0"/>
              <a:t>Puede ser aplicado en cualquier tipo o tamaño de empresa.</a:t>
            </a:r>
          </a:p>
          <a:p>
            <a:pPr algn="just"/>
            <a:r>
              <a:rPr lang="es-MX" sz="2400" dirty="0"/>
              <a:t>Debe ser regulado por la cúpula administrativa de la organización.</a:t>
            </a:r>
            <a:endParaRPr lang="es-419" sz="2400" dirty="0"/>
          </a:p>
        </p:txBody>
      </p:sp>
    </p:spTree>
    <p:extLst>
      <p:ext uri="{BB962C8B-B14F-4D97-AF65-F5344CB8AC3E}">
        <p14:creationId xmlns:p14="http://schemas.microsoft.com/office/powerpoint/2010/main" val="42655617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5AB4C-CC83-4DF0-8C78-7E917352F5CE}"/>
              </a:ext>
            </a:extLst>
          </p:cNvPr>
          <p:cNvSpPr>
            <a:spLocks noGrp="1"/>
          </p:cNvSpPr>
          <p:nvPr>
            <p:ph type="title"/>
          </p:nvPr>
        </p:nvSpPr>
        <p:spPr>
          <a:xfrm>
            <a:off x="1450392" y="2904382"/>
            <a:ext cx="9291215" cy="1049235"/>
          </a:xfrm>
        </p:spPr>
        <p:txBody>
          <a:bodyPr/>
          <a:lstStyle/>
          <a:p>
            <a:r>
              <a:rPr lang="es-MX" dirty="0"/>
              <a:t>FASES O PROCESO AMINISTRATIVO</a:t>
            </a:r>
            <a:endParaRPr lang="es-419" dirty="0"/>
          </a:p>
        </p:txBody>
      </p:sp>
    </p:spTree>
    <p:extLst>
      <p:ext uri="{BB962C8B-B14F-4D97-AF65-F5344CB8AC3E}">
        <p14:creationId xmlns:p14="http://schemas.microsoft.com/office/powerpoint/2010/main" val="264342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621304-E1C4-4FAE-827C-4D17E7ECA162}"/>
              </a:ext>
            </a:extLst>
          </p:cNvPr>
          <p:cNvSpPr>
            <a:spLocks noGrp="1"/>
          </p:cNvSpPr>
          <p:nvPr>
            <p:ph type="title"/>
          </p:nvPr>
        </p:nvSpPr>
        <p:spPr>
          <a:xfrm>
            <a:off x="1450392" y="205429"/>
            <a:ext cx="9291215" cy="1049235"/>
          </a:xfrm>
        </p:spPr>
        <p:txBody>
          <a:bodyPr>
            <a:normAutofit fontScale="90000"/>
          </a:bodyPr>
          <a:lstStyle/>
          <a:p>
            <a:r>
              <a:rPr lang="es-MX" dirty="0"/>
              <a:t>EVOLUCIÓN DEL PENSAMIENTO ADMINISTRATIVO</a:t>
            </a:r>
            <a:br>
              <a:rPr lang="es-MX" dirty="0"/>
            </a:br>
            <a:endParaRPr lang="es-419" dirty="0"/>
          </a:p>
        </p:txBody>
      </p:sp>
      <p:sp>
        <p:nvSpPr>
          <p:cNvPr id="3" name="Marcador de contenido 2">
            <a:extLst>
              <a:ext uri="{FF2B5EF4-FFF2-40B4-BE49-F238E27FC236}">
                <a16:creationId xmlns:a16="http://schemas.microsoft.com/office/drawing/2014/main" id="{D2A545C2-7A45-4A52-9077-451CAD580AAA}"/>
              </a:ext>
            </a:extLst>
          </p:cNvPr>
          <p:cNvSpPr>
            <a:spLocks noGrp="1"/>
          </p:cNvSpPr>
          <p:nvPr>
            <p:ph idx="1"/>
          </p:nvPr>
        </p:nvSpPr>
        <p:spPr>
          <a:xfrm>
            <a:off x="385012" y="1124608"/>
            <a:ext cx="11218409" cy="5307724"/>
          </a:xfrm>
        </p:spPr>
        <p:txBody>
          <a:bodyPr>
            <a:normAutofit lnSpcReduction="10000"/>
          </a:bodyPr>
          <a:lstStyle/>
          <a:p>
            <a:pPr marL="0" indent="0" algn="just">
              <a:buNone/>
            </a:pPr>
            <a:r>
              <a:rPr lang="es-MX" dirty="0"/>
              <a:t>Las dos ramas de la Administración son:</a:t>
            </a:r>
          </a:p>
          <a:p>
            <a:pPr algn="just"/>
            <a:r>
              <a:rPr lang="es-MX" dirty="0"/>
              <a:t>Administración Científica</a:t>
            </a:r>
          </a:p>
          <a:p>
            <a:pPr algn="just"/>
            <a:r>
              <a:rPr lang="es-MX" dirty="0"/>
              <a:t>Administración Clásica</a:t>
            </a:r>
          </a:p>
          <a:p>
            <a:pPr marL="0" indent="0" algn="just">
              <a:buNone/>
            </a:pPr>
            <a:r>
              <a:rPr lang="es-MX" dirty="0"/>
              <a:t>El proceso administrativo ha ido creciendo y evolucionando junto con la humanidad, desde que existieron las comunidades organizadas, de esta manera surge la figura de un jefe y un subordinado. Este tipo de administración es conocida como "administración empírica“, se originó en el Antiguo Egipto, Babilonia y la Grecia; donde se dieron los primeros pasos para organizar la vida diaria, el trabajo, la política.</a:t>
            </a:r>
          </a:p>
          <a:p>
            <a:pPr marL="0" indent="0" algn="just">
              <a:buNone/>
            </a:pPr>
            <a:r>
              <a:rPr lang="es-MX" dirty="0"/>
              <a:t>La administración clásica fue el primer enfoque en el estudio de la administración, desarrollado a finales del siglo XIX y principios del siglo XX. Este enfoque se centró en la organización y la estructura de las empresas, y sus principales exponentes incluyen a Henri Fayol y Max Weber. La administración clásica se enfocaba en aspectos como la jerarquía, la división del trabajo y la organización formal</a:t>
            </a:r>
          </a:p>
        </p:txBody>
      </p:sp>
    </p:spTree>
    <p:extLst>
      <p:ext uri="{BB962C8B-B14F-4D97-AF65-F5344CB8AC3E}">
        <p14:creationId xmlns:p14="http://schemas.microsoft.com/office/powerpoint/2010/main" val="12316069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DA0CB-D11B-420A-B635-64FFDA2D5DDF}"/>
              </a:ext>
            </a:extLst>
          </p:cNvPr>
          <p:cNvSpPr>
            <a:spLocks noGrp="1"/>
          </p:cNvSpPr>
          <p:nvPr>
            <p:ph type="title"/>
          </p:nvPr>
        </p:nvSpPr>
        <p:spPr>
          <a:xfrm>
            <a:off x="1304434" y="779566"/>
            <a:ext cx="9291215" cy="387083"/>
          </a:xfrm>
        </p:spPr>
        <p:txBody>
          <a:bodyPr>
            <a:normAutofit fontScale="90000"/>
          </a:bodyPr>
          <a:lstStyle/>
          <a:p>
            <a:r>
              <a:rPr lang="es-MX" sz="4000" dirty="0"/>
              <a:t>PLANEACIÓN</a:t>
            </a:r>
            <a:br>
              <a:rPr lang="es-MX" dirty="0"/>
            </a:br>
            <a:r>
              <a:rPr lang="es-MX" dirty="0"/>
              <a:t>CONCEPTO, PROPÓSITO E IMPORTANCIA</a:t>
            </a:r>
            <a:br>
              <a:rPr lang="es-MX" dirty="0"/>
            </a:br>
            <a:br>
              <a:rPr lang="es-MX" dirty="0"/>
            </a:br>
            <a:endParaRPr lang="es-419" dirty="0"/>
          </a:p>
        </p:txBody>
      </p:sp>
      <p:sp>
        <p:nvSpPr>
          <p:cNvPr id="3" name="Marcador de contenido 2">
            <a:extLst>
              <a:ext uri="{FF2B5EF4-FFF2-40B4-BE49-F238E27FC236}">
                <a16:creationId xmlns:a16="http://schemas.microsoft.com/office/drawing/2014/main" id="{DE66AE34-B6E5-4D96-B56C-95707AFF0612}"/>
              </a:ext>
            </a:extLst>
          </p:cNvPr>
          <p:cNvSpPr>
            <a:spLocks noGrp="1"/>
          </p:cNvSpPr>
          <p:nvPr>
            <p:ph idx="1"/>
          </p:nvPr>
        </p:nvSpPr>
        <p:spPr>
          <a:xfrm>
            <a:off x="220718" y="973107"/>
            <a:ext cx="11750564" cy="5691350"/>
          </a:xfrm>
        </p:spPr>
        <p:txBody>
          <a:bodyPr>
            <a:normAutofit fontScale="92500" lnSpcReduction="10000"/>
          </a:bodyPr>
          <a:lstStyle/>
          <a:p>
            <a:pPr marL="0" indent="0" algn="just">
              <a:buNone/>
            </a:pPr>
            <a:r>
              <a:rPr lang="es-MX" sz="2400" dirty="0">
                <a:solidFill>
                  <a:schemeClr val="accent1"/>
                </a:solidFill>
              </a:rPr>
              <a:t>CONCEPTO</a:t>
            </a:r>
          </a:p>
          <a:p>
            <a:pPr marL="0" indent="0" algn="just">
              <a:buNone/>
            </a:pPr>
            <a:r>
              <a:rPr lang="es-MX" sz="2200" dirty="0"/>
              <a:t>La planeación es la primera función administrativa, consiste en analizar la situación de la organización, definir los objetivos o metas a alcanzar, establecer la estrategia general que permita alcanzar esos objetivos y desarrollar planes de acción que señalen cómo implementar las estrategias.</a:t>
            </a:r>
          </a:p>
          <a:p>
            <a:pPr marL="0" indent="0" algn="just">
              <a:buNone/>
            </a:pPr>
            <a:r>
              <a:rPr lang="es-MX" sz="2200" dirty="0"/>
              <a:t>En otras palabras, la planificación o planeación en administración analiza dónde estamos parados, establece dónde queremos ir, señala qué vamos a hacer para llegar allí y cómo lo vamos a hacer.</a:t>
            </a:r>
          </a:p>
          <a:p>
            <a:pPr marL="0" indent="0" algn="just">
              <a:buNone/>
            </a:pPr>
            <a:r>
              <a:rPr lang="es-MX" sz="2200" dirty="0"/>
              <a:t>EJEMPLO</a:t>
            </a:r>
          </a:p>
          <a:p>
            <a:pPr marL="0" indent="0" algn="just">
              <a:buNone/>
            </a:pPr>
            <a:r>
              <a:rPr lang="es-MX" sz="2200" dirty="0"/>
              <a:t>Cuando alguien inicia un negocio, ya se tiene en mente las metas que se desean cumplir, dicho negocio se convierte en la parte tangible (Que se puede percibir de manera clara y precisa.), que permite alcanzar esas metas y la planeación administrativa, el medio para conseguirlo. Así, esta última involucra los pasos necesarios que la empresa debe seguir para alcanzar sus objetivos de manera racional, eficiente y, ante todo, factible. De ahí que la planeación estratégica sea una de las funciones más importantes del administrador, quien se encargará de establecer objetivos, delegar tareas y responsabilidades a lo largo del proceso. </a:t>
            </a:r>
          </a:p>
        </p:txBody>
      </p:sp>
    </p:spTree>
    <p:extLst>
      <p:ext uri="{BB962C8B-B14F-4D97-AF65-F5344CB8AC3E}">
        <p14:creationId xmlns:p14="http://schemas.microsoft.com/office/powerpoint/2010/main" val="39008126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B4F2E-4D9E-4160-9FC8-3C086D8D61D6}"/>
              </a:ext>
            </a:extLst>
          </p:cNvPr>
          <p:cNvSpPr>
            <a:spLocks noGrp="1"/>
          </p:cNvSpPr>
          <p:nvPr>
            <p:ph type="title"/>
          </p:nvPr>
        </p:nvSpPr>
        <p:spPr>
          <a:xfrm>
            <a:off x="1272903" y="110836"/>
            <a:ext cx="9291215" cy="1049235"/>
          </a:xfrm>
        </p:spPr>
        <p:txBody>
          <a:bodyPr/>
          <a:lstStyle/>
          <a:p>
            <a:r>
              <a:rPr lang="es-419" dirty="0"/>
              <a:t>PLANEACIÓN PROPÓSITO</a:t>
            </a:r>
          </a:p>
        </p:txBody>
      </p:sp>
      <p:sp>
        <p:nvSpPr>
          <p:cNvPr id="3" name="Marcador de contenido 2">
            <a:extLst>
              <a:ext uri="{FF2B5EF4-FFF2-40B4-BE49-F238E27FC236}">
                <a16:creationId xmlns:a16="http://schemas.microsoft.com/office/drawing/2014/main" id="{DDF3FB2B-8D45-49EF-BE37-EBC22CE2B527}"/>
              </a:ext>
            </a:extLst>
          </p:cNvPr>
          <p:cNvSpPr>
            <a:spLocks noGrp="1"/>
          </p:cNvSpPr>
          <p:nvPr>
            <p:ph idx="1"/>
          </p:nvPr>
        </p:nvSpPr>
        <p:spPr>
          <a:xfrm>
            <a:off x="199698" y="987972"/>
            <a:ext cx="11645462" cy="5759192"/>
          </a:xfrm>
        </p:spPr>
        <p:txBody>
          <a:bodyPr>
            <a:normAutofit fontScale="92500" lnSpcReduction="10000"/>
          </a:bodyPr>
          <a:lstStyle/>
          <a:p>
            <a:pPr algn="just"/>
            <a:r>
              <a:rPr lang="es-MX" sz="3200" dirty="0"/>
              <a:t>En el mundo empresarial, aquella organización que posea la mejor estrategia tendrá mayores oportunidades de ser líder el mercado.</a:t>
            </a:r>
          </a:p>
          <a:p>
            <a:pPr algn="just"/>
            <a:r>
              <a:rPr lang="es-MX" sz="3200" dirty="0"/>
              <a:t> Primero debe existir una planificación estratégica, táctica y operativa (pirámide organizativa), que sirva como guía para saber si la empresa está bien encaminada en el cumplimiento de sus objetivos. </a:t>
            </a:r>
          </a:p>
          <a:p>
            <a:pPr algn="just"/>
            <a:r>
              <a:rPr lang="es-MX" sz="3000" dirty="0"/>
              <a:t>Así, los propósitos permiten tener claro el desde dónde, para qué, el qué, el cómo del proceso administrativo, el sentido, finalidad y objetivo que se pretende alcanzar. En este sentido resumiremos los propósitos principales, siendo los siguientes:</a:t>
            </a:r>
            <a:endParaRPr lang="es-419" sz="3000" dirty="0"/>
          </a:p>
        </p:txBody>
      </p:sp>
    </p:spTree>
    <p:extLst>
      <p:ext uri="{BB962C8B-B14F-4D97-AF65-F5344CB8AC3E}">
        <p14:creationId xmlns:p14="http://schemas.microsoft.com/office/powerpoint/2010/main" val="2524232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9C0006-C2C6-473E-8371-7CCB4B1E00C4}"/>
              </a:ext>
            </a:extLst>
          </p:cNvPr>
          <p:cNvSpPr>
            <a:spLocks noGrp="1"/>
          </p:cNvSpPr>
          <p:nvPr>
            <p:ph idx="1"/>
          </p:nvPr>
        </p:nvSpPr>
        <p:spPr>
          <a:xfrm>
            <a:off x="220717" y="154700"/>
            <a:ext cx="11771586" cy="6632028"/>
          </a:xfrm>
        </p:spPr>
        <p:txBody>
          <a:bodyPr>
            <a:normAutofit/>
          </a:bodyPr>
          <a:lstStyle/>
          <a:p>
            <a:pPr algn="just"/>
            <a:r>
              <a:rPr lang="es-MX" sz="2800" u="sng" dirty="0"/>
              <a:t>Utilizar el tiempo adecuadamente</a:t>
            </a:r>
            <a:r>
              <a:rPr lang="es-MX" sz="2800" dirty="0"/>
              <a:t>: </a:t>
            </a:r>
          </a:p>
          <a:p>
            <a:pPr marL="0" indent="0" algn="just">
              <a:buNone/>
            </a:pPr>
            <a:r>
              <a:rPr lang="es-MX" sz="2800" dirty="0"/>
              <a:t>Concentrarse únicamente en las tareas estipuladas en el plan evitará que el personal se distraiga de las actividades esenciales para llegar al objetivo.</a:t>
            </a:r>
          </a:p>
          <a:p>
            <a:pPr algn="just"/>
            <a:r>
              <a:rPr lang="es-MX" sz="2800" u="sng" dirty="0"/>
              <a:t>Alcanzar más rápido la meta</a:t>
            </a:r>
            <a:r>
              <a:rPr lang="es-MX" sz="2800" dirty="0"/>
              <a:t>: </a:t>
            </a:r>
          </a:p>
          <a:p>
            <a:pPr marL="0" indent="0" algn="just">
              <a:buNone/>
            </a:pPr>
            <a:r>
              <a:rPr lang="es-MX" sz="2800" dirty="0"/>
              <a:t>Tener planes permite aumentar la productividad al eliminar los elementos que distraen y enfocarse únicamente en las tareas que realmente acercarán hacia el cumplimiento de su meta.</a:t>
            </a:r>
          </a:p>
          <a:p>
            <a:pPr algn="just"/>
            <a:r>
              <a:rPr lang="es-MX" sz="2800" u="sng" dirty="0"/>
              <a:t>Autodisciplina y motivación</a:t>
            </a:r>
            <a:r>
              <a:rPr lang="es-MX" sz="2800" dirty="0"/>
              <a:t>: </a:t>
            </a:r>
          </a:p>
          <a:p>
            <a:pPr marL="0" indent="0" algn="just">
              <a:buNone/>
            </a:pPr>
            <a:r>
              <a:rPr lang="es-MX" sz="2800" dirty="0"/>
              <a:t>La planificación fomenta el hábito de la disciplina personal, que facilita la concentración en una tarea para trabajar en ella hasta concretar. </a:t>
            </a:r>
          </a:p>
        </p:txBody>
      </p:sp>
    </p:spTree>
    <p:extLst>
      <p:ext uri="{BB962C8B-B14F-4D97-AF65-F5344CB8AC3E}">
        <p14:creationId xmlns:p14="http://schemas.microsoft.com/office/powerpoint/2010/main" val="42695949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945D5C-EFD2-4F23-B5BA-6A5F8A7FD969}"/>
              </a:ext>
            </a:extLst>
          </p:cNvPr>
          <p:cNvSpPr>
            <a:spLocks noGrp="1"/>
          </p:cNvSpPr>
          <p:nvPr>
            <p:ph idx="1"/>
          </p:nvPr>
        </p:nvSpPr>
        <p:spPr>
          <a:xfrm>
            <a:off x="357353" y="231228"/>
            <a:ext cx="11445764" cy="6626772"/>
          </a:xfrm>
        </p:spPr>
        <p:txBody>
          <a:bodyPr>
            <a:normAutofit/>
          </a:bodyPr>
          <a:lstStyle/>
          <a:p>
            <a:pPr algn="just"/>
            <a:r>
              <a:rPr lang="es-MX" sz="3200" u="sng" dirty="0"/>
              <a:t>Retroalimentación</a:t>
            </a:r>
            <a:r>
              <a:rPr lang="es-MX" sz="3200" dirty="0"/>
              <a:t>: </a:t>
            </a:r>
          </a:p>
          <a:p>
            <a:pPr marL="0" indent="0" algn="just">
              <a:buNone/>
            </a:pPr>
            <a:r>
              <a:rPr lang="es-MX" sz="3200" dirty="0"/>
              <a:t>El seguimiento periódico de los avances realizados permite mejorar las acciones hechas y dar nueva dirección al camino, corregir o tomar en cuenta las buenas prácticas para continuar la réplica de futuros proyectos.</a:t>
            </a:r>
          </a:p>
          <a:p>
            <a:pPr algn="just"/>
            <a:r>
              <a:rPr lang="es-MX" sz="3200" u="sng" dirty="0"/>
              <a:t>Autoconocimiento y persistencia</a:t>
            </a:r>
            <a:r>
              <a:rPr lang="es-MX" sz="3200" dirty="0"/>
              <a:t>:</a:t>
            </a:r>
          </a:p>
          <a:p>
            <a:pPr marL="0" indent="0" algn="just">
              <a:buNone/>
            </a:pPr>
            <a:r>
              <a:rPr lang="es-MX" sz="3200" dirty="0"/>
              <a:t>La fijación en la perfección casi siempre tiene consecuencias negativas, enfocarse en lograr los resultados poniendo siempre el mayor esfuerzo y conociendo las capacidades individuales es lo importante. </a:t>
            </a:r>
            <a:endParaRPr lang="es-419" sz="2400" dirty="0"/>
          </a:p>
        </p:txBody>
      </p:sp>
    </p:spTree>
    <p:extLst>
      <p:ext uri="{BB962C8B-B14F-4D97-AF65-F5344CB8AC3E}">
        <p14:creationId xmlns:p14="http://schemas.microsoft.com/office/powerpoint/2010/main" val="33826554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7F132-6537-4DAF-9FFC-62DA60939965}"/>
              </a:ext>
            </a:extLst>
          </p:cNvPr>
          <p:cNvSpPr>
            <a:spLocks noGrp="1"/>
          </p:cNvSpPr>
          <p:nvPr>
            <p:ph type="title"/>
          </p:nvPr>
        </p:nvSpPr>
        <p:spPr>
          <a:xfrm>
            <a:off x="1167800" y="342420"/>
            <a:ext cx="9291215" cy="1049235"/>
          </a:xfrm>
        </p:spPr>
        <p:txBody>
          <a:bodyPr/>
          <a:lstStyle/>
          <a:p>
            <a:r>
              <a:rPr lang="es-419" dirty="0"/>
              <a:t>PLANEACIÓN IMPORTANCIA</a:t>
            </a:r>
          </a:p>
        </p:txBody>
      </p:sp>
      <p:sp>
        <p:nvSpPr>
          <p:cNvPr id="3" name="Marcador de contenido 2">
            <a:extLst>
              <a:ext uri="{FF2B5EF4-FFF2-40B4-BE49-F238E27FC236}">
                <a16:creationId xmlns:a16="http://schemas.microsoft.com/office/drawing/2014/main" id="{17B07C31-ACFD-4780-A357-2628ABD52AEB}"/>
              </a:ext>
            </a:extLst>
          </p:cNvPr>
          <p:cNvSpPr>
            <a:spLocks noGrp="1"/>
          </p:cNvSpPr>
          <p:nvPr>
            <p:ph idx="1"/>
          </p:nvPr>
        </p:nvSpPr>
        <p:spPr>
          <a:xfrm>
            <a:off x="336331" y="1492470"/>
            <a:ext cx="11067393" cy="3973876"/>
          </a:xfrm>
        </p:spPr>
        <p:txBody>
          <a:bodyPr>
            <a:normAutofit fontScale="85000" lnSpcReduction="20000"/>
          </a:bodyPr>
          <a:lstStyle/>
          <a:p>
            <a:r>
              <a:rPr lang="es-MX" sz="2600" b="1" dirty="0"/>
              <a:t>Importancia de la Planeación</a:t>
            </a:r>
          </a:p>
          <a:p>
            <a:pPr>
              <a:buFont typeface="Arial" panose="020B0604020202020204" pitchFamily="34" charset="0"/>
              <a:buChar char="•"/>
            </a:pPr>
            <a:r>
              <a:rPr lang="es-MX" sz="2600" b="1" dirty="0"/>
              <a:t>Claridad en los Objetivos:</a:t>
            </a:r>
            <a:r>
              <a:rPr lang="es-MX" sz="2600" dirty="0"/>
              <a:t> Define qué se quiere lograr y cómo.</a:t>
            </a:r>
          </a:p>
          <a:p>
            <a:pPr>
              <a:buFont typeface="Arial" panose="020B0604020202020204" pitchFamily="34" charset="0"/>
              <a:buChar char="•"/>
            </a:pPr>
            <a:r>
              <a:rPr lang="es-MX" sz="2600" b="1" dirty="0"/>
              <a:t>Eficiencia en el Uso de Recursos:</a:t>
            </a:r>
            <a:r>
              <a:rPr lang="es-MX" sz="2600" dirty="0"/>
              <a:t> Optimiza la asignación y uso de recursos.</a:t>
            </a:r>
          </a:p>
          <a:p>
            <a:pPr>
              <a:buFont typeface="Arial" panose="020B0604020202020204" pitchFamily="34" charset="0"/>
              <a:buChar char="•"/>
            </a:pPr>
            <a:r>
              <a:rPr lang="es-MX" sz="2600" b="1" dirty="0"/>
              <a:t>Preparación para el Futuro:</a:t>
            </a:r>
            <a:r>
              <a:rPr lang="es-MX" sz="2600" dirty="0"/>
              <a:t> Anticipa cambios y permite a la organización adaptarse.</a:t>
            </a:r>
          </a:p>
          <a:p>
            <a:pPr>
              <a:buFont typeface="Arial" panose="020B0604020202020204" pitchFamily="34" charset="0"/>
              <a:buChar char="•"/>
            </a:pPr>
            <a:r>
              <a:rPr lang="es-MX" sz="2600" b="1" dirty="0"/>
              <a:t>Reducción de Riesgos:</a:t>
            </a:r>
            <a:r>
              <a:rPr lang="es-MX" sz="2600" dirty="0"/>
              <a:t> Minimiza la incertidumbre al tener planes bien estructurados.</a:t>
            </a:r>
          </a:p>
          <a:p>
            <a:pPr>
              <a:buFont typeface="Arial" panose="020B0604020202020204" pitchFamily="34" charset="0"/>
              <a:buChar char="•"/>
            </a:pPr>
            <a:r>
              <a:rPr lang="es-MX" sz="2600" b="1" dirty="0"/>
              <a:t>Mejora en la Toma de Decisiones:</a:t>
            </a:r>
            <a:r>
              <a:rPr lang="es-MX" sz="2600" dirty="0"/>
              <a:t> Proporciona una base sólida para decisiones estratégicas y operativas.</a:t>
            </a:r>
          </a:p>
          <a:p>
            <a:endParaRPr lang="es-419" dirty="0"/>
          </a:p>
        </p:txBody>
      </p:sp>
    </p:spTree>
    <p:extLst>
      <p:ext uri="{BB962C8B-B14F-4D97-AF65-F5344CB8AC3E}">
        <p14:creationId xmlns:p14="http://schemas.microsoft.com/office/powerpoint/2010/main" val="2573984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6D4FF6-8487-4E02-964A-0CF04A851A9E}"/>
              </a:ext>
            </a:extLst>
          </p:cNvPr>
          <p:cNvSpPr>
            <a:spLocks noGrp="1"/>
          </p:cNvSpPr>
          <p:nvPr>
            <p:ph idx="1"/>
          </p:nvPr>
        </p:nvSpPr>
        <p:spPr>
          <a:xfrm>
            <a:off x="861849" y="1303283"/>
            <a:ext cx="11046371" cy="5412828"/>
          </a:xfrm>
        </p:spPr>
        <p:txBody>
          <a:bodyPr>
            <a:normAutofit/>
          </a:bodyPr>
          <a:lstStyle/>
          <a:p>
            <a:pPr marL="0" indent="0" algn="just">
              <a:buNone/>
            </a:pPr>
            <a:r>
              <a:rPr lang="es-MX" sz="3600" b="1" dirty="0">
                <a:solidFill>
                  <a:schemeClr val="accent1"/>
                </a:solidFill>
              </a:rPr>
              <a:t>Establecimiento de Objetivos</a:t>
            </a:r>
          </a:p>
          <a:p>
            <a:pPr algn="just"/>
            <a:r>
              <a:rPr lang="es-MX" sz="3600" b="1" dirty="0"/>
              <a:t>Definición:</a:t>
            </a:r>
            <a:r>
              <a:rPr lang="es-MX" sz="3600" dirty="0"/>
              <a:t> Determinar qué se quiere lograr. </a:t>
            </a:r>
          </a:p>
          <a:p>
            <a:pPr algn="just"/>
            <a:r>
              <a:rPr lang="es-MX" sz="3600" b="1" dirty="0"/>
              <a:t>Ejemplo:</a:t>
            </a:r>
            <a:r>
              <a:rPr lang="es-MX" sz="3600" dirty="0"/>
              <a:t> Una empresa de desarrollo de software decide que su objetivo es aumentar su base de clientes en un 25% durante el próximo año.</a:t>
            </a:r>
          </a:p>
          <a:p>
            <a:pPr algn="just"/>
            <a:r>
              <a:rPr lang="es-MX" sz="3600" b="1" dirty="0"/>
              <a:t>Importancia:</a:t>
            </a:r>
            <a:r>
              <a:rPr lang="es-MX" sz="3600" dirty="0"/>
              <a:t> Proporciona una dirección clara y específica para la organización.</a:t>
            </a:r>
          </a:p>
          <a:p>
            <a:endParaRPr lang="es-419" dirty="0"/>
          </a:p>
        </p:txBody>
      </p:sp>
      <p:sp>
        <p:nvSpPr>
          <p:cNvPr id="4" name="Título 1">
            <a:extLst>
              <a:ext uri="{FF2B5EF4-FFF2-40B4-BE49-F238E27FC236}">
                <a16:creationId xmlns:a16="http://schemas.microsoft.com/office/drawing/2014/main" id="{6E0BABAC-D569-40E8-86B5-138B20030870}"/>
              </a:ext>
            </a:extLst>
          </p:cNvPr>
          <p:cNvSpPr>
            <a:spLocks noGrp="1"/>
          </p:cNvSpPr>
          <p:nvPr>
            <p:ph type="title"/>
          </p:nvPr>
        </p:nvSpPr>
        <p:spPr>
          <a:xfrm>
            <a:off x="1314944" y="254048"/>
            <a:ext cx="9291215" cy="1049235"/>
          </a:xfrm>
        </p:spPr>
        <p:txBody>
          <a:bodyPr/>
          <a:lstStyle/>
          <a:p>
            <a:r>
              <a:rPr lang="es-419" dirty="0"/>
              <a:t>ACTIVIDADES DE LA PLANEACIÓN</a:t>
            </a:r>
          </a:p>
        </p:txBody>
      </p:sp>
    </p:spTree>
    <p:extLst>
      <p:ext uri="{BB962C8B-B14F-4D97-AF65-F5344CB8AC3E}">
        <p14:creationId xmlns:p14="http://schemas.microsoft.com/office/powerpoint/2010/main" val="2124839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933E09-6110-41FB-B4AA-C01682031782}"/>
              </a:ext>
            </a:extLst>
          </p:cNvPr>
          <p:cNvSpPr>
            <a:spLocks noGrp="1"/>
          </p:cNvSpPr>
          <p:nvPr>
            <p:ph idx="1"/>
          </p:nvPr>
        </p:nvSpPr>
        <p:spPr>
          <a:xfrm>
            <a:off x="914401" y="1166648"/>
            <a:ext cx="9828394" cy="4299697"/>
          </a:xfrm>
        </p:spPr>
        <p:txBody>
          <a:bodyPr/>
          <a:lstStyle/>
          <a:p>
            <a:pPr algn="just"/>
            <a:r>
              <a:rPr lang="es-MX" sz="2400" b="1" dirty="0">
                <a:solidFill>
                  <a:schemeClr val="accent1"/>
                </a:solidFill>
              </a:rPr>
              <a:t>Análisis del Entorno</a:t>
            </a:r>
          </a:p>
          <a:p>
            <a:pPr algn="just"/>
            <a:r>
              <a:rPr lang="es-MX" sz="2400" b="1" dirty="0"/>
              <a:t>Definición:</a:t>
            </a:r>
            <a:r>
              <a:rPr lang="es-MX" sz="2400" dirty="0"/>
              <a:t> Evaluar las condiciones externas e internas que pueden afectar el logro de los objetivos. </a:t>
            </a:r>
            <a:r>
              <a:rPr lang="es-MX" sz="2400" b="1" dirty="0"/>
              <a:t>Ejemplo:</a:t>
            </a:r>
            <a:r>
              <a:rPr lang="es-MX" sz="2400" dirty="0"/>
              <a:t> La empresa de software realiza un análisis FODA (Fortalezas, Oportunidades, Debilidades y Amenazas) para identificar factores como la competencia, las tendencias del mercado y sus propias capacidades internas.</a:t>
            </a:r>
          </a:p>
          <a:p>
            <a:pPr algn="just"/>
            <a:r>
              <a:rPr lang="es-MX" sz="2400" b="1" dirty="0"/>
              <a:t>Importancia:</a:t>
            </a:r>
            <a:r>
              <a:rPr lang="es-MX" sz="2400" dirty="0"/>
              <a:t> Ayuda a anticipar oportunidades y amenazas, y a evaluar las fortalezas y debilidades internas.</a:t>
            </a:r>
          </a:p>
          <a:p>
            <a:endParaRPr lang="es-419" dirty="0"/>
          </a:p>
        </p:txBody>
      </p:sp>
    </p:spTree>
    <p:extLst>
      <p:ext uri="{BB962C8B-B14F-4D97-AF65-F5344CB8AC3E}">
        <p14:creationId xmlns:p14="http://schemas.microsoft.com/office/powerpoint/2010/main" val="7748345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DF8D96-8C55-4987-A219-7EB2665199F6}"/>
              </a:ext>
            </a:extLst>
          </p:cNvPr>
          <p:cNvSpPr>
            <a:spLocks noGrp="1"/>
          </p:cNvSpPr>
          <p:nvPr>
            <p:ph idx="1"/>
          </p:nvPr>
        </p:nvSpPr>
        <p:spPr>
          <a:xfrm>
            <a:off x="672662" y="893380"/>
            <a:ext cx="10436771" cy="4572966"/>
          </a:xfrm>
        </p:spPr>
        <p:txBody>
          <a:bodyPr>
            <a:normAutofit fontScale="92500" lnSpcReduction="10000"/>
          </a:bodyPr>
          <a:lstStyle/>
          <a:p>
            <a:pPr algn="just"/>
            <a:r>
              <a:rPr lang="es-MX" sz="2800" b="1" dirty="0">
                <a:solidFill>
                  <a:schemeClr val="accent1"/>
                </a:solidFill>
              </a:rPr>
              <a:t>Selección de la Alternativa</a:t>
            </a:r>
          </a:p>
          <a:p>
            <a:pPr algn="just"/>
            <a:r>
              <a:rPr lang="es-MX" sz="2800" b="1" dirty="0"/>
              <a:t>Definición:</a:t>
            </a:r>
            <a:r>
              <a:rPr lang="es-MX" sz="2800" dirty="0"/>
              <a:t> Elegir la mejor alternativa que permita alcanzar los objetivos establecidos. </a:t>
            </a:r>
          </a:p>
          <a:p>
            <a:pPr algn="just"/>
            <a:r>
              <a:rPr lang="es-MX" sz="2800" b="1" dirty="0"/>
              <a:t>Ejemplo:</a:t>
            </a:r>
            <a:r>
              <a:rPr lang="es-MX" sz="2800" dirty="0"/>
              <a:t> La empresa de software decide que la mejor estrategia es lanzar una campaña de marketing digital dirigida a pequeñas y medianas empresas, ya que tiene el mayor potencial de atraer nuevos clientes con el menor costo.</a:t>
            </a:r>
          </a:p>
          <a:p>
            <a:pPr algn="just"/>
            <a:r>
              <a:rPr lang="es-MX" sz="2800" b="1" dirty="0"/>
              <a:t>Importancia:</a:t>
            </a:r>
            <a:r>
              <a:rPr lang="es-MX" sz="2800" dirty="0"/>
              <a:t> Asegura que la organización adopte el enfoque más efectivo y eficiente.</a:t>
            </a:r>
          </a:p>
          <a:p>
            <a:endParaRPr lang="es-419" dirty="0"/>
          </a:p>
        </p:txBody>
      </p:sp>
    </p:spTree>
    <p:extLst>
      <p:ext uri="{BB962C8B-B14F-4D97-AF65-F5344CB8AC3E}">
        <p14:creationId xmlns:p14="http://schemas.microsoft.com/office/powerpoint/2010/main" val="14850990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E125B0-A4D0-4770-A844-693C856F2178}"/>
              </a:ext>
            </a:extLst>
          </p:cNvPr>
          <p:cNvSpPr>
            <a:spLocks noGrp="1"/>
          </p:cNvSpPr>
          <p:nvPr>
            <p:ph idx="1"/>
          </p:nvPr>
        </p:nvSpPr>
        <p:spPr>
          <a:xfrm>
            <a:off x="630621" y="1051034"/>
            <a:ext cx="10794124" cy="4415311"/>
          </a:xfrm>
        </p:spPr>
        <p:txBody>
          <a:bodyPr>
            <a:normAutofit lnSpcReduction="10000"/>
          </a:bodyPr>
          <a:lstStyle/>
          <a:p>
            <a:pPr algn="just"/>
            <a:r>
              <a:rPr lang="es-MX" sz="2800" b="1" dirty="0">
                <a:solidFill>
                  <a:schemeClr val="accent1"/>
                </a:solidFill>
              </a:rPr>
              <a:t>Asignación de Recursos</a:t>
            </a:r>
          </a:p>
          <a:p>
            <a:pPr algn="just"/>
            <a:r>
              <a:rPr lang="es-MX" sz="2800" b="1" dirty="0"/>
              <a:t>Definición:</a:t>
            </a:r>
            <a:r>
              <a:rPr lang="es-MX" sz="2800" dirty="0"/>
              <a:t> Distribuir los recursos necesarios (humanos, financieros, materiales, etc.) para ejecutar el plan. </a:t>
            </a:r>
            <a:r>
              <a:rPr lang="es-MX" sz="2800" b="1" dirty="0"/>
              <a:t>Ejemplo:</a:t>
            </a:r>
            <a:r>
              <a:rPr lang="es-MX" sz="2800" dirty="0"/>
              <a:t> La empresa asigna un equipo de marketing, establece un presupuesto para la campaña y designa herramientas y plataformas para la ejecución del marketing digital.</a:t>
            </a:r>
          </a:p>
          <a:p>
            <a:pPr algn="just"/>
            <a:r>
              <a:rPr lang="es-MX" sz="2800" b="1" dirty="0"/>
              <a:t>Importancia:</a:t>
            </a:r>
            <a:r>
              <a:rPr lang="es-MX" sz="2800" dirty="0"/>
              <a:t> Garantiza que todos los recursos necesarios estén disponibles y se utilicen de manera óptima.</a:t>
            </a:r>
          </a:p>
          <a:p>
            <a:endParaRPr lang="es-419" dirty="0"/>
          </a:p>
        </p:txBody>
      </p:sp>
    </p:spTree>
    <p:extLst>
      <p:ext uri="{BB962C8B-B14F-4D97-AF65-F5344CB8AC3E}">
        <p14:creationId xmlns:p14="http://schemas.microsoft.com/office/powerpoint/2010/main" val="12874592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57920-FE0C-4994-BAD1-567BA4984B0E}"/>
              </a:ext>
            </a:extLst>
          </p:cNvPr>
          <p:cNvSpPr>
            <a:spLocks noGrp="1"/>
          </p:cNvSpPr>
          <p:nvPr>
            <p:ph type="title"/>
          </p:nvPr>
        </p:nvSpPr>
        <p:spPr>
          <a:xfrm>
            <a:off x="1335965" y="0"/>
            <a:ext cx="9291215" cy="1049235"/>
          </a:xfrm>
        </p:spPr>
        <p:txBody>
          <a:bodyPr/>
          <a:lstStyle/>
          <a:p>
            <a:r>
              <a:rPr lang="es-MX" dirty="0"/>
              <a:t>Tipos de planes: estratégico y operativo</a:t>
            </a:r>
            <a:endParaRPr lang="es-419" dirty="0"/>
          </a:p>
        </p:txBody>
      </p:sp>
      <p:sp>
        <p:nvSpPr>
          <p:cNvPr id="3" name="Marcador de contenido 2">
            <a:extLst>
              <a:ext uri="{FF2B5EF4-FFF2-40B4-BE49-F238E27FC236}">
                <a16:creationId xmlns:a16="http://schemas.microsoft.com/office/drawing/2014/main" id="{0255A1B6-C9FB-4C34-83CD-DA3B7DDDDDA2}"/>
              </a:ext>
            </a:extLst>
          </p:cNvPr>
          <p:cNvSpPr>
            <a:spLocks noGrp="1"/>
          </p:cNvSpPr>
          <p:nvPr>
            <p:ph idx="1"/>
          </p:nvPr>
        </p:nvSpPr>
        <p:spPr>
          <a:xfrm>
            <a:off x="225972" y="714703"/>
            <a:ext cx="11740055" cy="6611007"/>
          </a:xfrm>
        </p:spPr>
        <p:txBody>
          <a:bodyPr>
            <a:normAutofit/>
          </a:bodyPr>
          <a:lstStyle/>
          <a:p>
            <a:pPr algn="just"/>
            <a:r>
              <a:rPr lang="es-MX" sz="2400" dirty="0"/>
              <a:t>Un malentendido común que encontramos al trabajar con empresas es la diferencia entre la planificación estratégica y la planificación operativa. </a:t>
            </a:r>
          </a:p>
          <a:p>
            <a:pPr algn="just"/>
            <a:r>
              <a:rPr lang="es-MX" sz="2400" dirty="0"/>
              <a:t>Si bien los dos están estrechamente conectados, es importante comprender cómo son diferentes y cómo su negocio puede usar ambos tipos de planes para avanzar en sus objetivos.</a:t>
            </a:r>
          </a:p>
          <a:p>
            <a:pPr algn="just"/>
            <a:r>
              <a:rPr lang="es-MX" sz="2400" dirty="0"/>
              <a:t>Muchas empresas creen erróneamente que han desarrollado un plan estratégico después de reunirse con su equipo y crear una lista de tareas y proyectos a corto, mediano y largo plazo. </a:t>
            </a:r>
          </a:p>
          <a:p>
            <a:pPr algn="just"/>
            <a:r>
              <a:rPr lang="es-MX" sz="2400" dirty="0"/>
              <a:t>Sin embargo, la planificación estratégica es una actividad macro de alto nivel que se enfoca en las áreas y metas estratégicas prioritarias ( misión, visión, metas, objetivos) de su negocio para el rango de mediano a largo plazo. </a:t>
            </a:r>
          </a:p>
          <a:p>
            <a:pPr algn="just"/>
            <a:r>
              <a:rPr lang="es-MX" sz="2400" dirty="0"/>
              <a:t>medio).</a:t>
            </a:r>
            <a:endParaRPr lang="es-419" sz="2400" dirty="0"/>
          </a:p>
        </p:txBody>
      </p:sp>
    </p:spTree>
    <p:extLst>
      <p:ext uri="{BB962C8B-B14F-4D97-AF65-F5344CB8AC3E}">
        <p14:creationId xmlns:p14="http://schemas.microsoft.com/office/powerpoint/2010/main" val="1304634343"/>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ía">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
  <TotalTime>4970</TotalTime>
  <Words>13695</Words>
  <Application>Microsoft Office PowerPoint</Application>
  <PresentationFormat>Panorámica</PresentationFormat>
  <Paragraphs>755</Paragraphs>
  <Slides>155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155</vt:i4>
      </vt:variant>
    </vt:vector>
  </HeadingPairs>
  <TitlesOfParts>
    <vt:vector size="163" baseType="lpstr">
      <vt:lpstr>Arial</vt:lpstr>
      <vt:lpstr>Calibri</vt:lpstr>
      <vt:lpstr>Century Gothic</vt:lpstr>
      <vt:lpstr>Google Sans</vt:lpstr>
      <vt:lpstr>Rockwell</vt:lpstr>
      <vt:lpstr>Symbol</vt:lpstr>
      <vt:lpstr>Times New Roman</vt:lpstr>
      <vt:lpstr>Galería</vt:lpstr>
      <vt:lpstr>Fundamentos Administrativos</vt:lpstr>
      <vt:lpstr>INTRODUCCIÓN A LA Administración definición</vt:lpstr>
      <vt:lpstr>Vídeo la carreta trabajo en equipo</vt:lpstr>
      <vt:lpstr>Presentación de PowerPoint</vt:lpstr>
      <vt:lpstr>Presentación de PowerPoint</vt:lpstr>
      <vt:lpstr>Objetivos e importancia de la administración</vt:lpstr>
      <vt:lpstr>Presentación de PowerPoint</vt:lpstr>
      <vt:lpstr>Presentación de PowerPoint</vt:lpstr>
      <vt:lpstr>EVOLUCIÓN DEL PENSAMIENTO ADMINISTRATIVO </vt:lpstr>
      <vt:lpstr>Presentación de PowerPoint</vt:lpstr>
      <vt:lpstr>Presentación de PowerPoint</vt:lpstr>
      <vt:lpstr>TALLER INDIVIDUAL </vt:lpstr>
      <vt:lpstr>PRINCIPIOS DE HENRY FAYOL</vt:lpstr>
      <vt:lpstr>Presentación de PowerPoint</vt:lpstr>
      <vt:lpstr>Presentación de PowerPoint</vt:lpstr>
      <vt:lpstr>Presentación de PowerPoint</vt:lpstr>
      <vt:lpstr>Presentación de PowerPoint</vt:lpstr>
      <vt:lpstr>Teoría de la administración científica </vt:lpstr>
      <vt:lpstr>Presentación de PowerPoint</vt:lpstr>
      <vt:lpstr>EJEMPLO</vt:lpstr>
      <vt:lpstr>EJEMPLO</vt:lpstr>
      <vt:lpstr>Presentación de PowerPoint</vt:lpstr>
      <vt:lpstr>Presentación de PowerPoint</vt:lpstr>
      <vt:lpstr>Presentación de PowerPoint</vt:lpstr>
      <vt:lpstr>Presentación de PowerPoint</vt:lpstr>
      <vt:lpstr>Presentación de PowerPoint</vt:lpstr>
      <vt:lpstr>Etapas de la Revolución Industrial </vt:lpstr>
      <vt:lpstr>Presentación de PowerPoint</vt:lpstr>
      <vt:lpstr>Presentación de PowerPoint</vt:lpstr>
      <vt:lpstr>Presentación de PowerPoint</vt:lpstr>
      <vt:lpstr>Presentación de PowerPoint</vt:lpstr>
      <vt:lpstr>Evaluación flash aspectos positivos y negativos de la revolución industrial</vt:lpstr>
      <vt:lpstr>Teoría de las Relaciones Humanas (principios básicos)</vt:lpstr>
      <vt:lpstr>Presentación de PowerPoint</vt:lpstr>
      <vt:lpstr>Presentación de PowerPoint</vt:lpstr>
      <vt:lpstr>Presentación de PowerPoint</vt:lpstr>
      <vt:lpstr>Presentación de PowerPoint</vt:lpstr>
      <vt:lpstr>Para entender a la empresa se necesita entender las necesidades del ser humano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TALLER</vt:lpstr>
      <vt:lpstr>FACTORES O MEDIOS DE PRODUCCIÓN</vt:lpstr>
      <vt:lpstr>El papel de administrador</vt:lpstr>
      <vt:lpstr>Presentación de PowerPoint</vt:lpstr>
      <vt:lpstr>Presentación de PowerPoint</vt:lpstr>
      <vt:lpstr>Presentación de PowerPoint</vt:lpstr>
      <vt:lpstr>Ética profesional</vt:lpstr>
      <vt:lpstr>EL CÓDIGO DE ÉTICA </vt:lpstr>
      <vt:lpstr>Presentación de PowerPoint</vt:lpstr>
      <vt:lpstr>EJEMPLOS</vt:lpstr>
      <vt:lpstr>Conceptos básicos PARA LA ELABORACIÓN DE UN manual DE  ÉTICA PROFESIONAL </vt:lpstr>
      <vt:lpstr>Presentación de PowerPoint</vt:lpstr>
      <vt:lpstr>Taller grupal </vt:lpstr>
      <vt:lpstr>Calidad empresarial (eficiencia, eficacia, efectividad)</vt:lpstr>
      <vt:lpstr>EFICIENCIA Y EFICACIA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empresa</vt:lpstr>
      <vt:lpstr>CLASIFICACIÓN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¡SORPRESA, SORPRESA!</vt:lpstr>
      <vt:lpstr>PROCESO ADMINISTRATIVO La administración como proceso </vt:lpstr>
      <vt:lpstr>Presentación de PowerPoint</vt:lpstr>
      <vt:lpstr>Presentación de PowerPoint</vt:lpstr>
      <vt:lpstr>FASES O PROCESO AMINISTRATIVO</vt:lpstr>
      <vt:lpstr>PLANEACIÓN CONCEPTO, PROPÓSITO E IMPORTANCIA  </vt:lpstr>
      <vt:lpstr>PLANEACIÓN PROPÓSITO</vt:lpstr>
      <vt:lpstr>Presentación de PowerPoint</vt:lpstr>
      <vt:lpstr>Presentación de PowerPoint</vt:lpstr>
      <vt:lpstr>PLANEACIÓN IMPORTANCIA</vt:lpstr>
      <vt:lpstr>ACTIVIDADES DE LA PLANEACIÓN</vt:lpstr>
      <vt:lpstr>Presentación de PowerPoint</vt:lpstr>
      <vt:lpstr>Presentación de PowerPoint</vt:lpstr>
      <vt:lpstr>Presentación de PowerPoint</vt:lpstr>
      <vt:lpstr>Tipos de planes: estratégico y operativo</vt:lpstr>
      <vt:lpstr>Presentación de PowerPoint</vt:lpstr>
      <vt:lpstr>Misión, Visión, Análisis FODA</vt:lpstr>
      <vt:lpstr>Presentación de PowerPoint</vt:lpstr>
      <vt:lpstr>Presentación de PowerPoint</vt:lpstr>
      <vt:lpstr>Matriz foda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Taller grupal</vt:lpstr>
      <vt:lpstr>Caso práctico de matriz foda a nivel profesional-EMPRESA EL GONZANAMEÑITO</vt:lpstr>
      <vt:lpstr>Presentación de PowerPoint</vt:lpstr>
      <vt:lpstr>Presentación de PowerPoint</vt:lpstr>
      <vt:lpstr>Presentación de PowerPoint</vt:lpstr>
      <vt:lpstr>Presentación de PowerPoint</vt:lpstr>
      <vt:lpstr>TALLER GRUPAL</vt:lpstr>
      <vt:lpstr>ORGANIZACIÓN: CONCEPTO, PROPÓSITO E IMPORTANCIA</vt:lpstr>
      <vt:lpstr>IMPORTANCIA DE LA ORGANIZACIÓN</vt:lpstr>
      <vt:lpstr>Presentación de PowerPoint</vt:lpstr>
      <vt:lpstr>Actividades del Proceso de Organización </vt:lpstr>
      <vt:lpstr>Presentación de PowerPoint</vt:lpstr>
      <vt:lpstr>Presentación de PowerPoint</vt:lpstr>
      <vt:lpstr>Presentación de PowerPoint</vt:lpstr>
      <vt:lpstr>Presentación de PowerPoint</vt:lpstr>
      <vt:lpstr>PROPÓSITO</vt:lpstr>
      <vt:lpstr>Presentación de PowerPoint</vt:lpstr>
      <vt:lpstr>Presentación de PowerPoint</vt:lpstr>
      <vt:lpstr>DIRECCIÓN: CONCEPTO, PROPÓSITO E IMPORTANCIA  </vt:lpstr>
      <vt:lpstr>Presentación de PowerPoint</vt:lpstr>
      <vt:lpstr>PROPÓSITO</vt:lpstr>
      <vt:lpstr>IMPORTANCIA</vt:lpstr>
      <vt:lpstr>ACTIVIDADES DE LA DIRECCIÓN</vt:lpstr>
      <vt:lpstr>Presentación de PowerPoint</vt:lpstr>
      <vt:lpstr>Presentación de PowerPoint</vt:lpstr>
      <vt:lpstr>Presentación de PowerPoint</vt:lpstr>
      <vt:lpstr>Presentación de PowerPoint</vt:lpstr>
      <vt:lpstr>Presentación de PowerPoint</vt:lpstr>
      <vt:lpstr>EL CONTROL ADMINISTRATIVO</vt:lpstr>
      <vt:lpstr>CONCEPTO del CONTROL administrativo </vt:lpstr>
      <vt:lpstr>PROPÓSITO del CONTROL administrativo </vt:lpstr>
      <vt:lpstr>IMPORTANCIA del CONTROL administrativo </vt:lpstr>
      <vt:lpstr>Presentación de PowerPoint</vt:lpstr>
      <vt:lpstr>Principales área del Control</vt:lpstr>
      <vt:lpstr>Área de producción </vt:lpstr>
      <vt:lpstr>Presentación de PowerPoint</vt:lpstr>
      <vt:lpstr>Presentación de PowerPoint</vt:lpstr>
      <vt:lpstr>Área comercial </vt:lpstr>
      <vt:lpstr>Presentación de PowerPoint</vt:lpstr>
      <vt:lpstr>Área financiera </vt:lpstr>
      <vt:lpstr>Área de recursos humanos </vt:lpstr>
      <vt:lpstr>TALLER GRUPAL</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Administrativos Económicos Contables</dc:title>
  <dc:creator>Marcos Gomez</dc:creator>
  <cp:lastModifiedBy>Marcos Gomez</cp:lastModifiedBy>
  <cp:revision>318</cp:revision>
  <dcterms:created xsi:type="dcterms:W3CDTF">2023-06-09T16:09:14Z</dcterms:created>
  <dcterms:modified xsi:type="dcterms:W3CDTF">2024-10-15T05:05:40Z</dcterms:modified>
</cp:coreProperties>
</file>