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B100E-88C8-6349-9D2B-7D9B49226CE6}" type="doc">
      <dgm:prSet loTypeId="urn:microsoft.com/office/officeart/2005/8/layout/v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C0B5A3F-D019-0749-BF5D-6DBE5204EDD0}">
      <dgm:prSet phldrT="[Texto]"/>
      <dgm:spPr/>
      <dgm:t>
        <a:bodyPr/>
        <a:lstStyle/>
        <a:p>
          <a:r>
            <a:rPr lang="es-ES" dirty="0"/>
            <a:t>ESTRUCTURALES </a:t>
          </a:r>
        </a:p>
      </dgm:t>
    </dgm:pt>
    <dgm:pt modelId="{C4C101ED-84B1-6340-9F3E-3313D29E7BE0}" type="parTrans" cxnId="{89DF8491-DA7E-EA4A-AEA1-F94611C459F4}">
      <dgm:prSet/>
      <dgm:spPr/>
      <dgm:t>
        <a:bodyPr/>
        <a:lstStyle/>
        <a:p>
          <a:endParaRPr lang="es-ES"/>
        </a:p>
      </dgm:t>
    </dgm:pt>
    <dgm:pt modelId="{F90C12B9-1166-3B4B-912C-56D5F2FA3516}" type="sibTrans" cxnId="{89DF8491-DA7E-EA4A-AEA1-F94611C459F4}">
      <dgm:prSet/>
      <dgm:spPr/>
      <dgm:t>
        <a:bodyPr/>
        <a:lstStyle/>
        <a:p>
          <a:endParaRPr lang="es-ES"/>
        </a:p>
      </dgm:t>
    </dgm:pt>
    <dgm:pt modelId="{9992EFD5-0499-3144-B551-0107F8D6099B}">
      <dgm:prSet phldrT="[Texto]"/>
      <dgm:spPr/>
      <dgm:t>
        <a:bodyPr/>
        <a:lstStyle/>
        <a:p>
          <a:r>
            <a:rPr lang="es-ES" dirty="0"/>
            <a:t>MUTACIONES GENÉTICAS QUE AFECTAN A LA ESTRUCTURA DE LAS CADENAS  DE LA GLOBINA</a:t>
          </a:r>
        </a:p>
      </dgm:t>
    </dgm:pt>
    <dgm:pt modelId="{82DD4799-8331-3F40-B4D6-C27C93335DDD}" type="parTrans" cxnId="{69E24494-9A5A-5449-B925-D2F70A77A0BD}">
      <dgm:prSet/>
      <dgm:spPr/>
      <dgm:t>
        <a:bodyPr/>
        <a:lstStyle/>
        <a:p>
          <a:endParaRPr lang="es-ES"/>
        </a:p>
      </dgm:t>
    </dgm:pt>
    <dgm:pt modelId="{0730E2DB-C0B6-124A-9502-5A72610650AA}" type="sibTrans" cxnId="{69E24494-9A5A-5449-B925-D2F70A77A0BD}">
      <dgm:prSet/>
      <dgm:spPr/>
      <dgm:t>
        <a:bodyPr/>
        <a:lstStyle/>
        <a:p>
          <a:endParaRPr lang="es-ES"/>
        </a:p>
      </dgm:t>
    </dgm:pt>
    <dgm:pt modelId="{E679430E-12DA-4F40-B6E1-A87CBF6EE209}">
      <dgm:prSet phldrT="[Texto]"/>
      <dgm:spPr/>
      <dgm:t>
        <a:bodyPr/>
        <a:lstStyle/>
        <a:p>
          <a:r>
            <a:rPr lang="es-ES" dirty="0"/>
            <a:t>SUPERFICIE, UNIÓN Fe – globina, CAVIDAD DEL HEMO, INTERACIONES ENTRE CADENA DE GLOBINA </a:t>
          </a:r>
        </a:p>
      </dgm:t>
    </dgm:pt>
    <dgm:pt modelId="{563B3088-4C2D-F246-9150-0A6368C1DC2B}" type="parTrans" cxnId="{34A6A6F7-C8D8-6A47-9479-F400964B5AE5}">
      <dgm:prSet/>
      <dgm:spPr/>
      <dgm:t>
        <a:bodyPr/>
        <a:lstStyle/>
        <a:p>
          <a:endParaRPr lang="es-ES"/>
        </a:p>
      </dgm:t>
    </dgm:pt>
    <dgm:pt modelId="{243CCAFA-B9D6-B64F-925E-B5EF04A30E95}" type="sibTrans" cxnId="{34A6A6F7-C8D8-6A47-9479-F400964B5AE5}">
      <dgm:prSet/>
      <dgm:spPr/>
      <dgm:t>
        <a:bodyPr/>
        <a:lstStyle/>
        <a:p>
          <a:endParaRPr lang="es-ES"/>
        </a:p>
      </dgm:t>
    </dgm:pt>
    <dgm:pt modelId="{1B910FC7-8B47-0F49-B47A-65E124E81A89}">
      <dgm:prSet phldrT="[Texto]"/>
      <dgm:spPr/>
      <dgm:t>
        <a:bodyPr/>
        <a:lstStyle/>
        <a:p>
          <a:r>
            <a:rPr lang="es-ES" dirty="0"/>
            <a:t>TALASEMIAS </a:t>
          </a:r>
        </a:p>
      </dgm:t>
    </dgm:pt>
    <dgm:pt modelId="{408CE1C1-ECAC-B446-ABE6-1C654048C4DB}" type="parTrans" cxnId="{9A31ADA6-841E-B245-B9A0-F701868CF55F}">
      <dgm:prSet/>
      <dgm:spPr/>
      <dgm:t>
        <a:bodyPr/>
        <a:lstStyle/>
        <a:p>
          <a:endParaRPr lang="es-ES"/>
        </a:p>
      </dgm:t>
    </dgm:pt>
    <dgm:pt modelId="{07094CE8-3C40-3346-B977-06C24C352066}" type="sibTrans" cxnId="{9A31ADA6-841E-B245-B9A0-F701868CF55F}">
      <dgm:prSet/>
      <dgm:spPr/>
      <dgm:t>
        <a:bodyPr/>
        <a:lstStyle/>
        <a:p>
          <a:endParaRPr lang="es-ES"/>
        </a:p>
      </dgm:t>
    </dgm:pt>
    <dgm:pt modelId="{9C451084-96F1-BD46-B17D-8248562AF76C}">
      <dgm:prSet phldrT="[Texto]"/>
      <dgm:spPr/>
      <dgm:t>
        <a:bodyPr/>
        <a:lstStyle/>
        <a:p>
          <a:r>
            <a:rPr lang="es-ES" dirty="0"/>
            <a:t>DISMINUCIONES HEREDITARIAS DE LA SÍNTESIS DE ALGUNA DE LAS CADENAS DE GLOBINAS  ALFA TALASEMIAS, BETA TALASEMIAS, DELTA Y BETA TALASEMIAS </a:t>
          </a:r>
        </a:p>
      </dgm:t>
    </dgm:pt>
    <dgm:pt modelId="{68392517-04CA-A34B-8254-E8ED1B855806}" type="parTrans" cxnId="{29EA8A50-11E5-8045-9A33-1DC865387FB3}">
      <dgm:prSet/>
      <dgm:spPr/>
      <dgm:t>
        <a:bodyPr/>
        <a:lstStyle/>
        <a:p>
          <a:endParaRPr lang="es-ES"/>
        </a:p>
      </dgm:t>
    </dgm:pt>
    <dgm:pt modelId="{B903667F-4E80-0A46-9F71-33CD22A1932B}" type="sibTrans" cxnId="{29EA8A50-11E5-8045-9A33-1DC865387FB3}">
      <dgm:prSet/>
      <dgm:spPr/>
      <dgm:t>
        <a:bodyPr/>
        <a:lstStyle/>
        <a:p>
          <a:endParaRPr lang="es-ES"/>
        </a:p>
      </dgm:t>
    </dgm:pt>
    <dgm:pt modelId="{2F04CCE3-EC5D-9742-BF6F-DA3C0FA3AF8F}">
      <dgm:prSet phldrT="[Texto]"/>
      <dgm:spPr/>
      <dgm:t>
        <a:bodyPr/>
        <a:lstStyle/>
        <a:p>
          <a:r>
            <a:rPr lang="es-ES" dirty="0"/>
            <a:t>DISMINUCION DE LA SINTESIS CON UNA ALTERACION ESTRUCTURAL SON HEMOGLOBINOPATÍAS TALASÉMICAS </a:t>
          </a:r>
        </a:p>
      </dgm:t>
    </dgm:pt>
    <dgm:pt modelId="{0DAE3264-230E-FA4F-9979-1EEDFA938E11}" type="parTrans" cxnId="{99EE7D26-8F97-5D4B-BD8C-2ECB587EDD81}">
      <dgm:prSet/>
      <dgm:spPr/>
      <dgm:t>
        <a:bodyPr/>
        <a:lstStyle/>
        <a:p>
          <a:endParaRPr lang="es-ES"/>
        </a:p>
      </dgm:t>
    </dgm:pt>
    <dgm:pt modelId="{C6C9B949-6DCC-444A-9DA3-025AAE3A3261}" type="sibTrans" cxnId="{99EE7D26-8F97-5D4B-BD8C-2ECB587EDD81}">
      <dgm:prSet/>
      <dgm:spPr/>
      <dgm:t>
        <a:bodyPr/>
        <a:lstStyle/>
        <a:p>
          <a:endParaRPr lang="es-ES"/>
        </a:p>
      </dgm:t>
    </dgm:pt>
    <dgm:pt modelId="{837104A7-1CCD-664F-992A-E9F04F13D31F}" type="pres">
      <dgm:prSet presAssocID="{46EB100E-88C8-6349-9D2B-7D9B49226CE6}" presName="Name0" presStyleCnt="0">
        <dgm:presLayoutVars>
          <dgm:dir/>
          <dgm:animLvl val="lvl"/>
          <dgm:resizeHandles/>
        </dgm:presLayoutVars>
      </dgm:prSet>
      <dgm:spPr/>
    </dgm:pt>
    <dgm:pt modelId="{22E54D90-422F-724E-915F-56BCE27B6704}" type="pres">
      <dgm:prSet presAssocID="{5C0B5A3F-D019-0749-BF5D-6DBE5204EDD0}" presName="linNode" presStyleCnt="0"/>
      <dgm:spPr/>
    </dgm:pt>
    <dgm:pt modelId="{AA584788-86F7-4F4B-92FC-EBBB4EB6C749}" type="pres">
      <dgm:prSet presAssocID="{5C0B5A3F-D019-0749-BF5D-6DBE5204EDD0}" presName="parentShp" presStyleLbl="node1" presStyleIdx="0" presStyleCnt="2">
        <dgm:presLayoutVars>
          <dgm:bulletEnabled val="1"/>
        </dgm:presLayoutVars>
      </dgm:prSet>
      <dgm:spPr/>
    </dgm:pt>
    <dgm:pt modelId="{F4229B28-689C-FA4A-A9FA-4139CB5A3B63}" type="pres">
      <dgm:prSet presAssocID="{5C0B5A3F-D019-0749-BF5D-6DBE5204EDD0}" presName="childShp" presStyleLbl="bgAccFollowNode1" presStyleIdx="0" presStyleCnt="2">
        <dgm:presLayoutVars>
          <dgm:bulletEnabled val="1"/>
        </dgm:presLayoutVars>
      </dgm:prSet>
      <dgm:spPr/>
    </dgm:pt>
    <dgm:pt modelId="{B95D7B9F-64B5-1040-A269-A338DEBDE8D6}" type="pres">
      <dgm:prSet presAssocID="{F90C12B9-1166-3B4B-912C-56D5F2FA3516}" presName="spacing" presStyleCnt="0"/>
      <dgm:spPr/>
    </dgm:pt>
    <dgm:pt modelId="{38F2ADE3-6A3B-4A4F-A637-8FF38748844E}" type="pres">
      <dgm:prSet presAssocID="{1B910FC7-8B47-0F49-B47A-65E124E81A89}" presName="linNode" presStyleCnt="0"/>
      <dgm:spPr/>
    </dgm:pt>
    <dgm:pt modelId="{6839B443-95E4-C545-A8EF-8DB4B92E0EAF}" type="pres">
      <dgm:prSet presAssocID="{1B910FC7-8B47-0F49-B47A-65E124E81A89}" presName="parentShp" presStyleLbl="node1" presStyleIdx="1" presStyleCnt="2">
        <dgm:presLayoutVars>
          <dgm:bulletEnabled val="1"/>
        </dgm:presLayoutVars>
      </dgm:prSet>
      <dgm:spPr/>
    </dgm:pt>
    <dgm:pt modelId="{E835CDCF-031A-3A4A-8938-01AF88051C6D}" type="pres">
      <dgm:prSet presAssocID="{1B910FC7-8B47-0F49-B47A-65E124E81A89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2332C51F-33EA-5548-A870-2C756F0F733A}" type="presOf" srcId="{9C451084-96F1-BD46-B17D-8248562AF76C}" destId="{E835CDCF-031A-3A4A-8938-01AF88051C6D}" srcOrd="0" destOrd="0" presId="urn:microsoft.com/office/officeart/2005/8/layout/vList6"/>
    <dgm:cxn modelId="{99EE7D26-8F97-5D4B-BD8C-2ECB587EDD81}" srcId="{1B910FC7-8B47-0F49-B47A-65E124E81A89}" destId="{2F04CCE3-EC5D-9742-BF6F-DA3C0FA3AF8F}" srcOrd="1" destOrd="0" parTransId="{0DAE3264-230E-FA4F-9979-1EEDFA938E11}" sibTransId="{C6C9B949-6DCC-444A-9DA3-025AAE3A3261}"/>
    <dgm:cxn modelId="{78E9832B-0D06-3444-8DDD-6B4B7E65307C}" type="presOf" srcId="{5C0B5A3F-D019-0749-BF5D-6DBE5204EDD0}" destId="{AA584788-86F7-4F4B-92FC-EBBB4EB6C749}" srcOrd="0" destOrd="0" presId="urn:microsoft.com/office/officeart/2005/8/layout/vList6"/>
    <dgm:cxn modelId="{63939739-5741-224B-9455-66B9D2619042}" type="presOf" srcId="{9992EFD5-0499-3144-B551-0107F8D6099B}" destId="{F4229B28-689C-FA4A-A9FA-4139CB5A3B63}" srcOrd="0" destOrd="0" presId="urn:microsoft.com/office/officeart/2005/8/layout/vList6"/>
    <dgm:cxn modelId="{A77D3D41-AFC1-434C-962C-3E03B25077C4}" type="presOf" srcId="{1B910FC7-8B47-0F49-B47A-65E124E81A89}" destId="{6839B443-95E4-C545-A8EF-8DB4B92E0EAF}" srcOrd="0" destOrd="0" presId="urn:microsoft.com/office/officeart/2005/8/layout/vList6"/>
    <dgm:cxn modelId="{4335494D-887A-DA4D-9A79-6A7043558F68}" type="presOf" srcId="{E679430E-12DA-4F40-B6E1-A87CBF6EE209}" destId="{F4229B28-689C-FA4A-A9FA-4139CB5A3B63}" srcOrd="0" destOrd="1" presId="urn:microsoft.com/office/officeart/2005/8/layout/vList6"/>
    <dgm:cxn modelId="{29EA8A50-11E5-8045-9A33-1DC865387FB3}" srcId="{1B910FC7-8B47-0F49-B47A-65E124E81A89}" destId="{9C451084-96F1-BD46-B17D-8248562AF76C}" srcOrd="0" destOrd="0" parTransId="{68392517-04CA-A34B-8254-E8ED1B855806}" sibTransId="{B903667F-4E80-0A46-9F71-33CD22A1932B}"/>
    <dgm:cxn modelId="{89DF8491-DA7E-EA4A-AEA1-F94611C459F4}" srcId="{46EB100E-88C8-6349-9D2B-7D9B49226CE6}" destId="{5C0B5A3F-D019-0749-BF5D-6DBE5204EDD0}" srcOrd="0" destOrd="0" parTransId="{C4C101ED-84B1-6340-9F3E-3313D29E7BE0}" sibTransId="{F90C12B9-1166-3B4B-912C-56D5F2FA3516}"/>
    <dgm:cxn modelId="{C3FFC592-1858-2841-AB36-CB1BB6FF5AE2}" type="presOf" srcId="{2F04CCE3-EC5D-9742-BF6F-DA3C0FA3AF8F}" destId="{E835CDCF-031A-3A4A-8938-01AF88051C6D}" srcOrd="0" destOrd="1" presId="urn:microsoft.com/office/officeart/2005/8/layout/vList6"/>
    <dgm:cxn modelId="{69E24494-9A5A-5449-B925-D2F70A77A0BD}" srcId="{5C0B5A3F-D019-0749-BF5D-6DBE5204EDD0}" destId="{9992EFD5-0499-3144-B551-0107F8D6099B}" srcOrd="0" destOrd="0" parTransId="{82DD4799-8331-3F40-B4D6-C27C93335DDD}" sibTransId="{0730E2DB-C0B6-124A-9502-5A72610650AA}"/>
    <dgm:cxn modelId="{9A31ADA6-841E-B245-B9A0-F701868CF55F}" srcId="{46EB100E-88C8-6349-9D2B-7D9B49226CE6}" destId="{1B910FC7-8B47-0F49-B47A-65E124E81A89}" srcOrd="1" destOrd="0" parTransId="{408CE1C1-ECAC-B446-ABE6-1C654048C4DB}" sibTransId="{07094CE8-3C40-3346-B977-06C24C352066}"/>
    <dgm:cxn modelId="{ADFE27B8-DB7C-F143-B838-B888C90E8544}" type="presOf" srcId="{46EB100E-88C8-6349-9D2B-7D9B49226CE6}" destId="{837104A7-1CCD-664F-992A-E9F04F13D31F}" srcOrd="0" destOrd="0" presId="urn:microsoft.com/office/officeart/2005/8/layout/vList6"/>
    <dgm:cxn modelId="{34A6A6F7-C8D8-6A47-9479-F400964B5AE5}" srcId="{5C0B5A3F-D019-0749-BF5D-6DBE5204EDD0}" destId="{E679430E-12DA-4F40-B6E1-A87CBF6EE209}" srcOrd="1" destOrd="0" parTransId="{563B3088-4C2D-F246-9150-0A6368C1DC2B}" sibTransId="{243CCAFA-B9D6-B64F-925E-B5EF04A30E95}"/>
    <dgm:cxn modelId="{8102DBDF-16B8-4346-A312-E9A3E93B0F06}" type="presParOf" srcId="{837104A7-1CCD-664F-992A-E9F04F13D31F}" destId="{22E54D90-422F-724E-915F-56BCE27B6704}" srcOrd="0" destOrd="0" presId="urn:microsoft.com/office/officeart/2005/8/layout/vList6"/>
    <dgm:cxn modelId="{09DCBBB4-22A8-C04E-B78B-83832A7A8F9F}" type="presParOf" srcId="{22E54D90-422F-724E-915F-56BCE27B6704}" destId="{AA584788-86F7-4F4B-92FC-EBBB4EB6C749}" srcOrd="0" destOrd="0" presId="urn:microsoft.com/office/officeart/2005/8/layout/vList6"/>
    <dgm:cxn modelId="{7DE3C813-59C8-A44B-813D-C3CFC7D6D2DC}" type="presParOf" srcId="{22E54D90-422F-724E-915F-56BCE27B6704}" destId="{F4229B28-689C-FA4A-A9FA-4139CB5A3B63}" srcOrd="1" destOrd="0" presId="urn:microsoft.com/office/officeart/2005/8/layout/vList6"/>
    <dgm:cxn modelId="{1EDBFD93-7087-1748-A432-FEAEC70D5CF6}" type="presParOf" srcId="{837104A7-1CCD-664F-992A-E9F04F13D31F}" destId="{B95D7B9F-64B5-1040-A269-A338DEBDE8D6}" srcOrd="1" destOrd="0" presId="urn:microsoft.com/office/officeart/2005/8/layout/vList6"/>
    <dgm:cxn modelId="{519DF56A-145E-194D-8E4C-BB04C3E472DD}" type="presParOf" srcId="{837104A7-1CCD-664F-992A-E9F04F13D31F}" destId="{38F2ADE3-6A3B-4A4F-A637-8FF38748844E}" srcOrd="2" destOrd="0" presId="urn:microsoft.com/office/officeart/2005/8/layout/vList6"/>
    <dgm:cxn modelId="{627456AD-ADFD-C84E-AAFF-627F218E175E}" type="presParOf" srcId="{38F2ADE3-6A3B-4A4F-A637-8FF38748844E}" destId="{6839B443-95E4-C545-A8EF-8DB4B92E0EAF}" srcOrd="0" destOrd="0" presId="urn:microsoft.com/office/officeart/2005/8/layout/vList6"/>
    <dgm:cxn modelId="{F6D50F08-5286-7144-A461-B3ED9F0B44DB}" type="presParOf" srcId="{38F2ADE3-6A3B-4A4F-A637-8FF38748844E}" destId="{E835CDCF-031A-3A4A-8938-01AF88051C6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29B28-689C-FA4A-A9FA-4139CB5A3B63}">
      <dsp:nvSpPr>
        <dsp:cNvPr id="0" name=""/>
        <dsp:cNvSpPr/>
      </dsp:nvSpPr>
      <dsp:spPr>
        <a:xfrm>
          <a:off x="4023360" y="564"/>
          <a:ext cx="6035040" cy="22007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MUTACIONES GENÉTICAS QUE AFECTAN A LA ESTRUCTURA DE LAS CADENAS  DE LA GLOBINA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SUPERFICIE, UNIÓN Fe – globina, CAVIDAD DEL HEMO, INTERACIONES ENTRE CADENA DE GLOBINA </a:t>
          </a:r>
        </a:p>
      </dsp:txBody>
      <dsp:txXfrm>
        <a:off x="4023360" y="275663"/>
        <a:ext cx="5209742" cy="1650597"/>
      </dsp:txXfrm>
    </dsp:sp>
    <dsp:sp modelId="{AA584788-86F7-4F4B-92FC-EBBB4EB6C749}">
      <dsp:nvSpPr>
        <dsp:cNvPr id="0" name=""/>
        <dsp:cNvSpPr/>
      </dsp:nvSpPr>
      <dsp:spPr>
        <a:xfrm>
          <a:off x="0" y="564"/>
          <a:ext cx="4023360" cy="22007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ESTRUCTURALES </a:t>
          </a:r>
        </a:p>
      </dsp:txBody>
      <dsp:txXfrm>
        <a:off x="107434" y="107998"/>
        <a:ext cx="3808492" cy="1985927"/>
      </dsp:txXfrm>
    </dsp:sp>
    <dsp:sp modelId="{E835CDCF-031A-3A4A-8938-01AF88051C6D}">
      <dsp:nvSpPr>
        <dsp:cNvPr id="0" name=""/>
        <dsp:cNvSpPr/>
      </dsp:nvSpPr>
      <dsp:spPr>
        <a:xfrm>
          <a:off x="4023360" y="2421439"/>
          <a:ext cx="6035040" cy="22007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DISMINUCIONES HEREDITARIAS DE LA SÍNTESIS DE ALGUNA DE LAS CADENAS DE GLOBINAS  ALFA TALASEMIAS, BETA TALASEMIAS, DELTA Y BETA TALASEMIAS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DISMINUCION DE LA SINTESIS CON UNA ALTERACION ESTRUCTURAL SON HEMOGLOBINOPATÍAS TALASÉMICAS </a:t>
          </a:r>
        </a:p>
      </dsp:txBody>
      <dsp:txXfrm>
        <a:off x="4023360" y="2696538"/>
        <a:ext cx="5209742" cy="1650597"/>
      </dsp:txXfrm>
    </dsp:sp>
    <dsp:sp modelId="{6839B443-95E4-C545-A8EF-8DB4B92E0EAF}">
      <dsp:nvSpPr>
        <dsp:cNvPr id="0" name=""/>
        <dsp:cNvSpPr/>
      </dsp:nvSpPr>
      <dsp:spPr>
        <a:xfrm>
          <a:off x="0" y="2421439"/>
          <a:ext cx="4023360" cy="22007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kern="1200" dirty="0"/>
            <a:t>TALASEMIAS </a:t>
          </a:r>
        </a:p>
      </dsp:txBody>
      <dsp:txXfrm>
        <a:off x="107434" y="2528873"/>
        <a:ext cx="3808492" cy="1985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2/1/21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167223-CE2E-5D4F-9DE6-CC1750A01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HEMOGLOBINOPATÍAS Y TALASEMIAS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EF80F1-12B7-934F-851C-6647E595DF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C" dirty="0"/>
              <a:t>Ms. XIMENA ROBALINO FLORES</a:t>
            </a:r>
          </a:p>
          <a:p>
            <a:r>
              <a:rPr lang="es-EC" dirty="0"/>
              <a:t>TERCER SEMESTRE </a:t>
            </a:r>
          </a:p>
          <a:p>
            <a:r>
              <a:rPr lang="es-EC" dirty="0"/>
              <a:t>HEMATOLOGÍA I </a:t>
            </a:r>
          </a:p>
        </p:txBody>
      </p:sp>
    </p:spTree>
    <p:extLst>
      <p:ext uri="{BB962C8B-B14F-4D97-AF65-F5344CB8AC3E}">
        <p14:creationId xmlns:p14="http://schemas.microsoft.com/office/powerpoint/2010/main" val="361873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191E2-4816-384B-8BF0-354DDC575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76178"/>
          </a:xfrm>
        </p:spPr>
        <p:txBody>
          <a:bodyPr/>
          <a:lstStyle/>
          <a:p>
            <a:r>
              <a:rPr lang="es-EC" dirty="0"/>
              <a:t>         HEMOGLOBINOPATÍAS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AC195071-413A-404C-8D9F-81C6153378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182647"/>
              </p:ext>
            </p:extLst>
          </p:nvPr>
        </p:nvGraphicFramePr>
        <p:xfrm>
          <a:off x="1069975" y="1549400"/>
          <a:ext cx="100584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941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D2C6D-693F-7F43-AC7E-99B5202B0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HEMOGLOBINOPATIAS ESTRUCTURALES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032551D-D2A9-8B4D-9243-FC3164A73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12212"/>
              </p:ext>
            </p:extLst>
          </p:nvPr>
        </p:nvGraphicFramePr>
        <p:xfrm>
          <a:off x="1214940" y="2093976"/>
          <a:ext cx="1024851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948">
                  <a:extLst>
                    <a:ext uri="{9D8B030D-6E8A-4147-A177-3AD203B41FA5}">
                      <a16:colId xmlns:a16="http://schemas.microsoft.com/office/drawing/2014/main" val="2610146563"/>
                    </a:ext>
                  </a:extLst>
                </a:gridCol>
                <a:gridCol w="2152185">
                  <a:extLst>
                    <a:ext uri="{9D8B030D-6E8A-4147-A177-3AD203B41FA5}">
                      <a16:colId xmlns:a16="http://schemas.microsoft.com/office/drawing/2014/main" val="1756259938"/>
                    </a:ext>
                  </a:extLst>
                </a:gridCol>
                <a:gridCol w="1884556">
                  <a:extLst>
                    <a:ext uri="{9D8B030D-6E8A-4147-A177-3AD203B41FA5}">
                      <a16:colId xmlns:a16="http://schemas.microsoft.com/office/drawing/2014/main" val="3453915915"/>
                    </a:ext>
                  </a:extLst>
                </a:gridCol>
                <a:gridCol w="2136031">
                  <a:extLst>
                    <a:ext uri="{9D8B030D-6E8A-4147-A177-3AD203B41FA5}">
                      <a16:colId xmlns:a16="http://schemas.microsoft.com/office/drawing/2014/main" val="2525888478"/>
                    </a:ext>
                  </a:extLst>
                </a:gridCol>
                <a:gridCol w="2201794">
                  <a:extLst>
                    <a:ext uri="{9D8B030D-6E8A-4147-A177-3AD203B41FA5}">
                      <a16:colId xmlns:a16="http://schemas.microsoft.com/office/drawing/2014/main" val="15515584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Localización de la mutación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Consecuencia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Expresividad electroforética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Estabilidad molecular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Manifestaciones clínicas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996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Superficie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Cambio de carga eléctrica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Asintomática o anemia hemolítica aguda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521443"/>
                  </a:ext>
                </a:extLst>
              </a:tr>
              <a:tr h="484186">
                <a:tc>
                  <a:txBody>
                    <a:bodyPr/>
                    <a:lstStyle/>
                    <a:p>
                      <a:r>
                        <a:rPr lang="es-EC" dirty="0"/>
                        <a:t>Unión Fe++ – globina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Metahemoglobina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Cianosis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99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Cavidad del hemo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Pérdida del hemo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Ocasional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Disminuída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Anemia hemolítica crónica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63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C" dirty="0"/>
                        <a:t>Interacciones entre la cadena de globina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Transformación de oxihemoglobina en desoxihemoglobina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Poliglobulia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062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58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CC630-F915-9B4C-A186-23D3430D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270" y="219588"/>
            <a:ext cx="10058400" cy="509281"/>
          </a:xfrm>
        </p:spPr>
        <p:txBody>
          <a:bodyPr>
            <a:normAutofit fontScale="90000"/>
          </a:bodyPr>
          <a:lstStyle/>
          <a:p>
            <a:pPr algn="ctr"/>
            <a:r>
              <a:rPr lang="es-EC" dirty="0"/>
              <a:t>TALASEMIAS 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253D7D9-0F20-6647-8894-879D2F1C8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731682"/>
              </p:ext>
            </p:extLst>
          </p:nvPr>
        </p:nvGraphicFramePr>
        <p:xfrm>
          <a:off x="1550503" y="728869"/>
          <a:ext cx="8256106" cy="5966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8053">
                  <a:extLst>
                    <a:ext uri="{9D8B030D-6E8A-4147-A177-3AD203B41FA5}">
                      <a16:colId xmlns:a16="http://schemas.microsoft.com/office/drawing/2014/main" val="797884424"/>
                    </a:ext>
                  </a:extLst>
                </a:gridCol>
                <a:gridCol w="4128053">
                  <a:extLst>
                    <a:ext uri="{9D8B030D-6E8A-4147-A177-3AD203B41FA5}">
                      <a16:colId xmlns:a16="http://schemas.microsoft.com/office/drawing/2014/main" val="792714774"/>
                    </a:ext>
                  </a:extLst>
                </a:gridCol>
              </a:tblGrid>
              <a:tr h="344737">
                <a:tc>
                  <a:txBody>
                    <a:bodyPr/>
                    <a:lstStyle/>
                    <a:p>
                      <a:r>
                        <a:rPr lang="es-EC" dirty="0"/>
                        <a:t>BETA TALASEMIAS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ALFA TALASEMIAS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99092"/>
                  </a:ext>
                </a:extLst>
              </a:tr>
              <a:tr h="595026">
                <a:tc>
                  <a:txBody>
                    <a:bodyPr/>
                    <a:lstStyle/>
                    <a:p>
                      <a:r>
                        <a:rPr lang="es-EC" dirty="0"/>
                        <a:t>BETA TALASEMIA MENOR O RASGO TALASÉMICO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Menos habitual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316018"/>
                  </a:ext>
                </a:extLst>
              </a:tr>
              <a:tr h="344737">
                <a:tc>
                  <a:txBody>
                    <a:bodyPr/>
                    <a:lstStyle/>
                    <a:p>
                      <a:r>
                        <a:rPr lang="es-EC" dirty="0"/>
                        <a:t>FORMAS ASINTOMÁTICAS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Mayor de casos asintomáticos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643842"/>
                  </a:ext>
                </a:extLst>
              </a:tr>
              <a:tr h="344737">
                <a:tc>
                  <a:txBody>
                    <a:bodyPr/>
                    <a:lstStyle/>
                    <a:p>
                      <a:r>
                        <a:rPr lang="es-EC" dirty="0"/>
                        <a:t>VCM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Microcitosis con formas hetrocigotas de alfa talasemia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52100"/>
                  </a:ext>
                </a:extLst>
              </a:tr>
              <a:tr h="595026">
                <a:tc>
                  <a:txBody>
                    <a:bodyPr/>
                    <a:lstStyle/>
                    <a:p>
                      <a:r>
                        <a:rPr lang="es-EC" dirty="0"/>
                        <a:t>ELECTROFORESIS DE HEMOGLOBINA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Anasarca fetoplacentaria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808011"/>
                  </a:ext>
                </a:extLst>
              </a:tr>
              <a:tr h="850037">
                <a:tc>
                  <a:txBody>
                    <a:bodyPr/>
                    <a:lstStyle/>
                    <a:p>
                      <a:r>
                        <a:rPr lang="es-EC" dirty="0"/>
                        <a:t>HbA2 mayor o igual 3,5% ocasionalmente HbF mayor a1,5%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Anemia de intensidad variable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14769"/>
                  </a:ext>
                </a:extLst>
              </a:tr>
              <a:tr h="850037">
                <a:tc>
                  <a:txBody>
                    <a:bodyPr/>
                    <a:lstStyle/>
                    <a:p>
                      <a:r>
                        <a:rPr lang="es-EC" dirty="0"/>
                        <a:t>Mutación homocigota  ANEMIA DE COOLEY O TALASEMIA MAYOR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C" dirty="0"/>
                        <a:t>Biología molecular y electroforesis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018302"/>
                  </a:ext>
                </a:extLst>
              </a:tr>
              <a:tr h="1615071">
                <a:tc>
                  <a:txBody>
                    <a:bodyPr/>
                    <a:lstStyle/>
                    <a:p>
                      <a:r>
                        <a:rPr lang="es-EC" dirty="0"/>
                        <a:t>Heterocigota  anemia de poca intensidad o ausente  beta talasemia menor  o rasgo talasémico  ( pseudopoliglobulia microcítca)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42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4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FD196-4008-954C-AF41-98AAC798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TÉCNICAS EMPLEADAS PARA EL ESTUDIO DE HEMOGLOBINOPATÍAS Y TALASEMAS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14E530-1F95-3C44-952C-1FAAD747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Electroforesis de hemoglobina</a:t>
            </a:r>
          </a:p>
          <a:p>
            <a:r>
              <a:rPr lang="es-EC" dirty="0"/>
              <a:t>Cuantificación de la fracción de hemglobina A2</a:t>
            </a:r>
          </a:p>
          <a:p>
            <a:r>
              <a:rPr lang="es-EC" dirty="0"/>
              <a:t>Cuantificación de Hemoglogina F </a:t>
            </a:r>
          </a:p>
          <a:p>
            <a:r>
              <a:rPr lang="es-EC"/>
              <a:t>Análisis </a:t>
            </a:r>
            <a:r>
              <a:rPr lang="es-EC" dirty="0"/>
              <a:t>de la estabilidad molecular de la hemoglobina</a:t>
            </a:r>
          </a:p>
          <a:p>
            <a:r>
              <a:rPr lang="es-EC" dirty="0"/>
              <a:t>Análisis de hemoglobina mediante cromatografía de alta resolución (HPLC)</a:t>
            </a:r>
          </a:p>
          <a:p>
            <a:r>
              <a:rPr lang="es-EC" dirty="0"/>
              <a:t>Síntesis de cadena de globina</a:t>
            </a:r>
          </a:p>
          <a:p>
            <a:r>
              <a:rPr lang="es-EC" dirty="0"/>
              <a:t>Biología molecular de alfa, beta, delta beta talasemias.</a:t>
            </a:r>
          </a:p>
        </p:txBody>
      </p:sp>
    </p:spTree>
    <p:extLst>
      <p:ext uri="{BB962C8B-B14F-4D97-AF65-F5344CB8AC3E}">
        <p14:creationId xmlns:p14="http://schemas.microsoft.com/office/powerpoint/2010/main" val="122737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2203</TotalTime>
  <Words>271</Words>
  <Application>Microsoft Macintosh PowerPoint</Application>
  <PresentationFormat>Panorámica</PresentationFormat>
  <Paragraphs>61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Calibri</vt:lpstr>
      <vt:lpstr>Rockwell</vt:lpstr>
      <vt:lpstr>Rockwell Condensed</vt:lpstr>
      <vt:lpstr>Rockwell Extra Bold</vt:lpstr>
      <vt:lpstr>Wingdings</vt:lpstr>
      <vt:lpstr>Letras en madera</vt:lpstr>
      <vt:lpstr>HEMOGLOBINOPATÍAS Y TALASEMIAS </vt:lpstr>
      <vt:lpstr>         HEMOGLOBINOPATÍAS</vt:lpstr>
      <vt:lpstr>HEMOGLOBINOPATIAS ESTRUCTURALES </vt:lpstr>
      <vt:lpstr>TALASEMIAS </vt:lpstr>
      <vt:lpstr>TÉCNICAS EMPLEADAS PARA EL ESTUDIO DE HEMOGLOBINOPATÍAS Y TALASEMAS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HEMOGLOBINOPATÍAS Y TALASEMIAS </dc:title>
  <dc:creator>Microsoft Office User</dc:creator>
  <cp:lastModifiedBy>Microsoft Office User</cp:lastModifiedBy>
  <cp:revision>9</cp:revision>
  <dcterms:created xsi:type="dcterms:W3CDTF">2020-09-08T13:00:51Z</dcterms:created>
  <dcterms:modified xsi:type="dcterms:W3CDTF">2021-02-01T16:36:24Z</dcterms:modified>
</cp:coreProperties>
</file>