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945" r:id="rId2"/>
  </p:sldMasterIdLst>
  <p:notesMasterIdLst>
    <p:notesMasterId r:id="rId23"/>
  </p:notesMasterIdLst>
  <p:handoutMasterIdLst>
    <p:handoutMasterId r:id="rId24"/>
  </p:handoutMasterIdLst>
  <p:sldIdLst>
    <p:sldId id="999" r:id="rId3"/>
    <p:sldId id="997" r:id="rId4"/>
    <p:sldId id="998" r:id="rId5"/>
    <p:sldId id="996" r:id="rId6"/>
    <p:sldId id="988" r:id="rId7"/>
    <p:sldId id="981" r:id="rId8"/>
    <p:sldId id="1041" r:id="rId9"/>
    <p:sldId id="1000" r:id="rId10"/>
    <p:sldId id="1001" r:id="rId11"/>
    <p:sldId id="989" r:id="rId12"/>
    <p:sldId id="1002" r:id="rId13"/>
    <p:sldId id="982" r:id="rId14"/>
    <p:sldId id="1003" r:id="rId15"/>
    <p:sldId id="1004" r:id="rId16"/>
    <p:sldId id="1005" r:id="rId17"/>
    <p:sldId id="1006" r:id="rId18"/>
    <p:sldId id="1007" r:id="rId19"/>
    <p:sldId id="1008" r:id="rId20"/>
    <p:sldId id="1010" r:id="rId21"/>
    <p:sldId id="1011" r:id="rId22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e Gibbons" initials="JG" lastIdx="12" clrIdx="0"/>
  <p:cmAuthor id="1" name="Rodrigo Floriano" initials="RF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65"/>
    <a:srgbClr val="C0C0C4"/>
    <a:srgbClr val="678DC5"/>
    <a:srgbClr val="3E67A4"/>
    <a:srgbClr val="3E8DC5"/>
    <a:srgbClr val="7E7E86"/>
    <a:srgbClr val="FFFFFF"/>
    <a:srgbClr val="8E8E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7352" autoAdjust="0"/>
    <p:restoredTop sz="65482" autoAdjust="0"/>
  </p:normalViewPr>
  <p:slideViewPr>
    <p:cSldViewPr snapToGrid="0">
      <p:cViewPr varScale="1">
        <p:scale>
          <a:sx n="73" d="100"/>
          <a:sy n="73" d="100"/>
        </p:scale>
        <p:origin x="169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2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748"/>
    </p:cViewPr>
  </p:sorterViewPr>
  <p:notesViewPr>
    <p:cSldViewPr snapToGrid="0">
      <p:cViewPr varScale="1">
        <p:scale>
          <a:sx n="84" d="100"/>
          <a:sy n="84" d="100"/>
        </p:scale>
        <p:origin x="-84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5.xml"/><Relationship Id="rId18" Type="http://schemas.openxmlformats.org/officeDocument/2006/relationships/slide" Target="slides/slide20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17" Type="http://schemas.openxmlformats.org/officeDocument/2006/relationships/slide" Target="slides/slide19.xml"/><Relationship Id="rId2" Type="http://schemas.openxmlformats.org/officeDocument/2006/relationships/slide" Target="slides/slide4.xml"/><Relationship Id="rId16" Type="http://schemas.openxmlformats.org/officeDocument/2006/relationships/slide" Target="slides/slide18.xml"/><Relationship Id="rId1" Type="http://schemas.openxmlformats.org/officeDocument/2006/relationships/slide" Target="slides/slide1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7.xml"/><Relationship Id="rId15" Type="http://schemas.openxmlformats.org/officeDocument/2006/relationships/slide" Target="slides/slide17.xml"/><Relationship Id="rId10" Type="http://schemas.openxmlformats.org/officeDocument/2006/relationships/slide" Target="slides/slide12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1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12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s-ES" sz="800"/>
              <a:t>© 2006 Cisco Systems, Inc. Todos los derechos reservados.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s-ES" sz="800"/>
              <a:t>Presentation_ID.scr</a:t>
            </a:r>
          </a:p>
        </p:txBody>
      </p:sp>
      <p:sp>
        <p:nvSpPr>
          <p:cNvPr id="5124" name="Line 13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Rectangle 14"/>
          <p:cNvSpPr>
            <a:spLocks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/>
          <a:p>
            <a:pPr algn="r" defTabSz="903288">
              <a:lnSpc>
                <a:spcPct val="100000"/>
              </a:lnSpc>
            </a:pPr>
            <a:fld id="{22244E67-557B-7741-B9F5-F61AA18495DF}" type="slidenum">
              <a:rPr lang="en-US" sz="800"/>
              <a:pPr algn="r" defTabSz="903288">
                <a:lnSpc>
                  <a:spcPct val="100000"/>
                </a:lnSpc>
              </a:pPr>
              <a:t>‹Nº›</a:t>
            </a:fld>
            <a:endParaRPr lang="es-ES" sz="800"/>
          </a:p>
        </p:txBody>
      </p:sp>
    </p:spTree>
    <p:extLst>
      <p:ext uri="{BB962C8B-B14F-4D97-AF65-F5344CB8AC3E}">
        <p14:creationId xmlns:p14="http://schemas.microsoft.com/office/powerpoint/2010/main" val="2181015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57150" y="8785225"/>
            <a:ext cx="314325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s-ES" sz="800" dirty="0"/>
              <a:t>© 2006 Cisco </a:t>
            </a:r>
            <a:r>
              <a:rPr lang="es-ES" sz="800" dirty="0" err="1"/>
              <a:t>Systems</a:t>
            </a:r>
            <a:r>
              <a:rPr lang="es-ES" sz="800" dirty="0"/>
              <a:t>, Inc. Todos los derechos reservados.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s-ES" sz="800" dirty="0" err="1"/>
              <a:t>Presentation_ID.scr</a:t>
            </a:r>
            <a:endParaRPr lang="es-ES" sz="800" dirty="0"/>
          </a:p>
        </p:txBody>
      </p:sp>
      <p:sp>
        <p:nvSpPr>
          <p:cNvPr id="6148" name="Line 10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19" tIns="0" rIns="18819" bIns="0" numCol="1" anchor="b" anchorCtr="0" compatLnSpc="1">
            <a:prstTxWarp prst="textNoShape">
              <a:avLst/>
            </a:prstTxWarp>
          </a:bodyPr>
          <a:lstStyle>
            <a:lvl1pPr algn="r" defTabSz="903288">
              <a:lnSpc>
                <a:spcPct val="100000"/>
              </a:lnSpc>
              <a:defRPr sz="800" smtClean="0">
                <a:cs typeface="+mn-cs"/>
              </a:defRPr>
            </a:lvl1pPr>
          </a:lstStyle>
          <a:p>
            <a:pPr>
              <a:defRPr/>
            </a:pPr>
            <a:fld id="{F4CE0E46-7F05-B940-8356-5580BE265E49}" type="slidenum">
              <a:rPr lang="en-U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150" name="Rectangle 1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25" y="244475"/>
            <a:ext cx="5321300" cy="3990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</p:sp>
      <p:sp>
        <p:nvSpPr>
          <p:cNvPr id="183309" name="Rectangle 1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68350" y="4378325"/>
            <a:ext cx="5468938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7" tIns="50185" rIns="95667" bIns="501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646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2713" indent="-112713" algn="l" defTabSz="1020763" rtl="0" eaLnBrk="0" fontAlgn="base" hangingPunct="0">
      <a:lnSpc>
        <a:spcPct val="90000"/>
      </a:lnSpc>
      <a:spcBef>
        <a:spcPct val="5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82600" indent="-120650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667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4493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9319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</a:t>
            </a:fld>
            <a:endParaRPr lang="es-E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s-ES" b="0" dirty="0" smtClean="0"/>
              <a:t>1.1 – </a:t>
            </a:r>
            <a:r>
              <a:rPr lang="es-ES" b="0" dirty="0"/>
              <a:t>Configuración inicial del router</a:t>
            </a:r>
          </a:p>
          <a:p>
            <a:pPr>
              <a:buFontTx/>
              <a:buNone/>
            </a:pPr>
            <a:r>
              <a:rPr lang="es-ES" b="0" baseline="0" dirty="0" smtClean="0"/>
              <a:t>1.1.1 – </a:t>
            </a:r>
            <a:r>
              <a:rPr lang="es-ES" b="0" baseline="0" dirty="0"/>
              <a:t>Funciones de un router</a:t>
            </a:r>
            <a:endParaRPr lang="es-E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s-ES" sz="1200" kern="1200" dirty="0">
                <a:solidFill>
                  <a:schemeClr val="tx1"/>
                </a:solidFill>
                <a:latin typeface="Arial" charset="0"/>
              </a:rPr>
              <a:t>1.1.1.4 </a:t>
            </a:r>
            <a:r>
              <a:rPr lang="es-ES" dirty="0" smtClean="0"/>
              <a:t>Los </a:t>
            </a:r>
            <a:r>
              <a:rPr lang="es-ES" dirty="0" err="1" smtClean="0"/>
              <a:t>routers</a:t>
            </a:r>
            <a:r>
              <a:rPr lang="es-ES" dirty="0" smtClean="0"/>
              <a:t> interconectan redes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98444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10</a:t>
            </a:fld>
            <a:endParaRPr lang="es-E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s-ES" b="0" dirty="0" smtClean="0"/>
              <a:t>1.1 – </a:t>
            </a:r>
            <a:r>
              <a:rPr lang="es-ES" b="0" dirty="0"/>
              <a:t>Configuración inicial del router</a:t>
            </a:r>
          </a:p>
          <a:p>
            <a:pPr>
              <a:buFontTx/>
              <a:buNone/>
            </a:pPr>
            <a:r>
              <a:rPr lang="es-ES" b="0" baseline="0" dirty="0"/>
              <a:t>1.1.2 – Conectar dispositivos</a:t>
            </a:r>
            <a:endParaRPr lang="es-ES" dirty="0"/>
          </a:p>
          <a:p>
            <a:pPr>
              <a:lnSpc>
                <a:spcPct val="80000"/>
              </a:lnSpc>
              <a:buFontTx/>
              <a:buNone/>
            </a:pPr>
            <a:r>
              <a:rPr lang="es-ES" dirty="0" smtClean="0"/>
              <a:t>1.1.2.5 – </a:t>
            </a:r>
            <a:r>
              <a:rPr lang="es-ES" dirty="0">
                <a:latin typeface="Arial" charset="0"/>
              </a:rPr>
              <a:t>Indicadores LED de los dispositivos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2174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11</a:t>
            </a:fld>
            <a:endParaRPr lang="es-E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s-ES" b="0" dirty="0" smtClean="0"/>
              <a:t>1.1 – </a:t>
            </a:r>
            <a:r>
              <a:rPr lang="es-ES" b="0" dirty="0"/>
              <a:t>Configuración inicial del router</a:t>
            </a:r>
          </a:p>
          <a:p>
            <a:pPr>
              <a:buFontTx/>
              <a:buNone/>
            </a:pPr>
            <a:r>
              <a:rPr lang="es-ES" b="0" baseline="0" dirty="0"/>
              <a:t>1.1.2 – Conectar dispositivos</a:t>
            </a:r>
            <a:endParaRPr lang="es-E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112713" marR="0" indent="-112713" algn="l" defTabSz="1020763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s-ES" sz="1200" kern="1200" dirty="0" smtClean="0">
                <a:solidFill>
                  <a:schemeClr val="tx1"/>
                </a:solidFill>
                <a:latin typeface="Arial" charset="0"/>
              </a:rPr>
              <a:t>1.1.2.6 – </a:t>
            </a:r>
            <a:r>
              <a:rPr lang="es-ES" b="0" dirty="0">
                <a:effectLst/>
              </a:rPr>
              <a:t>Acceso a la consola</a:t>
            </a:r>
          </a:p>
          <a:p>
            <a:pPr>
              <a:lnSpc>
                <a:spcPct val="80000"/>
              </a:lnSpc>
              <a:buFontTx/>
              <a:buNone/>
            </a:pPr>
            <a:endParaRPr lang="es-E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47878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12</a:t>
            </a:fld>
            <a:endParaRPr lang="es-E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s-ES" b="0" dirty="0" smtClean="0"/>
              <a:t>1.1 – </a:t>
            </a:r>
            <a:r>
              <a:rPr lang="es-ES" b="0" dirty="0"/>
              <a:t>Configuración inicial del router</a:t>
            </a:r>
          </a:p>
          <a:p>
            <a:pPr>
              <a:buFontTx/>
              <a:buNone/>
            </a:pPr>
            <a:r>
              <a:rPr lang="es-ES" b="0" baseline="0" dirty="0"/>
              <a:t>1.1.2 – Conectar dispositivos</a:t>
            </a:r>
            <a:endParaRPr lang="es-E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s-ES" dirty="0" smtClean="0"/>
              <a:t>1.1.2.7 – </a:t>
            </a:r>
            <a:r>
              <a:rPr lang="es-ES" dirty="0">
                <a:latin typeface="Arial" charset="0"/>
              </a:rPr>
              <a:t>Habilitar IP en un switch</a:t>
            </a:r>
          </a:p>
        </p:txBody>
      </p:sp>
    </p:spTree>
    <p:extLst>
      <p:ext uri="{BB962C8B-B14F-4D97-AF65-F5344CB8AC3E}">
        <p14:creationId xmlns:p14="http://schemas.microsoft.com/office/powerpoint/2010/main" val="1168085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13</a:t>
            </a:fld>
            <a:endParaRPr lang="es-E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s-ES" b="0" dirty="0" smtClean="0"/>
              <a:t>1.1 – </a:t>
            </a:r>
            <a:r>
              <a:rPr lang="es-ES" b="0" dirty="0"/>
              <a:t>Configuración inicial del router</a:t>
            </a:r>
          </a:p>
          <a:p>
            <a:pPr>
              <a:buFontTx/>
              <a:buNone/>
            </a:pPr>
            <a:r>
              <a:rPr lang="es-ES" b="0" baseline="0" dirty="0"/>
              <a:t>1.1.3 – Funcionamiento del router</a:t>
            </a:r>
            <a:endParaRPr lang="es-ES" dirty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s-ES" dirty="0" smtClean="0"/>
              <a:t>1.1.3.1 – </a:t>
            </a:r>
            <a:r>
              <a:rPr lang="es-ES" dirty="0">
                <a:latin typeface="Arial" charset="0"/>
              </a:rPr>
              <a:t>Configurar los parámetros básicos de un router </a:t>
            </a:r>
            <a:endParaRPr lang="es-ES" dirty="0"/>
          </a:p>
          <a:p>
            <a:pPr>
              <a:lnSpc>
                <a:spcPct val="80000"/>
              </a:lnSpc>
              <a:buFontTx/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799587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14</a:t>
            </a:fld>
            <a:endParaRPr lang="es-E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s-ES" b="0" dirty="0" smtClean="0"/>
              <a:t>1.1 – </a:t>
            </a:r>
            <a:r>
              <a:rPr lang="es-ES" b="0" dirty="0"/>
              <a:t>Configuración inicial del router</a:t>
            </a:r>
          </a:p>
          <a:p>
            <a:pPr>
              <a:buFontTx/>
              <a:buNone/>
            </a:pPr>
            <a:r>
              <a:rPr lang="es-ES" b="0" baseline="0" dirty="0"/>
              <a:t>1.1.3 – Funcionamiento del router</a:t>
            </a:r>
            <a:endParaRPr lang="es-ES" dirty="0"/>
          </a:p>
          <a:p>
            <a:pPr>
              <a:lnSpc>
                <a:spcPct val="80000"/>
              </a:lnSpc>
              <a:buFontTx/>
              <a:buNone/>
            </a:pPr>
            <a:r>
              <a:rPr lang="es-ES" dirty="0" smtClean="0"/>
              <a:t>1.1.3.2 – Configurar una interfaz de </a:t>
            </a:r>
            <a:r>
              <a:rPr lang="es-ES" dirty="0" err="1" smtClean="0"/>
              <a:t>router</a:t>
            </a:r>
            <a:r>
              <a:rPr lang="es-ES" dirty="0" smtClean="0"/>
              <a:t> IPv4</a:t>
            </a:r>
          </a:p>
        </p:txBody>
      </p:sp>
    </p:spTree>
    <p:extLst>
      <p:ext uri="{BB962C8B-B14F-4D97-AF65-F5344CB8AC3E}">
        <p14:creationId xmlns:p14="http://schemas.microsoft.com/office/powerpoint/2010/main" val="25067515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15</a:t>
            </a:fld>
            <a:endParaRPr lang="es-E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s-ES" b="0" dirty="0" smtClean="0"/>
              <a:t>1.1 – </a:t>
            </a:r>
            <a:r>
              <a:rPr lang="es-ES" b="0" dirty="0"/>
              <a:t>Configuración inicial del router</a:t>
            </a:r>
          </a:p>
          <a:p>
            <a:pPr>
              <a:buFontTx/>
              <a:buNone/>
            </a:pPr>
            <a:r>
              <a:rPr lang="es-ES" b="0" baseline="0" dirty="0"/>
              <a:t>1.1.3 – Funcionamiento del router</a:t>
            </a:r>
            <a:endParaRPr lang="es-ES" dirty="0"/>
          </a:p>
          <a:p>
            <a:pPr>
              <a:lnSpc>
                <a:spcPct val="80000"/>
              </a:lnSpc>
              <a:buFontTx/>
              <a:buNone/>
            </a:pPr>
            <a:r>
              <a:rPr lang="es-ES" dirty="0" smtClean="0"/>
              <a:t>1.1.3.3 – Configurar una interfaz de </a:t>
            </a:r>
            <a:r>
              <a:rPr lang="es-ES" dirty="0" err="1" smtClean="0"/>
              <a:t>router</a:t>
            </a:r>
            <a:r>
              <a:rPr lang="es-ES" dirty="0" smtClean="0"/>
              <a:t> IPv6</a:t>
            </a:r>
          </a:p>
        </p:txBody>
      </p:sp>
    </p:spTree>
    <p:extLst>
      <p:ext uri="{BB962C8B-B14F-4D97-AF65-F5344CB8AC3E}">
        <p14:creationId xmlns:p14="http://schemas.microsoft.com/office/powerpoint/2010/main" val="31856147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16</a:t>
            </a:fld>
            <a:endParaRPr lang="es-E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s-ES" b="0" dirty="0" smtClean="0"/>
              <a:t>1.1 – </a:t>
            </a:r>
            <a:r>
              <a:rPr lang="es-ES" b="0" dirty="0"/>
              <a:t>Configuración inicial del router</a:t>
            </a:r>
          </a:p>
          <a:p>
            <a:pPr>
              <a:buFontTx/>
              <a:buNone/>
            </a:pPr>
            <a:r>
              <a:rPr lang="es-ES" b="0" baseline="0" dirty="0"/>
              <a:t>1.1.3 – Funcionamiento del router</a:t>
            </a:r>
            <a:endParaRPr lang="es-ES" dirty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s-ES" dirty="0" smtClean="0"/>
              <a:t>1.1.3.3 – Configurar una interfaz de </a:t>
            </a:r>
            <a:r>
              <a:rPr lang="es-ES" dirty="0" err="1" smtClean="0"/>
              <a:t>router</a:t>
            </a:r>
            <a:r>
              <a:rPr lang="es-ES" dirty="0" smtClean="0"/>
              <a:t> IPv6 (continuación)</a:t>
            </a:r>
          </a:p>
        </p:txBody>
      </p:sp>
    </p:spTree>
    <p:extLst>
      <p:ext uri="{BB962C8B-B14F-4D97-AF65-F5344CB8AC3E}">
        <p14:creationId xmlns:p14="http://schemas.microsoft.com/office/powerpoint/2010/main" val="26037369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17</a:t>
            </a:fld>
            <a:endParaRPr lang="es-E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s-ES" b="0" dirty="0" smtClean="0"/>
              <a:t>1.1 – </a:t>
            </a:r>
            <a:r>
              <a:rPr lang="es-ES" b="0" dirty="0"/>
              <a:t>Configuración inicial del router</a:t>
            </a:r>
          </a:p>
          <a:p>
            <a:pPr>
              <a:buFontTx/>
              <a:buNone/>
            </a:pPr>
            <a:r>
              <a:rPr lang="es-ES" b="0" baseline="0" dirty="0"/>
              <a:t>1.1.3 – Funcionamiento del router</a:t>
            </a:r>
            <a:endParaRPr lang="es-ES" dirty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s-ES" dirty="0" smtClean="0"/>
              <a:t>1.1.3.4 – Configurar una interfaz de </a:t>
            </a:r>
            <a:r>
              <a:rPr lang="es-ES" dirty="0" err="1" smtClean="0"/>
              <a:t>loopback</a:t>
            </a:r>
            <a:r>
              <a:rPr lang="es-ES" dirty="0" smtClean="0"/>
              <a:t> IPv4</a:t>
            </a:r>
          </a:p>
        </p:txBody>
      </p:sp>
    </p:spTree>
    <p:extLst>
      <p:ext uri="{BB962C8B-B14F-4D97-AF65-F5344CB8AC3E}">
        <p14:creationId xmlns:p14="http://schemas.microsoft.com/office/powerpoint/2010/main" val="7682600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18</a:t>
            </a:fld>
            <a:endParaRPr lang="es-E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s-ES" b="0" dirty="0" smtClean="0"/>
              <a:t>1.1 – </a:t>
            </a:r>
            <a:r>
              <a:rPr lang="es-ES" b="0" dirty="0"/>
              <a:t>Configuración inicial del router</a:t>
            </a:r>
          </a:p>
          <a:p>
            <a:pPr>
              <a:buFontTx/>
              <a:buNone/>
            </a:pPr>
            <a:r>
              <a:rPr lang="es-ES" b="0" baseline="0" dirty="0"/>
              <a:t>1.1.4 – Verificar la conectividad de redes conectadas directamente</a:t>
            </a:r>
            <a:endParaRPr lang="es-ES" dirty="0"/>
          </a:p>
          <a:p>
            <a:pPr>
              <a:lnSpc>
                <a:spcPct val="80000"/>
              </a:lnSpc>
              <a:buFontTx/>
              <a:buNone/>
            </a:pPr>
            <a:r>
              <a:rPr lang="es-ES" dirty="0" smtClean="0"/>
              <a:t>1.1.4.1 – Verificar la configuración de la interfaz</a:t>
            </a:r>
          </a:p>
        </p:txBody>
      </p:sp>
    </p:spTree>
    <p:extLst>
      <p:ext uri="{BB962C8B-B14F-4D97-AF65-F5344CB8AC3E}">
        <p14:creationId xmlns:p14="http://schemas.microsoft.com/office/powerpoint/2010/main" val="23149982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19</a:t>
            </a:fld>
            <a:endParaRPr lang="es-E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s-ES" b="0" dirty="0" smtClean="0"/>
              <a:t>1.1 – </a:t>
            </a:r>
            <a:r>
              <a:rPr lang="es-ES" b="0" dirty="0"/>
              <a:t>Configuración inicial del router</a:t>
            </a:r>
          </a:p>
          <a:p>
            <a:pPr>
              <a:buFontTx/>
              <a:buNone/>
            </a:pPr>
            <a:r>
              <a:rPr lang="es-ES" b="0" baseline="0" dirty="0"/>
              <a:t>1.1.4 – Verificar la conectividad de redes conectadas directamente</a:t>
            </a:r>
            <a:endParaRPr lang="es-ES" dirty="0"/>
          </a:p>
          <a:p>
            <a:pPr>
              <a:lnSpc>
                <a:spcPct val="80000"/>
              </a:lnSpc>
              <a:buFontTx/>
              <a:buNone/>
            </a:pPr>
            <a:r>
              <a:rPr lang="es-ES" dirty="0" smtClean="0"/>
              <a:t>1.1.4.1 – Verificar la configuración de la interfaz (continuación)</a:t>
            </a:r>
          </a:p>
        </p:txBody>
      </p:sp>
    </p:spTree>
    <p:extLst>
      <p:ext uri="{BB962C8B-B14F-4D97-AF65-F5344CB8AC3E}">
        <p14:creationId xmlns:p14="http://schemas.microsoft.com/office/powerpoint/2010/main" val="1622460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</a:t>
            </a:fld>
            <a:endParaRPr lang="es-ES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s-ES" b="0" dirty="0" smtClean="0"/>
              <a:t>1.1 – </a:t>
            </a:r>
            <a:r>
              <a:rPr lang="es-ES" b="0" dirty="0"/>
              <a:t>Configuración inicial del router</a:t>
            </a:r>
          </a:p>
          <a:p>
            <a:pPr>
              <a:buFontTx/>
              <a:buNone/>
            </a:pPr>
            <a:r>
              <a:rPr lang="es-ES" b="0" baseline="0" dirty="0" smtClean="0"/>
              <a:t>1.1.1 – </a:t>
            </a:r>
            <a:r>
              <a:rPr lang="es-ES" b="0" baseline="0" dirty="0"/>
              <a:t>Funciones de un router</a:t>
            </a:r>
            <a:endParaRPr lang="es-ES" b="0" dirty="0"/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s-ES" b="0" dirty="0"/>
              <a:t>1.1.1.5 Los routers eligen las mejores rutas</a:t>
            </a:r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lang="es-ES" b="1" dirty="0"/>
          </a:p>
          <a:p>
            <a:pPr>
              <a:buFontTx/>
              <a:buNone/>
            </a:pP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7099529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20</a:t>
            </a:fld>
            <a:endParaRPr lang="es-E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s-ES" b="0" dirty="0" smtClean="0"/>
              <a:t>1.1 – </a:t>
            </a:r>
            <a:r>
              <a:rPr lang="es-ES" b="0" dirty="0"/>
              <a:t>Configuración inicial del router</a:t>
            </a:r>
          </a:p>
          <a:p>
            <a:pPr>
              <a:buFontTx/>
              <a:buNone/>
            </a:pPr>
            <a:r>
              <a:rPr lang="es-ES" b="0" baseline="0" dirty="0"/>
              <a:t>1.1.4 – Verificar la conectividad de redes conectadas directamente</a:t>
            </a:r>
            <a:endParaRPr lang="es-ES" dirty="0"/>
          </a:p>
          <a:p>
            <a:pPr>
              <a:lnSpc>
                <a:spcPct val="80000"/>
              </a:lnSpc>
              <a:buFontTx/>
              <a:buNone/>
            </a:pPr>
            <a:r>
              <a:rPr lang="es-ES" dirty="0" smtClean="0"/>
              <a:t>1.1.4.2 – Verificar la configuración de una interfaz IPv6</a:t>
            </a:r>
          </a:p>
        </p:txBody>
      </p:sp>
    </p:spTree>
    <p:extLst>
      <p:ext uri="{BB962C8B-B14F-4D97-AF65-F5344CB8AC3E}">
        <p14:creationId xmlns:p14="http://schemas.microsoft.com/office/powerpoint/2010/main" val="3570164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</a:t>
            </a:fld>
            <a:endParaRPr lang="es-ES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s-ES" b="0" dirty="0" smtClean="0"/>
              <a:t>1.1 – </a:t>
            </a:r>
            <a:r>
              <a:rPr lang="es-ES" b="0" dirty="0"/>
              <a:t>Configuración inicial del router</a:t>
            </a:r>
          </a:p>
          <a:p>
            <a:pPr>
              <a:buFontTx/>
              <a:buNone/>
            </a:pPr>
            <a:r>
              <a:rPr lang="es-ES" b="0" baseline="0" dirty="0" smtClean="0"/>
              <a:t>1.1.1 – </a:t>
            </a:r>
            <a:r>
              <a:rPr lang="es-ES" b="0" baseline="0" dirty="0"/>
              <a:t>Funciones de un router</a:t>
            </a:r>
            <a:endParaRPr lang="es-ES" b="0" dirty="0"/>
          </a:p>
          <a:p>
            <a:pPr>
              <a:buFontTx/>
              <a:buNone/>
            </a:pPr>
            <a:r>
              <a:rPr lang="es-ES" b="0" dirty="0"/>
              <a:t>1.1.1.6 – Métodos de reenvío de paquetes</a:t>
            </a:r>
          </a:p>
        </p:txBody>
      </p:sp>
    </p:spTree>
    <p:extLst>
      <p:ext uri="{BB962C8B-B14F-4D97-AF65-F5344CB8AC3E}">
        <p14:creationId xmlns:p14="http://schemas.microsoft.com/office/powerpoint/2010/main" val="3532750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4</a:t>
            </a:fld>
            <a:endParaRPr lang="es-E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s-ES" dirty="0"/>
          </a:p>
          <a:p>
            <a:pPr>
              <a:buFontTx/>
              <a:buNone/>
            </a:pPr>
            <a:r>
              <a:rPr lang="es-ES" b="0" dirty="0" smtClean="0"/>
              <a:t>1.1 – </a:t>
            </a:r>
            <a:r>
              <a:rPr lang="es-ES" b="0" dirty="0"/>
              <a:t>Configuración inicial del router</a:t>
            </a:r>
          </a:p>
          <a:p>
            <a:pPr>
              <a:buFontTx/>
              <a:buNone/>
            </a:pPr>
            <a:r>
              <a:rPr lang="es-ES" b="0" baseline="0" dirty="0"/>
              <a:t>1.1.2 – Conectar dispositivos</a:t>
            </a:r>
            <a:endParaRPr lang="es-ES" dirty="0"/>
          </a:p>
          <a:p>
            <a:pPr>
              <a:lnSpc>
                <a:spcPct val="80000"/>
              </a:lnSpc>
              <a:buFontTx/>
              <a:buNone/>
            </a:pPr>
            <a:r>
              <a:rPr lang="es-ES" dirty="0" smtClean="0"/>
              <a:t>1.1.2.1 – </a:t>
            </a:r>
            <a:r>
              <a:rPr lang="es-ES" dirty="0">
                <a:latin typeface="Arial" charset="0"/>
              </a:rPr>
              <a:t>Conexión a una red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89395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5</a:t>
            </a:fld>
            <a:endParaRPr lang="es-E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s-ES" b="0" dirty="0" smtClean="0"/>
              <a:t>1.1 – </a:t>
            </a:r>
            <a:r>
              <a:rPr lang="es-ES" b="0" dirty="0"/>
              <a:t>Configuración inicial del router</a:t>
            </a:r>
          </a:p>
          <a:p>
            <a:pPr>
              <a:buFontTx/>
              <a:buNone/>
            </a:pPr>
            <a:r>
              <a:rPr lang="es-ES" b="0" baseline="0" dirty="0"/>
              <a:t>1.1.2 – Conectar dispositivos</a:t>
            </a:r>
            <a:endParaRPr lang="es-ES" dirty="0"/>
          </a:p>
          <a:p>
            <a:pPr>
              <a:lnSpc>
                <a:spcPct val="80000"/>
              </a:lnSpc>
              <a:buFontTx/>
              <a:buNone/>
            </a:pPr>
            <a:r>
              <a:rPr lang="es-ES" dirty="0" smtClean="0"/>
              <a:t>1.1.2.2 – </a:t>
            </a:r>
            <a:r>
              <a:rPr lang="es-ES" dirty="0" err="1" smtClean="0"/>
              <a:t>Gateways</a:t>
            </a:r>
            <a:r>
              <a:rPr lang="es-ES" dirty="0" smtClean="0"/>
              <a:t> predeterminados</a:t>
            </a:r>
          </a:p>
        </p:txBody>
      </p:sp>
    </p:spTree>
    <p:extLst>
      <p:ext uri="{BB962C8B-B14F-4D97-AF65-F5344CB8AC3E}">
        <p14:creationId xmlns:p14="http://schemas.microsoft.com/office/powerpoint/2010/main" val="2099580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6</a:t>
            </a:fld>
            <a:endParaRPr lang="es-E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s-ES" b="0" dirty="0" smtClean="0"/>
              <a:t>1.1 – </a:t>
            </a:r>
            <a:r>
              <a:rPr lang="es-ES" b="0" dirty="0"/>
              <a:t>Configuración inicial del router</a:t>
            </a:r>
          </a:p>
          <a:p>
            <a:pPr>
              <a:buFontTx/>
              <a:buNone/>
            </a:pPr>
            <a:r>
              <a:rPr lang="es-ES" b="0" baseline="0" dirty="0"/>
              <a:t>1.1.2 – Conectar dispositivos</a:t>
            </a:r>
            <a:endParaRPr lang="es-E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s-ES" sz="1200" kern="1200" dirty="0" smtClean="0">
                <a:solidFill>
                  <a:schemeClr val="tx1"/>
                </a:solidFill>
                <a:latin typeface="Arial" charset="0"/>
              </a:rPr>
              <a:t>1.1.2.3 – </a:t>
            </a:r>
            <a:r>
              <a:rPr lang="es-ES" dirty="0">
                <a:latin typeface="Arial" charset="0"/>
              </a:rPr>
              <a:t>Documentar la asignación de direcciones de red</a:t>
            </a:r>
            <a:endParaRPr lang="es-E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66638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7</a:t>
            </a:fld>
            <a:endParaRPr lang="es-E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s-ES" b="0" dirty="0" smtClean="0"/>
              <a:t>1.1 – </a:t>
            </a:r>
            <a:r>
              <a:rPr lang="es-ES" b="0" dirty="0"/>
              <a:t>Configuración inicial del router</a:t>
            </a:r>
          </a:p>
          <a:p>
            <a:pPr>
              <a:buFontTx/>
              <a:buNone/>
            </a:pPr>
            <a:r>
              <a:rPr lang="es-ES" b="0" baseline="0" dirty="0"/>
              <a:t>1.1.2 – Conectar dispositivos</a:t>
            </a:r>
            <a:endParaRPr lang="es-E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s-ES" sz="1200" kern="1200" dirty="0" smtClean="0">
                <a:solidFill>
                  <a:schemeClr val="tx1"/>
                </a:solidFill>
                <a:latin typeface="Arial" charset="0"/>
              </a:rPr>
              <a:t>1.1.2.4 – </a:t>
            </a:r>
            <a:r>
              <a:rPr lang="es-ES" dirty="0">
                <a:latin typeface="Arial" charset="0"/>
              </a:rPr>
              <a:t>Habilitar IP en un host</a:t>
            </a:r>
            <a:endParaRPr lang="es-E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4311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8</a:t>
            </a:fld>
            <a:endParaRPr lang="es-E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s-ES" b="0" dirty="0" smtClean="0"/>
              <a:t>1.1 – </a:t>
            </a:r>
            <a:r>
              <a:rPr lang="es-ES" b="0" dirty="0"/>
              <a:t>Configuración inicial del router</a:t>
            </a:r>
          </a:p>
          <a:p>
            <a:pPr>
              <a:buFontTx/>
              <a:buNone/>
            </a:pPr>
            <a:r>
              <a:rPr lang="es-ES" b="0" baseline="0" dirty="0"/>
              <a:t>1.1.2 – Conectar dispositivos</a:t>
            </a:r>
            <a:endParaRPr lang="es-E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112713" marR="0" indent="-112713" algn="l" defTabSz="1020763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s-ES" sz="1200" kern="1200" dirty="0" smtClean="0">
                <a:solidFill>
                  <a:schemeClr val="tx1"/>
                </a:solidFill>
                <a:latin typeface="Arial" charset="0"/>
              </a:rPr>
              <a:t>1.1.2.4 – </a:t>
            </a:r>
            <a:r>
              <a:rPr lang="es-ES" dirty="0">
                <a:latin typeface="Arial" charset="0"/>
              </a:rPr>
              <a:t>Habilitar IP en un host</a:t>
            </a:r>
            <a:endParaRPr lang="es-E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s-E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58935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9</a:t>
            </a:fld>
            <a:endParaRPr lang="es-E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s-ES" b="0" dirty="0" smtClean="0"/>
              <a:t>1.1 – </a:t>
            </a:r>
            <a:r>
              <a:rPr lang="es-ES" b="0" dirty="0"/>
              <a:t>Configuración inicial del router</a:t>
            </a:r>
          </a:p>
          <a:p>
            <a:pPr>
              <a:buFontTx/>
              <a:buNone/>
            </a:pPr>
            <a:r>
              <a:rPr lang="es-ES" b="0" baseline="0" dirty="0"/>
              <a:t>1.1.2 – Conectar dispositivos</a:t>
            </a:r>
            <a:endParaRPr lang="es-E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112713" marR="0" indent="-112713" algn="l" defTabSz="1020763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s-ES" sz="1200" kern="1200" dirty="0" smtClean="0">
                <a:solidFill>
                  <a:schemeClr val="tx1"/>
                </a:solidFill>
                <a:latin typeface="Arial" charset="0"/>
              </a:rPr>
              <a:t>1.1.2.4 – </a:t>
            </a:r>
            <a:r>
              <a:rPr lang="es-ES" dirty="0">
                <a:latin typeface="Arial" charset="0"/>
              </a:rPr>
              <a:t>Habilitar IP en un host</a:t>
            </a:r>
            <a:endParaRPr lang="es-E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s-E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58048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_CoverAr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3888"/>
            <a:ext cx="9140825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s-ES" sz="700">
                <a:solidFill>
                  <a:srgbClr val="D3D3D3"/>
                </a:solidFill>
              </a:rPr>
              <a:t>© 2007 – 2010, Cisco Systems, Inc. Todos los derechos reservados.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23113" y="6670529"/>
            <a:ext cx="1316808" cy="19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s-ES" sz="700">
                <a:solidFill>
                  <a:srgbClr val="D3D3D3"/>
                </a:solidFill>
              </a:rPr>
              <a:t>Información pública de Cisco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s-ES" sz="700" dirty="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</a:pPr>
            <a:r>
              <a:rPr lang="es-ES" sz="700" dirty="0">
                <a:solidFill>
                  <a:srgbClr val="D3D3D3"/>
                </a:solidFill>
              </a:rPr>
              <a:t>Capítulo 6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C7FBAF0-BCF5-8741-945F-3C6763791038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‹Nº›</a:t>
            </a:fld>
            <a:endParaRPr lang="es-ES" sz="1000">
              <a:solidFill>
                <a:srgbClr val="D3D3D3"/>
              </a:solidFill>
            </a:endParaRPr>
          </a:p>
        </p:txBody>
      </p:sp>
      <p:pic>
        <p:nvPicPr>
          <p:cNvPr id="9" name="Picture 9" descr="Cisco_New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Cis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47" name="Rectangle 7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9024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54027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7525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766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98513"/>
            <a:ext cx="8145462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55638" y="2014538"/>
            <a:ext cx="7940675" cy="3571875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69748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4face_0212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1350"/>
            <a:ext cx="91440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78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s-ES" sz="700">
                <a:solidFill>
                  <a:srgbClr val="D3D3D3"/>
                </a:solidFill>
              </a:rPr>
              <a:t>© 2008 Cisco Systems, Inc. Todos los derechos reservados.</a:t>
            </a:r>
          </a:p>
        </p:txBody>
      </p:sp>
      <p:sp>
        <p:nvSpPr>
          <p:cNvPr id="6" name="Rectangle 279"/>
          <p:cNvSpPr>
            <a:spLocks noChangeArrowheads="1"/>
          </p:cNvSpPr>
          <p:nvPr/>
        </p:nvSpPr>
        <p:spPr bwMode="auto">
          <a:xfrm>
            <a:off x="6896100" y="6670529"/>
            <a:ext cx="1505962" cy="19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s-ES" sz="700" dirty="0">
                <a:solidFill>
                  <a:srgbClr val="D3D3D3"/>
                </a:solidFill>
              </a:rPr>
              <a:t>Información confidencial de Cisco</a:t>
            </a:r>
          </a:p>
        </p:txBody>
      </p:sp>
      <p:sp>
        <p:nvSpPr>
          <p:cNvPr id="7" name="Rectangle 280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s-ES" sz="700">
                <a:solidFill>
                  <a:srgbClr val="D3D3D3"/>
                </a:solidFill>
              </a:rPr>
              <a:t>Presentation_ID</a:t>
            </a:r>
          </a:p>
        </p:txBody>
      </p:sp>
      <p:sp>
        <p:nvSpPr>
          <p:cNvPr id="8" name="Rectangle 281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7F1BC4EF-034A-F647-AA58-B71D58802FDB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‹Nº›</a:t>
            </a:fld>
            <a:endParaRPr lang="es-ES" sz="1000">
              <a:solidFill>
                <a:srgbClr val="D3D3D3"/>
              </a:solidFill>
            </a:endParaRPr>
          </a:p>
        </p:txBody>
      </p:sp>
      <p:pic>
        <p:nvPicPr>
          <p:cNvPr id="9" name="Picture 331" descr="Cisco_New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33" descr="Cis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873" name="Rectangle 209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69874" name="Rectangle 210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84885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57200" indent="-22860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1047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2851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231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4373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0848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8569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02293"/>
            <a:ext cx="8145462" cy="838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638" y="1687390"/>
            <a:ext cx="7940675" cy="4720787"/>
          </a:xfrm>
        </p:spPr>
        <p:txBody>
          <a:bodyPr/>
          <a:lstStyle>
            <a:lvl2pPr marL="457200" indent="-22860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0975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4253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7491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8629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1607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1150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8947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0279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8369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858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499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1901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98513"/>
            <a:ext cx="81454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s-ES" sz="700" dirty="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</a:pPr>
            <a:r>
              <a:rPr lang="es-ES" sz="700" dirty="0">
                <a:solidFill>
                  <a:srgbClr val="D3D3D3"/>
                </a:solidFill>
              </a:rPr>
              <a:t>Capítulo 6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28856D66-2D7E-BA44-8BF8-F720D8CAD36C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‹Nº›</a:t>
            </a:fld>
            <a:endParaRPr lang="es-ES" sz="1000">
              <a:solidFill>
                <a:srgbClr val="D3D3D3"/>
              </a:solidFill>
            </a:endParaRP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6398" y="2078328"/>
            <a:ext cx="7940675" cy="395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0" name="Picture 7" descr="PPt_TopBand_Artwor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s-ES" sz="700">
                <a:solidFill>
                  <a:srgbClr val="D3D3D3"/>
                </a:solidFill>
              </a:rPr>
              <a:t>© 2007 – 2010, Cisco Systems, Inc. Todos los derechos reservados.</a:t>
            </a: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7123113" y="6670529"/>
            <a:ext cx="1316808" cy="19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s-ES" sz="700" dirty="0">
                <a:solidFill>
                  <a:srgbClr val="D3D3D3"/>
                </a:solidFill>
              </a:rPr>
              <a:t>Información pública de Cisco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  <p:sldLayoutId id="2147484044" r:id="rId12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ＭＳ Ｐゴシック" charset="0"/>
          <a:cs typeface="ＭＳ Ｐゴシック" charset="0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0621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146"/>
          <p:cNvSpPr>
            <a:spLocks noGrp="1" noChangeArrowheads="1"/>
          </p:cNvSpPr>
          <p:nvPr>
            <p:ph type="title"/>
          </p:nvPr>
        </p:nvSpPr>
        <p:spPr bwMode="auto">
          <a:xfrm>
            <a:off x="193868" y="394392"/>
            <a:ext cx="877215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3075" name="Rectangle 6281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s-ES" sz="700">
                <a:solidFill>
                  <a:srgbClr val="D3D3D3"/>
                </a:solidFill>
              </a:rPr>
              <a:t>Presentation_ID</a:t>
            </a:r>
          </a:p>
        </p:txBody>
      </p:sp>
      <p:sp>
        <p:nvSpPr>
          <p:cNvPr id="3076" name="Rectangle 6282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6084AB3D-AE30-934E-B0BC-A74C2CCEE444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‹Nº›</a:t>
            </a:fld>
            <a:endParaRPr lang="es-ES" sz="1000">
              <a:solidFill>
                <a:srgbClr val="D3D3D3"/>
              </a:solidFill>
            </a:endParaRPr>
          </a:p>
        </p:txBody>
      </p:sp>
      <p:sp>
        <p:nvSpPr>
          <p:cNvPr id="3077" name="Rectangle 628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109" y="1539502"/>
            <a:ext cx="8733677" cy="492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78" name="Rectangle 6312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s-ES" sz="700">
                <a:solidFill>
                  <a:srgbClr val="D3D3D3"/>
                </a:solidFill>
              </a:rPr>
              <a:t>© 2008 Cisco Systems, Inc. Todos los derechos reservados.</a:t>
            </a:r>
          </a:p>
        </p:txBody>
      </p:sp>
      <p:sp>
        <p:nvSpPr>
          <p:cNvPr id="3079" name="Rectangle 6313"/>
          <p:cNvSpPr>
            <a:spLocks noChangeArrowheads="1"/>
          </p:cNvSpPr>
          <p:nvPr/>
        </p:nvSpPr>
        <p:spPr bwMode="auto">
          <a:xfrm>
            <a:off x="6896100" y="6670529"/>
            <a:ext cx="1505962" cy="19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s-ES" sz="700">
                <a:solidFill>
                  <a:srgbClr val="D3D3D3"/>
                </a:solidFill>
              </a:rPr>
              <a:t>Información confidencial de Cisco</a:t>
            </a:r>
          </a:p>
        </p:txBody>
      </p:sp>
      <p:pic>
        <p:nvPicPr>
          <p:cNvPr id="3080" name="Picture 8" descr="Rev08_Cisco_BrandBar10_060408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ＭＳ Ｐゴシック" charset="0"/>
          <a:cs typeface="ＭＳ Ｐゴシック" charset="0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0621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201600" y="396000"/>
            <a:ext cx="8772157" cy="838200"/>
          </a:xfrm>
        </p:spPr>
        <p:txBody>
          <a:bodyPr/>
          <a:lstStyle/>
          <a:p>
            <a:pPr eaLnBrk="1" hangingPunct="1"/>
            <a:r>
              <a:rPr lang="es-ES" sz="1800" dirty="0" smtClean="0"/>
              <a:t>Funciones de un </a:t>
            </a:r>
            <a:r>
              <a:rPr lang="es-ES" sz="1800" dirty="0" err="1" smtClean="0"/>
              <a:t>router</a:t>
            </a:r>
            <a:r>
              <a:rPr dirty="0"/>
              <a:t/>
            </a:r>
            <a:br>
              <a:rPr dirty="0"/>
            </a:br>
            <a:r>
              <a:rPr lang="es-ES" dirty="0" smtClean="0"/>
              <a:t>Los </a:t>
            </a:r>
            <a:r>
              <a:rPr lang="es-ES" dirty="0" err="1" smtClean="0"/>
              <a:t>routers</a:t>
            </a:r>
            <a:r>
              <a:rPr lang="es-ES" dirty="0" smtClean="0"/>
              <a:t> interconectan redes</a:t>
            </a:r>
            <a:endParaRPr lang="es-ES" dirty="0">
              <a:solidFill>
                <a:srgbClr val="00B0F0"/>
              </a:solidFill>
              <a:latin typeface="Arial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1" y="1445908"/>
            <a:ext cx="6497783" cy="4914461"/>
          </a:xfrm>
        </p:spPr>
      </p:pic>
    </p:spTree>
    <p:extLst>
      <p:ext uri="{BB962C8B-B14F-4D97-AF65-F5344CB8AC3E}">
        <p14:creationId xmlns:p14="http://schemas.microsoft.com/office/powerpoint/2010/main" val="94513282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201600" y="396000"/>
            <a:ext cx="8772157" cy="838200"/>
          </a:xfrm>
        </p:spPr>
        <p:txBody>
          <a:bodyPr/>
          <a:lstStyle/>
          <a:p>
            <a:pPr eaLnBrk="1" hangingPunct="1"/>
            <a:r>
              <a:rPr lang="es-ES" sz="1800" dirty="0" smtClean="0"/>
              <a:t>Conectar dispositivos</a:t>
            </a:r>
            <a:r>
              <a:rPr dirty="0"/>
              <a:t/>
            </a:r>
            <a:br>
              <a:rPr dirty="0"/>
            </a:br>
            <a:r>
              <a:rPr lang="es-ES" dirty="0">
                <a:latin typeface="Arial" charset="0"/>
              </a:rPr>
              <a:t>Indicadores LED de los dispositivos</a:t>
            </a:r>
            <a:endParaRPr lang="es-ES" dirty="0">
              <a:solidFill>
                <a:srgbClr val="00B0F0"/>
              </a:solidFill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433" y="1270595"/>
            <a:ext cx="6247333" cy="532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81513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543" y="1389491"/>
            <a:ext cx="5975402" cy="5022718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73330" y="-48399"/>
            <a:ext cx="847066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Acceso a la consola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1600" y="396000"/>
            <a:ext cx="8772157" cy="838200"/>
          </a:xfrm>
        </p:spPr>
        <p:txBody>
          <a:bodyPr/>
          <a:lstStyle/>
          <a:p>
            <a:r>
              <a:rPr lang="es-ES" sz="1800" dirty="0" smtClean="0"/>
              <a:t>Conectar dispositivos</a:t>
            </a:r>
            <a:r>
              <a:rPr dirty="0"/>
              <a:t/>
            </a:r>
            <a:br>
              <a:rPr dirty="0"/>
            </a:br>
            <a:r>
              <a:rPr lang="es-ES" dirty="0" smtClean="0"/>
              <a:t>Acceso a la consola</a:t>
            </a:r>
          </a:p>
        </p:txBody>
      </p:sp>
    </p:spTree>
    <p:extLst>
      <p:ext uri="{BB962C8B-B14F-4D97-AF65-F5344CB8AC3E}">
        <p14:creationId xmlns:p14="http://schemas.microsoft.com/office/powerpoint/2010/main" val="27435263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201600" y="396000"/>
            <a:ext cx="8772157" cy="838200"/>
          </a:xfrm>
        </p:spPr>
        <p:txBody>
          <a:bodyPr/>
          <a:lstStyle/>
          <a:p>
            <a:pPr eaLnBrk="1" hangingPunct="1"/>
            <a:r>
              <a:rPr lang="es-ES" sz="1800" dirty="0" smtClean="0"/>
              <a:t>Conectar dispositivos</a:t>
            </a:r>
            <a:r>
              <a:rPr dirty="0"/>
              <a:t/>
            </a:r>
            <a:br>
              <a:rPr dirty="0"/>
            </a:br>
            <a:r>
              <a:rPr lang="es-ES" dirty="0">
                <a:latin typeface="Arial" charset="0"/>
              </a:rPr>
              <a:t>Habilitar IP en un switch</a:t>
            </a:r>
            <a:endParaRPr lang="es-ES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10" y="1232592"/>
            <a:ext cx="8752915" cy="1751908"/>
          </a:xfrm>
        </p:spPr>
        <p:txBody>
          <a:bodyPr/>
          <a:lstStyle/>
          <a:p>
            <a:r>
              <a:rPr lang="es-ES" sz="2000" dirty="0"/>
              <a:t>Los dispositivos de infraestructura de red requieren direcciones IP para habilitar la administración remota. </a:t>
            </a:r>
          </a:p>
          <a:p>
            <a:r>
              <a:rPr lang="es-ES" sz="2000" dirty="0"/>
              <a:t>En un switch, la dirección IP de administración se asigna en una interfaz virtual llamada interfaz virtual de switch (SVI</a:t>
            </a:r>
            <a:r>
              <a:rPr lang="es-ES" sz="2000" dirty="0" smtClean="0"/>
              <a:t>).</a:t>
            </a:r>
            <a:endParaRPr lang="es-ES" sz="2000" dirty="0"/>
          </a:p>
        </p:txBody>
      </p:sp>
      <p:pic>
        <p:nvPicPr>
          <p:cNvPr id="3" name="Picture 2" descr="Routing and Switching Essentials - Mozilla Firefox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7" t="24793" r="43867" b="28222"/>
          <a:stretch/>
        </p:blipFill>
        <p:spPr>
          <a:xfrm>
            <a:off x="1524454" y="2781300"/>
            <a:ext cx="5879646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95838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201600" y="396000"/>
            <a:ext cx="8772157" cy="838200"/>
          </a:xfrm>
        </p:spPr>
        <p:txBody>
          <a:bodyPr anchor="t"/>
          <a:lstStyle/>
          <a:p>
            <a:pPr eaLnBrk="1" hangingPunct="1">
              <a:tabLst>
                <a:tab pos="2955925" algn="l"/>
              </a:tabLst>
            </a:pPr>
            <a:r>
              <a:rPr lang="es-ES" sz="1800" dirty="0" smtClean="0"/>
              <a:t>Configuración básica de un </a:t>
            </a:r>
            <a:r>
              <a:rPr lang="es-ES" sz="1800" dirty="0" err="1" smtClean="0"/>
              <a:t>router</a:t>
            </a:r>
            <a:r>
              <a:rPr dirty="0"/>
              <a:t/>
            </a:r>
            <a:br>
              <a:rPr dirty="0"/>
            </a:br>
            <a:r>
              <a:rPr lang="es-ES" dirty="0">
                <a:latin typeface="Arial" charset="0"/>
              </a:rPr>
              <a:t>Configurar los parámetros básicos de un router </a:t>
            </a:r>
            <a:endParaRPr lang="es-ES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4516" y="1562792"/>
            <a:ext cx="4134222" cy="4342708"/>
          </a:xfrm>
        </p:spPr>
        <p:txBody>
          <a:bodyPr/>
          <a:lstStyle/>
          <a:p>
            <a:r>
              <a:rPr lang="es-ES" sz="2000" b="1" dirty="0"/>
              <a:t>Asignar un nombre al dispositivo:</a:t>
            </a:r>
            <a:r>
              <a:rPr lang="es-ES" sz="2000" dirty="0"/>
              <a:t> lo distingue de otros routers.</a:t>
            </a:r>
          </a:p>
          <a:p>
            <a:r>
              <a:rPr lang="es-ES" sz="2000" b="1" dirty="0"/>
              <a:t>Proteger el acceso administrativo: </a:t>
            </a:r>
            <a:r>
              <a:rPr lang="es-ES" sz="2000" dirty="0"/>
              <a:t>protege el acceso a los modos EXEC con privilegios y del usuario y el acceso a Telnet, además de cifrar contraseñas.</a:t>
            </a:r>
          </a:p>
          <a:p>
            <a:r>
              <a:rPr lang="es-ES" sz="2000" b="1" dirty="0"/>
              <a:t>Configurar un aviso:</a:t>
            </a:r>
            <a:r>
              <a:rPr lang="es-ES" sz="2000" dirty="0"/>
              <a:t> proporciona notificaciones legales de acceso no autorizado.</a:t>
            </a:r>
          </a:p>
          <a:p>
            <a:r>
              <a:rPr lang="es-ES" sz="2000" b="1" dirty="0"/>
              <a:t>Guardar la configuración</a:t>
            </a:r>
            <a:endParaRPr lang="es-ES" sz="1600" b="1" dirty="0"/>
          </a:p>
          <a:p>
            <a:endParaRPr lang="es-E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738" y="1564254"/>
            <a:ext cx="4617287" cy="412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29848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201600" y="396000"/>
            <a:ext cx="8772157" cy="838200"/>
          </a:xfrm>
        </p:spPr>
        <p:txBody>
          <a:bodyPr/>
          <a:lstStyle/>
          <a:p>
            <a:pPr eaLnBrk="1" hangingPunct="1"/>
            <a:r>
              <a:rPr lang="es-ES" sz="1800" dirty="0" smtClean="0"/>
              <a:t>Configuración básica de un </a:t>
            </a:r>
            <a:r>
              <a:rPr lang="es-ES" sz="1800" dirty="0" err="1" smtClean="0"/>
              <a:t>router</a:t>
            </a:r>
            <a:r>
              <a:rPr dirty="0"/>
              <a:t/>
            </a:r>
            <a:br>
              <a:rPr dirty="0"/>
            </a:br>
            <a:r>
              <a:rPr lang="es-ES" dirty="0" smtClean="0"/>
              <a:t>Configurar una interfaz de </a:t>
            </a:r>
            <a:r>
              <a:rPr lang="es-ES" dirty="0" err="1" smtClean="0"/>
              <a:t>router</a:t>
            </a:r>
            <a:r>
              <a:rPr lang="es-ES" dirty="0" smtClean="0"/>
              <a:t> IPv4</a:t>
            </a:r>
            <a:endParaRPr lang="es-ES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5038" y="1397692"/>
            <a:ext cx="3963785" cy="4304608"/>
          </a:xfrm>
        </p:spPr>
        <p:txBody>
          <a:bodyPr/>
          <a:lstStyle/>
          <a:p>
            <a:pPr marL="0" indent="0">
              <a:buNone/>
            </a:pPr>
            <a:r>
              <a:rPr lang="es-ES" sz="2000" dirty="0"/>
              <a:t>Para que la interfaz de router esté disponible, debe cumplir con los siguientes requisitos:</a:t>
            </a:r>
          </a:p>
          <a:p>
            <a:r>
              <a:rPr lang="es-ES" sz="1600" dirty="0"/>
              <a:t>Debe estar configurada con una dirección y una máscara de subred.</a:t>
            </a:r>
          </a:p>
          <a:p>
            <a:r>
              <a:rPr lang="es-ES" sz="1600" dirty="0"/>
              <a:t>Debe activarse con el comando </a:t>
            </a:r>
            <a:r>
              <a:rPr lang="es-ES" sz="1600" b="1" dirty="0"/>
              <a:t>no shutdown</a:t>
            </a:r>
            <a:r>
              <a:rPr lang="es-ES" sz="1600" dirty="0"/>
              <a:t>. Las interfaces LAN y WAN no están activadas de manera predeterminada. </a:t>
            </a:r>
          </a:p>
          <a:p>
            <a:r>
              <a:rPr lang="es-ES" sz="1600" dirty="0"/>
              <a:t>Deben configurarse con el comando clock rate en el extremo del cable de serie rotulado como DCE. </a:t>
            </a:r>
          </a:p>
          <a:p>
            <a:pPr marL="0" indent="0">
              <a:buNone/>
            </a:pPr>
            <a:r>
              <a:rPr lang="es-ES" sz="1600" dirty="0"/>
              <a:t>Se puede incluir una descripción optativa.</a:t>
            </a:r>
          </a:p>
          <a:p>
            <a:endParaRPr lang="es-E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823" y="1398876"/>
            <a:ext cx="4759277" cy="430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0711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201600" y="396000"/>
            <a:ext cx="8772157" cy="838200"/>
          </a:xfrm>
        </p:spPr>
        <p:txBody>
          <a:bodyPr/>
          <a:lstStyle/>
          <a:p>
            <a:pPr eaLnBrk="1" hangingPunct="1"/>
            <a:r>
              <a:rPr lang="es-ES" sz="1800" dirty="0" smtClean="0"/>
              <a:t>Configuración básica de un </a:t>
            </a:r>
            <a:r>
              <a:rPr lang="es-ES" sz="1800" dirty="0" err="1" smtClean="0"/>
              <a:t>router</a:t>
            </a:r>
            <a:r>
              <a:rPr dirty="0"/>
              <a:t/>
            </a:r>
            <a:br>
              <a:rPr dirty="0"/>
            </a:br>
            <a:r>
              <a:rPr lang="es-ES" dirty="0" smtClean="0"/>
              <a:t>Configurar una interfaz de </a:t>
            </a:r>
            <a:r>
              <a:rPr lang="es-ES" dirty="0" err="1" smtClean="0"/>
              <a:t>router</a:t>
            </a:r>
            <a:r>
              <a:rPr lang="es-ES" dirty="0" smtClean="0"/>
              <a:t> IPv6</a:t>
            </a:r>
            <a:endParaRPr lang="es-ES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5037" y="1359592"/>
            <a:ext cx="8760987" cy="2475808"/>
          </a:xfrm>
        </p:spPr>
        <p:txBody>
          <a:bodyPr/>
          <a:lstStyle/>
          <a:p>
            <a:pPr marL="0" indent="0">
              <a:buNone/>
            </a:pPr>
            <a:r>
              <a:rPr lang="es-ES" sz="2000" dirty="0"/>
              <a:t>Configure la interfaz con una dirección IPv6 y una máscara de subred:</a:t>
            </a:r>
          </a:p>
          <a:p>
            <a:r>
              <a:rPr lang="es-ES" sz="1600" dirty="0"/>
              <a:t>Utilice el siguiente comando de configuración de interfaces: </a:t>
            </a:r>
            <a:r>
              <a:rPr lang="es-ES" sz="1600" b="1" dirty="0"/>
              <a:t>ipv6 address</a:t>
            </a:r>
            <a:r>
              <a:rPr lang="es-ES" sz="1600" dirty="0"/>
              <a:t> </a:t>
            </a:r>
            <a:r>
              <a:rPr lang="es-ES" sz="1600" i="1" dirty="0"/>
              <a:t>dirección-ipv6</a:t>
            </a:r>
            <a:r>
              <a:rPr lang="es-ES" sz="1600" dirty="0"/>
              <a:t>/</a:t>
            </a:r>
            <a:r>
              <a:rPr lang="es-ES" sz="1600" i="1" dirty="0"/>
              <a:t>longitud-ipv6 </a:t>
            </a:r>
            <a:r>
              <a:rPr lang="es-ES" sz="1600" dirty="0"/>
              <a:t>[link-local | eui-64].</a:t>
            </a:r>
          </a:p>
          <a:p>
            <a:r>
              <a:rPr lang="es-ES" sz="1600" dirty="0"/>
              <a:t>Actívela con el comando </a:t>
            </a:r>
            <a:r>
              <a:rPr lang="es-ES" sz="1600" b="1" dirty="0"/>
              <a:t>no shutdown</a:t>
            </a:r>
            <a:r>
              <a:rPr lang="es-ES" sz="1600" dirty="0"/>
              <a:t>.</a:t>
            </a:r>
          </a:p>
          <a:p>
            <a:endParaRPr lang="es-E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836" y="2859503"/>
            <a:ext cx="5059764" cy="345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6420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201600" y="396000"/>
            <a:ext cx="8772157" cy="838200"/>
          </a:xfrm>
        </p:spPr>
        <p:txBody>
          <a:bodyPr anchor="t"/>
          <a:lstStyle/>
          <a:p>
            <a:pPr eaLnBrk="1" hangingPunct="1"/>
            <a:r>
              <a:rPr lang="es-ES" sz="1800" dirty="0" smtClean="0"/>
              <a:t>Configuración básica de un </a:t>
            </a:r>
            <a:r>
              <a:rPr lang="es-ES" sz="1800" dirty="0" err="1" smtClean="0"/>
              <a:t>router</a:t>
            </a:r>
            <a:r>
              <a:rPr dirty="0"/>
              <a:t/>
            </a:r>
            <a:br>
              <a:rPr dirty="0"/>
            </a:br>
            <a:r>
              <a:rPr lang="es-ES" dirty="0" smtClean="0"/>
              <a:t>Configurar una interfaz de </a:t>
            </a:r>
            <a:r>
              <a:rPr lang="es-ES" dirty="0" err="1" smtClean="0"/>
              <a:t>router</a:t>
            </a:r>
            <a:r>
              <a:rPr lang="es-ES" dirty="0" smtClean="0"/>
              <a:t> IPv6 (continuación)</a:t>
            </a:r>
            <a:endParaRPr lang="es-ES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9090" y="1670396"/>
            <a:ext cx="8341712" cy="2894908"/>
          </a:xfrm>
        </p:spPr>
        <p:txBody>
          <a:bodyPr/>
          <a:lstStyle/>
          <a:p>
            <a:pPr marL="0" indent="0">
              <a:buNone/>
            </a:pPr>
            <a:r>
              <a:rPr lang="es-ES" sz="1800" b="1" dirty="0"/>
              <a:t>Las interfaces IPv6 pueden admitir más de una dirección</a:t>
            </a:r>
            <a:r>
              <a:rPr lang="es-ES" sz="1800" dirty="0"/>
              <a:t>:</a:t>
            </a:r>
          </a:p>
          <a:p>
            <a:r>
              <a:rPr lang="es-ES" sz="1800" dirty="0"/>
              <a:t>Configure una dirección de unidifusión global especificada:</a:t>
            </a:r>
            <a:r>
              <a:rPr lang="es-ES" sz="2000" dirty="0" smtClean="0"/>
              <a:t> </a:t>
            </a:r>
            <a:r>
              <a:rPr lang="es-ES" sz="1800" b="1" dirty="0"/>
              <a:t>ipv6address</a:t>
            </a:r>
            <a:r>
              <a:rPr lang="es-ES" sz="1800" i="1" dirty="0"/>
              <a:t> dirección-ipv6</a:t>
            </a:r>
            <a:r>
              <a:rPr lang="es-ES" sz="1800" dirty="0"/>
              <a:t> /</a:t>
            </a:r>
            <a:r>
              <a:rPr lang="es-ES" sz="1800" i="1" dirty="0"/>
              <a:t>longitud-ipv6</a:t>
            </a:r>
            <a:r>
              <a:rPr lang="es-ES" sz="2000" dirty="0" smtClean="0"/>
              <a:t> </a:t>
            </a:r>
          </a:p>
          <a:p>
            <a:r>
              <a:rPr lang="es-ES" sz="1800" dirty="0"/>
              <a:t>Configure una dirección IPv6 global con un identificador (ID) de interfaz en los 64 bits de orden bajo: </a:t>
            </a:r>
            <a:r>
              <a:rPr lang="es-ES" sz="1800" b="1" dirty="0"/>
              <a:t>ipv6address </a:t>
            </a:r>
            <a:r>
              <a:rPr lang="es-ES" sz="1800" i="1" dirty="0"/>
              <a:t>dirección-ipv6</a:t>
            </a:r>
            <a:r>
              <a:rPr lang="es-ES" sz="1800" dirty="0"/>
              <a:t> /</a:t>
            </a:r>
            <a:r>
              <a:rPr lang="es-ES" sz="1800" i="1" dirty="0"/>
              <a:t>longitud-ipv6 </a:t>
            </a:r>
            <a:r>
              <a:rPr lang="es-ES" sz="1800" dirty="0"/>
              <a:t>eui-64.</a:t>
            </a:r>
          </a:p>
          <a:p>
            <a:r>
              <a:rPr lang="es-ES" sz="1800" dirty="0"/>
              <a:t>Configure una dirección link-local: </a:t>
            </a:r>
            <a:r>
              <a:rPr lang="es-ES" sz="1800" b="1" dirty="0"/>
              <a:t>ipv6address</a:t>
            </a:r>
            <a:r>
              <a:rPr lang="es-ES" sz="2000" dirty="0" smtClean="0"/>
              <a:t> </a:t>
            </a:r>
            <a:r>
              <a:rPr lang="es-ES" sz="1800" i="1" dirty="0"/>
              <a:t>dirección-ipv6</a:t>
            </a:r>
            <a:r>
              <a:rPr lang="es-ES" sz="1800" dirty="0"/>
              <a:t> /</a:t>
            </a:r>
            <a:r>
              <a:rPr lang="es-ES" sz="1800" i="1" dirty="0"/>
              <a:t>longitud-ipv6 </a:t>
            </a:r>
            <a:r>
              <a:rPr lang="es-ES" sz="1800" dirty="0"/>
              <a:t>link-local.</a:t>
            </a:r>
          </a:p>
          <a:p>
            <a:pPr marL="0" indent="0">
              <a:buNone/>
            </a:pPr>
            <a:endParaRPr lang="es-E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553" y="4170219"/>
            <a:ext cx="6447906" cy="232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1567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201600" y="396000"/>
            <a:ext cx="8772157" cy="838200"/>
          </a:xfrm>
        </p:spPr>
        <p:txBody>
          <a:bodyPr/>
          <a:lstStyle/>
          <a:p>
            <a:r>
              <a:rPr lang="es-ES" sz="1800" dirty="0" smtClean="0"/>
              <a:t>Configuración básica de un </a:t>
            </a:r>
            <a:r>
              <a:rPr lang="es-ES" sz="1800" dirty="0" err="1" smtClean="0"/>
              <a:t>router</a:t>
            </a:r>
            <a:r>
              <a:rPr dirty="0"/>
              <a:t/>
            </a:r>
            <a:br>
              <a:rPr dirty="0"/>
            </a:br>
            <a:r>
              <a:rPr lang="es-ES" dirty="0" smtClean="0"/>
              <a:t>Configurar una interfaz de </a:t>
            </a:r>
            <a:r>
              <a:rPr lang="es-ES" dirty="0" err="1" smtClean="0"/>
              <a:t>loopback</a:t>
            </a:r>
            <a:r>
              <a:rPr lang="es-ES" dirty="0" smtClean="0"/>
              <a:t> IPv4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9090" y="1372292"/>
            <a:ext cx="8341712" cy="2894908"/>
          </a:xfrm>
        </p:spPr>
        <p:txBody>
          <a:bodyPr/>
          <a:lstStyle/>
          <a:p>
            <a:pPr marL="0" indent="0">
              <a:buNone/>
            </a:pPr>
            <a:r>
              <a:rPr lang="es-ES" sz="2000" b="1" dirty="0"/>
              <a:t>Una interfaz de loopback es una interfaz lógica interna del router</a:t>
            </a:r>
            <a:r>
              <a:rPr lang="es-ES" sz="2000" dirty="0"/>
              <a:t>: </a:t>
            </a:r>
          </a:p>
          <a:p>
            <a:r>
              <a:rPr lang="es-ES" sz="1600" dirty="0"/>
              <a:t>No se asigna a un puerto físico; se la considera una interfaz de software que se coloca automáticamente en estado UP (activo).</a:t>
            </a:r>
          </a:p>
          <a:p>
            <a:r>
              <a:rPr lang="es-ES" sz="1600" dirty="0"/>
              <a:t>Una interfaz de loopback es útil para pruebas.</a:t>
            </a:r>
          </a:p>
          <a:p>
            <a:r>
              <a:rPr lang="es-ES" sz="1600" dirty="0"/>
              <a:t>Es importante en el proceso de routing de OSPF.</a:t>
            </a:r>
          </a:p>
          <a:p>
            <a:pPr marL="0" indent="0">
              <a:buNone/>
            </a:pPr>
            <a:endParaRPr lang="es-E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00" y="3309132"/>
            <a:ext cx="4318000" cy="337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370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201600" y="396000"/>
            <a:ext cx="8772157" cy="838200"/>
          </a:xfrm>
        </p:spPr>
        <p:txBody>
          <a:bodyPr/>
          <a:lstStyle/>
          <a:p>
            <a:pPr>
              <a:buNone/>
            </a:pPr>
            <a:r>
              <a:rPr lang="es-ES" sz="1800" dirty="0" smtClean="0"/>
              <a:t>Verificar la conectividad de redes conectadas directamente</a:t>
            </a:r>
            <a:r>
              <a:rPr dirty="0"/>
              <a:t/>
            </a:r>
            <a:br>
              <a:rPr dirty="0"/>
            </a:br>
            <a:r>
              <a:rPr lang="es-ES" dirty="0" smtClean="0"/>
              <a:t>Verificar la configuración de la interfaz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9090" y="1372292"/>
            <a:ext cx="4175610" cy="4926908"/>
          </a:xfrm>
        </p:spPr>
        <p:txBody>
          <a:bodyPr/>
          <a:lstStyle/>
          <a:p>
            <a:pPr marL="0" indent="0">
              <a:buNone/>
            </a:pPr>
            <a:r>
              <a:rPr lang="es-ES" sz="2000" dirty="0"/>
              <a:t>Se utilizan comandos show para verificar el funcionamiento y la configuración de la interfaz:</a:t>
            </a:r>
          </a:p>
          <a:p>
            <a:r>
              <a:rPr lang="es-ES" sz="2000" b="1" dirty="0"/>
              <a:t>show ip interfaces brief</a:t>
            </a:r>
          </a:p>
          <a:p>
            <a:r>
              <a:rPr lang="es-ES" sz="2000" b="1" dirty="0"/>
              <a:t>show ip route</a:t>
            </a:r>
          </a:p>
          <a:p>
            <a:r>
              <a:rPr lang="es-ES" sz="2000" b="1" dirty="0"/>
              <a:t>show running-config </a:t>
            </a:r>
          </a:p>
          <a:p>
            <a:pPr marL="0" indent="0">
              <a:buNone/>
            </a:pPr>
            <a:r>
              <a:rPr lang="es-ES" sz="2000" dirty="0"/>
              <a:t>Comandos show que se utilizan para reunir información más detallada sobre la interfaz:</a:t>
            </a:r>
          </a:p>
          <a:p>
            <a:r>
              <a:rPr lang="es-ES" sz="2000" b="1" dirty="0"/>
              <a:t>show interfaces</a:t>
            </a:r>
            <a:endParaRPr lang="es-ES" sz="2000" dirty="0"/>
          </a:p>
          <a:p>
            <a:r>
              <a:rPr lang="es-ES" sz="2000" b="1" dirty="0"/>
              <a:t>show ip interfaces:</a:t>
            </a:r>
            <a:endParaRPr lang="es-ES" sz="2000" dirty="0"/>
          </a:p>
          <a:p>
            <a:pPr marL="0" indent="0">
              <a:buNone/>
            </a:pPr>
            <a:endParaRPr lang="es-E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1977042"/>
            <a:ext cx="4337720" cy="399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8177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201600" y="396000"/>
            <a:ext cx="8835832" cy="838200"/>
          </a:xfrm>
        </p:spPr>
        <p:txBody>
          <a:bodyPr anchor="t"/>
          <a:lstStyle/>
          <a:p>
            <a:pPr>
              <a:buNone/>
            </a:pPr>
            <a:r>
              <a:rPr lang="es-ES" sz="1800" dirty="0" smtClean="0"/>
              <a:t>Verificar la conectividad de redes conectadas directamente</a:t>
            </a:r>
            <a:r>
              <a:rPr sz="2800" dirty="0"/>
              <a:t/>
            </a:r>
            <a:br>
              <a:rPr sz="2800" dirty="0"/>
            </a:br>
            <a:r>
              <a:rPr lang="es-ES" sz="2600" dirty="0" smtClean="0"/>
              <a:t>Verificar la configuración de la interfaz (continuación)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14" y="1147800"/>
            <a:ext cx="6088664" cy="5562251"/>
          </a:xfrm>
        </p:spPr>
      </p:pic>
    </p:spTree>
    <p:extLst>
      <p:ext uri="{BB962C8B-B14F-4D97-AF65-F5344CB8AC3E}">
        <p14:creationId xmlns:p14="http://schemas.microsoft.com/office/powerpoint/2010/main" val="6284766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1600" y="396000"/>
            <a:ext cx="8145462" cy="838200"/>
          </a:xfrm>
        </p:spPr>
        <p:txBody>
          <a:bodyPr/>
          <a:lstStyle/>
          <a:p>
            <a:r>
              <a:rPr lang="es-ES" sz="1800" dirty="0" smtClean="0"/>
              <a:t>Funciones de un </a:t>
            </a:r>
            <a:r>
              <a:rPr lang="es-ES" sz="1800" dirty="0" err="1" smtClean="0"/>
              <a:t>router</a:t>
            </a:r>
            <a:r>
              <a:rPr lang="es-ES" sz="1800" dirty="0"/>
              <a:t/>
            </a:r>
            <a:br>
              <a:rPr lang="es-ES" sz="1800" dirty="0"/>
            </a:br>
            <a:r>
              <a:rPr lang="es-ES" dirty="0" smtClean="0"/>
              <a:t>Los </a:t>
            </a:r>
            <a:r>
              <a:rPr lang="es-ES" dirty="0" err="1" smtClean="0"/>
              <a:t>routers</a:t>
            </a:r>
            <a:r>
              <a:rPr lang="es-ES" dirty="0" smtClean="0"/>
              <a:t> eligen las mejores rutas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5458" y="1437731"/>
            <a:ext cx="7940675" cy="3571875"/>
          </a:xfrm>
        </p:spPr>
        <p:txBody>
          <a:bodyPr/>
          <a:lstStyle/>
          <a:p>
            <a:r>
              <a:rPr lang="es-ES" sz="2000" dirty="0"/>
              <a:t>Los routers usan rutas estáticas y protocolos de routing dinámico para descubrir redes remotas y crear sus tablas de routing.</a:t>
            </a:r>
          </a:p>
          <a:p>
            <a:r>
              <a:rPr lang="es-ES" sz="2000" dirty="0"/>
              <a:t>Los routers utilizan tablas de routing para determinar la mejor ruta para enviar paquetes.</a:t>
            </a:r>
          </a:p>
          <a:p>
            <a:r>
              <a:rPr lang="es-ES" sz="2000" dirty="0"/>
              <a:t>Los routers encapsulan el paquete y lo reenvían a la interfaz indicada en la tabla de routing.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7015" t="22099" r="42221" b="51234"/>
          <a:stretch/>
        </p:blipFill>
        <p:spPr>
          <a:xfrm>
            <a:off x="841233" y="3727576"/>
            <a:ext cx="74549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1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201600" y="396000"/>
            <a:ext cx="8790112" cy="838200"/>
          </a:xfrm>
        </p:spPr>
        <p:txBody>
          <a:bodyPr anchor="t"/>
          <a:lstStyle/>
          <a:p>
            <a:r>
              <a:rPr lang="es-ES" sz="1800" dirty="0" smtClean="0"/>
              <a:t>Verificar la conectividad de redes conectadas directamente</a:t>
            </a:r>
            <a:r>
              <a:rPr dirty="0"/>
              <a:t/>
            </a:r>
            <a:br>
              <a:rPr dirty="0"/>
            </a:br>
            <a:r>
              <a:rPr lang="es-ES" dirty="0" smtClean="0"/>
              <a:t>Verificar la configuración de una interfaz IPv6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07" y="1518342"/>
            <a:ext cx="8733677" cy="4926405"/>
          </a:xfrm>
        </p:spPr>
        <p:txBody>
          <a:bodyPr/>
          <a:lstStyle/>
          <a:p>
            <a:pPr marL="0" indent="0">
              <a:buNone/>
            </a:pPr>
            <a:r>
              <a:rPr lang="es-ES" sz="1800" b="1" dirty="0"/>
              <a:t>Comandos comunes para verificar la configuración de una interfaz IPv6: </a:t>
            </a:r>
          </a:p>
          <a:p>
            <a:r>
              <a:rPr lang="es-ES" sz="1400" b="1" dirty="0"/>
              <a:t>show ipv6 interface brief</a:t>
            </a:r>
            <a:r>
              <a:rPr lang="es-ES" sz="1400" dirty="0"/>
              <a:t>: muestra un resumen de cada una de las interfaces.</a:t>
            </a:r>
            <a:endParaRPr lang="es-ES" sz="1400" b="1" dirty="0"/>
          </a:p>
          <a:p>
            <a:r>
              <a:rPr lang="es-ES" sz="1400" b="1" dirty="0"/>
              <a:t>show ipv6 interface gigabitethernet 0/0</a:t>
            </a:r>
            <a:r>
              <a:rPr lang="es-ES" sz="1400" dirty="0"/>
              <a:t>: muestra el estado de la interfaz y todas las direcciones IPv6 correspondientes a esta interfaz.</a:t>
            </a:r>
            <a:r>
              <a:rPr lang="es-ES" sz="2000" dirty="0" smtClean="0"/>
              <a:t> </a:t>
            </a:r>
          </a:p>
          <a:p>
            <a:r>
              <a:rPr lang="es-ES" sz="1400" b="1" dirty="0" smtClean="0"/>
              <a:t>show </a:t>
            </a:r>
            <a:r>
              <a:rPr lang="es-ES" sz="1400" b="1" dirty="0"/>
              <a:t>ipv6 route</a:t>
            </a:r>
            <a:r>
              <a:rPr lang="es-ES" sz="1400" dirty="0"/>
              <a:t>: verifica que las redes IPv6 y las direcciones de interfaces IPv6 específicas se hayan instalado en la tabla de routing IPv6. </a:t>
            </a:r>
            <a:endParaRPr lang="es-ES" sz="1400" b="1" dirty="0"/>
          </a:p>
          <a:p>
            <a:endParaRPr lang="es-E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0" y="3290707"/>
            <a:ext cx="4787900" cy="337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729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1194" y="1392072"/>
            <a:ext cx="3848034" cy="4970628"/>
          </a:xfrm>
        </p:spPr>
        <p:txBody>
          <a:bodyPr/>
          <a:lstStyle/>
          <a:p>
            <a:r>
              <a:rPr lang="es-ES" sz="2000" b="1" dirty="0"/>
              <a:t>Switching de procesos</a:t>
            </a:r>
            <a:r>
              <a:rPr lang="es-ES" sz="2000" dirty="0"/>
              <a:t>: es un mecanismo de reenvío de paquetes más antiguo que todavía está disponible para routers Cisco.</a:t>
            </a:r>
          </a:p>
          <a:p>
            <a:r>
              <a:rPr lang="es-ES" sz="2000" b="1" dirty="0"/>
              <a:t>Switching rápido</a:t>
            </a:r>
            <a:r>
              <a:rPr lang="es-ES" sz="2000" dirty="0"/>
              <a:t>: es un mecanismo común de reenvío de paquetes que usa una memoria caché de switching rápido para almacenar la información de siguiente salto.</a:t>
            </a:r>
            <a:r>
              <a:rPr lang="es-ES" dirty="0" smtClean="0"/>
              <a:t> </a:t>
            </a:r>
          </a:p>
          <a:p>
            <a:r>
              <a:rPr lang="es-ES" sz="2000" b="1" dirty="0"/>
              <a:t>Cisco Express Forwarding </a:t>
            </a:r>
            <a:r>
              <a:rPr lang="es-ES" sz="2000" b="1" dirty="0" smtClean="0"/>
              <a:t/>
            </a:r>
            <a:br>
              <a:rPr lang="es-ES" sz="2000" b="1" dirty="0" smtClean="0"/>
            </a:br>
            <a:r>
              <a:rPr lang="es-ES" sz="2000" b="1" dirty="0" smtClean="0"/>
              <a:t>(</a:t>
            </a:r>
            <a:r>
              <a:rPr lang="es-ES" sz="2000" b="1" dirty="0"/>
              <a:t>CEF)</a:t>
            </a:r>
            <a:r>
              <a:rPr lang="es-ES" sz="2000" dirty="0"/>
              <a:t>: es el mecanismo de reenvío de paquetes más reciente, más rápido y más utilizado de Cisco IOS</a:t>
            </a:r>
            <a:r>
              <a:rPr lang="es-ES" sz="2000" dirty="0" smtClean="0"/>
              <a:t>. </a:t>
            </a:r>
            <a:endParaRPr lang="es-E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1600" y="396000"/>
            <a:ext cx="8487201" cy="870489"/>
          </a:xfrm>
        </p:spPr>
        <p:txBody>
          <a:bodyPr/>
          <a:lstStyle/>
          <a:p>
            <a:r>
              <a:rPr lang="es-ES" sz="1800" dirty="0" smtClean="0"/>
              <a:t>Funciones de un </a:t>
            </a:r>
            <a:r>
              <a:rPr lang="es-ES" sz="1800" dirty="0" err="1" smtClean="0"/>
              <a:t>router</a:t>
            </a:r>
            <a:r>
              <a:rPr lang="es-ES" sz="1800" dirty="0"/>
              <a:t/>
            </a:r>
            <a:br>
              <a:rPr lang="es-ES" sz="1800" dirty="0"/>
            </a:br>
            <a:r>
              <a:rPr lang="es-ES" dirty="0" smtClean="0"/>
              <a:t>Métodos de reenvío de paquetes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1" y="1498804"/>
            <a:ext cx="4673600" cy="4368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080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201600" y="396000"/>
            <a:ext cx="8772157" cy="838200"/>
          </a:xfrm>
        </p:spPr>
        <p:txBody>
          <a:bodyPr/>
          <a:lstStyle/>
          <a:p>
            <a:pPr eaLnBrk="1" hangingPunct="1"/>
            <a:r>
              <a:rPr lang="es-ES" sz="1800" dirty="0" smtClean="0"/>
              <a:t>Conectar dispositivos</a:t>
            </a:r>
            <a:r>
              <a:rPr dirty="0"/>
              <a:t/>
            </a:r>
            <a:br>
              <a:rPr dirty="0"/>
            </a:br>
            <a:r>
              <a:rPr lang="es-ES" dirty="0">
                <a:latin typeface="Arial" charset="0"/>
              </a:rPr>
              <a:t>Conexión a una red</a:t>
            </a:r>
            <a:endParaRPr lang="es-ES" dirty="0">
              <a:solidFill>
                <a:srgbClr val="00B0F0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344" y="1410391"/>
            <a:ext cx="6145797" cy="518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3096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201600" y="396000"/>
            <a:ext cx="8772157" cy="838200"/>
          </a:xfrm>
        </p:spPr>
        <p:txBody>
          <a:bodyPr/>
          <a:lstStyle/>
          <a:p>
            <a:pPr eaLnBrk="1" hangingPunct="1"/>
            <a:r>
              <a:rPr lang="es-ES" sz="1800" dirty="0" smtClean="0"/>
              <a:t>Conectar dispositivos</a:t>
            </a:r>
            <a:r>
              <a:rPr dirty="0"/>
              <a:t/>
            </a:r>
            <a:br>
              <a:rPr dirty="0"/>
            </a:br>
            <a:r>
              <a:rPr lang="es-ES" dirty="0">
                <a:latin typeface="Arial" charset="0"/>
              </a:rPr>
              <a:t>Gateways predeterminados</a:t>
            </a:r>
            <a:endParaRPr lang="es-ES" dirty="0">
              <a:solidFill>
                <a:srgbClr val="00B0F0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063" y="1734145"/>
            <a:ext cx="5397950" cy="39681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3867" y="1542650"/>
            <a:ext cx="3370183" cy="456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6538" lvl="0" algn="l" defTabSz="814388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</a:pPr>
            <a:r>
              <a:rPr lang="es-ES" sz="2000" kern="0" dirty="0" smtClean="0">
                <a:solidFill>
                  <a:srgbClr val="000000"/>
                </a:solidFill>
                <a:latin typeface="Arial"/>
              </a:rPr>
              <a:t>Para </a:t>
            </a:r>
            <a:r>
              <a:rPr lang="es-ES" sz="2000" kern="0" dirty="0">
                <a:solidFill>
                  <a:srgbClr val="000000"/>
                </a:solidFill>
                <a:latin typeface="Arial"/>
              </a:rPr>
              <a:t>habilitar el acceso a la red, los dispositivos deben estar configurados con la siguiente información de direcciones IP.</a:t>
            </a:r>
          </a:p>
          <a:p>
            <a:pPr marL="574675" lvl="1" indent="-212725" algn="l" defTabSz="814388">
              <a:lnSpc>
                <a:spcPct val="95000"/>
              </a:lnSpc>
              <a:spcBef>
                <a:spcPct val="350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s-ES" sz="1600" b="1" kern="0" dirty="0">
                <a:solidFill>
                  <a:srgbClr val="000000"/>
                </a:solidFill>
                <a:latin typeface="Arial"/>
              </a:rPr>
              <a:t>Dirección IP</a:t>
            </a:r>
            <a:r>
              <a:rPr lang="es-ES" sz="1600" kern="0" dirty="0">
                <a:solidFill>
                  <a:srgbClr val="000000"/>
                </a:solidFill>
                <a:latin typeface="Arial"/>
              </a:rPr>
              <a:t>: identifica a un host único en una red local.</a:t>
            </a:r>
            <a:r>
              <a:rPr lang="es-ES" sz="1600" dirty="0" smtClean="0"/>
              <a:t> </a:t>
            </a:r>
          </a:p>
          <a:p>
            <a:pPr marL="574675" lvl="1" indent="-212725" algn="l" defTabSz="814388">
              <a:lnSpc>
                <a:spcPct val="95000"/>
              </a:lnSpc>
              <a:spcBef>
                <a:spcPct val="350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s-ES" sz="1600" b="1" kern="0" dirty="0">
                <a:solidFill>
                  <a:srgbClr val="000000"/>
                </a:solidFill>
                <a:latin typeface="Arial"/>
              </a:rPr>
              <a:t>Máscara de subred</a:t>
            </a:r>
            <a:r>
              <a:rPr lang="es-ES" sz="1600" kern="0" dirty="0">
                <a:solidFill>
                  <a:srgbClr val="000000"/>
                </a:solidFill>
                <a:latin typeface="Arial"/>
              </a:rPr>
              <a:t>: identifica a la subred de la red del host.</a:t>
            </a:r>
          </a:p>
          <a:p>
            <a:pPr marL="574675" lvl="1" indent="-212725" algn="l" defTabSz="814388">
              <a:lnSpc>
                <a:spcPct val="95000"/>
              </a:lnSpc>
              <a:spcBef>
                <a:spcPct val="350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s-ES" sz="1600" b="1" kern="0" dirty="0">
                <a:solidFill>
                  <a:srgbClr val="000000"/>
                </a:solidFill>
                <a:latin typeface="Arial"/>
              </a:rPr>
              <a:t>Gateway predeterminado</a:t>
            </a:r>
            <a:r>
              <a:rPr lang="es-ES" sz="1600" kern="0" dirty="0">
                <a:solidFill>
                  <a:srgbClr val="000000"/>
                </a:solidFill>
                <a:latin typeface="Arial"/>
              </a:rPr>
              <a:t>: identifica al router al que se envía un paquete cuando el destino no está en la misma subred de la red local.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48669683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201600" y="396000"/>
            <a:ext cx="8641788" cy="838200"/>
          </a:xfrm>
        </p:spPr>
        <p:txBody>
          <a:bodyPr anchor="t"/>
          <a:lstStyle/>
          <a:p>
            <a:pPr eaLnBrk="1" hangingPunct="1"/>
            <a:r>
              <a:rPr lang="es-ES" sz="1800" dirty="0" smtClean="0"/>
              <a:t>Conectar dispositivos</a:t>
            </a:r>
            <a:r>
              <a:rPr dirty="0"/>
              <a:t/>
            </a:r>
            <a:br>
              <a:rPr dirty="0"/>
            </a:br>
            <a:r>
              <a:rPr lang="es-ES" dirty="0">
                <a:latin typeface="Arial" charset="0"/>
              </a:rPr>
              <a:t>Documentar la asignación de direcciones de red</a:t>
            </a:r>
            <a:endParaRPr lang="es-ES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10" y="1689792"/>
            <a:ext cx="8752915" cy="5093780"/>
          </a:xfrm>
        </p:spPr>
        <p:txBody>
          <a:bodyPr/>
          <a:lstStyle/>
          <a:p>
            <a:pPr marL="0" indent="0">
              <a:buNone/>
            </a:pPr>
            <a:r>
              <a:rPr lang="es-ES" sz="1800" dirty="0"/>
              <a:t>La documentación de la red debe incluir, por lo menos, los siguientes elementos en un diagrama de topología y una tabla de asignación de direcciones:</a:t>
            </a:r>
          </a:p>
          <a:p>
            <a:r>
              <a:rPr lang="es-ES" sz="1800" dirty="0"/>
              <a:t>Nombres de los </a:t>
            </a:r>
            <a:r>
              <a:rPr lang="es-ES" sz="1800" dirty="0" smtClean="0"/>
              <a:t/>
            </a:r>
            <a:br>
              <a:rPr lang="es-ES" sz="1800" dirty="0" smtClean="0"/>
            </a:br>
            <a:r>
              <a:rPr lang="es-ES" sz="1800" dirty="0" smtClean="0"/>
              <a:t>dispositivos</a:t>
            </a:r>
            <a:endParaRPr lang="es-ES" sz="1800" dirty="0"/>
          </a:p>
          <a:p>
            <a:r>
              <a:rPr lang="es-ES" sz="1800" dirty="0"/>
              <a:t>Interfaces </a:t>
            </a:r>
          </a:p>
          <a:p>
            <a:r>
              <a:rPr lang="es-ES" sz="1800" dirty="0"/>
              <a:t>Direcciones IP </a:t>
            </a:r>
            <a:r>
              <a:rPr lang="es-ES" sz="1800" dirty="0" smtClean="0"/>
              <a:t>y </a:t>
            </a:r>
            <a:br>
              <a:rPr lang="es-ES" sz="1800" dirty="0" smtClean="0"/>
            </a:br>
            <a:r>
              <a:rPr lang="es-ES" sz="1800" dirty="0" smtClean="0"/>
              <a:t>máscaras </a:t>
            </a:r>
            <a:r>
              <a:rPr lang="es-ES" sz="1800" dirty="0"/>
              <a:t>de </a:t>
            </a:r>
            <a:r>
              <a:rPr lang="es-ES" sz="1800" dirty="0" smtClean="0"/>
              <a:t/>
            </a:r>
            <a:br>
              <a:rPr lang="es-ES" sz="1800" dirty="0" smtClean="0"/>
            </a:br>
            <a:r>
              <a:rPr lang="es-ES" sz="1800" dirty="0" smtClean="0"/>
              <a:t>subred</a:t>
            </a:r>
            <a:endParaRPr lang="es-ES" sz="1800" dirty="0"/>
          </a:p>
          <a:p>
            <a:r>
              <a:rPr lang="es-ES" sz="1800" dirty="0" err="1"/>
              <a:t>Gateways</a:t>
            </a:r>
            <a:r>
              <a:rPr lang="es-ES" sz="1800" dirty="0"/>
              <a:t> </a:t>
            </a:r>
            <a:r>
              <a:rPr lang="es-ES" sz="1800" dirty="0" smtClean="0"/>
              <a:t/>
            </a:r>
            <a:br>
              <a:rPr lang="es-ES" sz="1800" dirty="0" smtClean="0"/>
            </a:br>
            <a:r>
              <a:rPr lang="es-ES" sz="1800" dirty="0" smtClean="0"/>
              <a:t>predeterminados</a:t>
            </a:r>
            <a:endParaRPr lang="es-E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081" y="2528105"/>
            <a:ext cx="6511943" cy="364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443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201600" y="396000"/>
            <a:ext cx="8772157" cy="838200"/>
          </a:xfrm>
        </p:spPr>
        <p:txBody>
          <a:bodyPr/>
          <a:lstStyle/>
          <a:p>
            <a:pPr eaLnBrk="1" hangingPunct="1"/>
            <a:r>
              <a:rPr lang="es-ES" sz="1800" dirty="0" smtClean="0"/>
              <a:t>Conectar dispositivos</a:t>
            </a:r>
            <a:r>
              <a:rPr dirty="0"/>
              <a:t/>
            </a:r>
            <a:br>
              <a:rPr dirty="0"/>
            </a:br>
            <a:r>
              <a:rPr lang="es-ES" dirty="0">
                <a:latin typeface="Arial" charset="0"/>
              </a:rPr>
              <a:t>Habilitar IP en un host</a:t>
            </a:r>
            <a:endParaRPr lang="es-ES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11" y="1232592"/>
            <a:ext cx="8558750" cy="5093780"/>
          </a:xfrm>
        </p:spPr>
        <p:txBody>
          <a:bodyPr/>
          <a:lstStyle/>
          <a:p>
            <a:pPr marL="0" indent="0">
              <a:buNone/>
            </a:pPr>
            <a:r>
              <a:rPr lang="es-ES" sz="2000" b="1" dirty="0"/>
              <a:t>Dirección IP asignada en forma estática</a:t>
            </a:r>
            <a:r>
              <a:rPr lang="es-ES" sz="2000" dirty="0"/>
              <a:t>: al host se le asigna manualmente una dirección IP, una máscara de subred y un gateway predeterminado. También se puede asignar la dirección IP de un servidor DNS.</a:t>
            </a:r>
          </a:p>
          <a:p>
            <a:pPr marL="800100" lvl="1" indent="-342900"/>
            <a:r>
              <a:rPr lang="es-ES" dirty="0" smtClean="0"/>
              <a:t>Se utiliza para identificar recursos de red específicos, como servidores de red e impresoras.</a:t>
            </a:r>
          </a:p>
          <a:p>
            <a:pPr marL="800100" lvl="1" indent="-342900"/>
            <a:r>
              <a:rPr lang="es-ES" dirty="0" smtClean="0"/>
              <a:t>Se puede utilizar en redes muy pequeñas con pocos hosts.</a:t>
            </a:r>
          </a:p>
          <a:p>
            <a:pPr marL="0" indent="0">
              <a:buNone/>
            </a:pPr>
            <a:endParaRPr lang="es-ES" sz="2000" b="1" dirty="0"/>
          </a:p>
          <a:p>
            <a:pPr marL="0" indent="0">
              <a:buNone/>
            </a:pPr>
            <a:r>
              <a:rPr lang="es-ES" sz="2000" b="1" dirty="0"/>
              <a:t>Dirección IP asignada en forma dinámica</a:t>
            </a:r>
            <a:r>
              <a:rPr lang="es-ES" sz="2000" dirty="0"/>
              <a:t>: un servidor asigna en forma dinámica la información de la dirección IP utilizando el protocolo de configuración dinámica de hosts (DHCP).</a:t>
            </a:r>
          </a:p>
          <a:p>
            <a:pPr marL="800100" lvl="1" indent="-342900"/>
            <a:r>
              <a:rPr lang="es-ES" dirty="0" smtClean="0"/>
              <a:t>La mayoría de los hosts obtienen la información de su dirección IP mediante DHCP.</a:t>
            </a:r>
          </a:p>
          <a:p>
            <a:pPr marL="800100" lvl="1" indent="-342900"/>
            <a:r>
              <a:rPr lang="es-ES" dirty="0" smtClean="0"/>
              <a:t>Los </a:t>
            </a:r>
            <a:r>
              <a:rPr lang="es-ES" dirty="0" err="1" smtClean="0"/>
              <a:t>routers</a:t>
            </a:r>
            <a:r>
              <a:rPr lang="es-ES" dirty="0" smtClean="0"/>
              <a:t> Cisco pueden proporcionar servicios DHCP.</a:t>
            </a:r>
          </a:p>
          <a:p>
            <a:pPr lvl="1"/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73560342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201600" y="396000"/>
            <a:ext cx="8772157" cy="838200"/>
          </a:xfrm>
        </p:spPr>
        <p:txBody>
          <a:bodyPr/>
          <a:lstStyle/>
          <a:p>
            <a:pPr eaLnBrk="1" hangingPunct="1"/>
            <a:r>
              <a:rPr lang="es-ES" sz="1800" dirty="0" smtClean="0"/>
              <a:t>Conectar dispositivos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>
                <a:latin typeface="Arial" charset="0"/>
              </a:rPr>
              <a:t>Habilitar </a:t>
            </a:r>
            <a:r>
              <a:rPr lang="es-ES" dirty="0">
                <a:latin typeface="Arial" charset="0"/>
              </a:rPr>
              <a:t>IP en un host</a:t>
            </a:r>
            <a:endParaRPr lang="es-ES" dirty="0">
              <a:solidFill>
                <a:srgbClr val="00B0F0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586" y="1233337"/>
            <a:ext cx="5838719" cy="505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56377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201600" y="396000"/>
            <a:ext cx="8772157" cy="838200"/>
          </a:xfrm>
        </p:spPr>
        <p:txBody>
          <a:bodyPr/>
          <a:lstStyle/>
          <a:p>
            <a:pPr eaLnBrk="1" hangingPunct="1"/>
            <a:r>
              <a:rPr lang="es-ES" sz="1800" dirty="0" smtClean="0"/>
              <a:t>Conectar dispositivos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>
                <a:latin typeface="Arial" charset="0"/>
              </a:rPr>
              <a:t>Habilitar </a:t>
            </a:r>
            <a:r>
              <a:rPr lang="es-ES" dirty="0">
                <a:latin typeface="Arial" charset="0"/>
              </a:rPr>
              <a:t>IP en un host</a:t>
            </a:r>
            <a:endParaRPr lang="es-ES" dirty="0">
              <a:solidFill>
                <a:srgbClr val="00B0F0"/>
              </a:solidFill>
              <a:latin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718" y="1334575"/>
            <a:ext cx="6231081" cy="520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6604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TMPLT-WHT_C">
  <a:themeElements>
    <a:clrScheme name="PPT-TMPLT-WHT_C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PPT-TMPLT-WHT_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-TMPLT-WHT_C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etAcad-4F_PPT-WHT_060408">
  <a:themeElements>
    <a:clrScheme name="Oct_2006_Cisco White Template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Oct_2006_Cisco Whit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ct_2006_Cisco White Template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29080</TotalTime>
  <Pages>28</Pages>
  <Words>824</Words>
  <Application>Microsoft Office PowerPoint</Application>
  <PresentationFormat>Presentación en pantalla (4:3)</PresentationFormat>
  <Paragraphs>157</Paragraphs>
  <Slides>20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ＭＳ Ｐゴシック</vt:lpstr>
      <vt:lpstr>Arial</vt:lpstr>
      <vt:lpstr>Wingdings</vt:lpstr>
      <vt:lpstr>PPT-TMPLT-WHT_C</vt:lpstr>
      <vt:lpstr>NetAcad-4F_PPT-WHT_060408</vt:lpstr>
      <vt:lpstr>Funciones de un router Los routers interconectan redes</vt:lpstr>
      <vt:lpstr>Funciones de un router Los routers eligen las mejores rutas</vt:lpstr>
      <vt:lpstr>Funciones de un router Métodos de reenvío de paquetes</vt:lpstr>
      <vt:lpstr>Conectar dispositivos Conexión a una red</vt:lpstr>
      <vt:lpstr>Conectar dispositivos Gateways predeterminados</vt:lpstr>
      <vt:lpstr>Conectar dispositivos Documentar la asignación de direcciones de red</vt:lpstr>
      <vt:lpstr>Conectar dispositivos Habilitar IP en un host</vt:lpstr>
      <vt:lpstr>Conectar dispositivos Habilitar IP en un host</vt:lpstr>
      <vt:lpstr>Conectar dispositivos Habilitar IP en un host</vt:lpstr>
      <vt:lpstr>Conectar dispositivos Indicadores LED de los dispositivos</vt:lpstr>
      <vt:lpstr>Conectar dispositivos Acceso a la consola</vt:lpstr>
      <vt:lpstr>Conectar dispositivos Habilitar IP en un switch</vt:lpstr>
      <vt:lpstr>Configuración básica de un router Configurar los parámetros básicos de un router </vt:lpstr>
      <vt:lpstr>Configuración básica de un router Configurar una interfaz de router IPv4</vt:lpstr>
      <vt:lpstr>Configuración básica de un router Configurar una interfaz de router IPv6</vt:lpstr>
      <vt:lpstr>Configuración básica de un router Configurar una interfaz de router IPv6 (continuación)</vt:lpstr>
      <vt:lpstr>Configuración básica de un router Configurar una interfaz de loopback IPv4</vt:lpstr>
      <vt:lpstr>Verificar la conectividad de redes conectadas directamente Verificar la configuración de la interfaz</vt:lpstr>
      <vt:lpstr>Verificar la conectividad de redes conectadas directamente Verificar la configuración de la interfaz (continuación)</vt:lpstr>
      <vt:lpstr>Verificar la conectividad de redes conectadas directamente Verificar la configuración de una interfaz IPv6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 PC v4.0 Chapter 1</dc:title>
  <dc:creator>Karen Alderson</dc:creator>
  <cp:lastModifiedBy>Yesenia Cevallos</cp:lastModifiedBy>
  <cp:revision>1193</cp:revision>
  <cp:lastPrinted>1999-01-27T00:54:54Z</cp:lastPrinted>
  <dcterms:created xsi:type="dcterms:W3CDTF">2006-10-23T15:07:30Z</dcterms:created>
  <dcterms:modified xsi:type="dcterms:W3CDTF">2020-05-07T16:59:48Z</dcterms:modified>
</cp:coreProperties>
</file>