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  <p:sldId id="258" r:id="rId7"/>
    <p:sldId id="259" r:id="rId8"/>
    <p:sldId id="260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83" autoAdjust="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0095-D05B-4C9E-9864-FF2A805C6A4C}" type="datetimeFigureOut">
              <a:rPr lang="es-EC" smtClean="0"/>
              <a:t>31/3/2024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EF8-B50A-49B9-978E-2631EF9FD00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9308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0095-D05B-4C9E-9864-FF2A805C6A4C}" type="datetimeFigureOut">
              <a:rPr lang="es-EC" smtClean="0"/>
              <a:t>31/3/2024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EF8-B50A-49B9-978E-2631EF9FD00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13332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0095-D05B-4C9E-9864-FF2A805C6A4C}" type="datetimeFigureOut">
              <a:rPr lang="es-EC" smtClean="0"/>
              <a:t>31/3/2024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EF8-B50A-49B9-978E-2631EF9FD00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0423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0095-D05B-4C9E-9864-FF2A805C6A4C}" type="datetimeFigureOut">
              <a:rPr lang="es-EC" smtClean="0"/>
              <a:t>31/3/2024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EF8-B50A-49B9-978E-2631EF9FD00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921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0095-D05B-4C9E-9864-FF2A805C6A4C}" type="datetimeFigureOut">
              <a:rPr lang="es-EC" smtClean="0"/>
              <a:t>31/3/2024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EF8-B50A-49B9-978E-2631EF9FD00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5936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0095-D05B-4C9E-9864-FF2A805C6A4C}" type="datetimeFigureOut">
              <a:rPr lang="es-EC" smtClean="0"/>
              <a:t>31/3/2024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EF8-B50A-49B9-978E-2631EF9FD00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95217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0095-D05B-4C9E-9864-FF2A805C6A4C}" type="datetimeFigureOut">
              <a:rPr lang="es-EC" smtClean="0"/>
              <a:t>31/3/2024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EF8-B50A-49B9-978E-2631EF9FD00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83372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0095-D05B-4C9E-9864-FF2A805C6A4C}" type="datetimeFigureOut">
              <a:rPr lang="es-EC" smtClean="0"/>
              <a:t>31/3/2024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EF8-B50A-49B9-978E-2631EF9FD00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5283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0095-D05B-4C9E-9864-FF2A805C6A4C}" type="datetimeFigureOut">
              <a:rPr lang="es-EC" smtClean="0"/>
              <a:t>31/3/2024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EF8-B50A-49B9-978E-2631EF9FD00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7879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0095-D05B-4C9E-9864-FF2A805C6A4C}" type="datetimeFigureOut">
              <a:rPr lang="es-EC" smtClean="0"/>
              <a:t>31/3/2024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EF8-B50A-49B9-978E-2631EF9FD00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5903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0095-D05B-4C9E-9864-FF2A805C6A4C}" type="datetimeFigureOut">
              <a:rPr lang="es-EC" smtClean="0"/>
              <a:t>31/3/2024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EF8-B50A-49B9-978E-2631EF9FD00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1339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80095-D05B-4C9E-9864-FF2A805C6A4C}" type="datetimeFigureOut">
              <a:rPr lang="es-EC" smtClean="0"/>
              <a:t>31/3/2024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C4EF8-B50A-49B9-978E-2631EF9FD00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9529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6000" b="1" dirty="0" smtClean="0"/>
              <a:t>ÉTICA Y VALORES</a:t>
            </a:r>
            <a:endParaRPr lang="es-EC" sz="6000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b="1" dirty="0" smtClean="0"/>
              <a:t>La </a:t>
            </a:r>
            <a:r>
              <a:rPr lang="es-ES" b="1" dirty="0"/>
              <a:t>ética </a:t>
            </a:r>
            <a:r>
              <a:rPr lang="es-ES" dirty="0"/>
              <a:t>o filosofía moral es la rama de la filosofía que estudia la conducta humana, ​​ lo correcto y lo incorrecto, ​​ lo bueno y lo malo, ​ la moral, ​ el buen vivir, ​ la virtud, la felicidad y el </a:t>
            </a:r>
            <a:r>
              <a:rPr lang="es-ES" dirty="0" smtClean="0"/>
              <a:t>deber.</a:t>
            </a: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7761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95546" y="994284"/>
            <a:ext cx="1064286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" sz="2400" b="1" dirty="0" smtClean="0">
                <a:solidFill>
                  <a:srgbClr val="0D0D0D"/>
                </a:solidFill>
                <a:latin typeface="Söhne"/>
              </a:rPr>
              <a:t>La </a:t>
            </a:r>
            <a:r>
              <a:rPr lang="es-ES" sz="2400" b="1" dirty="0">
                <a:solidFill>
                  <a:srgbClr val="0D0D0D"/>
                </a:solidFill>
                <a:latin typeface="Söhne"/>
              </a:rPr>
              <a:t>Experimentación Animal:</a:t>
            </a:r>
            <a:r>
              <a:rPr lang="es-ES" sz="2400" dirty="0">
                <a:solidFill>
                  <a:srgbClr val="0D0D0D"/>
                </a:solidFill>
                <a:latin typeface="Söhne"/>
              </a:rPr>
              <a:t> Un científico necesita realizar experimentos en animales para encontrar una cura para una enfermedad mortal. ¿Es ético causar sufrimiento a los animales en aras de salvar vidas humanas</a:t>
            </a:r>
            <a:r>
              <a:rPr lang="es-ES" sz="2400" dirty="0" smtClean="0">
                <a:solidFill>
                  <a:srgbClr val="0D0D0D"/>
                </a:solidFill>
                <a:latin typeface="Söhne"/>
              </a:rPr>
              <a:t>?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ES" sz="2400" dirty="0" smtClean="0">
              <a:solidFill>
                <a:srgbClr val="0D0D0D"/>
              </a:solidFill>
              <a:latin typeface="Söhne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ES" sz="2400" dirty="0">
              <a:solidFill>
                <a:srgbClr val="0D0D0D"/>
              </a:solidFill>
              <a:latin typeface="Söhne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ES" sz="2400" dirty="0">
              <a:solidFill>
                <a:srgbClr val="0D0D0D"/>
              </a:solidFill>
              <a:latin typeface="Söhne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" sz="2400" b="1" dirty="0">
                <a:solidFill>
                  <a:srgbClr val="0D0D0D"/>
                </a:solidFill>
                <a:latin typeface="Söhne"/>
              </a:rPr>
              <a:t>El Conflicto entre Deberes:</a:t>
            </a:r>
            <a:r>
              <a:rPr lang="es-ES" sz="2400" dirty="0">
                <a:solidFill>
                  <a:srgbClr val="0D0D0D"/>
                </a:solidFill>
                <a:latin typeface="Söhne"/>
              </a:rPr>
              <a:t> Un médico está operando a un paciente cuando llega otro paciente con una emergencia que requiere atención inmediata. ¿Es ético abandonar al paciente actual para atender al nuevo paciente?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" sz="2400" dirty="0" smtClean="0">
                <a:solidFill>
                  <a:srgbClr val="0D0D0D"/>
                </a:solidFill>
                <a:latin typeface="Söhne"/>
              </a:rPr>
              <a:t>.</a:t>
            </a:r>
            <a:endParaRPr lang="es-ES" sz="2400" dirty="0">
              <a:solidFill>
                <a:srgbClr val="0D0D0D"/>
              </a:solidFill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464663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70961" y="966696"/>
            <a:ext cx="107182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 indent="-342900" algn="just">
              <a:buFont typeface="Wingdings" panose="05000000000000000000" pitchFamily="2" charset="2"/>
              <a:buChar char="ü"/>
            </a:pPr>
            <a:r>
              <a:rPr lang="es-ES" sz="2800" b="1" dirty="0">
                <a:solidFill>
                  <a:srgbClr val="0D0D0D"/>
                </a:solidFill>
                <a:latin typeface="Söhne"/>
              </a:rPr>
              <a:t>El Secreto Profesional</a:t>
            </a:r>
            <a:r>
              <a:rPr lang="es-ES" sz="2800" dirty="0">
                <a:solidFill>
                  <a:srgbClr val="0D0D0D"/>
                </a:solidFill>
                <a:latin typeface="Söhne"/>
              </a:rPr>
              <a:t>: Un terapeuta descubre que su paciente tiene planes de cometer un crimen. </a:t>
            </a:r>
            <a:r>
              <a:rPr lang="es-ES" sz="2800" dirty="0">
                <a:solidFill>
                  <a:srgbClr val="0D0D0D"/>
                </a:solidFill>
                <a:latin typeface="Söhne"/>
              </a:rPr>
              <a:t>¿Es ético romper el secreto profesional y alertar a las autoridades para prevenir el </a:t>
            </a:r>
            <a:r>
              <a:rPr lang="es-ES" sz="2800">
                <a:solidFill>
                  <a:srgbClr val="0D0D0D"/>
                </a:solidFill>
                <a:latin typeface="Söhne"/>
              </a:rPr>
              <a:t>crimen</a:t>
            </a:r>
            <a:r>
              <a:rPr lang="es-ES" sz="2800" smtClean="0">
                <a:solidFill>
                  <a:srgbClr val="0D0D0D"/>
                </a:solidFill>
                <a:latin typeface="Söhne"/>
              </a:rPr>
              <a:t>?</a:t>
            </a:r>
          </a:p>
          <a:p>
            <a:pPr marL="0" lvl="5" algn="just"/>
            <a:endParaRPr lang="es-ES" sz="2800" dirty="0" smtClean="0">
              <a:solidFill>
                <a:srgbClr val="0D0D0D"/>
              </a:solidFill>
              <a:latin typeface="Söhne"/>
            </a:endParaRPr>
          </a:p>
          <a:p>
            <a:pPr marL="0" lvl="5" indent="-342900" algn="just">
              <a:buFont typeface="Wingdings" panose="05000000000000000000" pitchFamily="2" charset="2"/>
              <a:buChar char="ü"/>
            </a:pPr>
            <a:endParaRPr lang="es-ES" sz="2800" dirty="0">
              <a:solidFill>
                <a:srgbClr val="0D0D0D"/>
              </a:solidFill>
              <a:latin typeface="Söhne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2800" b="1" dirty="0">
                <a:solidFill>
                  <a:srgbClr val="0D0D0D"/>
                </a:solidFill>
                <a:latin typeface="Söhne"/>
              </a:rPr>
              <a:t>El Conflicto de Intereses:</a:t>
            </a:r>
            <a:r>
              <a:rPr lang="es-ES" sz="2800" dirty="0">
                <a:solidFill>
                  <a:srgbClr val="0D0D0D"/>
                </a:solidFill>
                <a:latin typeface="Söhne"/>
              </a:rPr>
              <a:t> Un empleado descubre una actividad ilegal dentro de su empresa, pero su puesto de trabajo y bienestar financiero dependen de mantener el silencio. ¿Es ético denunciar la actividad ilegal a pesar de las consecuencias personales?</a:t>
            </a:r>
            <a:endParaRPr lang="es-ES" sz="2800" dirty="0">
              <a:solidFill>
                <a:srgbClr val="0D0D0D"/>
              </a:solidFill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1903217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725" y="1055802"/>
            <a:ext cx="7890235" cy="463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19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s://oam.com.ar/wp-content/uploads/2022/07/LOGO-CODIGO-DE-ETICA-03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302" y="226242"/>
            <a:ext cx="7376440" cy="6525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43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97584" y="1564927"/>
            <a:ext cx="1026578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b="0" i="0" dirty="0" smtClean="0">
                <a:solidFill>
                  <a:srgbClr val="474747"/>
                </a:solidFill>
                <a:effectLst/>
                <a:latin typeface="Google Sans"/>
              </a:rPr>
              <a:t>Un Código de Ética puede considerarse como la </a:t>
            </a:r>
            <a:r>
              <a:rPr lang="es-ES" sz="3200" b="0" i="0" dirty="0" smtClean="0">
                <a:solidFill>
                  <a:srgbClr val="040C28"/>
                </a:solidFill>
                <a:effectLst/>
                <a:latin typeface="Google Sans"/>
              </a:rPr>
              <a:t>herramienta que ayuda a los servidores públicos a comprender los principios morales y profesionales para el ejercicio digno de sus actividades</a:t>
            </a:r>
            <a:r>
              <a:rPr lang="es-ES" sz="3200" b="0" i="0" dirty="0" smtClean="0">
                <a:solidFill>
                  <a:srgbClr val="474747"/>
                </a:solidFill>
                <a:effectLst/>
                <a:latin typeface="Google Sans"/>
              </a:rPr>
              <a:t>, permitiéndoles desempeñar mejor su trabajo como un bien común; y aunque la ética no es coactiva (no impone castigos legales)</a:t>
            </a:r>
            <a:endParaRPr lang="es-EC" sz="3200" dirty="0"/>
          </a:p>
        </p:txBody>
      </p:sp>
    </p:spTree>
    <p:extLst>
      <p:ext uri="{BB962C8B-B14F-4D97-AF65-F5344CB8AC3E}">
        <p14:creationId xmlns:p14="http://schemas.microsoft.com/office/powerpoint/2010/main" val="360163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764847" y="1480801"/>
            <a:ext cx="570757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b="1" dirty="0" smtClean="0"/>
              <a:t>Los valores </a:t>
            </a:r>
            <a:r>
              <a:rPr lang="es-ES" sz="3200" dirty="0" smtClean="0"/>
              <a:t> son  cualidades de un sujeto o un objeto. Los valores son agregados a las características físicas o psicológicas, tangibles del objeto; es decir, son atribuidos al objeto por un individuo.</a:t>
            </a:r>
          </a:p>
          <a:p>
            <a:pPr algn="just"/>
            <a:endParaRPr lang="es-ES" sz="3200" dirty="0"/>
          </a:p>
          <a:p>
            <a:pPr algn="just"/>
            <a:endParaRPr lang="es-ES" sz="3200" dirty="0" smtClean="0"/>
          </a:p>
          <a:p>
            <a:pPr algn="just"/>
            <a:endParaRPr lang="es-ES" sz="3200" b="1" dirty="0"/>
          </a:p>
          <a:p>
            <a:pPr algn="just"/>
            <a:endParaRPr lang="es-EC" sz="3200" b="1" dirty="0"/>
          </a:p>
        </p:txBody>
      </p:sp>
      <p:pic>
        <p:nvPicPr>
          <p:cNvPr id="1028" name="Picture 4" descr="Valores humanos: definición, lista, tipos y ejempl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58" y="766090"/>
            <a:ext cx="4835950" cy="544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96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32873" y="1216134"/>
            <a:ext cx="955877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600" b="0" i="0" dirty="0" smtClean="0">
                <a:solidFill>
                  <a:srgbClr val="333333"/>
                </a:solidFill>
                <a:effectLst/>
                <a:latin typeface="Catamaran"/>
              </a:rPr>
              <a:t>Cuando hablamos de los valores de una persona nos referimos al </a:t>
            </a:r>
            <a:r>
              <a:rPr lang="es-ES" sz="3600" b="1" i="0" dirty="0" smtClean="0">
                <a:solidFill>
                  <a:srgbClr val="333333"/>
                </a:solidFill>
                <a:effectLst/>
                <a:latin typeface="Catamaran"/>
              </a:rPr>
              <a:t>conjunto de normas que facilitan la armonía y la convivencia en la sociedad</a:t>
            </a:r>
            <a:r>
              <a:rPr lang="es-ES" sz="3600" b="0" i="0" dirty="0" smtClean="0">
                <a:solidFill>
                  <a:srgbClr val="333333"/>
                </a:solidFill>
                <a:effectLst/>
                <a:latin typeface="Catamaran"/>
              </a:rPr>
              <a:t>. Estas normas son válidas en un tiempo y un una época determinada y son parte del desarrollo humano, ya que fueron surgiendo mediante su crecimiento, humanización y la conquista por la libertad.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501807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3386" y="810705"/>
            <a:ext cx="8964890" cy="4807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62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escuelaparticulararrayan.cl/wp-content/uploads/2023/12/%C2%BFQue-son-los-10-valores-mora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78" y="1114883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7192651" y="702908"/>
            <a:ext cx="4524867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>- </a:t>
            </a:r>
            <a:r>
              <a:rPr lang="es-ES" sz="3200" dirty="0"/>
              <a:t>Honestidad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>- Respeto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>- Empatía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>- Solidaridad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>- Responsabilidad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>- Justicia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>- Lealtad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>- Tolerancia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>- Generosidad</a:t>
            </a:r>
            <a:r>
              <a:rPr lang="es-ES" sz="3200" dirty="0" smtClean="0"/>
              <a:t/>
            </a:r>
            <a:br>
              <a:rPr lang="es-ES" sz="3200" dirty="0" smtClean="0"/>
            </a:br>
            <a:endParaRPr lang="es-EC" sz="3200" dirty="0"/>
          </a:p>
        </p:txBody>
      </p:sp>
    </p:spTree>
    <p:extLst>
      <p:ext uri="{BB962C8B-B14F-4D97-AF65-F5344CB8AC3E}">
        <p14:creationId xmlns:p14="http://schemas.microsoft.com/office/powerpoint/2010/main" val="2059317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52107" y="1230701"/>
            <a:ext cx="1017152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solidFill>
                  <a:srgbClr val="0D0D0D"/>
                </a:solidFill>
                <a:latin typeface="Söhne"/>
              </a:rPr>
              <a:t>Aquí tienes algunos ejemplos de dilemas </a:t>
            </a:r>
            <a:r>
              <a:rPr lang="es-ES" sz="2400" dirty="0" smtClean="0">
                <a:solidFill>
                  <a:srgbClr val="0D0D0D"/>
                </a:solidFill>
                <a:latin typeface="Söhne"/>
              </a:rPr>
              <a:t>éticos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ES" sz="2400" dirty="0">
              <a:solidFill>
                <a:srgbClr val="0D0D0D"/>
              </a:solidFill>
              <a:latin typeface="Söhne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" sz="2400" b="1" dirty="0">
                <a:solidFill>
                  <a:srgbClr val="0D0D0D"/>
                </a:solidFill>
                <a:latin typeface="Söhne"/>
              </a:rPr>
              <a:t>El </a:t>
            </a:r>
            <a:r>
              <a:rPr lang="es-ES" sz="2400" b="1" dirty="0" smtClean="0">
                <a:solidFill>
                  <a:srgbClr val="0D0D0D"/>
                </a:solidFill>
                <a:latin typeface="Söhne"/>
              </a:rPr>
              <a:t>Trasplante </a:t>
            </a:r>
            <a:r>
              <a:rPr lang="es-ES" sz="2400" b="1" dirty="0">
                <a:solidFill>
                  <a:srgbClr val="0D0D0D"/>
                </a:solidFill>
                <a:latin typeface="Söhne"/>
              </a:rPr>
              <a:t>de Órganos:</a:t>
            </a:r>
            <a:r>
              <a:rPr lang="es-ES" sz="2400" dirty="0">
                <a:solidFill>
                  <a:srgbClr val="0D0D0D"/>
                </a:solidFill>
                <a:latin typeface="Söhne"/>
              </a:rPr>
              <a:t> Una persona sana tiene la posibilidad de salvar la vida de cinco pacientes que necesitan diferentes órganos. ¿Es ético sacrificar la vida de una persona sana para salvar a cinco personas?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" sz="2400" b="1" dirty="0">
                <a:solidFill>
                  <a:srgbClr val="0D0D0D"/>
                </a:solidFill>
                <a:latin typeface="Söhne"/>
              </a:rPr>
              <a:t>El Engaño Compasivo:</a:t>
            </a:r>
            <a:r>
              <a:rPr lang="es-ES" sz="2400" dirty="0">
                <a:solidFill>
                  <a:srgbClr val="0D0D0D"/>
                </a:solidFill>
                <a:latin typeface="Söhne"/>
              </a:rPr>
              <a:t> Un amigo está muy enfermo y no sabe que su condición es terminal. La familia decide ocultarle la verdad para evitarle sufrimiento. ¿Es ético mentirle al amigo por su propio bienestar emocional?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" sz="2400" b="1" dirty="0">
                <a:solidFill>
                  <a:srgbClr val="0D0D0D"/>
                </a:solidFill>
                <a:latin typeface="Söhne"/>
              </a:rPr>
              <a:t>El Robo por Necesidad:</a:t>
            </a:r>
            <a:r>
              <a:rPr lang="es-ES" sz="2400" dirty="0">
                <a:solidFill>
                  <a:srgbClr val="0D0D0D"/>
                </a:solidFill>
                <a:latin typeface="Söhne"/>
              </a:rPr>
              <a:t> Una persona pobre y desesperada roba comida para alimentar a su familia. ¿Es ético justificar el robo por razones de necesidad</a:t>
            </a:r>
            <a:r>
              <a:rPr lang="es-ES" sz="2400" dirty="0" smtClean="0">
                <a:solidFill>
                  <a:srgbClr val="0D0D0D"/>
                </a:solidFill>
                <a:latin typeface="Söhne"/>
              </a:rPr>
              <a:t>?</a:t>
            </a:r>
            <a:endParaRPr lang="es-ES" sz="2400" dirty="0">
              <a:solidFill>
                <a:srgbClr val="0D0D0D"/>
              </a:solidFill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1774870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500</Words>
  <Application>Microsoft Office PowerPoint</Application>
  <PresentationFormat>Panorámica</PresentationFormat>
  <Paragraphs>23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Catamaran</vt:lpstr>
      <vt:lpstr>Google Sans</vt:lpstr>
      <vt:lpstr>Söhne</vt:lpstr>
      <vt:lpstr>Wingdings</vt:lpstr>
      <vt:lpstr>Tema de Office</vt:lpstr>
      <vt:lpstr>ÉTICA Y VALORES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ÉTICA Y VALORES</dc:title>
  <dc:creator>Usuario</dc:creator>
  <cp:lastModifiedBy>Usuario</cp:lastModifiedBy>
  <cp:revision>9</cp:revision>
  <dcterms:created xsi:type="dcterms:W3CDTF">2024-03-31T23:28:30Z</dcterms:created>
  <dcterms:modified xsi:type="dcterms:W3CDTF">2024-04-01T00:11:36Z</dcterms:modified>
</cp:coreProperties>
</file>