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Montserrat Black"/>
      <p:regular r:id="rId15"/>
    </p:embeddedFont>
    <p:embeddedFont>
      <p:font typeface="Montserrat Black"/>
      <p:regular r:id="rId16"/>
    </p:embeddedFont>
    <p:embeddedFont>
      <p:font typeface="Inconsolata"/>
      <p:regular r:id="rId17"/>
    </p:embeddedFont>
    <p:embeddedFont>
      <p:font typeface="Inconsolata"/>
      <p:regular r:id="rId1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5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6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8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2118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Proceso de Atención de Enfermería en Pediatría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578900"/>
            <a:ext cx="7556421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El Proceso de Atención de Enfermería (PAE) en pediatría requiere un enfoque especializado que considere las características únicas de los pacientes pediátricos. Este proceso sistemático permite a los profesionales de enfermería brindar cuidados de calidad adaptados a las necesidades específicas de los niños en diferentes etapas de desarrollo..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6028373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D66D7B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12825" y="6161008"/>
            <a:ext cx="9751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Inconsolata Medium" pitchFamily="34" charset="0"/>
                <a:ea typeface="Inconsolata Medium" pitchFamily="34" charset="-122"/>
                <a:cs typeface="Inconsolata Medium" pitchFamily="34" charset="-120"/>
              </a:rPr>
              <a:t>CB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6011466"/>
            <a:ext cx="311717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por Cielito Betancourt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7956" y="620435"/>
            <a:ext cx="13054489" cy="1407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Particularidades del Niño como Sujeto de Cuidado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787956" y="2478048"/>
            <a:ext cx="506492" cy="506492"/>
          </a:xfrm>
          <a:prstGeom prst="roundRect">
            <a:avLst>
              <a:gd name="adj" fmla="val 1805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sx="100000" sy="100000" kx="0" ky="0" algn="bl" rotWithShape="0" blurRad="0" dist="20320" dir="2700000">
              <a:srgbClr val="151617">
                <a:alpha val="100000"/>
              </a:srgbClr>
            </a:outerShdw>
          </a:effectLst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2371" y="2520255"/>
            <a:ext cx="337661" cy="42207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519595" y="2555438"/>
            <a:ext cx="3432334" cy="703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Crecimiento y Desarrollo Continuo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519595" y="3394115"/>
            <a:ext cx="3432334" cy="32414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Los cambios rápidos en peso, talla y desarrollo neurológico requieren valoraciones individualizadas y frecuentes. La dosificación de medicamentos debe ajustarse constantemente según el peso y la superficie corporal del niño.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33273" y="2478048"/>
            <a:ext cx="506492" cy="506492"/>
          </a:xfrm>
          <a:prstGeom prst="roundRect">
            <a:avLst>
              <a:gd name="adj" fmla="val 1805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sx="100000" sy="100000" kx="0" ky="0" algn="bl" rotWithShape="0" blurRad="0" dist="20320" dir="2700000">
              <a:srgbClr val="151617">
                <a:alpha val="100000"/>
              </a:srgbClr>
            </a:outerShdw>
          </a:effectLst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688" y="2520255"/>
            <a:ext cx="337661" cy="42207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964912" y="2555438"/>
            <a:ext cx="3432334" cy="703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Capacidad Limitada de Comunicación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5964912" y="3394115"/>
            <a:ext cx="3432334" cy="2521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Según su edad, el niño puede no expresar adecuadamente síntomas o necesidades, exigiendo una interpretación cuidadosa del lenguaje no verbal y comportamiento para una valoración efectiva.</a:t>
            </a:r>
            <a:endParaRPr lang="en-US" sz="1750" dirty="0"/>
          </a:p>
        </p:txBody>
      </p:sp>
      <p:sp>
        <p:nvSpPr>
          <p:cNvPr id="11" name="Shape 7"/>
          <p:cNvSpPr/>
          <p:nvPr/>
        </p:nvSpPr>
        <p:spPr>
          <a:xfrm>
            <a:off x="9678591" y="2478048"/>
            <a:ext cx="506492" cy="506492"/>
          </a:xfrm>
          <a:prstGeom prst="roundRect">
            <a:avLst>
              <a:gd name="adj" fmla="val 1805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sx="100000" sy="100000" kx="0" ky="0" algn="bl" rotWithShape="0" blurRad="0" dist="20320" dir="2700000">
              <a:srgbClr val="151617">
                <a:alpha val="100000"/>
              </a:srgbClr>
            </a:outerShdw>
          </a:effectLst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006" y="2520255"/>
            <a:ext cx="337661" cy="422077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0410230" y="2555438"/>
            <a:ext cx="3432334" cy="703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Vulnerabilidad Emocional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10410230" y="3394115"/>
            <a:ext cx="3432334" cy="2881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Los niños experimentan miedo y ansiedad en entornos hospitalarios, afectando su cooperación. La humanización del cuidado resulta fundamental para establecer confianza y facilitar la atención.</a:t>
            </a:r>
            <a:endParaRPr lang="en-US" sz="1750" dirty="0"/>
          </a:p>
        </p:txBody>
      </p:sp>
      <p:sp>
        <p:nvSpPr>
          <p:cNvPr id="15" name="Text 10"/>
          <p:cNvSpPr/>
          <p:nvPr/>
        </p:nvSpPr>
        <p:spPr>
          <a:xfrm>
            <a:off x="787956" y="6888837"/>
            <a:ext cx="13054489" cy="7203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Estas características diferenciales requieren que el personal de enfermería adapte cada etapa del PAE, desde la valoración hasta la evaluación, considerando la etapa específica de desarrollo del paciente pediátrico.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27698"/>
            <a:ext cx="1096529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Respuestas Fisiológicas Específicas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9034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Signos Vitales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484596"/>
            <a:ext cx="3978116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La frecuencia respiratoria y cardíaca normal varía significativamente según la edad del niño. Un recién nacido puede presentar una frecuencia cardíaca de 120-160 lpm mientras que en un adolescente se considera normal entre 60-100 lpm.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591889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La enfermera debe conocer estos rangos específicos para cada grupo etario y aplicarlos en la valoración inicial y continua.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32928" y="1903452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Respuesta a la Enfermedad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32928" y="2838926"/>
            <a:ext cx="3978116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Los niños pueden deteriorarse rápidamente en casos de deshidratación o infección debido a sus reservas fisiológicas limitadas. Los signos de alarma suelen ser más sutiles y requieren mayor atención.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5332928" y="5583317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Por ejemplo, la fontanela hundida en lactantes o el tiempo de llenado capilar prolongado son indicadores cruciales que deben evaluarse con precisión.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872067" y="19034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Termorregulación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9872067" y="2484596"/>
            <a:ext cx="3978116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Los niños, especialmente los lactantes, tienen mayor superficie corporal en relación a su masa, lo que facilita la pérdida de calor. Esta característica los hace propensos a la hipotermia en ambientes fríos.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872067" y="5228987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A su vez, pueden desarrollar fiebres más altas que los adultos ante infecciones comunes, requiriendo intervenciones específicas.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0667" y="448389"/>
            <a:ext cx="6916222" cy="509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000"/>
              </a:lnSpc>
              <a:buNone/>
            </a:pPr>
            <a:r>
              <a:rPr lang="en-US" sz="3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Enfoque Centrado en la Familia</a:t>
            </a:r>
            <a:endParaRPr lang="en-US" sz="32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8504" y="3342203"/>
            <a:ext cx="8093393" cy="8093392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582" y="6055459"/>
            <a:ext cx="275153" cy="343853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504" y="3342203"/>
            <a:ext cx="8093393" cy="8093392"/>
          </a:xfrm>
          <a:prstGeom prst="rect">
            <a:avLst/>
          </a:prstGeom>
        </p:spPr>
      </p:pic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169" y="4412873"/>
            <a:ext cx="275153" cy="343853"/>
          </a:xfrm>
          <a:prstGeom prst="rect">
            <a:avLst/>
          </a:prstGeom>
        </p:spPr>
      </p:pic>
      <p:pic>
        <p:nvPicPr>
          <p:cNvPr id="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04" y="3342203"/>
            <a:ext cx="8093393" cy="8093392"/>
          </a:xfrm>
          <a:prstGeom prst="rect">
            <a:avLst/>
          </a:prstGeom>
        </p:spPr>
      </p:pic>
      <p:pic>
        <p:nvPicPr>
          <p:cNvPr id="8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8959" y="4412873"/>
            <a:ext cx="275153" cy="343853"/>
          </a:xfrm>
          <a:prstGeom prst="rect">
            <a:avLst/>
          </a:prstGeom>
        </p:spPr>
      </p:pic>
      <p:pic>
        <p:nvPicPr>
          <p:cNvPr id="9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8504" y="3342203"/>
            <a:ext cx="8093393" cy="8093392"/>
          </a:xfrm>
          <a:prstGeom prst="rect">
            <a:avLst/>
          </a:prstGeom>
        </p:spPr>
      </p:pic>
      <p:pic>
        <p:nvPicPr>
          <p:cNvPr id="10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1545" y="6055459"/>
            <a:ext cx="275153" cy="343853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570667" y="7572256"/>
            <a:ext cx="13489067" cy="5214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2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Este modelo reconoce que el bienestar del niño está profundamente ligado al de su familia, la cual debe ser vista como aliada y parte integral del equipo de salud, no como visitantes pasivos.</a:t>
            </a:r>
            <a:endParaRPr lang="en-US" sz="1250" dirty="0"/>
          </a:p>
        </p:txBody>
      </p:sp>
      <p:sp>
        <p:nvSpPr>
          <p:cNvPr id="12" name="Text 2"/>
          <p:cNvSpPr/>
          <p:nvPr/>
        </p:nvSpPr>
        <p:spPr>
          <a:xfrm>
            <a:off x="1145977" y="2597944"/>
            <a:ext cx="2038112" cy="254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Colaboración</a:t>
            </a:r>
            <a:endParaRPr lang="en-US" sz="1600" dirty="0"/>
          </a:p>
        </p:txBody>
      </p:sp>
      <p:sp>
        <p:nvSpPr>
          <p:cNvPr id="13" name="Text 3"/>
          <p:cNvSpPr/>
          <p:nvPr/>
        </p:nvSpPr>
        <p:spPr>
          <a:xfrm>
            <a:off x="570667" y="2950488"/>
            <a:ext cx="3188851" cy="1564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050"/>
              </a:lnSpc>
              <a:buNone/>
            </a:pPr>
            <a:r>
              <a:rPr lang="en-US" sz="12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Las decisiones clínicas deben tomarse en conjunto con la familia, considerando su conocimiento del niño, valores y cultura. La enfermera actúa como facilitadora del proceso de toma de decisiones compartidas.</a:t>
            </a:r>
            <a:endParaRPr lang="en-US" sz="1250" dirty="0"/>
          </a:p>
        </p:txBody>
      </p:sp>
      <p:sp>
        <p:nvSpPr>
          <p:cNvPr id="14" name="Text 4"/>
          <p:cNvSpPr/>
          <p:nvPr/>
        </p:nvSpPr>
        <p:spPr>
          <a:xfrm>
            <a:off x="4579382" y="1283970"/>
            <a:ext cx="2038112" cy="254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Empoderamiento</a:t>
            </a:r>
            <a:endParaRPr lang="en-US" sz="1600" dirty="0"/>
          </a:p>
        </p:txBody>
      </p:sp>
      <p:sp>
        <p:nvSpPr>
          <p:cNvPr id="15" name="Text 5"/>
          <p:cNvSpPr/>
          <p:nvPr/>
        </p:nvSpPr>
        <p:spPr>
          <a:xfrm>
            <a:off x="4004072" y="1636514"/>
            <a:ext cx="3188851" cy="1564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050"/>
              </a:lnSpc>
              <a:buNone/>
            </a:pPr>
            <a:r>
              <a:rPr lang="en-US" sz="12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Se busca que los padres participen activamente en el cuidado, desde tareas básicas hasta el manejo de tratamientos en casa. La capacitación familiar es un componente esencial del plan de cuidados.</a:t>
            </a:r>
            <a:endParaRPr lang="en-US" sz="1250" dirty="0"/>
          </a:p>
        </p:txBody>
      </p:sp>
      <p:sp>
        <p:nvSpPr>
          <p:cNvPr id="16" name="Text 6"/>
          <p:cNvSpPr/>
          <p:nvPr/>
        </p:nvSpPr>
        <p:spPr>
          <a:xfrm>
            <a:off x="7608094" y="1805464"/>
            <a:ext cx="2847618" cy="254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Respeto por la Diversidad</a:t>
            </a:r>
            <a:endParaRPr lang="en-US" sz="1600" dirty="0"/>
          </a:p>
        </p:txBody>
      </p:sp>
      <p:sp>
        <p:nvSpPr>
          <p:cNvPr id="17" name="Text 7"/>
          <p:cNvSpPr/>
          <p:nvPr/>
        </p:nvSpPr>
        <p:spPr>
          <a:xfrm>
            <a:off x="7437477" y="2158008"/>
            <a:ext cx="3188851" cy="1042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050"/>
              </a:lnSpc>
              <a:buNone/>
            </a:pPr>
            <a:r>
              <a:rPr lang="en-US" sz="12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Cada familia tiene una estructura, dinámicas y creencias propias que deben ser comprendidas y respetadas durante todo el proceso asistencial.</a:t>
            </a:r>
            <a:endParaRPr lang="en-US" sz="1250" dirty="0"/>
          </a:p>
        </p:txBody>
      </p:sp>
      <p:sp>
        <p:nvSpPr>
          <p:cNvPr id="18" name="Text 8"/>
          <p:cNvSpPr/>
          <p:nvPr/>
        </p:nvSpPr>
        <p:spPr>
          <a:xfrm>
            <a:off x="11446193" y="2858691"/>
            <a:ext cx="2038112" cy="254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Apoyo Emocional</a:t>
            </a:r>
            <a:endParaRPr lang="en-US" sz="1600" dirty="0"/>
          </a:p>
        </p:txBody>
      </p:sp>
      <p:sp>
        <p:nvSpPr>
          <p:cNvPr id="19" name="Text 9"/>
          <p:cNvSpPr/>
          <p:nvPr/>
        </p:nvSpPr>
        <p:spPr>
          <a:xfrm>
            <a:off x="10870883" y="3211235"/>
            <a:ext cx="3188851" cy="13037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050"/>
              </a:lnSpc>
              <a:buNone/>
            </a:pPr>
            <a:r>
              <a:rPr lang="en-US" sz="12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La enfermedad de un hijo genera angustia en la familia. La enfermería debe brindar contención y escucha activa, no solo información técnica o procedimientos.</a:t>
            </a:r>
            <a:endParaRPr lang="en-US" sz="12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675" y="530304"/>
            <a:ext cx="10285928" cy="572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Aspectos Éticos en Enfermería Pediátrica</a:t>
            </a:r>
            <a:endParaRPr lang="en-US" sz="36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1942" y="1468398"/>
            <a:ext cx="1651873" cy="1054537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052" y="1965484"/>
            <a:ext cx="257413" cy="32170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986814" y="1651397"/>
            <a:ext cx="2779633" cy="285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Autonomía Progresiva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4986814" y="2047161"/>
            <a:ext cx="6039088" cy="292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Participación creciente del niño en decisiones según su desarrollo</a:t>
            </a:r>
            <a:endParaRPr lang="en-US" sz="1400" dirty="0"/>
          </a:p>
        </p:txBody>
      </p:sp>
      <p:sp>
        <p:nvSpPr>
          <p:cNvPr id="7" name="Shape 3"/>
          <p:cNvSpPr/>
          <p:nvPr/>
        </p:nvSpPr>
        <p:spPr>
          <a:xfrm>
            <a:off x="4849535" y="2536269"/>
            <a:ext cx="9094470" cy="11430"/>
          </a:xfrm>
          <a:prstGeom prst="roundRect">
            <a:avLst>
              <a:gd name="adj" fmla="val 80000"/>
            </a:avLst>
          </a:prstGeom>
          <a:solidFill>
            <a:srgbClr val="151617"/>
          </a:solidFill>
          <a:ln/>
        </p:spPr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886" y="2568654"/>
            <a:ext cx="3303865" cy="1054537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052" y="2935010"/>
            <a:ext cx="257413" cy="32170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12750" y="2751653"/>
            <a:ext cx="3944779" cy="285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Consentimiento y Asentimiento</a:t>
            </a:r>
            <a:endParaRPr lang="en-US" sz="1800" dirty="0"/>
          </a:p>
        </p:txBody>
      </p:sp>
      <p:sp>
        <p:nvSpPr>
          <p:cNvPr id="11" name="Text 5"/>
          <p:cNvSpPr/>
          <p:nvPr/>
        </p:nvSpPr>
        <p:spPr>
          <a:xfrm>
            <a:off x="5812750" y="3147417"/>
            <a:ext cx="5398532" cy="292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Formalización legal y adaptación a la comprensión del menor</a:t>
            </a:r>
            <a:endParaRPr lang="en-US" sz="1400" dirty="0"/>
          </a:p>
        </p:txBody>
      </p:sp>
      <p:sp>
        <p:nvSpPr>
          <p:cNvPr id="12" name="Shape 6"/>
          <p:cNvSpPr/>
          <p:nvPr/>
        </p:nvSpPr>
        <p:spPr>
          <a:xfrm>
            <a:off x="5675471" y="3636526"/>
            <a:ext cx="8268533" cy="11430"/>
          </a:xfrm>
          <a:prstGeom prst="roundRect">
            <a:avLst>
              <a:gd name="adj" fmla="val 80000"/>
            </a:avLst>
          </a:prstGeom>
          <a:solidFill>
            <a:srgbClr val="151617"/>
          </a:solidFill>
          <a:ln/>
        </p:spPr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949" y="3668911"/>
            <a:ext cx="4955738" cy="1054537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052" y="4035266"/>
            <a:ext cx="257413" cy="321707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638687" y="3851910"/>
            <a:ext cx="2288143" cy="285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Confidencialidad</a:t>
            </a:r>
            <a:endParaRPr lang="en-US" sz="1800" dirty="0"/>
          </a:p>
        </p:txBody>
      </p:sp>
      <p:sp>
        <p:nvSpPr>
          <p:cNvPr id="16" name="Text 8"/>
          <p:cNvSpPr/>
          <p:nvPr/>
        </p:nvSpPr>
        <p:spPr>
          <a:xfrm>
            <a:off x="6638687" y="4247674"/>
            <a:ext cx="6588085" cy="292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Manejo respetuoso de información sensible, especialmente en adolescentes</a:t>
            </a:r>
            <a:endParaRPr lang="en-US" sz="1400" dirty="0"/>
          </a:p>
        </p:txBody>
      </p:sp>
      <p:sp>
        <p:nvSpPr>
          <p:cNvPr id="17" name="Shape 9"/>
          <p:cNvSpPr/>
          <p:nvPr/>
        </p:nvSpPr>
        <p:spPr>
          <a:xfrm>
            <a:off x="6501408" y="4736783"/>
            <a:ext cx="7442597" cy="11430"/>
          </a:xfrm>
          <a:prstGeom prst="roundRect">
            <a:avLst>
              <a:gd name="adj" fmla="val 80000"/>
            </a:avLst>
          </a:prstGeom>
          <a:solidFill>
            <a:srgbClr val="151617"/>
          </a:solidFill>
          <a:ln/>
        </p:spPr>
      </p:sp>
      <p:pic>
        <p:nvPicPr>
          <p:cNvPr id="1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013" y="4769168"/>
            <a:ext cx="6607731" cy="1054537"/>
          </a:xfrm>
          <a:prstGeom prst="rect">
            <a:avLst/>
          </a:prstGeom>
        </p:spPr>
      </p:pic>
      <p:pic>
        <p:nvPicPr>
          <p:cNvPr id="1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172" y="5135523"/>
            <a:ext cx="257413" cy="321707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464743" y="4952167"/>
            <a:ext cx="3321248" cy="285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Humanización del Cuidado</a:t>
            </a:r>
            <a:endParaRPr lang="en-US" sz="1800" dirty="0"/>
          </a:p>
        </p:txBody>
      </p:sp>
      <p:sp>
        <p:nvSpPr>
          <p:cNvPr id="21" name="Text 11"/>
          <p:cNvSpPr/>
          <p:nvPr/>
        </p:nvSpPr>
        <p:spPr>
          <a:xfrm>
            <a:off x="7464743" y="5347930"/>
            <a:ext cx="6222087" cy="292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Trato digno, minimización del dolor y respeto a los tiempos del niño</a:t>
            </a:r>
            <a:endParaRPr lang="en-US" sz="1400" dirty="0"/>
          </a:p>
        </p:txBody>
      </p:sp>
      <p:sp>
        <p:nvSpPr>
          <p:cNvPr id="22" name="Text 12"/>
          <p:cNvSpPr/>
          <p:nvPr/>
        </p:nvSpPr>
        <p:spPr>
          <a:xfrm>
            <a:off x="640675" y="6029563"/>
            <a:ext cx="13349049" cy="878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Los aspectos éticos en la enfermería pediátrica plantean desafíos únicos. El consentimiento informado lo otorgan los padres o tutores legales, pero es fundamental fomentar el asentimiento del niño, adaptando la comunicación a su nivel cognitivo y mostrando respeto por sus opiniones y sentimientos.</a:t>
            </a:r>
            <a:endParaRPr lang="en-US" sz="1400" dirty="0"/>
          </a:p>
        </p:txBody>
      </p:sp>
      <p:sp>
        <p:nvSpPr>
          <p:cNvPr id="23" name="Text 13"/>
          <p:cNvSpPr/>
          <p:nvPr/>
        </p:nvSpPr>
        <p:spPr>
          <a:xfrm>
            <a:off x="640675" y="7113746"/>
            <a:ext cx="13349049" cy="585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En adolescentes, la confidencialidad requiere un equilibrio delicado, especialmente en temas como salud sexual o mental, explicando siempre los límites legales y éticos aplicables.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9847" y="689610"/>
            <a:ext cx="8837771" cy="606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750"/>
              </a:lnSpc>
              <a:buNone/>
            </a:pPr>
            <a:r>
              <a:rPr lang="en-US" sz="38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Comunicación Eficaz en Pediatría</a:t>
            </a:r>
            <a:endParaRPr lang="en-US" sz="3800" dirty="0"/>
          </a:p>
        </p:txBody>
      </p:sp>
      <p:sp>
        <p:nvSpPr>
          <p:cNvPr id="3" name="Shape 1"/>
          <p:cNvSpPr/>
          <p:nvPr/>
        </p:nvSpPr>
        <p:spPr>
          <a:xfrm>
            <a:off x="7303770" y="1685092"/>
            <a:ext cx="22860" cy="5014555"/>
          </a:xfrm>
          <a:prstGeom prst="roundRect">
            <a:avLst>
              <a:gd name="adj" fmla="val 40000"/>
            </a:avLst>
          </a:prstGeom>
          <a:solidFill>
            <a:srgbClr val="000000">
              <a:alpha val="800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6536829" y="1892141"/>
            <a:ext cx="582692" cy="22860"/>
          </a:xfrm>
          <a:prstGeom prst="roundRect">
            <a:avLst>
              <a:gd name="adj" fmla="val 40000"/>
            </a:avLst>
          </a:prstGeom>
          <a:solidFill>
            <a:srgbClr val="151617"/>
          </a:solidFill>
          <a:ln/>
        </p:spPr>
      </p:sp>
      <p:sp>
        <p:nvSpPr>
          <p:cNvPr id="5" name="Shape 3"/>
          <p:cNvSpPr/>
          <p:nvPr/>
        </p:nvSpPr>
        <p:spPr>
          <a:xfrm>
            <a:off x="7096661" y="1685092"/>
            <a:ext cx="437078" cy="437078"/>
          </a:xfrm>
          <a:prstGeom prst="roundRect">
            <a:avLst>
              <a:gd name="adj" fmla="val 2092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sx="100000" sy="100000" kx="0" ky="0" algn="bl" rotWithShape="0" blurRad="0" dist="17780" dir="2700000">
              <a:srgbClr val="151617">
                <a:alpha val="100000"/>
              </a:srgbClr>
            </a:outerShdw>
          </a:effectLst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9468" y="1721465"/>
            <a:ext cx="291346" cy="36421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362444" y="1751767"/>
            <a:ext cx="2981444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Lactantes (0-12 meses)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679847" y="2171819"/>
            <a:ext cx="5664041" cy="12434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Comunicación no verbal, interpretación del llanto, contacto visual y táctil. Uso de voz suave y cantarina para transmitir seguridad. La comunicación con los padres es fundamental para interpretar las necesidades del bebé.</a:t>
            </a: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7510879" y="3057644"/>
            <a:ext cx="582692" cy="22860"/>
          </a:xfrm>
          <a:prstGeom prst="roundRect">
            <a:avLst>
              <a:gd name="adj" fmla="val 40000"/>
            </a:avLst>
          </a:prstGeom>
          <a:solidFill>
            <a:srgbClr val="151617"/>
          </a:solidFill>
          <a:ln/>
        </p:spPr>
      </p:sp>
      <p:sp>
        <p:nvSpPr>
          <p:cNvPr id="10" name="Shape 7"/>
          <p:cNvSpPr/>
          <p:nvPr/>
        </p:nvSpPr>
        <p:spPr>
          <a:xfrm>
            <a:off x="7096661" y="2850594"/>
            <a:ext cx="437078" cy="437078"/>
          </a:xfrm>
          <a:prstGeom prst="roundRect">
            <a:avLst>
              <a:gd name="adj" fmla="val 2092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sx="100000" sy="100000" kx="0" ky="0" algn="bl" rotWithShape="0" blurRad="0" dist="17780" dir="2700000">
              <a:srgbClr val="151617">
                <a:alpha val="100000"/>
              </a:srgbClr>
            </a:outerShdw>
          </a:effectLst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468" y="2886968"/>
            <a:ext cx="291346" cy="364212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8286512" y="2917269"/>
            <a:ext cx="3049191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Preescolares (2-5 años)</a:t>
            </a:r>
            <a:endParaRPr lang="en-US" sz="1900" dirty="0"/>
          </a:p>
        </p:txBody>
      </p:sp>
      <p:sp>
        <p:nvSpPr>
          <p:cNvPr id="13" name="Text 9"/>
          <p:cNvSpPr/>
          <p:nvPr/>
        </p:nvSpPr>
        <p:spPr>
          <a:xfrm>
            <a:off x="8286512" y="3337322"/>
            <a:ext cx="5664041" cy="12434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Lenguaje sencillo, uso de juegos y cuentos para explicar procedimientos. Evitar términos amenazantes como "pinchar" o "cortar". Permitir que manipulen material sanitario de juguete para reducir la ansiedad.</a:t>
            </a:r>
            <a:endParaRPr lang="en-US" sz="1500" dirty="0"/>
          </a:p>
        </p:txBody>
      </p:sp>
      <p:sp>
        <p:nvSpPr>
          <p:cNvPr id="14" name="Shape 10"/>
          <p:cNvSpPr/>
          <p:nvPr/>
        </p:nvSpPr>
        <p:spPr>
          <a:xfrm>
            <a:off x="6536829" y="4116943"/>
            <a:ext cx="582692" cy="22860"/>
          </a:xfrm>
          <a:prstGeom prst="roundRect">
            <a:avLst>
              <a:gd name="adj" fmla="val 40000"/>
            </a:avLst>
          </a:prstGeom>
          <a:solidFill>
            <a:srgbClr val="151617"/>
          </a:solidFill>
          <a:ln/>
        </p:spPr>
      </p:sp>
      <p:sp>
        <p:nvSpPr>
          <p:cNvPr id="15" name="Shape 11"/>
          <p:cNvSpPr/>
          <p:nvPr/>
        </p:nvSpPr>
        <p:spPr>
          <a:xfrm>
            <a:off x="7096661" y="3909893"/>
            <a:ext cx="437078" cy="437078"/>
          </a:xfrm>
          <a:prstGeom prst="roundRect">
            <a:avLst>
              <a:gd name="adj" fmla="val 2092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sx="100000" sy="100000" kx="0" ky="0" algn="bl" rotWithShape="0" blurRad="0" dist="17780" dir="2700000">
              <a:srgbClr val="151617">
                <a:alpha val="100000"/>
              </a:srgbClr>
            </a:outerShdw>
          </a:effectLst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468" y="3946267"/>
            <a:ext cx="291346" cy="364212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3677483" y="3976568"/>
            <a:ext cx="2666405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Escolares (6-11 años)</a:t>
            </a:r>
            <a:endParaRPr lang="en-US" sz="1900" dirty="0"/>
          </a:p>
        </p:txBody>
      </p:sp>
      <p:sp>
        <p:nvSpPr>
          <p:cNvPr id="18" name="Text 13"/>
          <p:cNvSpPr/>
          <p:nvPr/>
        </p:nvSpPr>
        <p:spPr>
          <a:xfrm>
            <a:off x="679847" y="4396621"/>
            <a:ext cx="5664041" cy="12434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Mayor capacidad de comprensión. Explicaciones con dibujos o modelos anatómicos simples. Involucrarlos en decisiones sencillas como "¿en qué brazo prefieres la vía?". Responder honestamente a sus preguntas.</a:t>
            </a:r>
            <a:endParaRPr lang="en-US" sz="1500" dirty="0"/>
          </a:p>
        </p:txBody>
      </p:sp>
      <p:sp>
        <p:nvSpPr>
          <p:cNvPr id="19" name="Shape 14"/>
          <p:cNvSpPr/>
          <p:nvPr/>
        </p:nvSpPr>
        <p:spPr>
          <a:xfrm>
            <a:off x="7510879" y="5176361"/>
            <a:ext cx="582692" cy="22860"/>
          </a:xfrm>
          <a:prstGeom prst="roundRect">
            <a:avLst>
              <a:gd name="adj" fmla="val 40000"/>
            </a:avLst>
          </a:prstGeom>
          <a:solidFill>
            <a:srgbClr val="151617"/>
          </a:solidFill>
          <a:ln/>
        </p:spPr>
      </p:sp>
      <p:sp>
        <p:nvSpPr>
          <p:cNvPr id="20" name="Shape 15"/>
          <p:cNvSpPr/>
          <p:nvPr/>
        </p:nvSpPr>
        <p:spPr>
          <a:xfrm>
            <a:off x="7096661" y="4969312"/>
            <a:ext cx="437078" cy="437078"/>
          </a:xfrm>
          <a:prstGeom prst="roundRect">
            <a:avLst>
              <a:gd name="adj" fmla="val 2092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sx="100000" sy="100000" kx="0" ky="0" algn="bl" rotWithShape="0" blurRad="0" dist="17780" dir="2700000">
              <a:srgbClr val="151617">
                <a:alpha val="100000"/>
              </a:srgbClr>
            </a:outerShdw>
          </a:effectLst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468" y="5005685"/>
            <a:ext cx="291346" cy="364212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8286512" y="5035987"/>
            <a:ext cx="3352443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Adolescentes (12-18 años)</a:t>
            </a:r>
            <a:endParaRPr lang="en-US" sz="1900" dirty="0"/>
          </a:p>
        </p:txBody>
      </p:sp>
      <p:sp>
        <p:nvSpPr>
          <p:cNvPr id="23" name="Text 17"/>
          <p:cNvSpPr/>
          <p:nvPr/>
        </p:nvSpPr>
        <p:spPr>
          <a:xfrm>
            <a:off x="8286512" y="5456039"/>
            <a:ext cx="5664041" cy="12434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Respeto a su privacidad y autonomía. Comunicación directa, evitando infantilizar. Ofrecerles espacios de consulta sin la presencia de los padres para temas sensibles. Explicaciones completas sobre su estado y tratamiento.</a:t>
            </a:r>
            <a:endParaRPr lang="en-US" sz="1500" dirty="0"/>
          </a:p>
        </p:txBody>
      </p:sp>
      <p:sp>
        <p:nvSpPr>
          <p:cNvPr id="24" name="Text 18"/>
          <p:cNvSpPr/>
          <p:nvPr/>
        </p:nvSpPr>
        <p:spPr>
          <a:xfrm>
            <a:off x="679847" y="6918127"/>
            <a:ext cx="13270706" cy="621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La relación terapéutica en pediatría se construye mediante el uso de un lenguaje claro, honesto y empático, considerando los miedos, dudas y el estado emocional tanto del niño como de su familia.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6388" y="492204"/>
            <a:ext cx="8773835" cy="5592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Valoración de Enfermería Pediátrica</a:t>
            </a:r>
            <a:endParaRPr lang="en-US" sz="35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6388" y="1409343"/>
            <a:ext cx="894874" cy="131730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789748" y="1588294"/>
            <a:ext cx="3085862" cy="279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Historia Clínica Adaptada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1789748" y="1975247"/>
            <a:ext cx="12214265" cy="572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Recoge antecedentes personales, familiares y desarrollo psicomotor. Incluye calendario vacunal, alergias, hábitos alimenticios y patrón de sueño específicos para cada edad.</a:t>
            </a:r>
            <a:endParaRPr lang="en-US" sz="14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88" y="2726650"/>
            <a:ext cx="894874" cy="131730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789748" y="2905601"/>
            <a:ext cx="3522464" cy="279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Antropometría Especializada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1789748" y="3292554"/>
            <a:ext cx="12214265" cy="572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Medición precisa de peso, talla, perímetro cefálico y cálculo de percentiles. Uso de curvas de crecimiento estandarizadas según edad y sexo para detectar desviaciones.</a:t>
            </a:r>
            <a:endParaRPr lang="en-US" sz="14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88" y="4043958"/>
            <a:ext cx="894874" cy="131730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789748" y="4222909"/>
            <a:ext cx="3163610" cy="279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Signos Vitales Específicos</a:t>
            </a:r>
            <a:endParaRPr lang="en-US" sz="1750" dirty="0"/>
          </a:p>
        </p:txBody>
      </p:sp>
      <p:sp>
        <p:nvSpPr>
          <p:cNvPr id="11" name="Text 6"/>
          <p:cNvSpPr/>
          <p:nvPr/>
        </p:nvSpPr>
        <p:spPr>
          <a:xfrm>
            <a:off x="1789748" y="4609862"/>
            <a:ext cx="12214265" cy="572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Interpretación de constantes vitales según rangos pediátricos. Valoración del dolor mediante escalas adaptadas (FLACC, Wong-Baker, EVA) según la edad y capacidad comunicativa.</a:t>
            </a:r>
            <a:endParaRPr lang="en-US" sz="14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88" y="5361265"/>
            <a:ext cx="894874" cy="131730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789748" y="5540216"/>
            <a:ext cx="2713077" cy="279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Desarrollo Psicomotor</a:t>
            </a:r>
            <a:endParaRPr lang="en-US" sz="1750" dirty="0"/>
          </a:p>
        </p:txBody>
      </p:sp>
      <p:sp>
        <p:nvSpPr>
          <p:cNvPr id="14" name="Text 8"/>
          <p:cNvSpPr/>
          <p:nvPr/>
        </p:nvSpPr>
        <p:spPr>
          <a:xfrm>
            <a:off x="1789748" y="5927169"/>
            <a:ext cx="12214265" cy="572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Evaluación de hitos del desarrollo según la edad utilizando test específicos como Denver  Identificación temprana de posibles retrasos o alteraciones.</a:t>
            </a:r>
            <a:endParaRPr lang="en-US" sz="1400" dirty="0"/>
          </a:p>
        </p:txBody>
      </p:sp>
      <p:sp>
        <p:nvSpPr>
          <p:cNvPr id="15" name="Text 9"/>
          <p:cNvSpPr/>
          <p:nvPr/>
        </p:nvSpPr>
        <p:spPr>
          <a:xfrm>
            <a:off x="626388" y="6879908"/>
            <a:ext cx="13377624" cy="8586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La valoración pediátrica requiere conocimientos especializados y herramientas específicas que permitan detectar anomalías en el crecimiento y desarrollo. Esta valoración inicial constituye la base para la formulación de diagnósticos de enfermería precisos y la planificación de cuidados individualizados.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7823" y="611505"/>
            <a:ext cx="8276392" cy="6051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750"/>
              </a:lnSpc>
              <a:buNone/>
            </a:pPr>
            <a:r>
              <a:rPr lang="en-US" sz="38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Aplicación del PAE en Pediatría</a:t>
            </a:r>
            <a:endParaRPr lang="en-US" sz="3800" dirty="0"/>
          </a:p>
        </p:txBody>
      </p:sp>
      <p:sp>
        <p:nvSpPr>
          <p:cNvPr id="3" name="Shape 1"/>
          <p:cNvSpPr/>
          <p:nvPr/>
        </p:nvSpPr>
        <p:spPr>
          <a:xfrm>
            <a:off x="677823" y="2475548"/>
            <a:ext cx="3100745" cy="193596"/>
          </a:xfrm>
          <a:prstGeom prst="roundRect">
            <a:avLst>
              <a:gd name="adj" fmla="val 4723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sx="100000" sy="100000" kx="0" ky="0" algn="bl" rotWithShape="0" blurRad="0" dist="17780" dir="2700000">
              <a:srgbClr val="151617">
                <a:alpha val="100000"/>
              </a:srgbClr>
            </a:outerShdw>
          </a:effectLst>
        </p:spPr>
      </p:sp>
      <p:sp>
        <p:nvSpPr>
          <p:cNvPr id="4" name="Text 2"/>
          <p:cNvSpPr/>
          <p:nvPr/>
        </p:nvSpPr>
        <p:spPr>
          <a:xfrm>
            <a:off x="677823" y="2959656"/>
            <a:ext cx="3100745" cy="605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Diagnósticos de Enfermería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677823" y="3681174"/>
            <a:ext cx="3100745" cy="278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Formulación según taxonomía NANDA adaptada al contexto pediátrico. Los diagnósticos más frecuentes incluyen: "Riesgo de deterioro de la integridad cutánea", "Desequilibrio nutricional", "Ansiedad relacionada con procedimientos" o "Temor del niño/familia".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4069080" y="2185035"/>
            <a:ext cx="3100864" cy="193596"/>
          </a:xfrm>
          <a:prstGeom prst="roundRect">
            <a:avLst>
              <a:gd name="adj" fmla="val 4723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sx="100000" sy="100000" kx="0" ky="0" algn="bl" rotWithShape="0" blurRad="0" dist="17780" dir="2700000">
              <a:srgbClr val="151617">
                <a:alpha val="100000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4069080" y="2669143"/>
            <a:ext cx="3100864" cy="605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Planificación Colaborativa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4069080" y="3390662"/>
            <a:ext cx="3100864" cy="2479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Establecimiento de objetivos realistas junto con la familia, considerando la edad y el desarrollo del niño. Selección de intervenciones NIC adecuadas como "Manejo del dolor", "Fomento del apego" o "Terapia de juego".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7460456" y="1894523"/>
            <a:ext cx="3100745" cy="193596"/>
          </a:xfrm>
          <a:prstGeom prst="roundRect">
            <a:avLst>
              <a:gd name="adj" fmla="val 4723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sx="100000" sy="100000" kx="0" ky="0" algn="bl" rotWithShape="0" blurRad="0" dist="17780" dir="2700000">
              <a:srgbClr val="151617">
                <a:alpha val="100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7460456" y="2378631"/>
            <a:ext cx="2632829" cy="302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Ejecución Adaptada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7460456" y="2797493"/>
            <a:ext cx="3100745" cy="278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Implementación de cuidados con técnicas específicas pediátricas. Por ejemplo, uso de métodos de distracción durante procedimientos dolorosos, administración de medicación en presentaciones pediátricas o fomento de la presencia familiar durante la hospitalización.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10851713" y="1604010"/>
            <a:ext cx="3100864" cy="193596"/>
          </a:xfrm>
          <a:prstGeom prst="roundRect">
            <a:avLst>
              <a:gd name="adj" fmla="val 4723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sx="100000" sy="100000" kx="0" ky="0" algn="bl" rotWithShape="0" blurRad="0" dist="17780" dir="2700000">
              <a:srgbClr val="151617">
                <a:alpha val="100000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10851713" y="2088118"/>
            <a:ext cx="2700695" cy="302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Evaluación Continua</a:t>
            </a:r>
            <a:endParaRPr lang="en-US" sz="1900" dirty="0"/>
          </a:p>
        </p:txBody>
      </p:sp>
      <p:sp>
        <p:nvSpPr>
          <p:cNvPr id="14" name="Text 12"/>
          <p:cNvSpPr/>
          <p:nvPr/>
        </p:nvSpPr>
        <p:spPr>
          <a:xfrm>
            <a:off x="10851713" y="2506980"/>
            <a:ext cx="3100864" cy="2479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Seguimiento de resultados NOC considerando la rápida evolución del paciente pediátrico. Ajuste del plan según cambios en el desarrollo o en la condición clínica, con participación activa de la familia en la valoración de resultados.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677823" y="6688336"/>
            <a:ext cx="13274754" cy="929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La implementación efectiva del PAE en pediatría requiere flexibilidad y adaptación constante a las necesidades cambiantes del niño en crecimiento. El registro meticuloso y la continuidad de cuidados son esenciales para garantizar una atención de enfermería integral y de calidad.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2025-05-01T12:27:13Z</dcterms:created>
  <dcterms:modified xsi:type="dcterms:W3CDTF">2025-05-01T12:27:13Z</dcterms:modified>
</cp:coreProperties>
</file>