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9"/>
  </p:notesMasterIdLst>
  <p:sldIdLst>
    <p:sldId id="380" r:id="rId2"/>
    <p:sldId id="381" r:id="rId3"/>
    <p:sldId id="382" r:id="rId4"/>
    <p:sldId id="383" r:id="rId5"/>
    <p:sldId id="384" r:id="rId6"/>
    <p:sldId id="385" r:id="rId7"/>
    <p:sldId id="386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C0209-AD60-4F7E-95E0-B344FE2E97C7}" type="datetimeFigureOut">
              <a:rPr lang="es-EC" smtClean="0"/>
              <a:t>26/1/2023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E2131-33D2-4C8C-8188-F68B8826AD5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1423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4B987A1-FE04-47BA-82C5-68B352BDF6F3}" type="datetime1">
              <a:rPr lang="es-EC" smtClean="0"/>
              <a:t>26/1/2023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7062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234B-88E0-4581-9680-361E78937AD6}" type="datetime1">
              <a:rPr lang="es-EC" smtClean="0"/>
              <a:t>26/1/2023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735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353BED2-5FE6-4972-B302-2D8619686F07}" type="datetime1">
              <a:rPr lang="es-EC" smtClean="0"/>
              <a:t>26/1/2023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1992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C2C4-5F02-4667-B8DF-C99D8FA18AC8}" type="datetime1">
              <a:rPr lang="es-EC" smtClean="0"/>
              <a:t>26/1/2023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29829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F8F51E-22ED-49F6-9EF4-A45446D118A4}" type="datetime1">
              <a:rPr lang="es-EC" smtClean="0"/>
              <a:t>26/1/2023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04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96A0-8B90-4461-B3A9-6CA3EB47E171}" type="datetime1">
              <a:rPr lang="es-EC" smtClean="0"/>
              <a:t>26/1/2023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3242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3EBF-DEFC-4AA5-8CAD-06E0D884478A}" type="datetime1">
              <a:rPr lang="es-EC" smtClean="0"/>
              <a:t>26/1/2023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5150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3025-FF83-455B-B69B-38862C6167A8}" type="datetime1">
              <a:rPr lang="es-EC" smtClean="0"/>
              <a:t>26/1/2023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42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413D-036C-42BF-A023-44F6F0F515B8}" type="datetime1">
              <a:rPr lang="es-EC" smtClean="0"/>
              <a:t>26/1/2023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447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E41D27-6179-4247-8589-0D4734CF229F}" type="datetime1">
              <a:rPr lang="es-EC" smtClean="0"/>
              <a:t>26/1/2023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116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8BF-3C35-4831-BA0E-C8A6C045277A}" type="datetime1">
              <a:rPr lang="es-EC" smtClean="0"/>
              <a:t>26/1/2023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20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A501FA8-15AC-4BD6-A467-F0F8FBECC0B1}" type="datetime1">
              <a:rPr lang="es-EC" smtClean="0"/>
              <a:t>26/1/2023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1D76B93-FD95-48A9-B710-2DE92ADF6007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8820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1197" y="946422"/>
            <a:ext cx="5934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MAGNITUD DEL PROBLEMA</a:t>
            </a:r>
            <a:endParaRPr kumimoji="0" lang="es-EC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182" y="1875602"/>
            <a:ext cx="10845635" cy="345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/>
              <a:t>Al relacionar los saldos en muertos y heridos, proporcionalmente con la población, con los vehículos, o con el kilometraje recorrido, se dispondrá de cifras o índices que permitirán hacer comparaciones acerca del comportamiento de la accidentabilidad.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Estas darán la escala para juzgar la magnitud del problema. Esta comparación puede hacerse entre ciudades, entidades políticas, tramos de carreteras, países, o bien un sistema o red vial a través del tiempo.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estas relaciones, los indicadores más utilizados son los siguientes.</a:t>
            </a:r>
          </a:p>
        </p:txBody>
      </p:sp>
    </p:spTree>
    <p:extLst>
      <p:ext uri="{BB962C8B-B14F-4D97-AF65-F5344CB8AC3E}">
        <p14:creationId xmlns:p14="http://schemas.microsoft.com/office/powerpoint/2010/main" val="1675985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48894" y="819159"/>
            <a:ext cx="10845635" cy="645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b="1" dirty="0"/>
              <a:t>1. Índices con respecto a la población (P)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/>
              <a:t>Los índices son el de accidentabilidad (# de accidentes), el de morbilidad (# de heridos) y el de mortalidad (# de muertos), con respecto al número de habitantes (# de habitantes) en el año de que se trate expresado por cada 100.000 habitantes.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/>
              <a:t>Matemáticamente se expresan como: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de accidentalidad: </a:t>
            </a:r>
            <a:r>
              <a:rPr lang="es-EC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A/P = (# de accidentes en el año x 100.000) / # de habitantes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 el número de accidentes en el año por cada 100.000 habitantes. Es útil para comparar ciudades, entidades políticas o sistemas de carreteras y calles, semejantes en la base económica.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de morbilidad: </a:t>
            </a:r>
            <a:r>
              <a:rPr lang="es-EC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morb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/P = (# de heridos en el año x 100.000) / # de habitantes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s-EC" sz="2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de mortalidad: </a:t>
            </a:r>
            <a:r>
              <a:rPr lang="es-EC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/P = (# de muertos en el año x 100.000) / # de habitantes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08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48894" y="819159"/>
            <a:ext cx="10845635" cy="606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b="1" dirty="0"/>
              <a:t>2. Índices con respecto al parque automotor (V)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/>
              <a:t>Al igual que en el caso anterior los índices de accidentalidad, morbilidad y mortalidad son con respecto al número de vehículos registrados (# de vehículos registrados) en el año respectivo, expresada por cada 10.000 vehículos. Estos son:</a:t>
            </a:r>
            <a:endParaRPr lang="es-EC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de accidentalidad: </a:t>
            </a:r>
            <a:r>
              <a:rPr lang="es-EC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A/V = (# de accidentes en el año x 10.000) / # de vehículos registrados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 el número de accidentes por cada 10.000 vehículos. Útil para comparar ciudades, entidades o países, aunque exista diferente base económica.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de morbilidad: </a:t>
            </a:r>
            <a:r>
              <a:rPr lang="es-EC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morb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/V = (# de heridos en el año x 10.000) / # de vehículos registrados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s-EC" sz="2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de mortalidad: </a:t>
            </a:r>
            <a:r>
              <a:rPr lang="es-EC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/V = (# de muertos en el año x 10.000) / # de vehículos registrados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95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48894" y="819159"/>
            <a:ext cx="10845635" cy="578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b="1" dirty="0"/>
              <a:t>3. Otros índices de accidentes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de accidentalidad con respecto al kilometraje de viaje</a:t>
            </a: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el número de accidentes por un millón de vehículos-kilómetro de viaje.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A/K = (# de accidentes en el año x 1,000.000) / VK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Donde VK representa el número de vehículos-kilómetro de viaje al año, y es igual a: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VK= TPD(365)(L)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TPD: es el tránsito promedio diario y L es la longitud del viaje (como el caso de un tramo determinado de una carretera).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valor de VK también se puede determinar multiplicando el consumo anual de combustible por el rendimiento promedio.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 índice es útil para comparar núcleos de población, entidades, países o carreteras individuales.</a:t>
            </a:r>
            <a:endParaRPr lang="es-EC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9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73182" y="1041101"/>
            <a:ext cx="10845635" cy="5255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de accidentalidad con respecto al número de vehículos que entran a una intersección</a:t>
            </a: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el número de accidentes por un millón de vehículos que entran a la intersección.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A/VEI = (# de accidentes en el año x 1,000.000) / V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Donde V representa el número de vehículos que entran a la intersección en un año.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 TPD(365)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 índice se utiliza frecuentemente para medir las tasas de accidentes en intersecciones , y así con base en un índice de accidentalidad definido como peligroso, se pueden determinar los puntos críticos de accidentalidad de la ciudad. </a:t>
            </a:r>
          </a:p>
        </p:txBody>
      </p:sp>
    </p:spTree>
    <p:extLst>
      <p:ext uri="{BB962C8B-B14F-4D97-AF65-F5344CB8AC3E}">
        <p14:creationId xmlns:p14="http://schemas.microsoft.com/office/powerpoint/2010/main" val="18351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61959" y="881303"/>
            <a:ext cx="10845635" cy="5494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de severidad en intersecciones</a:t>
            </a: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 índice tiene en cuenta la gravedad de los accidentes en términos de daños materiales, heridos y muertes, con respecto al número de vehículos que entran a la intersección. Se calcula como: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(NAD</a:t>
            </a:r>
            <a:r>
              <a:rPr lang="es-EC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1,000.000) / (TPD(365))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Donde: </a:t>
            </a:r>
            <a:r>
              <a:rPr lang="es-EC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</a:t>
            </a:r>
            <a:r>
              <a:rPr lang="es-EC" sz="24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 el número de accidentes por daños materiales, heridos y muertos, equivalentes en daños materiales. Esto es: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</a:t>
            </a:r>
            <a:r>
              <a:rPr lang="es-EC" sz="24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s-EC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NAD + NAH(F</a:t>
            </a:r>
            <a:r>
              <a:rPr lang="es-EC" sz="24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EC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)+NAM(F</a:t>
            </a:r>
            <a:r>
              <a:rPr lang="es-EC" sz="24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EC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Donde: NAD = número de accidentes con daños materiales solamente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NAH = número de accidentes con heridos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NAM = número de accidentes con muertos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EC" sz="24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EC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Costo de AH/Costo de AD		</a:t>
            </a:r>
            <a:r>
              <a:rPr lang="es-EC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EC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EC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s-EC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Costo de AM/Costo de AD</a:t>
            </a:r>
          </a:p>
        </p:txBody>
      </p:sp>
    </p:spTree>
    <p:extLst>
      <p:ext uri="{BB962C8B-B14F-4D97-AF65-F5344CB8AC3E}">
        <p14:creationId xmlns:p14="http://schemas.microsoft.com/office/powerpoint/2010/main" val="1340708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73182" y="588340"/>
            <a:ext cx="10845635" cy="6104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u="sng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Ejemplos:</a:t>
            </a:r>
            <a:endParaRPr lang="es-EC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Para un año determinado, un país de 70000000 de habitantes tiene registrados 6360000 vehículos. Durante dicho año se presentaron 181260 accidentes con 73390 heridos y 8264 muertos.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desea determinar los índices de accidentalidad, morbilidad y mortalidad teniendo como base la población y el parque vehicular.</a:t>
            </a: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s-EC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Para una intersección de alta accidentalidad, en un año particular, se reporta la siguiente información:</a:t>
            </a:r>
          </a:p>
          <a:p>
            <a:pPr marL="342900" lvl="0" indent="-342900" algn="just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10500 vehículos como tránsito promedio diario servidor en toda la intersección.</a:t>
            </a:r>
          </a:p>
          <a:p>
            <a:pPr marL="342900" lvl="0" indent="-342900" algn="just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accidentes: 32 con daños materiales, 6 con heridos y 2 con muertos.</a:t>
            </a:r>
          </a:p>
          <a:p>
            <a:pPr marL="342900" lvl="0" indent="-342900" algn="just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estima que los costos de los accidentes con respecto al de los daños materiales son: 1,5 veces con heridos y 8,0 veces con muertos.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s-EC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desea determinar el índice de severidad de la intersección.</a:t>
            </a:r>
          </a:p>
        </p:txBody>
      </p:sp>
    </p:spTree>
    <p:extLst>
      <p:ext uri="{BB962C8B-B14F-4D97-AF65-F5344CB8AC3E}">
        <p14:creationId xmlns:p14="http://schemas.microsoft.com/office/powerpoint/2010/main" val="411909007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29359</TotalTime>
  <Words>919</Words>
  <Application>Microsoft Office PowerPoint</Application>
  <PresentationFormat>Panorámica</PresentationFormat>
  <Paragraphs>58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Times New Roman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SYSTEMarket</dc:creator>
  <cp:lastModifiedBy>Angel Edmundo Paredes Garcia</cp:lastModifiedBy>
  <cp:revision>73</cp:revision>
  <dcterms:created xsi:type="dcterms:W3CDTF">2018-05-06T04:10:44Z</dcterms:created>
  <dcterms:modified xsi:type="dcterms:W3CDTF">2023-01-27T01:41:12Z</dcterms:modified>
</cp:coreProperties>
</file>