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Bobby Jones Soft" charset="1" panose="00000000000000000000"/>
      <p:regular r:id="rId29"/>
    </p:embeddedFont>
    <p:embeddedFont>
      <p:font typeface="Aristotelica Pro Bold" charset="1" panose="00000800000000000000"/>
      <p:regular r:id="rId30"/>
    </p:embeddedFont>
    <p:embeddedFont>
      <p:font typeface="Aristotelica Pro" charset="1" panose="00000500000000000000"/>
      <p:regular r:id="rId31"/>
    </p:embeddedFont>
    <p:embeddedFont>
      <p:font typeface="Sugo Display" charset="1" panose="02000506020000020004"/>
      <p:regular r:id="rId32"/>
    </p:embeddedFont>
    <p:embeddedFont>
      <p:font typeface="Amiko Ultra-Bold" charset="1" panose="00000800000000000000"/>
      <p:regular r:id="rId33"/>
    </p:embeddedFont>
    <p:embeddedFont>
      <p:font typeface="Atkinson Hyperlegible" charset="1" panose="00000000000000000000"/>
      <p:regular r:id="rId34"/>
    </p:embeddedFont>
    <p:embeddedFont>
      <p:font typeface="Londrina Solid" charset="1" panose="00000500000000000000"/>
      <p:regular r:id="rId35"/>
    </p:embeddedFont>
    <p:embeddedFont>
      <p:font typeface="Quicksand Bold" charset="1" panose="00000800000000000000"/>
      <p:regular r:id="rId36"/>
    </p:embeddedFont>
    <p:embeddedFont>
      <p:font typeface="Montserrat Medium" charset="1" panose="00000600000000000000"/>
      <p:regular r:id="rId37"/>
    </p:embeddedFont>
    <p:embeddedFont>
      <p:font typeface="Inter Bold" charset="1" panose="020B0802030000000004"/>
      <p:regular r:id="rId38"/>
    </p:embeddedFont>
    <p:embeddedFont>
      <p:font typeface="Inter" charset="1" panose="020B0502030000000004"/>
      <p:regular r:id="rId39"/>
    </p:embeddedFont>
    <p:embeddedFont>
      <p:font typeface="Moonjelly Bold" charset="1" panose="02000000000000000000"/>
      <p:regular r:id="rId40"/>
    </p:embeddedFont>
    <p:embeddedFont>
      <p:font typeface="Moonjelly" charset="1" panose="02000000000000000000"/>
      <p:regular r:id="rId41"/>
    </p:embeddedFont>
    <p:embeddedFont>
      <p:font typeface="Proxima Nova" charset="1" panose="02000506030000020004"/>
      <p:regular r:id="rId42"/>
    </p:embeddedFont>
    <p:embeddedFont>
      <p:font typeface="Agrandir" charset="1" panose="00000500000000000000"/>
      <p:regular r:id="rId43"/>
    </p:embeddedFont>
    <p:embeddedFont>
      <p:font typeface="Agrandir Narrow" charset="1" panose="00000506000000000000"/>
      <p:regular r:id="rId44"/>
    </p:embeddedFont>
    <p:embeddedFont>
      <p:font typeface="DM Sans" charset="1" panose="00000000000000000000"/>
      <p:regular r:id="rId45"/>
    </p:embeddedFont>
    <p:embeddedFont>
      <p:font typeface="DM Sans Bold" charset="1" panose="00000000000000000000"/>
      <p:regular r:id="rId46"/>
    </p:embeddedFont>
    <p:embeddedFont>
      <p:font typeface="Cranberry" charset="1" panose="0000000000000000000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jpe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jpeg" Type="http://schemas.openxmlformats.org/officeDocument/2006/relationships/image"/><Relationship Id="rId11" Target="../media/image38.png" Type="http://schemas.openxmlformats.org/officeDocument/2006/relationships/image"/><Relationship Id="rId12" Target="../media/image31.png" Type="http://schemas.openxmlformats.org/officeDocument/2006/relationships/image"/><Relationship Id="rId13" Target="../media/image37.png" Type="http://schemas.openxmlformats.org/officeDocument/2006/relationships/image"/><Relationship Id="rId2" Target="../media/image27.jpeg" Type="http://schemas.openxmlformats.org/officeDocument/2006/relationships/image"/><Relationship Id="rId3" Target="../media/image29.jpeg" Type="http://schemas.openxmlformats.org/officeDocument/2006/relationships/image"/><Relationship Id="rId4" Target="../media/image30.png" Type="http://schemas.openxmlformats.org/officeDocument/2006/relationships/image"/><Relationship Id="rId5" Target="../media/image36.jpeg" Type="http://schemas.openxmlformats.org/officeDocument/2006/relationships/image"/><Relationship Id="rId6" Target="../media/image28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1.png" Type="http://schemas.openxmlformats.org/officeDocument/2006/relationships/image"/><Relationship Id="rId12" Target="../media/image37.png" Type="http://schemas.openxmlformats.org/officeDocument/2006/relationships/image"/><Relationship Id="rId2" Target="../media/image27.jpeg" Type="http://schemas.openxmlformats.org/officeDocument/2006/relationships/image"/><Relationship Id="rId3" Target="../media/image29.jpeg" Type="http://schemas.openxmlformats.org/officeDocument/2006/relationships/image"/><Relationship Id="rId4" Target="../media/image30.png" Type="http://schemas.openxmlformats.org/officeDocument/2006/relationships/image"/><Relationship Id="rId5" Target="../media/image36.jpeg" Type="http://schemas.openxmlformats.org/officeDocument/2006/relationships/image"/><Relationship Id="rId6" Target="../media/image28.png" Type="http://schemas.openxmlformats.org/officeDocument/2006/relationships/image"/><Relationship Id="rId7" Target="../media/image44.png" Type="http://schemas.openxmlformats.org/officeDocument/2006/relationships/image"/><Relationship Id="rId8" Target="../media/image45.png" Type="http://schemas.openxmlformats.org/officeDocument/2006/relationships/image"/><Relationship Id="rId9" Target="../media/image4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jpeg" Type="http://schemas.openxmlformats.org/officeDocument/2006/relationships/image"/><Relationship Id="rId12" Target="../media/image37.png" Type="http://schemas.openxmlformats.org/officeDocument/2006/relationships/image"/><Relationship Id="rId2" Target="../media/image27.jpeg" Type="http://schemas.openxmlformats.org/officeDocument/2006/relationships/image"/><Relationship Id="rId3" Target="../media/image28.png" Type="http://schemas.openxmlformats.org/officeDocument/2006/relationships/image"/><Relationship Id="rId4" Target="../media/image29.jpe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png" Type="http://schemas.openxmlformats.org/officeDocument/2006/relationships/image"/><Relationship Id="rId4" Target="../media/image52.png" Type="http://schemas.openxmlformats.org/officeDocument/2006/relationships/image"/><Relationship Id="rId5" Target="../media/image53.svg" Type="http://schemas.openxmlformats.org/officeDocument/2006/relationships/image"/><Relationship Id="rId6" Target="../media/image54.png" Type="http://schemas.openxmlformats.org/officeDocument/2006/relationships/image"/><Relationship Id="rId7" Target="../media/image5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5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59.svg" Type="http://schemas.openxmlformats.org/officeDocument/2006/relationships/image"/><Relationship Id="rId4" Target="../media/image60.png" Type="http://schemas.openxmlformats.org/officeDocument/2006/relationships/image"/><Relationship Id="rId5" Target="../media/image61.svg" Type="http://schemas.openxmlformats.org/officeDocument/2006/relationships/image"/><Relationship Id="rId6" Target="../media/image62.png" Type="http://schemas.openxmlformats.org/officeDocument/2006/relationships/image"/><Relationship Id="rId7" Target="../media/image63.svg" Type="http://schemas.openxmlformats.org/officeDocument/2006/relationships/image"/><Relationship Id="rId8" Target="../media/image64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3.svg" Type="http://schemas.openxmlformats.org/officeDocument/2006/relationships/image"/><Relationship Id="rId2" Target="../media/image65.png" Type="http://schemas.openxmlformats.org/officeDocument/2006/relationships/image"/><Relationship Id="rId3" Target="../media/image66.png" Type="http://schemas.openxmlformats.org/officeDocument/2006/relationships/image"/><Relationship Id="rId4" Target="../media/image67.svg" Type="http://schemas.openxmlformats.org/officeDocument/2006/relationships/image"/><Relationship Id="rId5" Target="../media/image68.png" Type="http://schemas.openxmlformats.org/officeDocument/2006/relationships/image"/><Relationship Id="rId6" Target="../media/image69.svg" Type="http://schemas.openxmlformats.org/officeDocument/2006/relationships/image"/><Relationship Id="rId7" Target="../media/image70.png" Type="http://schemas.openxmlformats.org/officeDocument/2006/relationships/image"/><Relationship Id="rId8" Target="../media/image71.svg" Type="http://schemas.openxmlformats.org/officeDocument/2006/relationships/image"/><Relationship Id="rId9" Target="../media/image7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Relationship Id="rId3" Target="../media/image75.svg" Type="http://schemas.openxmlformats.org/officeDocument/2006/relationships/image"/><Relationship Id="rId4" Target="../media/image76.png" Type="http://schemas.openxmlformats.org/officeDocument/2006/relationships/image"/><Relationship Id="rId5" Target="../media/image77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11" Target="../media/image10.pn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14" Target="../media/image19.png" Type="http://schemas.openxmlformats.org/officeDocument/2006/relationships/image"/><Relationship Id="rId15" Target="../media/image20.sv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jpeg" Type="http://schemas.openxmlformats.org/officeDocument/2006/relationships/image"/><Relationship Id="rId6" Target="../media/image83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png" Type="http://schemas.openxmlformats.org/officeDocument/2006/relationships/image"/><Relationship Id="rId3" Target="../media/image85.svg" Type="http://schemas.openxmlformats.org/officeDocument/2006/relationships/image"/><Relationship Id="rId4" Target="../media/image86.jpeg" Type="http://schemas.openxmlformats.org/officeDocument/2006/relationships/image"/><Relationship Id="rId5" Target="../media/image87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8.png" Type="http://schemas.openxmlformats.org/officeDocument/2006/relationships/image"/><Relationship Id="rId3" Target="../media/image89.svg" Type="http://schemas.openxmlformats.org/officeDocument/2006/relationships/image"/><Relationship Id="rId4" Target="../media/image90.png" Type="http://schemas.openxmlformats.org/officeDocument/2006/relationships/image"/><Relationship Id="rId5" Target="../media/image91.svg" Type="http://schemas.openxmlformats.org/officeDocument/2006/relationships/image"/><Relationship Id="rId6" Target="../media/image92.png" Type="http://schemas.openxmlformats.org/officeDocument/2006/relationships/image"/><Relationship Id="rId7" Target="../media/image93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21.png" Type="http://schemas.openxmlformats.org/officeDocument/2006/relationships/image"/><Relationship Id="rId17" Target="../media/image22.svg" Type="http://schemas.openxmlformats.org/officeDocument/2006/relationships/image"/><Relationship Id="rId18" Target="../media/image15.png" Type="http://schemas.openxmlformats.org/officeDocument/2006/relationships/image"/><Relationship Id="rId19" Target="../media/image16.svg" Type="http://schemas.openxmlformats.org/officeDocument/2006/relationships/image"/><Relationship Id="rId2" Target="../media/image1.jpeg" Type="http://schemas.openxmlformats.org/officeDocument/2006/relationships/image"/><Relationship Id="rId20" Target="../media/image17.png" Type="http://schemas.openxmlformats.org/officeDocument/2006/relationships/image"/><Relationship Id="rId21" Target="../media/image18.svg" Type="http://schemas.openxmlformats.org/officeDocument/2006/relationships/image"/><Relationship Id="rId22" Target="../media/image19.png" Type="http://schemas.openxmlformats.org/officeDocument/2006/relationships/image"/><Relationship Id="rId23" Target="../media/image20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11" Target="../media/image10.pn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14" Target="../media/image19.png" Type="http://schemas.openxmlformats.org/officeDocument/2006/relationships/image"/><Relationship Id="rId15" Target="../media/image20.sv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11" Target="../media/image10.pn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14" Target="../media/image19.png" Type="http://schemas.openxmlformats.org/officeDocument/2006/relationships/image"/><Relationship Id="rId15" Target="../media/image20.sv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11" Target="../media/image10.pn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14" Target="../media/image19.png" Type="http://schemas.openxmlformats.org/officeDocument/2006/relationships/image"/><Relationship Id="rId15" Target="../media/image20.sv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jpeg" Type="http://schemas.openxmlformats.org/officeDocument/2006/relationships/image"/><Relationship Id="rId12" Target="../media/image37.png" Type="http://schemas.openxmlformats.org/officeDocument/2006/relationships/image"/><Relationship Id="rId2" Target="../media/image27.jpeg" Type="http://schemas.openxmlformats.org/officeDocument/2006/relationships/image"/><Relationship Id="rId3" Target="../media/image28.png" Type="http://schemas.openxmlformats.org/officeDocument/2006/relationships/image"/><Relationship Id="rId4" Target="../media/image29.jpe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40.svg" Type="http://schemas.openxmlformats.org/officeDocument/2006/relationships/image"/><Relationship Id="rId12" Target="../media/image41.png" Type="http://schemas.openxmlformats.org/officeDocument/2006/relationships/image"/><Relationship Id="rId13" Target="../media/image42.svg" Type="http://schemas.openxmlformats.org/officeDocument/2006/relationships/image"/><Relationship Id="rId14" Target="../media/image37.png" Type="http://schemas.openxmlformats.org/officeDocument/2006/relationships/image"/><Relationship Id="rId15" Target="../media/image31.png" Type="http://schemas.openxmlformats.org/officeDocument/2006/relationships/image"/><Relationship Id="rId2" Target="../media/image27.jpeg" Type="http://schemas.openxmlformats.org/officeDocument/2006/relationships/image"/><Relationship Id="rId3" Target="../media/image36.jpeg" Type="http://schemas.openxmlformats.org/officeDocument/2006/relationships/image"/><Relationship Id="rId4" Target="../media/image30.png" Type="http://schemas.openxmlformats.org/officeDocument/2006/relationships/image"/><Relationship Id="rId5" Target="../media/image29.jpeg" Type="http://schemas.openxmlformats.org/officeDocument/2006/relationships/image"/><Relationship Id="rId6" Target="../media/image28.png" Type="http://schemas.openxmlformats.org/officeDocument/2006/relationships/image"/><Relationship Id="rId7" Target="../media/image38.pn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png" Type="http://schemas.openxmlformats.org/officeDocument/2006/relationships/image"/><Relationship Id="rId12" Target="../media/image46.jpeg" Type="http://schemas.openxmlformats.org/officeDocument/2006/relationships/image"/><Relationship Id="rId13" Target="../media/image38.png" Type="http://schemas.openxmlformats.org/officeDocument/2006/relationships/image"/><Relationship Id="rId14" Target="../media/image31.png" Type="http://schemas.openxmlformats.org/officeDocument/2006/relationships/image"/><Relationship Id="rId15" Target="../media/image37.png" Type="http://schemas.openxmlformats.org/officeDocument/2006/relationships/image"/><Relationship Id="rId2" Target="../media/image27.jpeg" Type="http://schemas.openxmlformats.org/officeDocument/2006/relationships/image"/><Relationship Id="rId3" Target="../media/image29.jpeg" Type="http://schemas.openxmlformats.org/officeDocument/2006/relationships/image"/><Relationship Id="rId4" Target="../media/image30.png" Type="http://schemas.openxmlformats.org/officeDocument/2006/relationships/image"/><Relationship Id="rId5" Target="../media/image36.jpeg" Type="http://schemas.openxmlformats.org/officeDocument/2006/relationships/image"/><Relationship Id="rId6" Target="../media/image28.png" Type="http://schemas.openxmlformats.org/officeDocument/2006/relationships/image"/><Relationship Id="rId7" Target="../media/image43.pn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jpeg" Type="http://schemas.openxmlformats.org/officeDocument/2006/relationships/image"/><Relationship Id="rId11" Target="../media/image38.png" Type="http://schemas.openxmlformats.org/officeDocument/2006/relationships/image"/><Relationship Id="rId12" Target="../media/image31.png" Type="http://schemas.openxmlformats.org/officeDocument/2006/relationships/image"/><Relationship Id="rId13" Target="../media/image37.png" Type="http://schemas.openxmlformats.org/officeDocument/2006/relationships/image"/><Relationship Id="rId2" Target="../media/image27.jpeg" Type="http://schemas.openxmlformats.org/officeDocument/2006/relationships/image"/><Relationship Id="rId3" Target="../media/image29.jpeg" Type="http://schemas.openxmlformats.org/officeDocument/2006/relationships/image"/><Relationship Id="rId4" Target="../media/image30.png" Type="http://schemas.openxmlformats.org/officeDocument/2006/relationships/image"/><Relationship Id="rId5" Target="../media/image36.jpeg" Type="http://schemas.openxmlformats.org/officeDocument/2006/relationships/image"/><Relationship Id="rId6" Target="../media/image28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666" r="0" b="-14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824152" y="8065958"/>
            <a:ext cx="5493058" cy="4114800"/>
          </a:xfrm>
          <a:custGeom>
            <a:avLst/>
            <a:gdLst/>
            <a:ahLst/>
            <a:cxnLst/>
            <a:rect r="r" b="b" t="t" l="l"/>
            <a:pathLst>
              <a:path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94727" y="6687050"/>
            <a:ext cx="5018049" cy="4114800"/>
          </a:xfrm>
          <a:custGeom>
            <a:avLst/>
            <a:gdLst/>
            <a:ahLst/>
            <a:cxnLst/>
            <a:rect r="r" b="b" t="t" l="l"/>
            <a:pathLst>
              <a:path h="4114800" w="5018049">
                <a:moveTo>
                  <a:pt x="0" y="0"/>
                </a:moveTo>
                <a:lnTo>
                  <a:pt x="5018049" y="0"/>
                </a:lnTo>
                <a:lnTo>
                  <a:pt x="5018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5570681" y="6172200"/>
            <a:ext cx="3022508" cy="4114800"/>
          </a:xfrm>
          <a:custGeom>
            <a:avLst/>
            <a:gdLst/>
            <a:ahLst/>
            <a:cxnLst/>
            <a:rect r="r" b="b" t="t" l="l"/>
            <a:pathLst>
              <a:path h="4114800" w="3022508">
                <a:moveTo>
                  <a:pt x="0" y="0"/>
                </a:moveTo>
                <a:lnTo>
                  <a:pt x="3022508" y="0"/>
                </a:lnTo>
                <a:lnTo>
                  <a:pt x="3022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20031" y="8276779"/>
            <a:ext cx="7315200" cy="2726575"/>
          </a:xfrm>
          <a:custGeom>
            <a:avLst/>
            <a:gdLst/>
            <a:ahLst/>
            <a:cxnLst/>
            <a:rect r="r" b="b" t="t" l="l"/>
            <a:pathLst>
              <a:path h="2726575" w="7315200">
                <a:moveTo>
                  <a:pt x="0" y="0"/>
                </a:moveTo>
                <a:lnTo>
                  <a:pt x="7315200" y="0"/>
                </a:lnTo>
                <a:lnTo>
                  <a:pt x="7315200" y="2726575"/>
                </a:lnTo>
                <a:lnTo>
                  <a:pt x="0" y="2726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34322" y="6651896"/>
            <a:ext cx="3766398" cy="4053523"/>
          </a:xfrm>
          <a:custGeom>
            <a:avLst/>
            <a:gdLst/>
            <a:ahLst/>
            <a:cxnLst/>
            <a:rect r="r" b="b" t="t" l="l"/>
            <a:pathLst>
              <a:path h="4053523" w="3766398">
                <a:moveTo>
                  <a:pt x="0" y="0"/>
                </a:moveTo>
                <a:lnTo>
                  <a:pt x="3766398" y="0"/>
                </a:lnTo>
                <a:lnTo>
                  <a:pt x="3766398" y="4053523"/>
                </a:lnTo>
                <a:lnTo>
                  <a:pt x="0" y="4053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7591729" y="8276779"/>
            <a:ext cx="2087003" cy="2489917"/>
          </a:xfrm>
          <a:custGeom>
            <a:avLst/>
            <a:gdLst/>
            <a:ahLst/>
            <a:cxnLst/>
            <a:rect r="r" b="b" t="t" l="l"/>
            <a:pathLst>
              <a:path h="2489917" w="2087003">
                <a:moveTo>
                  <a:pt x="2087003" y="0"/>
                </a:moveTo>
                <a:lnTo>
                  <a:pt x="0" y="0"/>
                </a:lnTo>
                <a:lnTo>
                  <a:pt x="0" y="2489917"/>
                </a:lnTo>
                <a:lnTo>
                  <a:pt x="2087003" y="2489917"/>
                </a:lnTo>
                <a:lnTo>
                  <a:pt x="208700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9321365" y="7454905"/>
            <a:ext cx="2775883" cy="3311791"/>
          </a:xfrm>
          <a:custGeom>
            <a:avLst/>
            <a:gdLst/>
            <a:ahLst/>
            <a:cxnLst/>
            <a:rect r="r" b="b" t="t" l="l"/>
            <a:pathLst>
              <a:path h="3311791" w="2775883">
                <a:moveTo>
                  <a:pt x="0" y="0"/>
                </a:moveTo>
                <a:lnTo>
                  <a:pt x="2775883" y="0"/>
                </a:lnTo>
                <a:lnTo>
                  <a:pt x="2775883" y="3311791"/>
                </a:lnTo>
                <a:lnTo>
                  <a:pt x="0" y="33117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032076" y="7200900"/>
            <a:ext cx="5085708" cy="4114800"/>
          </a:xfrm>
          <a:custGeom>
            <a:avLst/>
            <a:gdLst/>
            <a:ahLst/>
            <a:cxnLst/>
            <a:rect r="r" b="b" t="t" l="l"/>
            <a:pathLst>
              <a:path h="4114800" w="5085708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267570">
            <a:off x="13772545" y="-555300"/>
            <a:ext cx="5802923" cy="4114800"/>
          </a:xfrm>
          <a:custGeom>
            <a:avLst/>
            <a:gdLst/>
            <a:ahLst/>
            <a:cxnLst/>
            <a:rect r="r" b="b" t="t" l="l"/>
            <a:pathLst>
              <a:path h="4114800" w="5802923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-415197" y="-160405"/>
            <a:ext cx="3766398" cy="3485630"/>
          </a:xfrm>
          <a:custGeom>
            <a:avLst/>
            <a:gdLst/>
            <a:ahLst/>
            <a:cxnLst/>
            <a:rect r="r" b="b" t="t" l="l"/>
            <a:pathLst>
              <a:path h="3485630" w="3766398">
                <a:moveTo>
                  <a:pt x="0" y="0"/>
                </a:moveTo>
                <a:lnTo>
                  <a:pt x="3766398" y="0"/>
                </a:lnTo>
                <a:lnTo>
                  <a:pt x="3766398" y="3485630"/>
                </a:lnTo>
                <a:lnTo>
                  <a:pt x="0" y="34856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3275562">
            <a:off x="5600018" y="-3199864"/>
            <a:ext cx="5506423" cy="4114800"/>
          </a:xfrm>
          <a:custGeom>
            <a:avLst/>
            <a:gdLst/>
            <a:ahLst/>
            <a:cxnLst/>
            <a:rect r="r" b="b" t="t" l="l"/>
            <a:pathLst>
              <a:path h="4114800" w="5506423">
                <a:moveTo>
                  <a:pt x="0" y="0"/>
                </a:moveTo>
                <a:lnTo>
                  <a:pt x="5506424" y="0"/>
                </a:lnTo>
                <a:lnTo>
                  <a:pt x="5506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4" id="14"/>
          <p:cNvSpPr txBox="true"/>
          <p:nvPr/>
        </p:nvSpPr>
        <p:spPr>
          <a:xfrm rot="0">
            <a:off x="1900924" y="1382385"/>
            <a:ext cx="14840882" cy="3242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52"/>
              </a:lnSpc>
            </a:pPr>
            <a:r>
              <a:rPr lang="en-US" sz="9251">
                <a:solidFill>
                  <a:srgbClr val="F1E4CA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Generalidades de laGuerra Fria. 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2427803" y="4487275"/>
            <a:ext cx="13432395" cy="1312449"/>
            <a:chOff x="0" y="0"/>
            <a:chExt cx="3537750" cy="34566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537750" cy="345666"/>
            </a:xfrm>
            <a:custGeom>
              <a:avLst/>
              <a:gdLst/>
              <a:ahLst/>
              <a:cxnLst/>
              <a:rect r="r" b="b" t="t" l="l"/>
              <a:pathLst>
                <a:path h="345666" w="3537750">
                  <a:moveTo>
                    <a:pt x="23054" y="0"/>
                  </a:moveTo>
                  <a:lnTo>
                    <a:pt x="3514696" y="0"/>
                  </a:lnTo>
                  <a:cubicBezTo>
                    <a:pt x="3527428" y="0"/>
                    <a:pt x="3537750" y="10322"/>
                    <a:pt x="3537750" y="23054"/>
                  </a:cubicBezTo>
                  <a:lnTo>
                    <a:pt x="3537750" y="322611"/>
                  </a:lnTo>
                  <a:cubicBezTo>
                    <a:pt x="3537750" y="328726"/>
                    <a:pt x="3535321" y="334590"/>
                    <a:pt x="3530998" y="338913"/>
                  </a:cubicBezTo>
                  <a:cubicBezTo>
                    <a:pt x="3526674" y="343237"/>
                    <a:pt x="3520810" y="345666"/>
                    <a:pt x="3514696" y="345666"/>
                  </a:cubicBezTo>
                  <a:lnTo>
                    <a:pt x="23054" y="345666"/>
                  </a:lnTo>
                  <a:cubicBezTo>
                    <a:pt x="16940" y="345666"/>
                    <a:pt x="11076" y="343237"/>
                    <a:pt x="6752" y="338913"/>
                  </a:cubicBezTo>
                  <a:cubicBezTo>
                    <a:pt x="2429" y="334590"/>
                    <a:pt x="0" y="328726"/>
                    <a:pt x="0" y="322611"/>
                  </a:cubicBezTo>
                  <a:lnTo>
                    <a:pt x="0" y="23054"/>
                  </a:lnTo>
                  <a:cubicBezTo>
                    <a:pt x="0" y="16940"/>
                    <a:pt x="2429" y="11076"/>
                    <a:pt x="6752" y="6752"/>
                  </a:cubicBezTo>
                  <a:cubicBezTo>
                    <a:pt x="11076" y="2429"/>
                    <a:pt x="16940" y="0"/>
                    <a:pt x="23054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w="38100" cap="rnd">
              <a:solidFill>
                <a:srgbClr val="5D3505">
                  <a:alpha val="44706"/>
                </a:srgbClr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3537750" cy="3932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4659431" y="4843588"/>
            <a:ext cx="599825" cy="599825"/>
          </a:xfrm>
          <a:custGeom>
            <a:avLst/>
            <a:gdLst/>
            <a:ahLst/>
            <a:cxnLst/>
            <a:rect r="r" b="b" t="t" l="l"/>
            <a:pathLst>
              <a:path h="599825" w="599825">
                <a:moveTo>
                  <a:pt x="0" y="0"/>
                </a:moveTo>
                <a:lnTo>
                  <a:pt x="599825" y="0"/>
                </a:lnTo>
                <a:lnTo>
                  <a:pt x="599825" y="599824"/>
                </a:lnTo>
                <a:lnTo>
                  <a:pt x="0" y="5998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028744" y="4714875"/>
            <a:ext cx="9068504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true">
                <a:solidFill>
                  <a:srgbClr val="330E0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Docente: Msc.  Gladys Bonilla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1287677">
            <a:off x="15496393" y="-4956871"/>
            <a:ext cx="12724547" cy="8812927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59944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3"/>
              <a:stretch>
                <a:fillRect l="0" t="-60874" r="0" b="-60874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0" t="-50618" r="0" b="-50618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-10800000">
            <a:off x="3036455" y="1397057"/>
            <a:ext cx="11784232" cy="7861243"/>
          </a:xfrm>
          <a:custGeom>
            <a:avLst/>
            <a:gdLst/>
            <a:ahLst/>
            <a:cxnLst/>
            <a:rect r="r" b="b" t="t" l="l"/>
            <a:pathLst>
              <a:path h="7861243" w="11784232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806109" y="646023"/>
            <a:ext cx="1460924" cy="2058208"/>
          </a:xfrm>
          <a:custGeom>
            <a:avLst/>
            <a:gdLst/>
            <a:ahLst/>
            <a:cxnLst/>
            <a:rect r="r" b="b" t="t" l="l"/>
            <a:pathLst>
              <a:path h="2058208" w="1460924">
                <a:moveTo>
                  <a:pt x="0" y="0"/>
                </a:moveTo>
                <a:lnTo>
                  <a:pt x="1460924" y="0"/>
                </a:lnTo>
                <a:lnTo>
                  <a:pt x="1460924" y="2058208"/>
                </a:lnTo>
                <a:lnTo>
                  <a:pt x="0" y="20582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745264">
            <a:off x="13571059" y="5652999"/>
            <a:ext cx="3539486" cy="3867148"/>
            <a:chOff x="0" y="0"/>
            <a:chExt cx="4719314" cy="515619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3917378"/>
              <a:ext cx="4719314" cy="1238820"/>
            </a:xfrm>
            <a:custGeom>
              <a:avLst/>
              <a:gdLst/>
              <a:ahLst/>
              <a:cxnLst/>
              <a:rect r="r" b="b" t="t" l="l"/>
              <a:pathLst>
                <a:path h="1238820" w="4719314">
                  <a:moveTo>
                    <a:pt x="0" y="0"/>
                  </a:moveTo>
                  <a:lnTo>
                    <a:pt x="4719314" y="0"/>
                  </a:lnTo>
                  <a:lnTo>
                    <a:pt x="4719314" y="1238820"/>
                  </a:lnTo>
                  <a:lnTo>
                    <a:pt x="0" y="123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183874" y="0"/>
              <a:ext cx="4535440" cy="4531193"/>
              <a:chOff x="0" y="0"/>
              <a:chExt cx="3255264" cy="3252216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255264" cy="3252216"/>
              </a:xfrm>
              <a:custGeom>
                <a:avLst/>
                <a:gdLst/>
                <a:ahLst/>
                <a:cxnLst/>
                <a:rect r="r" b="b" t="t" l="l"/>
                <a:pathLst>
                  <a:path h="3252216" w="3255264">
                    <a:moveTo>
                      <a:pt x="3255264" y="3252216"/>
                    </a:moveTo>
                    <a:lnTo>
                      <a:pt x="0" y="3252216"/>
                    </a:lnTo>
                    <a:lnTo>
                      <a:pt x="0" y="0"/>
                    </a:lnTo>
                    <a:lnTo>
                      <a:pt x="3255264" y="0"/>
                    </a:lnTo>
                    <a:lnTo>
                      <a:pt x="3255264" y="3252216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5" t="0" r="-15" b="0"/>
                </a:stretch>
              </a:blip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178784" y="170440"/>
                <a:ext cx="2903731" cy="2875349"/>
              </a:xfrm>
              <a:custGeom>
                <a:avLst/>
                <a:gdLst/>
                <a:ahLst/>
                <a:cxnLst/>
                <a:rect r="r" b="b" t="t" l="l"/>
                <a:pathLst>
                  <a:path h="2875349" w="2903731">
                    <a:moveTo>
                      <a:pt x="65607" y="158"/>
                    </a:moveTo>
                    <a:lnTo>
                      <a:pt x="2878476" y="31987"/>
                    </a:lnTo>
                    <a:cubicBezTo>
                      <a:pt x="2892501" y="32145"/>
                      <a:pt x="2903731" y="43665"/>
                      <a:pt x="2903531" y="57691"/>
                    </a:cubicBezTo>
                    <a:lnTo>
                      <a:pt x="2863754" y="2850091"/>
                    </a:lnTo>
                    <a:cubicBezTo>
                      <a:pt x="2863553" y="2864142"/>
                      <a:pt x="2851959" y="2875349"/>
                      <a:pt x="2837909" y="2875069"/>
                    </a:cubicBezTo>
                    <a:lnTo>
                      <a:pt x="25041" y="2819370"/>
                    </a:lnTo>
                    <a:cubicBezTo>
                      <a:pt x="11100" y="2819094"/>
                      <a:pt x="0" y="2807608"/>
                      <a:pt x="200" y="2793665"/>
                    </a:cubicBezTo>
                    <a:lnTo>
                      <a:pt x="39977" y="25136"/>
                    </a:lnTo>
                    <a:cubicBezTo>
                      <a:pt x="40179" y="11171"/>
                      <a:pt x="51641" y="0"/>
                      <a:pt x="65607" y="158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0" t="-25788" r="0" b="-25788"/>
                </a:stretch>
              </a:blipFill>
            </p:spPr>
          </p:sp>
        </p:grpSp>
      </p:grpSp>
      <p:sp>
        <p:nvSpPr>
          <p:cNvPr name="Freeform 16" id="16"/>
          <p:cNvSpPr/>
          <p:nvPr/>
        </p:nvSpPr>
        <p:spPr>
          <a:xfrm flipH="false" flipV="false" rot="-33560">
            <a:off x="14036150" y="5286120"/>
            <a:ext cx="578335" cy="589386"/>
          </a:xfrm>
          <a:custGeom>
            <a:avLst/>
            <a:gdLst/>
            <a:ahLst/>
            <a:cxnLst/>
            <a:rect r="r" b="b" t="t" l="l"/>
            <a:pathLst>
              <a:path h="589386" w="578335">
                <a:moveTo>
                  <a:pt x="0" y="0"/>
                </a:moveTo>
                <a:lnTo>
                  <a:pt x="578335" y="0"/>
                </a:lnTo>
                <a:lnTo>
                  <a:pt x="578335" y="589386"/>
                </a:lnTo>
                <a:lnTo>
                  <a:pt x="0" y="5893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7464855">
            <a:off x="15848670" y="2239356"/>
            <a:ext cx="4501837" cy="1212497"/>
          </a:xfrm>
          <a:custGeom>
            <a:avLst/>
            <a:gdLst/>
            <a:ahLst/>
            <a:cxnLst/>
            <a:rect r="r" b="b" t="t" l="l"/>
            <a:pathLst>
              <a:path h="1212497" w="450183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 l="-38119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4376618">
            <a:off x="-804131" y="-877951"/>
            <a:ext cx="1472888" cy="3813303"/>
          </a:xfrm>
          <a:custGeom>
            <a:avLst/>
            <a:gdLst/>
            <a:ahLst/>
            <a:cxnLst/>
            <a:rect r="r" b="b" t="t" l="l"/>
            <a:pathLst>
              <a:path h="3813303" w="1472888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88000"/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3311410">
            <a:off x="-722429" y="9445535"/>
            <a:ext cx="3502258" cy="1322479"/>
          </a:xfrm>
          <a:custGeom>
            <a:avLst/>
            <a:gdLst/>
            <a:ahLst/>
            <a:cxnLst/>
            <a:rect r="r" b="b" t="t" l="l"/>
            <a:pathLst>
              <a:path h="1322479" w="3502258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 l="-93644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743594" y="2685181"/>
            <a:ext cx="8105163" cy="1901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000" spc="-65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4. Propaganda y Espionaje: Ambos bloques utilizaron propaganda para influir en la opinión pública global y espionaje para obtener información estratégica y tecnológica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875989" y="5308629"/>
            <a:ext cx="8105163" cy="23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000" spc="-65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5. Carrera Espacial: La competencia por la supremacía en el espacio fue un aspecto destacado, con eventos como el lanzamiento del Sputnik por la URSS y la llegada del hombre a la Luna por Estados Unidos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1287677">
            <a:off x="15496393" y="-4956871"/>
            <a:ext cx="12724547" cy="8812927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59944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3"/>
              <a:stretch>
                <a:fillRect l="0" t="-60874" r="0" b="-60874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0" t="-50618" r="0" b="-50618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-10800000">
            <a:off x="3036455" y="1397057"/>
            <a:ext cx="11784232" cy="7861243"/>
          </a:xfrm>
          <a:custGeom>
            <a:avLst/>
            <a:gdLst/>
            <a:ahLst/>
            <a:cxnLst/>
            <a:rect r="r" b="b" t="t" l="l"/>
            <a:pathLst>
              <a:path h="7861243" w="11784232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745264">
            <a:off x="13571059" y="5652999"/>
            <a:ext cx="3539486" cy="3867148"/>
            <a:chOff x="0" y="0"/>
            <a:chExt cx="4719314" cy="51561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3917378"/>
              <a:ext cx="4719314" cy="1238820"/>
            </a:xfrm>
            <a:custGeom>
              <a:avLst/>
              <a:gdLst/>
              <a:ahLst/>
              <a:cxnLst/>
              <a:rect r="r" b="b" t="t" l="l"/>
              <a:pathLst>
                <a:path h="1238820" w="4719314">
                  <a:moveTo>
                    <a:pt x="0" y="0"/>
                  </a:moveTo>
                  <a:lnTo>
                    <a:pt x="4719314" y="0"/>
                  </a:lnTo>
                  <a:lnTo>
                    <a:pt x="4719314" y="1238820"/>
                  </a:lnTo>
                  <a:lnTo>
                    <a:pt x="0" y="123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183874" y="0"/>
              <a:ext cx="4535440" cy="4531193"/>
              <a:chOff x="0" y="0"/>
              <a:chExt cx="3255264" cy="3252216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3255264" cy="3252216"/>
              </a:xfrm>
              <a:custGeom>
                <a:avLst/>
                <a:gdLst/>
                <a:ahLst/>
                <a:cxnLst/>
                <a:rect r="r" b="b" t="t" l="l"/>
                <a:pathLst>
                  <a:path h="3252216" w="3255264">
                    <a:moveTo>
                      <a:pt x="3255264" y="3252216"/>
                    </a:moveTo>
                    <a:lnTo>
                      <a:pt x="0" y="3252216"/>
                    </a:lnTo>
                    <a:lnTo>
                      <a:pt x="0" y="0"/>
                    </a:lnTo>
                    <a:lnTo>
                      <a:pt x="3255264" y="0"/>
                    </a:lnTo>
                    <a:lnTo>
                      <a:pt x="3255264" y="3252216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15" t="0" r="-15" b="0"/>
                </a:stretch>
              </a:blip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178784" y="170440"/>
                <a:ext cx="2903731" cy="2875349"/>
              </a:xfrm>
              <a:custGeom>
                <a:avLst/>
                <a:gdLst/>
                <a:ahLst/>
                <a:cxnLst/>
                <a:rect r="r" b="b" t="t" l="l"/>
                <a:pathLst>
                  <a:path h="2875349" w="2903731">
                    <a:moveTo>
                      <a:pt x="65607" y="158"/>
                    </a:moveTo>
                    <a:lnTo>
                      <a:pt x="2878476" y="31987"/>
                    </a:lnTo>
                    <a:cubicBezTo>
                      <a:pt x="2892501" y="32145"/>
                      <a:pt x="2903731" y="43665"/>
                      <a:pt x="2903531" y="57691"/>
                    </a:cubicBezTo>
                    <a:lnTo>
                      <a:pt x="2863754" y="2850091"/>
                    </a:lnTo>
                    <a:cubicBezTo>
                      <a:pt x="2863553" y="2864142"/>
                      <a:pt x="2851959" y="2875349"/>
                      <a:pt x="2837909" y="2875069"/>
                    </a:cubicBezTo>
                    <a:lnTo>
                      <a:pt x="25041" y="2819370"/>
                    </a:lnTo>
                    <a:cubicBezTo>
                      <a:pt x="11100" y="2819094"/>
                      <a:pt x="0" y="2807608"/>
                      <a:pt x="200" y="2793665"/>
                    </a:cubicBezTo>
                    <a:lnTo>
                      <a:pt x="39977" y="25136"/>
                    </a:lnTo>
                    <a:cubicBezTo>
                      <a:pt x="40179" y="11171"/>
                      <a:pt x="51641" y="0"/>
                      <a:pt x="65607" y="158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4312" t="0" r="-24312" b="0"/>
                </a:stretch>
              </a:blipFill>
            </p:spPr>
          </p:sp>
        </p:grpSp>
      </p:grpSp>
      <p:sp>
        <p:nvSpPr>
          <p:cNvPr name="Freeform 15" id="15"/>
          <p:cNvSpPr/>
          <p:nvPr/>
        </p:nvSpPr>
        <p:spPr>
          <a:xfrm flipH="false" flipV="false" rot="-33560">
            <a:off x="14036150" y="5286120"/>
            <a:ext cx="578335" cy="589386"/>
          </a:xfrm>
          <a:custGeom>
            <a:avLst/>
            <a:gdLst/>
            <a:ahLst/>
            <a:cxnLst/>
            <a:rect r="r" b="b" t="t" l="l"/>
            <a:pathLst>
              <a:path h="589386" w="578335">
                <a:moveTo>
                  <a:pt x="0" y="0"/>
                </a:moveTo>
                <a:lnTo>
                  <a:pt x="578335" y="0"/>
                </a:lnTo>
                <a:lnTo>
                  <a:pt x="578335" y="589386"/>
                </a:lnTo>
                <a:lnTo>
                  <a:pt x="0" y="5893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7464855">
            <a:off x="15848670" y="2239356"/>
            <a:ext cx="4501837" cy="1212497"/>
          </a:xfrm>
          <a:custGeom>
            <a:avLst/>
            <a:gdLst/>
            <a:ahLst/>
            <a:cxnLst/>
            <a:rect r="r" b="b" t="t" l="l"/>
            <a:pathLst>
              <a:path h="1212497" w="450183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 l="-38119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4376618">
            <a:off x="-804131" y="-877951"/>
            <a:ext cx="1472888" cy="3813303"/>
          </a:xfrm>
          <a:custGeom>
            <a:avLst/>
            <a:gdLst/>
            <a:ahLst/>
            <a:cxnLst/>
            <a:rect r="r" b="b" t="t" l="l"/>
            <a:pathLst>
              <a:path h="3813303" w="1472888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8000"/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3311410">
            <a:off x="-722429" y="9445535"/>
            <a:ext cx="3502258" cy="1322479"/>
          </a:xfrm>
          <a:custGeom>
            <a:avLst/>
            <a:gdLst/>
            <a:ahLst/>
            <a:cxnLst/>
            <a:rect r="r" b="b" t="t" l="l"/>
            <a:pathLst>
              <a:path h="1322479" w="3502258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 l="-93644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267679" y="825456"/>
            <a:ext cx="15321784" cy="1466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46"/>
              </a:lnSpc>
            </a:pPr>
            <a:r>
              <a:rPr lang="en-US" sz="8461">
                <a:solidFill>
                  <a:srgbClr val="F1E4CA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Impacto en el Tercer Mundo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091419" y="3643100"/>
            <a:ext cx="8105163" cy="3329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3000" spc="-65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Los países del Tercer Mundo se convirtieron en campos de batalla indirectos donde las superpotencias buscaban expandir su influencia. Muchos de estos países se alinearon con uno de los bloques o intentaron mantenerse no alineados, como fue el caso del Movimiento de Países No Alineados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-5400000">
            <a:off x="-2786086" y="2346175"/>
            <a:ext cx="18332969" cy="12229895"/>
          </a:xfrm>
          <a:custGeom>
            <a:avLst/>
            <a:gdLst/>
            <a:ahLst/>
            <a:cxnLst/>
            <a:rect r="r" b="b" t="t" l="l"/>
            <a:pathLst>
              <a:path h="12229895" w="18332969">
                <a:moveTo>
                  <a:pt x="18332969" y="12229895"/>
                </a:moveTo>
                <a:lnTo>
                  <a:pt x="0" y="12229895"/>
                </a:lnTo>
                <a:lnTo>
                  <a:pt x="0" y="0"/>
                </a:lnTo>
                <a:lnTo>
                  <a:pt x="18332969" y="0"/>
                </a:lnTo>
                <a:lnTo>
                  <a:pt x="18332969" y="12229895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1287677">
            <a:off x="10243801" y="7892357"/>
            <a:ext cx="14435305" cy="9997786"/>
            <a:chOff x="0" y="0"/>
            <a:chExt cx="3429000" cy="237490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59944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4"/>
              <a:stretch>
                <a:fillRect l="0" t="-60874" r="0" b="-60874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454307" y="1731977"/>
            <a:ext cx="9852184" cy="1512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81"/>
              </a:lnSpc>
              <a:spcBef>
                <a:spcPct val="0"/>
              </a:spcBef>
            </a:pPr>
            <a:r>
              <a:rPr lang="en-US" sz="8700">
                <a:solidFill>
                  <a:srgbClr val="402B2B"/>
                </a:solidFill>
                <a:latin typeface="Sugo Display"/>
                <a:ea typeface="Sugo Display"/>
                <a:cs typeface="Sugo Display"/>
                <a:sym typeface="Sugo Display"/>
              </a:rPr>
              <a:t>Consecuencias y Legado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7464855">
            <a:off x="10393984" y="9915735"/>
            <a:ext cx="4202724" cy="1586980"/>
          </a:xfrm>
          <a:custGeom>
            <a:avLst/>
            <a:gdLst/>
            <a:ahLst/>
            <a:cxnLst/>
            <a:rect r="r" b="b" t="t" l="l"/>
            <a:pathLst>
              <a:path h="1586980" w="4202724">
                <a:moveTo>
                  <a:pt x="0" y="0"/>
                </a:moveTo>
                <a:lnTo>
                  <a:pt x="4202724" y="0"/>
                </a:lnTo>
                <a:lnTo>
                  <a:pt x="4202724" y="1586980"/>
                </a:lnTo>
                <a:lnTo>
                  <a:pt x="0" y="1586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93644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524585" y="510454"/>
            <a:ext cx="7132128" cy="9776546"/>
          </a:xfrm>
          <a:custGeom>
            <a:avLst/>
            <a:gdLst/>
            <a:ahLst/>
            <a:cxnLst/>
            <a:rect r="r" b="b" t="t" l="l"/>
            <a:pathLst>
              <a:path h="9776546" w="7132128">
                <a:moveTo>
                  <a:pt x="0" y="0"/>
                </a:moveTo>
                <a:lnTo>
                  <a:pt x="7132129" y="0"/>
                </a:lnTo>
                <a:lnTo>
                  <a:pt x="7132129" y="9776546"/>
                </a:lnTo>
                <a:lnTo>
                  <a:pt x="0" y="9776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554990" y="3730301"/>
            <a:ext cx="6798686" cy="210141"/>
          </a:xfrm>
          <a:custGeom>
            <a:avLst/>
            <a:gdLst/>
            <a:ahLst/>
            <a:cxnLst/>
            <a:rect r="r" b="b" t="t" l="l"/>
            <a:pathLst>
              <a:path h="210141" w="6798686">
                <a:moveTo>
                  <a:pt x="0" y="0"/>
                </a:moveTo>
                <a:lnTo>
                  <a:pt x="6798686" y="0"/>
                </a:lnTo>
                <a:lnTo>
                  <a:pt x="6798686" y="210141"/>
                </a:lnTo>
                <a:lnTo>
                  <a:pt x="0" y="210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836839" y="4559585"/>
            <a:ext cx="8234989" cy="4924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25"/>
              </a:lnSpc>
            </a:pPr>
            <a:r>
              <a:rPr lang="en-US" sz="2691" spc="-88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- Descolonización: La Guerra Fría aceleró el proceso de descolonización en África y Asia, aunque muchos de estos nuevos estados se vieron envueltos en la lucha entre las superpotencias².</a:t>
            </a:r>
          </a:p>
          <a:p>
            <a:pPr algn="just">
              <a:lnSpc>
                <a:spcPts val="3525"/>
              </a:lnSpc>
            </a:pPr>
            <a:r>
              <a:rPr lang="en-US" sz="2691" spc="-88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- División de Alemania: Berlín se convirtió en un símbolo de la división Este-Oeste, con la construcción del Muro de Berlín en 1961².</a:t>
            </a:r>
          </a:p>
          <a:p>
            <a:pPr algn="just">
              <a:lnSpc>
                <a:spcPts val="3525"/>
              </a:lnSpc>
            </a:pPr>
            <a:r>
              <a:rPr lang="en-US" sz="2691" spc="-88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- Colapso de la URSS: La Guerra Fría terminó con la disolución de la Unión Soviética en 1991, marcando el fin del bloque comunista y el inicio de una nueva era de relaciones internacionales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8944436">
            <a:off x="17586120" y="-5801"/>
            <a:ext cx="1403759" cy="3425788"/>
          </a:xfrm>
          <a:custGeom>
            <a:avLst/>
            <a:gdLst/>
            <a:ahLst/>
            <a:cxnLst/>
            <a:rect r="r" b="b" t="t" l="l"/>
            <a:pathLst>
              <a:path h="3425788" w="1403759">
                <a:moveTo>
                  <a:pt x="0" y="0"/>
                </a:moveTo>
                <a:lnTo>
                  <a:pt x="1403760" y="0"/>
                </a:lnTo>
                <a:lnTo>
                  <a:pt x="1403760" y="3425788"/>
                </a:lnTo>
                <a:lnTo>
                  <a:pt x="0" y="3425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-1733462">
            <a:off x="-8349041" y="-1868604"/>
            <a:ext cx="10325542" cy="7151394"/>
            <a:chOff x="0" y="0"/>
            <a:chExt cx="3429000" cy="23749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11"/>
              <a:stretch>
                <a:fillRect l="0" t="-50618" r="0" b="-50618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-6687178">
            <a:off x="-1262017" y="1636227"/>
            <a:ext cx="1472888" cy="3813303"/>
          </a:xfrm>
          <a:custGeom>
            <a:avLst/>
            <a:gdLst/>
            <a:ahLst/>
            <a:cxnLst/>
            <a:rect r="r" b="b" t="t" l="l"/>
            <a:pathLst>
              <a:path h="3813303" w="1472888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8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11" r="0" b="-8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38225" y="1187913"/>
            <a:ext cx="7921075" cy="7911173"/>
          </a:xfrm>
          <a:custGeom>
            <a:avLst/>
            <a:gdLst/>
            <a:ahLst/>
            <a:cxnLst/>
            <a:rect r="r" b="b" t="t" l="l"/>
            <a:pathLst>
              <a:path h="7911173" w="7921075">
                <a:moveTo>
                  <a:pt x="0" y="0"/>
                </a:moveTo>
                <a:lnTo>
                  <a:pt x="7921075" y="0"/>
                </a:lnTo>
                <a:lnTo>
                  <a:pt x="7921075" y="7911174"/>
                </a:lnTo>
                <a:lnTo>
                  <a:pt x="0" y="791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0"/>
            <a:ext cx="1445299" cy="2403218"/>
            <a:chOff x="0" y="0"/>
            <a:chExt cx="2771140" cy="460780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71140" cy="4607804"/>
            </a:xfrm>
            <a:custGeom>
              <a:avLst/>
              <a:gdLst/>
              <a:ahLst/>
              <a:cxnLst/>
              <a:rect r="r" b="b" t="t" l="l"/>
              <a:pathLst>
                <a:path h="4607804" w="2771140">
                  <a:moveTo>
                    <a:pt x="0" y="0"/>
                  </a:moveTo>
                  <a:lnTo>
                    <a:pt x="0" y="3704834"/>
                  </a:lnTo>
                  <a:lnTo>
                    <a:pt x="1384300" y="4607804"/>
                  </a:lnTo>
                  <a:lnTo>
                    <a:pt x="2771140" y="3704834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8ABE9C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245637" y="531263"/>
            <a:ext cx="1011424" cy="994873"/>
          </a:xfrm>
          <a:custGeom>
            <a:avLst/>
            <a:gdLst/>
            <a:ahLst/>
            <a:cxnLst/>
            <a:rect r="r" b="b" t="t" l="l"/>
            <a:pathLst>
              <a:path h="994873" w="1011424">
                <a:moveTo>
                  <a:pt x="0" y="0"/>
                </a:moveTo>
                <a:lnTo>
                  <a:pt x="1011424" y="0"/>
                </a:lnTo>
                <a:lnTo>
                  <a:pt x="1011424" y="994874"/>
                </a:lnTo>
                <a:lnTo>
                  <a:pt x="0" y="994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6346293"/>
            <a:ext cx="7661163" cy="1295433"/>
          </a:xfrm>
          <a:custGeom>
            <a:avLst/>
            <a:gdLst/>
            <a:ahLst/>
            <a:cxnLst/>
            <a:rect r="r" b="b" t="t" l="l"/>
            <a:pathLst>
              <a:path h="1295433" w="7661163">
                <a:moveTo>
                  <a:pt x="0" y="0"/>
                </a:moveTo>
                <a:lnTo>
                  <a:pt x="7661163" y="0"/>
                </a:lnTo>
                <a:lnTo>
                  <a:pt x="7661163" y="1295433"/>
                </a:lnTo>
                <a:lnTo>
                  <a:pt x="0" y="12954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60669" y="2937506"/>
            <a:ext cx="8477556" cy="4056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54"/>
              </a:lnSpc>
            </a:pPr>
            <a:r>
              <a:rPr lang="en-US" sz="10454">
                <a:solidFill>
                  <a:srgbClr val="8ABE9C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LAS INMINENTES GUERRAS ECOLÓGICAS.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D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1498580" y="1028700"/>
            <a:ext cx="5760720" cy="8229600"/>
            <a:chOff x="0" y="0"/>
            <a:chExt cx="4445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57411" t="0" r="-57411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19050"/>
                  </a:moveTo>
                  <a:cubicBezTo>
                    <a:pt x="3978910" y="19050"/>
                    <a:pt x="4425950" y="466090"/>
                    <a:pt x="4425950" y="1016000"/>
                  </a:cubicBezTo>
                  <a:lnTo>
                    <a:pt x="4425950" y="5334000"/>
                  </a:lnTo>
                  <a:cubicBezTo>
                    <a:pt x="4425950" y="5883910"/>
                    <a:pt x="3978910" y="6330950"/>
                    <a:pt x="3429000" y="6330950"/>
                  </a:cubicBezTo>
                  <a:lnTo>
                    <a:pt x="1016000" y="6330950"/>
                  </a:lnTo>
                  <a:cubicBezTo>
                    <a:pt x="466090" y="6330950"/>
                    <a:pt x="19050" y="5883910"/>
                    <a:pt x="19050" y="5334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3429000" y="19050"/>
                  </a:lnTo>
                  <a:moveTo>
                    <a:pt x="3429000" y="0"/>
                  </a:move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5334000"/>
                  </a:lnTo>
                  <a:cubicBezTo>
                    <a:pt x="0" y="5895340"/>
                    <a:pt x="454660" y="6350000"/>
                    <a:pt x="1016000" y="6350000"/>
                  </a:cubicBezTo>
                  <a:lnTo>
                    <a:pt x="3429000" y="6350000"/>
                  </a:lnTo>
                  <a:cubicBezTo>
                    <a:pt x="3990340" y="6350000"/>
                    <a:pt x="4445000" y="5895340"/>
                    <a:pt x="4445000" y="5334000"/>
                  </a:cubicBezTo>
                  <a:lnTo>
                    <a:pt x="4445000" y="1016000"/>
                  </a:lnTo>
                  <a:cubicBezTo>
                    <a:pt x="4445000" y="454660"/>
                    <a:pt x="3990340" y="0"/>
                    <a:pt x="3429000" y="0"/>
                  </a:cubicBezTo>
                  <a:lnTo>
                    <a:pt x="3429000" y="0"/>
                  </a:lnTo>
                  <a:close/>
                </a:path>
              </a:pathLst>
            </a:custGeom>
            <a:solidFill>
              <a:srgbClr val="6E927B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38200" y="2510712"/>
            <a:ext cx="8513500" cy="6027575"/>
          </a:xfrm>
          <a:custGeom>
            <a:avLst/>
            <a:gdLst/>
            <a:ahLst/>
            <a:cxnLst/>
            <a:rect r="r" b="b" t="t" l="l"/>
            <a:pathLst>
              <a:path h="6027575" w="8513500">
                <a:moveTo>
                  <a:pt x="0" y="0"/>
                </a:moveTo>
                <a:lnTo>
                  <a:pt x="8513500" y="0"/>
                </a:lnTo>
                <a:lnTo>
                  <a:pt x="8513500" y="6027576"/>
                </a:lnTo>
                <a:lnTo>
                  <a:pt x="0" y="6027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35" r="0" b="-935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57361" y="1000125"/>
            <a:ext cx="5195912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49"/>
              </a:lnSpc>
            </a:pPr>
            <a:r>
              <a:rPr lang="en-US" sz="7499">
                <a:solidFill>
                  <a:srgbClr val="6E927B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INTRODUCCIÓN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57361" y="3720466"/>
            <a:ext cx="6233774" cy="435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20"/>
              </a:lnSpc>
            </a:pPr>
            <a:r>
              <a:rPr lang="en-US" b="true" sz="2200" spc="77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LAS GUERRAS ECOLÓGICAS, TAMBIÉN CONOCIDAS COMO CONFLICTOS AMBIENTALES, SON ENFRENTAMIENTOS QUE SURGEN DEBIDO A LA COMPETENCIA POR RECURSOS NATURALES ESCASOS, COMO EL AGUA, LA TIERRA FÉRTIL Y LOS MINERALES. ESTOS CONFLICTOS PUEDEN SER EXACERBADOS POR EL CAMBIO CLIMÁTICO, LA DEGRADACIÓN AMBIENTAL Y EL CRECIMIENTO POBLACIONAL.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D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399999">
            <a:off x="-3660824" y="5133975"/>
            <a:ext cx="11208645" cy="0"/>
          </a:xfrm>
          <a:prstGeom prst="line">
            <a:avLst/>
          </a:prstGeom>
          <a:ln cap="flat" w="19050">
            <a:solidFill>
              <a:srgbClr val="8ABE9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259125" y="1346078"/>
            <a:ext cx="1349696" cy="134969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BE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59125" y="3424984"/>
            <a:ext cx="1349696" cy="134969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BE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1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59125" y="5508105"/>
            <a:ext cx="1349696" cy="134969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BE9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1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491652" y="1585843"/>
            <a:ext cx="884643" cy="870167"/>
          </a:xfrm>
          <a:custGeom>
            <a:avLst/>
            <a:gdLst/>
            <a:ahLst/>
            <a:cxnLst/>
            <a:rect r="r" b="b" t="t" l="l"/>
            <a:pathLst>
              <a:path h="870167" w="884643">
                <a:moveTo>
                  <a:pt x="0" y="0"/>
                </a:moveTo>
                <a:lnTo>
                  <a:pt x="884643" y="0"/>
                </a:lnTo>
                <a:lnTo>
                  <a:pt x="884643" y="870167"/>
                </a:lnTo>
                <a:lnTo>
                  <a:pt x="0" y="870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15957" y="3656848"/>
            <a:ext cx="836033" cy="885969"/>
          </a:xfrm>
          <a:custGeom>
            <a:avLst/>
            <a:gdLst/>
            <a:ahLst/>
            <a:cxnLst/>
            <a:rect r="r" b="b" t="t" l="l"/>
            <a:pathLst>
              <a:path h="885969" w="836033">
                <a:moveTo>
                  <a:pt x="0" y="0"/>
                </a:moveTo>
                <a:lnTo>
                  <a:pt x="836033" y="0"/>
                </a:lnTo>
                <a:lnTo>
                  <a:pt x="836033" y="885969"/>
                </a:lnTo>
                <a:lnTo>
                  <a:pt x="0" y="8859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06008" y="5772106"/>
            <a:ext cx="855931" cy="821694"/>
          </a:xfrm>
          <a:custGeom>
            <a:avLst/>
            <a:gdLst/>
            <a:ahLst/>
            <a:cxnLst/>
            <a:rect r="r" b="b" t="t" l="l"/>
            <a:pathLst>
              <a:path h="821694" w="855931">
                <a:moveTo>
                  <a:pt x="0" y="0"/>
                </a:moveTo>
                <a:lnTo>
                  <a:pt x="855931" y="0"/>
                </a:lnTo>
                <a:lnTo>
                  <a:pt x="855931" y="821694"/>
                </a:lnTo>
                <a:lnTo>
                  <a:pt x="0" y="821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209857" y="1520655"/>
            <a:ext cx="9340568" cy="1564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tru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a. Escasez de Recursos Naturales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 creciente demanda de recursos naturales, como el agua y la tierra cultivable, puede llevar a conflictos entre comunidades y naciones. Por ejemplo, la competencia por el agua en regiones áridas puede desencadenar tensiones y enfrentamientos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209857" y="3606886"/>
            <a:ext cx="9340568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tru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b. Cambio Climático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 cambio climático agrava la escasez de recursos al alterar los patrones climáticos, reducir la disponibilidad de agua y afectar la producción agrícola. Esto puede intensificar las disputas por los recursos restantes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209857" y="5693116"/>
            <a:ext cx="9340568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tru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c. Degradación Ambiental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 deforestación, la contaminación y la sobreexplotación de recursos naturales pueden degradar el medio ambiente, reduciendo la capacidad de las regiones para sostener a sus poblaciones y provocando migraciones y conflictos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-5400000">
            <a:off x="10627408" y="2903363"/>
            <a:ext cx="10840910" cy="4480274"/>
          </a:xfrm>
          <a:custGeom>
            <a:avLst/>
            <a:gdLst/>
            <a:ahLst/>
            <a:cxnLst/>
            <a:rect r="r" b="b" t="t" l="l"/>
            <a:pathLst>
              <a:path h="4480274" w="10840910">
                <a:moveTo>
                  <a:pt x="0" y="0"/>
                </a:moveTo>
                <a:lnTo>
                  <a:pt x="10840910" y="0"/>
                </a:lnTo>
                <a:lnTo>
                  <a:pt x="10840910" y="4480274"/>
                </a:lnTo>
                <a:lnTo>
                  <a:pt x="0" y="44802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61212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008179" y="264027"/>
            <a:ext cx="10400188" cy="1510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70"/>
              </a:lnSpc>
            </a:pPr>
            <a:r>
              <a:rPr lang="en-US" sz="4893">
                <a:solidFill>
                  <a:srgbClr val="6E927B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CAUSAS DE LAS GUERRAS ECOLÓGICAS</a:t>
            </a:r>
          </a:p>
          <a:p>
            <a:pPr algn="l">
              <a:lnSpc>
                <a:spcPts val="5970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440" r="0" b="-6544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33756" y="5637108"/>
            <a:ext cx="612449" cy="257229"/>
          </a:xfrm>
          <a:custGeom>
            <a:avLst/>
            <a:gdLst/>
            <a:ahLst/>
            <a:cxnLst/>
            <a:rect r="r" b="b" t="t" l="l"/>
            <a:pathLst>
              <a:path h="257229" w="612449">
                <a:moveTo>
                  <a:pt x="0" y="0"/>
                </a:moveTo>
                <a:lnTo>
                  <a:pt x="612450" y="0"/>
                </a:lnTo>
                <a:lnTo>
                  <a:pt x="612450" y="257229"/>
                </a:lnTo>
                <a:lnTo>
                  <a:pt x="0" y="257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903857" y="5637108"/>
            <a:ext cx="612449" cy="257229"/>
          </a:xfrm>
          <a:custGeom>
            <a:avLst/>
            <a:gdLst/>
            <a:ahLst/>
            <a:cxnLst/>
            <a:rect r="r" b="b" t="t" l="l"/>
            <a:pathLst>
              <a:path h="257229" w="612449">
                <a:moveTo>
                  <a:pt x="0" y="0"/>
                </a:moveTo>
                <a:lnTo>
                  <a:pt x="612450" y="0"/>
                </a:lnTo>
                <a:lnTo>
                  <a:pt x="612450" y="257229"/>
                </a:lnTo>
                <a:lnTo>
                  <a:pt x="0" y="257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58254" y="4068500"/>
            <a:ext cx="1794272" cy="2150000"/>
          </a:xfrm>
          <a:custGeom>
            <a:avLst/>
            <a:gdLst/>
            <a:ahLst/>
            <a:cxnLst/>
            <a:rect r="r" b="b" t="t" l="l"/>
            <a:pathLst>
              <a:path h="2150000" w="1794272">
                <a:moveTo>
                  <a:pt x="0" y="0"/>
                </a:moveTo>
                <a:lnTo>
                  <a:pt x="1794272" y="0"/>
                </a:lnTo>
                <a:lnTo>
                  <a:pt x="1794272" y="2150000"/>
                </a:lnTo>
                <a:lnTo>
                  <a:pt x="0" y="2150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70655" y="4155533"/>
            <a:ext cx="1946691" cy="2062967"/>
          </a:xfrm>
          <a:custGeom>
            <a:avLst/>
            <a:gdLst/>
            <a:ahLst/>
            <a:cxnLst/>
            <a:rect r="r" b="b" t="t" l="l"/>
            <a:pathLst>
              <a:path h="2062967" w="1946691">
                <a:moveTo>
                  <a:pt x="0" y="0"/>
                </a:moveTo>
                <a:lnTo>
                  <a:pt x="1946690" y="0"/>
                </a:lnTo>
                <a:lnTo>
                  <a:pt x="1946690" y="2062967"/>
                </a:lnTo>
                <a:lnTo>
                  <a:pt x="0" y="2062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521960" y="4155533"/>
            <a:ext cx="2097286" cy="2062967"/>
          </a:xfrm>
          <a:custGeom>
            <a:avLst/>
            <a:gdLst/>
            <a:ahLst/>
            <a:cxnLst/>
            <a:rect r="r" b="b" t="t" l="l"/>
            <a:pathLst>
              <a:path h="2062967" w="2097286">
                <a:moveTo>
                  <a:pt x="0" y="0"/>
                </a:moveTo>
                <a:lnTo>
                  <a:pt x="2097287" y="0"/>
                </a:lnTo>
                <a:lnTo>
                  <a:pt x="2097287" y="2062967"/>
                </a:lnTo>
                <a:lnTo>
                  <a:pt x="0" y="20629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552526" y="1687251"/>
            <a:ext cx="9617688" cy="86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4"/>
              </a:lnSpc>
            </a:pPr>
            <a:r>
              <a:rPr lang="en-US" sz="5590">
                <a:solidFill>
                  <a:srgbClr val="8ABE9C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CONSECUENCIAS DE LAS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34529" y="2781143"/>
            <a:ext cx="11618942" cy="458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93"/>
              </a:lnSpc>
              <a:spcBef>
                <a:spcPct val="0"/>
              </a:spcBef>
            </a:pPr>
            <a:r>
              <a:rPr lang="en-US" b="true" sz="284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GUERRAS ECOLÓGICAS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46007" y="6846183"/>
            <a:ext cx="4218765" cy="2867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262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A. DESPLAZAMIENTO DE POBLACIONES</a:t>
            </a:r>
          </a:p>
          <a:p>
            <a:pPr algn="ctr" marL="0" indent="0" lvl="0">
              <a:lnSpc>
                <a:spcPts val="2561"/>
              </a:lnSpc>
              <a:spcBef>
                <a:spcPct val="0"/>
              </a:spcBef>
            </a:pPr>
            <a:r>
              <a:rPr lang="en-US" sz="182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Los conflictos por recursos pueden forzar a las personas a abandonar sus hogares, creando crisis de refugiados y aumentando la presión sobre las áreas receptoras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44948" y="6618218"/>
            <a:ext cx="3998104" cy="332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b="true" sz="262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B. PÉRDIDA DE BIODIVERSIDAD</a:t>
            </a:r>
          </a:p>
          <a:p>
            <a:pPr algn="ctr">
              <a:lnSpc>
                <a:spcPts val="2701"/>
              </a:lnSpc>
            </a:pPr>
            <a:r>
              <a:rPr lang="en-US" b="true" sz="192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Las guerras ecológicas pueden llevar a la destrucción de hábitats naturales y la pérdida de biodiversidad, afectando tanto a la flora como a la fauna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99214" y="6618218"/>
            <a:ext cx="4342778" cy="2922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262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C. IMPACTO ECONÓMICO</a:t>
            </a:r>
          </a:p>
          <a:p>
            <a:pPr algn="ctr" marL="0" indent="0" lvl="0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Los conflictos pueden devastar economías locales y nacionales, destruyendo infraestructuras y reduciendo la capacidad de las comunidades para recuperarse y prosperar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4EF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335588"/>
            <a:ext cx="4905185" cy="5722902"/>
            <a:chOff x="0" y="0"/>
            <a:chExt cx="1291901" cy="15072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91901" cy="1507266"/>
            </a:xfrm>
            <a:custGeom>
              <a:avLst/>
              <a:gdLst/>
              <a:ahLst/>
              <a:cxnLst/>
              <a:rect r="r" b="b" t="t" l="l"/>
              <a:pathLst>
                <a:path h="1507266" w="1291901">
                  <a:moveTo>
                    <a:pt x="80494" y="0"/>
                  </a:moveTo>
                  <a:lnTo>
                    <a:pt x="1211407" y="0"/>
                  </a:lnTo>
                  <a:cubicBezTo>
                    <a:pt x="1232755" y="0"/>
                    <a:pt x="1253229" y="8481"/>
                    <a:pt x="1268325" y="23576"/>
                  </a:cubicBezTo>
                  <a:cubicBezTo>
                    <a:pt x="1283420" y="38672"/>
                    <a:pt x="1291901" y="59146"/>
                    <a:pt x="1291901" y="80494"/>
                  </a:cubicBezTo>
                  <a:lnTo>
                    <a:pt x="1291901" y="1426772"/>
                  </a:lnTo>
                  <a:cubicBezTo>
                    <a:pt x="1291901" y="1448121"/>
                    <a:pt x="1283420" y="1468595"/>
                    <a:pt x="1268325" y="1483690"/>
                  </a:cubicBezTo>
                  <a:cubicBezTo>
                    <a:pt x="1253229" y="1498786"/>
                    <a:pt x="1232755" y="1507266"/>
                    <a:pt x="1211407" y="1507266"/>
                  </a:cubicBezTo>
                  <a:lnTo>
                    <a:pt x="80494" y="1507266"/>
                  </a:lnTo>
                  <a:cubicBezTo>
                    <a:pt x="36038" y="1507266"/>
                    <a:pt x="0" y="1471228"/>
                    <a:pt x="0" y="1426772"/>
                  </a:cubicBezTo>
                  <a:lnTo>
                    <a:pt x="0" y="80494"/>
                  </a:lnTo>
                  <a:cubicBezTo>
                    <a:pt x="0" y="36038"/>
                    <a:pt x="36038" y="0"/>
                    <a:pt x="80494" y="0"/>
                  </a:cubicBezTo>
                  <a:close/>
                </a:path>
              </a:pathLst>
            </a:custGeom>
            <a:solidFill>
              <a:srgbClr val="EDFFD0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1291901" cy="15167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952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7177166">
            <a:off x="13650093" y="-755796"/>
            <a:ext cx="6345857" cy="4204130"/>
          </a:xfrm>
          <a:custGeom>
            <a:avLst/>
            <a:gdLst/>
            <a:ahLst/>
            <a:cxnLst/>
            <a:rect r="r" b="b" t="t" l="l"/>
            <a:pathLst>
              <a:path h="4204130" w="6345857">
                <a:moveTo>
                  <a:pt x="0" y="0"/>
                </a:moveTo>
                <a:lnTo>
                  <a:pt x="6345856" y="0"/>
                </a:lnTo>
                <a:lnTo>
                  <a:pt x="6345856" y="4204130"/>
                </a:lnTo>
                <a:lnTo>
                  <a:pt x="0" y="420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99028" y="738576"/>
            <a:ext cx="3398018" cy="2984077"/>
          </a:xfrm>
          <a:custGeom>
            <a:avLst/>
            <a:gdLst/>
            <a:ahLst/>
            <a:cxnLst/>
            <a:rect r="r" b="b" t="t" l="l"/>
            <a:pathLst>
              <a:path h="2984077" w="3398018">
                <a:moveTo>
                  <a:pt x="0" y="0"/>
                </a:moveTo>
                <a:lnTo>
                  <a:pt x="3398018" y="0"/>
                </a:lnTo>
                <a:lnTo>
                  <a:pt x="3398018" y="2984077"/>
                </a:lnTo>
                <a:lnTo>
                  <a:pt x="0" y="2984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7" id="7"/>
          <p:cNvGrpSpPr/>
          <p:nvPr/>
        </p:nvGrpSpPr>
        <p:grpSpPr>
          <a:xfrm rot="0">
            <a:off x="12354115" y="3335588"/>
            <a:ext cx="4905185" cy="5722902"/>
            <a:chOff x="0" y="0"/>
            <a:chExt cx="1291901" cy="15072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1901" cy="1507266"/>
            </a:xfrm>
            <a:custGeom>
              <a:avLst/>
              <a:gdLst/>
              <a:ahLst/>
              <a:cxnLst/>
              <a:rect r="r" b="b" t="t" l="l"/>
              <a:pathLst>
                <a:path h="1507266" w="1291901">
                  <a:moveTo>
                    <a:pt x="80494" y="0"/>
                  </a:moveTo>
                  <a:lnTo>
                    <a:pt x="1211407" y="0"/>
                  </a:lnTo>
                  <a:cubicBezTo>
                    <a:pt x="1232755" y="0"/>
                    <a:pt x="1253229" y="8481"/>
                    <a:pt x="1268325" y="23576"/>
                  </a:cubicBezTo>
                  <a:cubicBezTo>
                    <a:pt x="1283420" y="38672"/>
                    <a:pt x="1291901" y="59146"/>
                    <a:pt x="1291901" y="80494"/>
                  </a:cubicBezTo>
                  <a:lnTo>
                    <a:pt x="1291901" y="1426772"/>
                  </a:lnTo>
                  <a:cubicBezTo>
                    <a:pt x="1291901" y="1448121"/>
                    <a:pt x="1283420" y="1468595"/>
                    <a:pt x="1268325" y="1483690"/>
                  </a:cubicBezTo>
                  <a:cubicBezTo>
                    <a:pt x="1253229" y="1498786"/>
                    <a:pt x="1232755" y="1507266"/>
                    <a:pt x="1211407" y="1507266"/>
                  </a:cubicBezTo>
                  <a:lnTo>
                    <a:pt x="80494" y="1507266"/>
                  </a:lnTo>
                  <a:cubicBezTo>
                    <a:pt x="36038" y="1507266"/>
                    <a:pt x="0" y="1471228"/>
                    <a:pt x="0" y="1426772"/>
                  </a:cubicBezTo>
                  <a:lnTo>
                    <a:pt x="0" y="80494"/>
                  </a:lnTo>
                  <a:cubicBezTo>
                    <a:pt x="0" y="36038"/>
                    <a:pt x="36038" y="0"/>
                    <a:pt x="80494" y="0"/>
                  </a:cubicBezTo>
                  <a:close/>
                </a:path>
              </a:pathLst>
            </a:custGeom>
            <a:solidFill>
              <a:srgbClr val="EDFFD0"/>
            </a:solidFill>
            <a:ln cap="rnd">
              <a:noFill/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1291901" cy="15167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952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691407" y="3335588"/>
            <a:ext cx="4905185" cy="5722902"/>
            <a:chOff x="0" y="0"/>
            <a:chExt cx="1291901" cy="15072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91901" cy="1507266"/>
            </a:xfrm>
            <a:custGeom>
              <a:avLst/>
              <a:gdLst/>
              <a:ahLst/>
              <a:cxnLst/>
              <a:rect r="r" b="b" t="t" l="l"/>
              <a:pathLst>
                <a:path h="1507266" w="1291901">
                  <a:moveTo>
                    <a:pt x="80494" y="0"/>
                  </a:moveTo>
                  <a:lnTo>
                    <a:pt x="1211407" y="0"/>
                  </a:lnTo>
                  <a:cubicBezTo>
                    <a:pt x="1232755" y="0"/>
                    <a:pt x="1253229" y="8481"/>
                    <a:pt x="1268325" y="23576"/>
                  </a:cubicBezTo>
                  <a:cubicBezTo>
                    <a:pt x="1283420" y="38672"/>
                    <a:pt x="1291901" y="59146"/>
                    <a:pt x="1291901" y="80494"/>
                  </a:cubicBezTo>
                  <a:lnTo>
                    <a:pt x="1291901" y="1426772"/>
                  </a:lnTo>
                  <a:cubicBezTo>
                    <a:pt x="1291901" y="1448121"/>
                    <a:pt x="1283420" y="1468595"/>
                    <a:pt x="1268325" y="1483690"/>
                  </a:cubicBezTo>
                  <a:cubicBezTo>
                    <a:pt x="1253229" y="1498786"/>
                    <a:pt x="1232755" y="1507266"/>
                    <a:pt x="1211407" y="1507266"/>
                  </a:cubicBezTo>
                  <a:lnTo>
                    <a:pt x="80494" y="1507266"/>
                  </a:lnTo>
                  <a:cubicBezTo>
                    <a:pt x="36038" y="1507266"/>
                    <a:pt x="0" y="1471228"/>
                    <a:pt x="0" y="1426772"/>
                  </a:cubicBezTo>
                  <a:lnTo>
                    <a:pt x="0" y="80494"/>
                  </a:lnTo>
                  <a:cubicBezTo>
                    <a:pt x="0" y="36038"/>
                    <a:pt x="36038" y="0"/>
                    <a:pt x="80494" y="0"/>
                  </a:cubicBezTo>
                  <a:close/>
                </a:path>
              </a:pathLst>
            </a:custGeom>
            <a:solidFill>
              <a:srgbClr val="EDFFD0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"/>
              <a:ext cx="1291901" cy="15167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952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351603" y="3379753"/>
            <a:ext cx="666756" cy="1335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1172"/>
              </a:lnSpc>
              <a:spcBef>
                <a:spcPct val="0"/>
              </a:spcBef>
            </a:pPr>
            <a:r>
              <a:rPr lang="en-US" b="true" sz="6572" spc="387" strike="noStrike" u="none">
                <a:solidFill>
                  <a:srgbClr val="353535"/>
                </a:solidFill>
                <a:latin typeface="Moonjelly Bold"/>
                <a:ea typeface="Moonjelly Bold"/>
                <a:cs typeface="Moonjelly Bold"/>
                <a:sym typeface="Moonjelly Bold"/>
              </a:rPr>
              <a:t>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133776" y="3379753"/>
            <a:ext cx="666756" cy="1335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1172"/>
              </a:lnSpc>
              <a:spcBef>
                <a:spcPct val="0"/>
              </a:spcBef>
            </a:pPr>
            <a:r>
              <a:rPr lang="en-US" b="true" sz="6572" spc="387" strike="noStrike" u="none">
                <a:solidFill>
                  <a:srgbClr val="353535"/>
                </a:solidFill>
                <a:latin typeface="Moonjelly Bold"/>
                <a:ea typeface="Moonjelly Bold"/>
                <a:cs typeface="Moonjelly Bold"/>
                <a:sym typeface="Moonjelly Bold"/>
              </a:rPr>
              <a:t>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796743" y="3379753"/>
            <a:ext cx="666756" cy="1335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1172"/>
              </a:lnSpc>
              <a:spcBef>
                <a:spcPct val="0"/>
              </a:spcBef>
            </a:pPr>
            <a:r>
              <a:rPr lang="en-US" b="true" sz="6572" spc="387" strike="noStrike" u="none">
                <a:solidFill>
                  <a:srgbClr val="353535"/>
                </a:solidFill>
                <a:latin typeface="Moonjelly Bold"/>
                <a:ea typeface="Moonjelly Bold"/>
                <a:cs typeface="Moonjelly Bold"/>
                <a:sym typeface="Moonjelly Bold"/>
              </a:rPr>
              <a:t>3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618300" y="5075047"/>
            <a:ext cx="3713209" cy="3103043"/>
            <a:chOff x="0" y="0"/>
            <a:chExt cx="4950945" cy="4137391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-28575"/>
              <a:ext cx="4950945" cy="13622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64"/>
                </a:lnSpc>
              </a:pPr>
              <a:r>
                <a:rPr lang="en-US" sz="3200">
                  <a:solidFill>
                    <a:srgbClr val="353535"/>
                  </a:solidFill>
                  <a:latin typeface="Moonjelly"/>
                  <a:ea typeface="Moonjelly"/>
                  <a:cs typeface="Moonjelly"/>
                  <a:sym typeface="Moonjelly"/>
                </a:rPr>
                <a:t> Gestión Sostenible de Recursos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1649080"/>
              <a:ext cx="4950945" cy="24883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83"/>
                </a:lnSpc>
              </a:pPr>
              <a:r>
                <a:rPr lang="en-US" sz="1800">
                  <a:solidFill>
                    <a:srgbClr val="35353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Implementar prácticas de gestión sostenible de recursos naturales puede ayudar a reducir las tensiones y prevenir conflictos. Esto incluye el uso eficiente del agua y la conservación de tierras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133776" y="5143500"/>
            <a:ext cx="3713209" cy="3731693"/>
            <a:chOff x="0" y="0"/>
            <a:chExt cx="4950945" cy="4975591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-28575"/>
              <a:ext cx="4950945" cy="13622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064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353535"/>
                  </a:solidFill>
                  <a:latin typeface="Moonjelly"/>
                  <a:ea typeface="Moonjelly"/>
                  <a:cs typeface="Moonjelly"/>
                  <a:sym typeface="Moonjelly"/>
                </a:rPr>
                <a:t> Cooperación Internacional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1649080"/>
              <a:ext cx="4950945" cy="33265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83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35353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 cooperación entre países y comunidades para compartir recursos y resolver disputas pacíficamente es crucial. Organismos internacionales pueden jugar un papel importante en la mediación y la implementación de acuerdos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958668" y="5075047"/>
            <a:ext cx="3713209" cy="3417368"/>
            <a:chOff x="0" y="0"/>
            <a:chExt cx="4950945" cy="4556491"/>
          </a:xfrm>
        </p:grpSpPr>
        <p:sp>
          <p:nvSpPr>
            <p:cNvPr name="TextBox 23" id="23"/>
            <p:cNvSpPr txBox="true"/>
            <p:nvPr/>
          </p:nvSpPr>
          <p:spPr>
            <a:xfrm rot="0">
              <a:off x="0" y="-28575"/>
              <a:ext cx="4950945" cy="13622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064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353535"/>
                  </a:solidFill>
                  <a:latin typeface="Moonjelly"/>
                  <a:ea typeface="Moonjelly"/>
                  <a:cs typeface="Moonjelly"/>
                  <a:sym typeface="Moonjelly"/>
                </a:rPr>
                <a:t>Adaptación al Cambio Climático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1649080"/>
              <a:ext cx="4950945" cy="29074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83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35353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Desarrollar estrategias de adaptación al cambio climático, como la construcción de infraestructuras resilientes y la diversificación de fuentes de agua, puede ayudar a mitigar los impactos y reducir el riesgo de conflictos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016513" y="1057275"/>
            <a:ext cx="8338340" cy="575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19"/>
              </a:lnSpc>
              <a:spcBef>
                <a:spcPct val="0"/>
              </a:spcBef>
            </a:pPr>
            <a:r>
              <a:rPr lang="en-US" b="true" sz="3999">
                <a:solidFill>
                  <a:srgbClr val="353535"/>
                </a:solidFill>
                <a:latin typeface="Moonjelly Bold"/>
                <a:ea typeface="Moonjelly Bold"/>
                <a:cs typeface="Moonjelly Bold"/>
                <a:sym typeface="Moonjelly Bold"/>
              </a:rPr>
              <a:t>Soluciones y Mitigación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bg>
      <p:bgPr>
        <a:solidFill>
          <a:srgbClr val="E5E8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0177" y="2417785"/>
            <a:ext cx="9037718" cy="1817228"/>
            <a:chOff x="0" y="0"/>
            <a:chExt cx="2380304" cy="4786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80304" cy="478612"/>
            </a:xfrm>
            <a:custGeom>
              <a:avLst/>
              <a:gdLst/>
              <a:ahLst/>
              <a:cxnLst/>
              <a:rect r="r" b="b" t="t" l="l"/>
              <a:pathLst>
                <a:path h="478612" w="2380304">
                  <a:moveTo>
                    <a:pt x="85662" y="0"/>
                  </a:moveTo>
                  <a:lnTo>
                    <a:pt x="2294642" y="0"/>
                  </a:lnTo>
                  <a:cubicBezTo>
                    <a:pt x="2341952" y="0"/>
                    <a:pt x="2380304" y="38352"/>
                    <a:pt x="2380304" y="85662"/>
                  </a:cubicBezTo>
                  <a:lnTo>
                    <a:pt x="2380304" y="392949"/>
                  </a:lnTo>
                  <a:cubicBezTo>
                    <a:pt x="2380304" y="440259"/>
                    <a:pt x="2341952" y="478612"/>
                    <a:pt x="2294642" y="478612"/>
                  </a:cubicBezTo>
                  <a:lnTo>
                    <a:pt x="85662" y="478612"/>
                  </a:lnTo>
                  <a:cubicBezTo>
                    <a:pt x="38352" y="478612"/>
                    <a:pt x="0" y="440259"/>
                    <a:pt x="0" y="392949"/>
                  </a:cubicBezTo>
                  <a:lnTo>
                    <a:pt x="0" y="85662"/>
                  </a:lnTo>
                  <a:cubicBezTo>
                    <a:pt x="0" y="38352"/>
                    <a:pt x="38352" y="0"/>
                    <a:pt x="85662" y="0"/>
                  </a:cubicBezTo>
                  <a:close/>
                </a:path>
              </a:pathLst>
            </a:custGeom>
            <a:solidFill>
              <a:srgbClr val="90983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80304" cy="5167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5305396" y="4259870"/>
            <a:ext cx="831964" cy="10002403"/>
            <a:chOff x="0" y="0"/>
            <a:chExt cx="233609" cy="280859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3609" cy="2808593"/>
            </a:xfrm>
            <a:custGeom>
              <a:avLst/>
              <a:gdLst/>
              <a:ahLst/>
              <a:cxnLst/>
              <a:rect r="r" b="b" t="t" l="l"/>
              <a:pathLst>
                <a:path h="2808593" w="233609">
                  <a:moveTo>
                    <a:pt x="116804" y="0"/>
                  </a:moveTo>
                  <a:lnTo>
                    <a:pt x="116804" y="0"/>
                  </a:lnTo>
                  <a:cubicBezTo>
                    <a:pt x="181314" y="0"/>
                    <a:pt x="233609" y="52295"/>
                    <a:pt x="233609" y="116804"/>
                  </a:cubicBezTo>
                  <a:lnTo>
                    <a:pt x="233609" y="2691788"/>
                  </a:lnTo>
                  <a:cubicBezTo>
                    <a:pt x="233609" y="2756297"/>
                    <a:pt x="181314" y="2808593"/>
                    <a:pt x="116804" y="2808593"/>
                  </a:cubicBezTo>
                  <a:lnTo>
                    <a:pt x="116804" y="2808593"/>
                  </a:lnTo>
                  <a:cubicBezTo>
                    <a:pt x="52295" y="2808593"/>
                    <a:pt x="0" y="2756297"/>
                    <a:pt x="0" y="2691788"/>
                  </a:cubicBezTo>
                  <a:lnTo>
                    <a:pt x="0" y="116804"/>
                  </a:lnTo>
                  <a:cubicBezTo>
                    <a:pt x="0" y="52295"/>
                    <a:pt x="52295" y="0"/>
                    <a:pt x="116804" y="0"/>
                  </a:cubicBezTo>
                  <a:close/>
                </a:path>
              </a:pathLst>
            </a:custGeom>
            <a:solidFill>
              <a:srgbClr val="90983E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33609" cy="28466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12676325" y="7110419"/>
            <a:ext cx="831964" cy="4301304"/>
            <a:chOff x="0" y="0"/>
            <a:chExt cx="233609" cy="12077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3609" cy="1207771"/>
            </a:xfrm>
            <a:custGeom>
              <a:avLst/>
              <a:gdLst/>
              <a:ahLst/>
              <a:cxnLst/>
              <a:rect r="r" b="b" t="t" l="l"/>
              <a:pathLst>
                <a:path h="1207771" w="233609">
                  <a:moveTo>
                    <a:pt x="116804" y="0"/>
                  </a:moveTo>
                  <a:lnTo>
                    <a:pt x="116804" y="0"/>
                  </a:lnTo>
                  <a:cubicBezTo>
                    <a:pt x="181314" y="0"/>
                    <a:pt x="233609" y="52295"/>
                    <a:pt x="233609" y="116804"/>
                  </a:cubicBezTo>
                  <a:lnTo>
                    <a:pt x="233609" y="1090967"/>
                  </a:lnTo>
                  <a:cubicBezTo>
                    <a:pt x="233609" y="1155476"/>
                    <a:pt x="181314" y="1207771"/>
                    <a:pt x="116804" y="1207771"/>
                  </a:cubicBezTo>
                  <a:lnTo>
                    <a:pt x="116804" y="1207771"/>
                  </a:lnTo>
                  <a:cubicBezTo>
                    <a:pt x="52295" y="1207771"/>
                    <a:pt x="0" y="1155476"/>
                    <a:pt x="0" y="1090967"/>
                  </a:cubicBezTo>
                  <a:lnTo>
                    <a:pt x="0" y="116804"/>
                  </a:lnTo>
                  <a:cubicBezTo>
                    <a:pt x="0" y="52295"/>
                    <a:pt x="52295" y="0"/>
                    <a:pt x="116804" y="0"/>
                  </a:cubicBezTo>
                  <a:close/>
                </a:path>
              </a:pathLst>
            </a:custGeom>
            <a:solidFill>
              <a:srgbClr val="90983E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33609" cy="12458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15999865" y="8311537"/>
            <a:ext cx="831964" cy="1899068"/>
            <a:chOff x="0" y="0"/>
            <a:chExt cx="233609" cy="53324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3609" cy="533243"/>
            </a:xfrm>
            <a:custGeom>
              <a:avLst/>
              <a:gdLst/>
              <a:ahLst/>
              <a:cxnLst/>
              <a:rect r="r" b="b" t="t" l="l"/>
              <a:pathLst>
                <a:path h="533243" w="233609">
                  <a:moveTo>
                    <a:pt x="116804" y="0"/>
                  </a:moveTo>
                  <a:lnTo>
                    <a:pt x="116804" y="0"/>
                  </a:lnTo>
                  <a:cubicBezTo>
                    <a:pt x="181314" y="0"/>
                    <a:pt x="233609" y="52295"/>
                    <a:pt x="233609" y="116804"/>
                  </a:cubicBezTo>
                  <a:lnTo>
                    <a:pt x="233609" y="416438"/>
                  </a:lnTo>
                  <a:cubicBezTo>
                    <a:pt x="233609" y="480948"/>
                    <a:pt x="181314" y="533243"/>
                    <a:pt x="116804" y="533243"/>
                  </a:cubicBezTo>
                  <a:lnTo>
                    <a:pt x="116804" y="533243"/>
                  </a:lnTo>
                  <a:cubicBezTo>
                    <a:pt x="52295" y="533243"/>
                    <a:pt x="0" y="480948"/>
                    <a:pt x="0" y="416438"/>
                  </a:cubicBezTo>
                  <a:lnTo>
                    <a:pt x="0" y="116804"/>
                  </a:lnTo>
                  <a:cubicBezTo>
                    <a:pt x="0" y="52295"/>
                    <a:pt x="52295" y="0"/>
                    <a:pt x="116804" y="0"/>
                  </a:cubicBezTo>
                  <a:close/>
                </a:path>
              </a:pathLst>
            </a:custGeom>
            <a:solidFill>
              <a:srgbClr val="90983E"/>
            </a:solidFill>
            <a:ln cap="rnd">
              <a:noFill/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33609" cy="5713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14" id="14"/>
          <p:cNvSpPr/>
          <p:nvPr/>
        </p:nvSpPr>
        <p:spPr>
          <a:xfrm>
            <a:off x="15954801" y="9267998"/>
            <a:ext cx="922093" cy="0"/>
          </a:xfrm>
          <a:prstGeom prst="line">
            <a:avLst/>
          </a:prstGeom>
          <a:ln cap="flat" w="38100">
            <a:solidFill>
              <a:srgbClr val="F4F6E3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5" id="15"/>
          <p:cNvSpPr txBox="true"/>
          <p:nvPr/>
        </p:nvSpPr>
        <p:spPr>
          <a:xfrm rot="0">
            <a:off x="1028700" y="684022"/>
            <a:ext cx="11190270" cy="7126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54"/>
              </a:lnSpc>
            </a:pPr>
            <a:r>
              <a:rPr lang="en-US" sz="12386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Efectos de la Guerra en el Medio ambiente. 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1599313" y="-2602668"/>
            <a:ext cx="10555161" cy="10555161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0983E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556188" y="-3235213"/>
            <a:ext cx="5910126" cy="591012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D15C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8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792789" y="586880"/>
            <a:ext cx="7719827" cy="7719827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2"/>
              <a:stretch>
                <a:fillRect l="-38888" t="0" r="-38888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713300" y="525031"/>
            <a:ext cx="8185738" cy="3949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30"/>
              </a:lnSpc>
            </a:pPr>
            <a:r>
              <a:rPr lang="en-US" sz="900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Destrucción de Ecosistemas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20177" y="4603462"/>
            <a:ext cx="8430700" cy="2056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a. Deforestación y Pérdida de Hábitats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Las actividades militares, como la tala de árboles para despejar áreas o la quema de bosques, pueden destruir hábitats naturales, poniendo en peligro la biodiversidad y llevando a la extinción de especies</a:t>
            </a:r>
          </a:p>
        </p:txBody>
      </p:sp>
      <p:grpSp>
        <p:nvGrpSpPr>
          <p:cNvPr name="Group 6" id="6"/>
          <p:cNvGrpSpPr/>
          <p:nvPr/>
        </p:nvGrpSpPr>
        <p:grpSpPr>
          <a:xfrm rot="-5400000">
            <a:off x="5305396" y="4259870"/>
            <a:ext cx="831964" cy="10002403"/>
            <a:chOff x="0" y="0"/>
            <a:chExt cx="233609" cy="280859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3609" cy="2808593"/>
            </a:xfrm>
            <a:custGeom>
              <a:avLst/>
              <a:gdLst/>
              <a:ahLst/>
              <a:cxnLst/>
              <a:rect r="r" b="b" t="t" l="l"/>
              <a:pathLst>
                <a:path h="2808593" w="233609">
                  <a:moveTo>
                    <a:pt x="116804" y="0"/>
                  </a:moveTo>
                  <a:lnTo>
                    <a:pt x="116804" y="0"/>
                  </a:lnTo>
                  <a:cubicBezTo>
                    <a:pt x="181314" y="0"/>
                    <a:pt x="233609" y="52295"/>
                    <a:pt x="233609" y="116804"/>
                  </a:cubicBezTo>
                  <a:lnTo>
                    <a:pt x="233609" y="2691788"/>
                  </a:lnTo>
                  <a:cubicBezTo>
                    <a:pt x="233609" y="2756297"/>
                    <a:pt x="181314" y="2808593"/>
                    <a:pt x="116804" y="2808593"/>
                  </a:cubicBezTo>
                  <a:lnTo>
                    <a:pt x="116804" y="2808593"/>
                  </a:lnTo>
                  <a:cubicBezTo>
                    <a:pt x="52295" y="2808593"/>
                    <a:pt x="0" y="2756297"/>
                    <a:pt x="0" y="2691788"/>
                  </a:cubicBezTo>
                  <a:lnTo>
                    <a:pt x="0" y="116804"/>
                  </a:lnTo>
                  <a:cubicBezTo>
                    <a:pt x="0" y="52295"/>
                    <a:pt x="52295" y="0"/>
                    <a:pt x="116804" y="0"/>
                  </a:cubicBezTo>
                  <a:close/>
                </a:path>
              </a:pathLst>
            </a:custGeom>
            <a:solidFill>
              <a:srgbClr val="90983E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33609" cy="28466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5400000">
            <a:off x="12676325" y="7110419"/>
            <a:ext cx="831964" cy="4301304"/>
            <a:chOff x="0" y="0"/>
            <a:chExt cx="233609" cy="120777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3609" cy="1207771"/>
            </a:xfrm>
            <a:custGeom>
              <a:avLst/>
              <a:gdLst/>
              <a:ahLst/>
              <a:cxnLst/>
              <a:rect r="r" b="b" t="t" l="l"/>
              <a:pathLst>
                <a:path h="1207771" w="233609">
                  <a:moveTo>
                    <a:pt x="116804" y="0"/>
                  </a:moveTo>
                  <a:lnTo>
                    <a:pt x="116804" y="0"/>
                  </a:lnTo>
                  <a:cubicBezTo>
                    <a:pt x="181314" y="0"/>
                    <a:pt x="233609" y="52295"/>
                    <a:pt x="233609" y="116804"/>
                  </a:cubicBezTo>
                  <a:lnTo>
                    <a:pt x="233609" y="1090967"/>
                  </a:lnTo>
                  <a:cubicBezTo>
                    <a:pt x="233609" y="1155476"/>
                    <a:pt x="181314" y="1207771"/>
                    <a:pt x="116804" y="1207771"/>
                  </a:cubicBezTo>
                  <a:lnTo>
                    <a:pt x="116804" y="1207771"/>
                  </a:lnTo>
                  <a:cubicBezTo>
                    <a:pt x="52295" y="1207771"/>
                    <a:pt x="0" y="1155476"/>
                    <a:pt x="0" y="1090967"/>
                  </a:cubicBezTo>
                  <a:lnTo>
                    <a:pt x="0" y="116804"/>
                  </a:lnTo>
                  <a:cubicBezTo>
                    <a:pt x="0" y="52295"/>
                    <a:pt x="52295" y="0"/>
                    <a:pt x="116804" y="0"/>
                  </a:cubicBezTo>
                  <a:close/>
                </a:path>
              </a:pathLst>
            </a:custGeom>
            <a:solidFill>
              <a:srgbClr val="90983E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33609" cy="12458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5400000">
            <a:off x="15999865" y="8311537"/>
            <a:ext cx="831964" cy="1899068"/>
            <a:chOff x="0" y="0"/>
            <a:chExt cx="233609" cy="53324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33609" cy="533243"/>
            </a:xfrm>
            <a:custGeom>
              <a:avLst/>
              <a:gdLst/>
              <a:ahLst/>
              <a:cxnLst/>
              <a:rect r="r" b="b" t="t" l="l"/>
              <a:pathLst>
                <a:path h="533243" w="233609">
                  <a:moveTo>
                    <a:pt x="116804" y="0"/>
                  </a:moveTo>
                  <a:lnTo>
                    <a:pt x="116804" y="0"/>
                  </a:lnTo>
                  <a:cubicBezTo>
                    <a:pt x="181314" y="0"/>
                    <a:pt x="233609" y="52295"/>
                    <a:pt x="233609" y="116804"/>
                  </a:cubicBezTo>
                  <a:lnTo>
                    <a:pt x="233609" y="416438"/>
                  </a:lnTo>
                  <a:cubicBezTo>
                    <a:pt x="233609" y="480948"/>
                    <a:pt x="181314" y="533243"/>
                    <a:pt x="116804" y="533243"/>
                  </a:cubicBezTo>
                  <a:lnTo>
                    <a:pt x="116804" y="533243"/>
                  </a:lnTo>
                  <a:cubicBezTo>
                    <a:pt x="52295" y="533243"/>
                    <a:pt x="0" y="480948"/>
                    <a:pt x="0" y="416438"/>
                  </a:cubicBezTo>
                  <a:lnTo>
                    <a:pt x="0" y="116804"/>
                  </a:lnTo>
                  <a:cubicBezTo>
                    <a:pt x="0" y="52295"/>
                    <a:pt x="52295" y="0"/>
                    <a:pt x="116804" y="0"/>
                  </a:cubicBezTo>
                  <a:close/>
                </a:path>
              </a:pathLst>
            </a:custGeom>
            <a:solidFill>
              <a:srgbClr val="90983E"/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33609" cy="5713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20177" y="6788959"/>
            <a:ext cx="8430700" cy="2056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b. Contaminación del Suelo y el Agua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El uso de armas y explosivos libera sustancias tóxicas que contaminan el suelo y las fuentes de agua. Esto puede afectar la salud de los ecosistemas y de las comunidades humanas que dependen de estos recursos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666" r="0" b="-14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943640"/>
            <a:ext cx="16230600" cy="4778696"/>
          </a:xfrm>
          <a:custGeom>
            <a:avLst/>
            <a:gdLst/>
            <a:ahLst/>
            <a:cxnLst/>
            <a:rect r="r" b="b" t="t" l="l"/>
            <a:pathLst>
              <a:path h="4778696" w="16230600">
                <a:moveTo>
                  <a:pt x="0" y="0"/>
                </a:moveTo>
                <a:lnTo>
                  <a:pt x="16230600" y="0"/>
                </a:lnTo>
                <a:lnTo>
                  <a:pt x="16230600" y="4778695"/>
                </a:lnTo>
                <a:lnTo>
                  <a:pt x="0" y="4778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028700"/>
            <a:ext cx="16230600" cy="4114800"/>
            <a:chOff x="0" y="0"/>
            <a:chExt cx="4274726" cy="10837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1083733"/>
            </a:xfrm>
            <a:custGeom>
              <a:avLst/>
              <a:gdLst/>
              <a:ahLst/>
              <a:cxnLst/>
              <a:rect r="r" b="b" t="t" l="l"/>
              <a:pathLst>
                <a:path h="1083733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1E4CA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274726" cy="11313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28700" y="702793"/>
            <a:ext cx="16230600" cy="8229600"/>
          </a:xfrm>
          <a:custGeom>
            <a:avLst/>
            <a:gdLst/>
            <a:ahLst/>
            <a:cxnLst/>
            <a:rect r="r" b="b" t="t" l="l"/>
            <a:pathLst>
              <a:path h="8229600" w="16230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l="0" t="-19027" r="0" b="-1902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79375"/>
            <a:ext cx="18288000" cy="1529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E1C79D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introducción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2090202">
            <a:off x="16188870" y="1067164"/>
            <a:ext cx="1489442" cy="565988"/>
          </a:xfrm>
          <a:custGeom>
            <a:avLst/>
            <a:gdLst/>
            <a:ahLst/>
            <a:cxnLst/>
            <a:rect r="r" b="b" t="t" l="l"/>
            <a:pathLst>
              <a:path h="565988" w="1489442">
                <a:moveTo>
                  <a:pt x="0" y="0"/>
                </a:moveTo>
                <a:lnTo>
                  <a:pt x="1489442" y="0"/>
                </a:lnTo>
                <a:lnTo>
                  <a:pt x="1489442" y="565987"/>
                </a:lnTo>
                <a:lnTo>
                  <a:pt x="0" y="5659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267570">
            <a:off x="14032130" y="-690228"/>
            <a:ext cx="5802923" cy="4114800"/>
          </a:xfrm>
          <a:custGeom>
            <a:avLst/>
            <a:gdLst/>
            <a:ahLst/>
            <a:cxnLst/>
            <a:rect r="r" b="b" t="t" l="l"/>
            <a:pathLst>
              <a:path h="4114800" w="5802923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-2141916">
            <a:off x="605711" y="1084178"/>
            <a:ext cx="1489442" cy="565988"/>
          </a:xfrm>
          <a:custGeom>
            <a:avLst/>
            <a:gdLst/>
            <a:ahLst/>
            <a:cxnLst/>
            <a:rect r="r" b="b" t="t" l="l"/>
            <a:pathLst>
              <a:path h="565988" w="1489442">
                <a:moveTo>
                  <a:pt x="0" y="0"/>
                </a:moveTo>
                <a:lnTo>
                  <a:pt x="1489441" y="0"/>
                </a:lnTo>
                <a:lnTo>
                  <a:pt x="1489441" y="565988"/>
                </a:lnTo>
                <a:lnTo>
                  <a:pt x="0" y="5659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646047" y="0"/>
            <a:ext cx="3766398" cy="3485630"/>
          </a:xfrm>
          <a:custGeom>
            <a:avLst/>
            <a:gdLst/>
            <a:ahLst/>
            <a:cxnLst/>
            <a:rect r="r" b="b" t="t" l="l"/>
            <a:pathLst>
              <a:path h="3485630" w="3766398">
                <a:moveTo>
                  <a:pt x="0" y="0"/>
                </a:moveTo>
                <a:lnTo>
                  <a:pt x="3766398" y="0"/>
                </a:lnTo>
                <a:lnTo>
                  <a:pt x="3766398" y="3485630"/>
                </a:lnTo>
                <a:lnTo>
                  <a:pt x="0" y="34856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0" y="7405983"/>
            <a:ext cx="2700863" cy="2906758"/>
          </a:xfrm>
          <a:custGeom>
            <a:avLst/>
            <a:gdLst/>
            <a:ahLst/>
            <a:cxnLst/>
            <a:rect r="r" b="b" t="t" l="l"/>
            <a:pathLst>
              <a:path h="2906758" w="2700863">
                <a:moveTo>
                  <a:pt x="0" y="0"/>
                </a:moveTo>
                <a:lnTo>
                  <a:pt x="2700863" y="0"/>
                </a:lnTo>
                <a:lnTo>
                  <a:pt x="2700863" y="2906759"/>
                </a:lnTo>
                <a:lnTo>
                  <a:pt x="0" y="29067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703648" y="7396458"/>
            <a:ext cx="3584352" cy="2900067"/>
          </a:xfrm>
          <a:custGeom>
            <a:avLst/>
            <a:gdLst/>
            <a:ahLst/>
            <a:cxnLst/>
            <a:rect r="r" b="b" t="t" l="l"/>
            <a:pathLst>
              <a:path h="2900067" w="3584352">
                <a:moveTo>
                  <a:pt x="0" y="0"/>
                </a:moveTo>
                <a:lnTo>
                  <a:pt x="3584352" y="0"/>
                </a:lnTo>
                <a:lnTo>
                  <a:pt x="3584352" y="2900067"/>
                </a:lnTo>
                <a:lnTo>
                  <a:pt x="0" y="29000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7199409">
            <a:off x="6781313" y="9552142"/>
            <a:ext cx="5506423" cy="4114800"/>
          </a:xfrm>
          <a:custGeom>
            <a:avLst/>
            <a:gdLst/>
            <a:ahLst/>
            <a:cxnLst/>
            <a:rect r="r" b="b" t="t" l="l"/>
            <a:pathLst>
              <a:path h="4114800" w="5506423">
                <a:moveTo>
                  <a:pt x="0" y="0"/>
                </a:moveTo>
                <a:lnTo>
                  <a:pt x="5506424" y="0"/>
                </a:lnTo>
                <a:lnTo>
                  <a:pt x="5506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6" id="16"/>
          <p:cNvSpPr txBox="true"/>
          <p:nvPr/>
        </p:nvSpPr>
        <p:spPr>
          <a:xfrm rot="0">
            <a:off x="3776284" y="2206605"/>
            <a:ext cx="10735432" cy="598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true">
                <a:solidFill>
                  <a:srgbClr val="330E0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La Guerra Fría fue un período de tensión política, económica, social y militar que se desarrolló entre 1947 y 1991, tras el fin de la Segunda Guerra Mundial. Este conflicto no se caracterizó por enfrentamientos directos entre las dos superpotencias involucradas, Estados Unidos y la Unión Soviética, sino por una serie de conflictos indirectos y una constante amenaza de guerra nuclear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63438" y="2332112"/>
            <a:ext cx="6985934" cy="1397187"/>
          </a:xfrm>
          <a:custGeom>
            <a:avLst/>
            <a:gdLst/>
            <a:ahLst/>
            <a:cxnLst/>
            <a:rect r="r" b="b" t="t" l="l"/>
            <a:pathLst>
              <a:path h="1397187" w="6985934">
                <a:moveTo>
                  <a:pt x="0" y="0"/>
                </a:moveTo>
                <a:lnTo>
                  <a:pt x="6985934" y="0"/>
                </a:lnTo>
                <a:lnTo>
                  <a:pt x="6985934" y="1397186"/>
                </a:lnTo>
                <a:lnTo>
                  <a:pt x="0" y="13971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63438" y="5913412"/>
            <a:ext cx="6985934" cy="1397187"/>
          </a:xfrm>
          <a:custGeom>
            <a:avLst/>
            <a:gdLst/>
            <a:ahLst/>
            <a:cxnLst/>
            <a:rect r="r" b="b" t="t" l="l"/>
            <a:pathLst>
              <a:path h="1397187" w="6985934">
                <a:moveTo>
                  <a:pt x="0" y="0"/>
                </a:moveTo>
                <a:lnTo>
                  <a:pt x="6985934" y="0"/>
                </a:lnTo>
                <a:lnTo>
                  <a:pt x="6985934" y="1397186"/>
                </a:lnTo>
                <a:lnTo>
                  <a:pt x="0" y="13971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23328" y="690160"/>
            <a:ext cx="7096898" cy="1251137"/>
            <a:chOff x="0" y="0"/>
            <a:chExt cx="1869142" cy="32951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69142" cy="329518"/>
            </a:xfrm>
            <a:custGeom>
              <a:avLst/>
              <a:gdLst/>
              <a:ahLst/>
              <a:cxnLst/>
              <a:rect r="r" b="b" t="t" l="l"/>
              <a:pathLst>
                <a:path h="329518" w="1869142">
                  <a:moveTo>
                    <a:pt x="10909" y="0"/>
                  </a:moveTo>
                  <a:lnTo>
                    <a:pt x="1858233" y="0"/>
                  </a:lnTo>
                  <a:cubicBezTo>
                    <a:pt x="1861126" y="0"/>
                    <a:pt x="1863901" y="1149"/>
                    <a:pt x="1865947" y="3195"/>
                  </a:cubicBezTo>
                  <a:cubicBezTo>
                    <a:pt x="1867993" y="5241"/>
                    <a:pt x="1869142" y="8016"/>
                    <a:pt x="1869142" y="10909"/>
                  </a:cubicBezTo>
                  <a:lnTo>
                    <a:pt x="1869142" y="318609"/>
                  </a:lnTo>
                  <a:cubicBezTo>
                    <a:pt x="1869142" y="321502"/>
                    <a:pt x="1867993" y="324277"/>
                    <a:pt x="1865947" y="326322"/>
                  </a:cubicBezTo>
                  <a:cubicBezTo>
                    <a:pt x="1863901" y="328368"/>
                    <a:pt x="1861126" y="329518"/>
                    <a:pt x="1858233" y="329518"/>
                  </a:cubicBezTo>
                  <a:lnTo>
                    <a:pt x="10909" y="329518"/>
                  </a:lnTo>
                  <a:cubicBezTo>
                    <a:pt x="8016" y="329518"/>
                    <a:pt x="5241" y="328368"/>
                    <a:pt x="3195" y="326322"/>
                  </a:cubicBezTo>
                  <a:cubicBezTo>
                    <a:pt x="1149" y="324277"/>
                    <a:pt x="0" y="321502"/>
                    <a:pt x="0" y="318609"/>
                  </a:cubicBezTo>
                  <a:lnTo>
                    <a:pt x="0" y="10909"/>
                  </a:lnTo>
                  <a:cubicBezTo>
                    <a:pt x="0" y="8016"/>
                    <a:pt x="1149" y="5241"/>
                    <a:pt x="3195" y="3195"/>
                  </a:cubicBezTo>
                  <a:cubicBezTo>
                    <a:pt x="5241" y="1149"/>
                    <a:pt x="8016" y="0"/>
                    <a:pt x="10909" y="0"/>
                  </a:cubicBezTo>
                  <a:close/>
                </a:path>
              </a:pathLst>
            </a:custGeom>
            <a:solidFill>
              <a:srgbClr val="034D4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869142" cy="3771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001880" y="1799540"/>
            <a:ext cx="4871690" cy="8227742"/>
            <a:chOff x="0" y="0"/>
            <a:chExt cx="13716000" cy="23164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716000" cy="23164800"/>
            </a:xfrm>
            <a:custGeom>
              <a:avLst/>
              <a:gdLst/>
              <a:ahLst/>
              <a:cxnLst/>
              <a:rect r="r" b="b" t="t" l="l"/>
              <a:pathLst>
                <a:path h="23164800" w="137160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4"/>
              <a:stretch>
                <a:fillRect l="0" t="-178" r="0" b="-178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09600" y="2095500"/>
              <a:ext cx="12496800" cy="18973800"/>
            </a:xfrm>
            <a:custGeom>
              <a:avLst/>
              <a:gdLst/>
              <a:ahLst/>
              <a:cxnLst/>
              <a:rect r="r" b="b" t="t" l="l"/>
              <a:pathLst>
                <a:path h="18973800" w="12496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5"/>
              <a:stretch>
                <a:fillRect l="-109785" t="0" r="-18101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-5629609">
            <a:off x="16095754" y="355418"/>
            <a:ext cx="2327092" cy="2161287"/>
          </a:xfrm>
          <a:custGeom>
            <a:avLst/>
            <a:gdLst/>
            <a:ahLst/>
            <a:cxnLst/>
            <a:rect r="r" b="b" t="t" l="l"/>
            <a:pathLst>
              <a:path h="2161287" w="2327092">
                <a:moveTo>
                  <a:pt x="0" y="0"/>
                </a:moveTo>
                <a:lnTo>
                  <a:pt x="2327092" y="0"/>
                </a:lnTo>
                <a:lnTo>
                  <a:pt x="2327092" y="2161286"/>
                </a:lnTo>
                <a:lnTo>
                  <a:pt x="0" y="2161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548458" y="3975222"/>
            <a:ext cx="6768861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Las explosiones y el uso de armas químicas liberan gases tóxicos y partículas en el aire, lo que puede causar problemas respiratorios en humanos y animales, y contribuir al cambio climático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548458" y="2740823"/>
            <a:ext cx="5815895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442A22"/>
                </a:solidFill>
                <a:latin typeface="DM Sans Bold"/>
                <a:ea typeface="DM Sans Bold"/>
                <a:cs typeface="DM Sans Bold"/>
                <a:sym typeface="DM Sans Bold"/>
              </a:rPr>
              <a:t>a. Emisiones de Gases Tóxicos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48458" y="6564380"/>
            <a:ext cx="6178662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442A22"/>
                </a:solidFill>
                <a:latin typeface="DM Sans Bold"/>
                <a:ea typeface="DM Sans Bold"/>
                <a:cs typeface="DM Sans Bold"/>
                <a:sym typeface="DM Sans Bold"/>
              </a:rPr>
              <a:t> b. Incendios Forestales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10269" y="872182"/>
            <a:ext cx="4822981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b="true" sz="33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Contaminación del Aire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725672" y="7672548"/>
            <a:ext cx="6768861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Los incendios provocados por bombardeos o tácticas militares pueden liberar grandes cantidades de dióxido de carbono y otros contaminantes, exacerbando el calentamiento globa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64669" y="3025822"/>
            <a:ext cx="6415471" cy="6733796"/>
          </a:xfrm>
          <a:custGeom>
            <a:avLst/>
            <a:gdLst/>
            <a:ahLst/>
            <a:cxnLst/>
            <a:rect r="r" b="b" t="t" l="l"/>
            <a:pathLst>
              <a:path h="6733796" w="6415471">
                <a:moveTo>
                  <a:pt x="0" y="0"/>
                </a:moveTo>
                <a:lnTo>
                  <a:pt x="6415471" y="0"/>
                </a:lnTo>
                <a:lnTo>
                  <a:pt x="6415471" y="6733796"/>
                </a:lnTo>
                <a:lnTo>
                  <a:pt x="0" y="673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65728" y="4333428"/>
            <a:ext cx="3852465" cy="1089754"/>
            <a:chOff x="0" y="0"/>
            <a:chExt cx="1014641" cy="28701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14641" cy="287013"/>
            </a:xfrm>
            <a:custGeom>
              <a:avLst/>
              <a:gdLst/>
              <a:ahLst/>
              <a:cxnLst/>
              <a:rect r="r" b="b" t="t" l="l"/>
              <a:pathLst>
                <a:path h="287013" w="1014641">
                  <a:moveTo>
                    <a:pt x="26125" y="0"/>
                  </a:moveTo>
                  <a:lnTo>
                    <a:pt x="988516" y="0"/>
                  </a:lnTo>
                  <a:cubicBezTo>
                    <a:pt x="995445" y="0"/>
                    <a:pt x="1002090" y="2752"/>
                    <a:pt x="1006989" y="7652"/>
                  </a:cubicBezTo>
                  <a:cubicBezTo>
                    <a:pt x="1011889" y="12551"/>
                    <a:pt x="1014641" y="19196"/>
                    <a:pt x="1014641" y="26125"/>
                  </a:cubicBezTo>
                  <a:lnTo>
                    <a:pt x="1014641" y="260888"/>
                  </a:lnTo>
                  <a:cubicBezTo>
                    <a:pt x="1014641" y="267817"/>
                    <a:pt x="1011889" y="274462"/>
                    <a:pt x="1006989" y="279362"/>
                  </a:cubicBezTo>
                  <a:cubicBezTo>
                    <a:pt x="1002090" y="284261"/>
                    <a:pt x="995445" y="287013"/>
                    <a:pt x="988516" y="287013"/>
                  </a:cubicBezTo>
                  <a:lnTo>
                    <a:pt x="26125" y="287013"/>
                  </a:lnTo>
                  <a:cubicBezTo>
                    <a:pt x="19196" y="287013"/>
                    <a:pt x="12551" y="284261"/>
                    <a:pt x="7652" y="279362"/>
                  </a:cubicBezTo>
                  <a:cubicBezTo>
                    <a:pt x="2752" y="274462"/>
                    <a:pt x="0" y="267817"/>
                    <a:pt x="0" y="260888"/>
                  </a:cubicBezTo>
                  <a:lnTo>
                    <a:pt x="0" y="26125"/>
                  </a:lnTo>
                  <a:cubicBezTo>
                    <a:pt x="0" y="19196"/>
                    <a:pt x="2752" y="12551"/>
                    <a:pt x="7652" y="7652"/>
                  </a:cubicBezTo>
                  <a:cubicBezTo>
                    <a:pt x="12551" y="2752"/>
                    <a:pt x="19196" y="0"/>
                    <a:pt x="26125" y="0"/>
                  </a:cubicBezTo>
                  <a:close/>
                </a:path>
              </a:pathLst>
            </a:custGeom>
            <a:solidFill>
              <a:srgbClr val="6A968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014641" cy="3346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928450" y="4285803"/>
            <a:ext cx="2986723" cy="84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7"/>
              </a:lnSpc>
            </a:pPr>
            <a:r>
              <a:rPr lang="en-US" sz="243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a. Pérdida de Especies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999593" y="3990479"/>
            <a:ext cx="1755379" cy="1748522"/>
            <a:chOff x="0" y="0"/>
            <a:chExt cx="6502400" cy="6477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712" t="0" r="-24712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96227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477379" y="6259344"/>
            <a:ext cx="4437794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Las guerras pueden llevar a la pérdida de especies debido a la destrucción de hábitats y la caza indiscriminada. Por ejemplo, durante la guerra civil en Mozambique, el Parque Nacional de Gorongosa perdió más del 90% de sus animales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953806" y="3025822"/>
            <a:ext cx="6415471" cy="6733796"/>
          </a:xfrm>
          <a:custGeom>
            <a:avLst/>
            <a:gdLst/>
            <a:ahLst/>
            <a:cxnLst/>
            <a:rect r="r" b="b" t="t" l="l"/>
            <a:pathLst>
              <a:path h="6733796" w="6415471">
                <a:moveTo>
                  <a:pt x="0" y="0"/>
                </a:moveTo>
                <a:lnTo>
                  <a:pt x="6415471" y="0"/>
                </a:lnTo>
                <a:lnTo>
                  <a:pt x="6415471" y="6733796"/>
                </a:lnTo>
                <a:lnTo>
                  <a:pt x="0" y="673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1954864" y="4333428"/>
            <a:ext cx="3852465" cy="1089754"/>
            <a:chOff x="0" y="0"/>
            <a:chExt cx="1014641" cy="2870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14641" cy="287013"/>
            </a:xfrm>
            <a:custGeom>
              <a:avLst/>
              <a:gdLst/>
              <a:ahLst/>
              <a:cxnLst/>
              <a:rect r="r" b="b" t="t" l="l"/>
              <a:pathLst>
                <a:path h="287013" w="1014641">
                  <a:moveTo>
                    <a:pt x="26125" y="0"/>
                  </a:moveTo>
                  <a:lnTo>
                    <a:pt x="988516" y="0"/>
                  </a:lnTo>
                  <a:cubicBezTo>
                    <a:pt x="995445" y="0"/>
                    <a:pt x="1002090" y="2752"/>
                    <a:pt x="1006989" y="7652"/>
                  </a:cubicBezTo>
                  <a:cubicBezTo>
                    <a:pt x="1011889" y="12551"/>
                    <a:pt x="1014641" y="19196"/>
                    <a:pt x="1014641" y="26125"/>
                  </a:cubicBezTo>
                  <a:lnTo>
                    <a:pt x="1014641" y="260888"/>
                  </a:lnTo>
                  <a:cubicBezTo>
                    <a:pt x="1014641" y="267817"/>
                    <a:pt x="1011889" y="274462"/>
                    <a:pt x="1006989" y="279362"/>
                  </a:cubicBezTo>
                  <a:cubicBezTo>
                    <a:pt x="1002090" y="284261"/>
                    <a:pt x="995445" y="287013"/>
                    <a:pt x="988516" y="287013"/>
                  </a:cubicBezTo>
                  <a:lnTo>
                    <a:pt x="26125" y="287013"/>
                  </a:lnTo>
                  <a:cubicBezTo>
                    <a:pt x="19196" y="287013"/>
                    <a:pt x="12551" y="284261"/>
                    <a:pt x="7652" y="279362"/>
                  </a:cubicBezTo>
                  <a:cubicBezTo>
                    <a:pt x="2752" y="274462"/>
                    <a:pt x="0" y="267817"/>
                    <a:pt x="0" y="260888"/>
                  </a:cubicBezTo>
                  <a:lnTo>
                    <a:pt x="0" y="26125"/>
                  </a:lnTo>
                  <a:cubicBezTo>
                    <a:pt x="0" y="19196"/>
                    <a:pt x="2752" y="12551"/>
                    <a:pt x="7652" y="7652"/>
                  </a:cubicBezTo>
                  <a:cubicBezTo>
                    <a:pt x="12551" y="2752"/>
                    <a:pt x="19196" y="0"/>
                    <a:pt x="26125" y="0"/>
                  </a:cubicBezTo>
                  <a:close/>
                </a:path>
              </a:pathLst>
            </a:custGeom>
            <a:solidFill>
              <a:srgbClr val="6A968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014641" cy="3346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517586" y="4368889"/>
            <a:ext cx="2986723" cy="87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7"/>
              </a:lnSpc>
            </a:pPr>
            <a:r>
              <a:rPr lang="en-US" sz="2533" b="true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b. Alteración de Ecosistemas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0614642" y="3851928"/>
            <a:ext cx="1755379" cy="1748522"/>
            <a:chOff x="0" y="0"/>
            <a:chExt cx="6502400" cy="6477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t="-16555" r="223" b="-16555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96227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1066516" y="6259344"/>
            <a:ext cx="4437794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 introducción de especies invasoras y la alteración de los equilibrios ecológicos pueden tener efectos duraderos en los ecosistemas afectados por la guerra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675526" y="831897"/>
            <a:ext cx="8936947" cy="210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99"/>
              </a:lnSpc>
            </a:pPr>
            <a:r>
              <a:rPr lang="en-US" sz="6999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 Impacto en la Biodiversidad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-223328" y="690160"/>
            <a:ext cx="4952667" cy="745901"/>
            <a:chOff x="0" y="0"/>
            <a:chExt cx="1304406" cy="19645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304406" cy="196451"/>
            </a:xfrm>
            <a:custGeom>
              <a:avLst/>
              <a:gdLst/>
              <a:ahLst/>
              <a:cxnLst/>
              <a:rect r="r" b="b" t="t" l="l"/>
              <a:pathLst>
                <a:path h="196451" w="1304406">
                  <a:moveTo>
                    <a:pt x="15632" y="0"/>
                  </a:moveTo>
                  <a:lnTo>
                    <a:pt x="1288774" y="0"/>
                  </a:lnTo>
                  <a:cubicBezTo>
                    <a:pt x="1292920" y="0"/>
                    <a:pt x="1296896" y="1647"/>
                    <a:pt x="1299828" y="4578"/>
                  </a:cubicBezTo>
                  <a:cubicBezTo>
                    <a:pt x="1302759" y="7510"/>
                    <a:pt x="1304406" y="11486"/>
                    <a:pt x="1304406" y="15632"/>
                  </a:cubicBezTo>
                  <a:lnTo>
                    <a:pt x="1304406" y="180819"/>
                  </a:lnTo>
                  <a:cubicBezTo>
                    <a:pt x="1304406" y="184965"/>
                    <a:pt x="1302759" y="188941"/>
                    <a:pt x="1299828" y="191873"/>
                  </a:cubicBezTo>
                  <a:cubicBezTo>
                    <a:pt x="1296896" y="194804"/>
                    <a:pt x="1292920" y="196451"/>
                    <a:pt x="1288774" y="196451"/>
                  </a:cubicBezTo>
                  <a:lnTo>
                    <a:pt x="15632" y="196451"/>
                  </a:lnTo>
                  <a:cubicBezTo>
                    <a:pt x="11486" y="196451"/>
                    <a:pt x="7510" y="194804"/>
                    <a:pt x="4578" y="191873"/>
                  </a:cubicBezTo>
                  <a:cubicBezTo>
                    <a:pt x="1647" y="188941"/>
                    <a:pt x="0" y="184965"/>
                    <a:pt x="0" y="180819"/>
                  </a:cubicBezTo>
                  <a:lnTo>
                    <a:pt x="0" y="15632"/>
                  </a:lnTo>
                  <a:cubicBezTo>
                    <a:pt x="0" y="11486"/>
                    <a:pt x="1647" y="7510"/>
                    <a:pt x="4578" y="4578"/>
                  </a:cubicBezTo>
                  <a:cubicBezTo>
                    <a:pt x="7510" y="1647"/>
                    <a:pt x="11486" y="0"/>
                    <a:pt x="15632" y="0"/>
                  </a:cubicBezTo>
                  <a:close/>
                </a:path>
              </a:pathLst>
            </a:custGeom>
            <a:solidFill>
              <a:srgbClr val="034D4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1304406" cy="244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2E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3701">
            <a:off x="5651033" y="1093301"/>
            <a:ext cx="6985934" cy="1397187"/>
          </a:xfrm>
          <a:custGeom>
            <a:avLst/>
            <a:gdLst/>
            <a:ahLst/>
            <a:cxnLst/>
            <a:rect r="r" b="b" t="t" l="l"/>
            <a:pathLst>
              <a:path h="1397187" w="6985934">
                <a:moveTo>
                  <a:pt x="0" y="0"/>
                </a:moveTo>
                <a:lnTo>
                  <a:pt x="6985934" y="0"/>
                </a:lnTo>
                <a:lnTo>
                  <a:pt x="6985934" y="1397187"/>
                </a:lnTo>
                <a:lnTo>
                  <a:pt x="0" y="13971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805725" y="1056882"/>
            <a:ext cx="6676549" cy="137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4"/>
              </a:lnSpc>
            </a:pPr>
            <a:r>
              <a:rPr lang="en-US" sz="4166">
                <a:solidFill>
                  <a:srgbClr val="FFFFFF"/>
                </a:solidFill>
                <a:latin typeface="Cranberry"/>
                <a:ea typeface="Cranberry"/>
                <a:cs typeface="Cranberry"/>
                <a:sym typeface="Cranberry"/>
              </a:rPr>
              <a:t>Degradación de Recursos Naturales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206042" y="2923364"/>
            <a:ext cx="13875915" cy="5499908"/>
          </a:xfrm>
          <a:custGeom>
            <a:avLst/>
            <a:gdLst/>
            <a:ahLst/>
            <a:cxnLst/>
            <a:rect r="r" b="b" t="t" l="l"/>
            <a:pathLst>
              <a:path h="5499908" w="13875915">
                <a:moveTo>
                  <a:pt x="0" y="0"/>
                </a:moveTo>
                <a:lnTo>
                  <a:pt x="13875916" y="0"/>
                </a:lnTo>
                <a:lnTo>
                  <a:pt x="13875916" y="5499908"/>
                </a:lnTo>
                <a:lnTo>
                  <a:pt x="0" y="549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695483" y="3811704"/>
            <a:ext cx="10897034" cy="1300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5"/>
              </a:lnSpc>
            </a:pPr>
            <a:r>
              <a:rPr lang="en-US" sz="21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a. Explotación de Recursos</a:t>
            </a:r>
          </a:p>
          <a:p>
            <a:pPr algn="ctr">
              <a:lnSpc>
                <a:spcPts val="2595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 explotación intensiva de recursos naturales, como minerales y petróleo, para financiar conflictos puede llevar a la degradación ambiental y a la pérdida de recursos vitales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695483" y="5673318"/>
            <a:ext cx="10897034" cy="1300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5"/>
              </a:lnSpc>
            </a:pPr>
            <a:r>
              <a:rPr lang="en-US" sz="21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b. Destrucción de Infraestructuras</a:t>
            </a:r>
          </a:p>
          <a:p>
            <a:pPr algn="ctr">
              <a:lnSpc>
                <a:spcPts val="2595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 destrucción de infraestructuras críticas, como represas y plantas de tratamiento de agua, puede tener efectos devastadores en el suministro de agua y la gestión de residuos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995860">
            <a:off x="2040092" y="2850088"/>
            <a:ext cx="2169614" cy="714000"/>
          </a:xfrm>
          <a:custGeom>
            <a:avLst/>
            <a:gdLst/>
            <a:ahLst/>
            <a:cxnLst/>
            <a:rect r="r" b="b" t="t" l="l"/>
            <a:pathLst>
              <a:path h="714000" w="2169614">
                <a:moveTo>
                  <a:pt x="0" y="0"/>
                </a:moveTo>
                <a:lnTo>
                  <a:pt x="2169613" y="0"/>
                </a:lnTo>
                <a:lnTo>
                  <a:pt x="2169613" y="714000"/>
                </a:lnTo>
                <a:lnTo>
                  <a:pt x="0" y="71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666" r="0" b="-14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27803" y="4487275"/>
            <a:ext cx="13432395" cy="1312449"/>
            <a:chOff x="0" y="0"/>
            <a:chExt cx="3537750" cy="34566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37750" cy="345666"/>
            </a:xfrm>
            <a:custGeom>
              <a:avLst/>
              <a:gdLst/>
              <a:ahLst/>
              <a:cxnLst/>
              <a:rect r="r" b="b" t="t" l="l"/>
              <a:pathLst>
                <a:path h="345666" w="3537750">
                  <a:moveTo>
                    <a:pt x="23054" y="0"/>
                  </a:moveTo>
                  <a:lnTo>
                    <a:pt x="3514696" y="0"/>
                  </a:lnTo>
                  <a:cubicBezTo>
                    <a:pt x="3527428" y="0"/>
                    <a:pt x="3537750" y="10322"/>
                    <a:pt x="3537750" y="23054"/>
                  </a:cubicBezTo>
                  <a:lnTo>
                    <a:pt x="3537750" y="322611"/>
                  </a:lnTo>
                  <a:cubicBezTo>
                    <a:pt x="3537750" y="328726"/>
                    <a:pt x="3535321" y="334590"/>
                    <a:pt x="3530998" y="338913"/>
                  </a:cubicBezTo>
                  <a:cubicBezTo>
                    <a:pt x="3526674" y="343237"/>
                    <a:pt x="3520810" y="345666"/>
                    <a:pt x="3514696" y="345666"/>
                  </a:cubicBezTo>
                  <a:lnTo>
                    <a:pt x="23054" y="345666"/>
                  </a:lnTo>
                  <a:cubicBezTo>
                    <a:pt x="16940" y="345666"/>
                    <a:pt x="11076" y="343237"/>
                    <a:pt x="6752" y="338913"/>
                  </a:cubicBezTo>
                  <a:cubicBezTo>
                    <a:pt x="2429" y="334590"/>
                    <a:pt x="0" y="328726"/>
                    <a:pt x="0" y="322611"/>
                  </a:cubicBezTo>
                  <a:lnTo>
                    <a:pt x="0" y="23054"/>
                  </a:lnTo>
                  <a:cubicBezTo>
                    <a:pt x="0" y="16940"/>
                    <a:pt x="2429" y="11076"/>
                    <a:pt x="6752" y="6752"/>
                  </a:cubicBezTo>
                  <a:cubicBezTo>
                    <a:pt x="11076" y="2429"/>
                    <a:pt x="16940" y="0"/>
                    <a:pt x="23054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w="38100" cap="rnd">
              <a:solidFill>
                <a:srgbClr val="5D3505">
                  <a:alpha val="44706"/>
                </a:srgbClr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37750" cy="3932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824152" y="8065958"/>
            <a:ext cx="5493058" cy="4114800"/>
          </a:xfrm>
          <a:custGeom>
            <a:avLst/>
            <a:gdLst/>
            <a:ahLst/>
            <a:cxnLst/>
            <a:rect r="r" b="b" t="t" l="l"/>
            <a:pathLst>
              <a:path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494727" y="6687050"/>
            <a:ext cx="5018049" cy="4114800"/>
          </a:xfrm>
          <a:custGeom>
            <a:avLst/>
            <a:gdLst/>
            <a:ahLst/>
            <a:cxnLst/>
            <a:rect r="r" b="b" t="t" l="l"/>
            <a:pathLst>
              <a:path h="4114800" w="5018049">
                <a:moveTo>
                  <a:pt x="0" y="0"/>
                </a:moveTo>
                <a:lnTo>
                  <a:pt x="5018049" y="0"/>
                </a:lnTo>
                <a:lnTo>
                  <a:pt x="5018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5570681" y="6172200"/>
            <a:ext cx="3022508" cy="4114800"/>
          </a:xfrm>
          <a:custGeom>
            <a:avLst/>
            <a:gdLst/>
            <a:ahLst/>
            <a:cxnLst/>
            <a:rect r="r" b="b" t="t" l="l"/>
            <a:pathLst>
              <a:path h="4114800" w="3022508">
                <a:moveTo>
                  <a:pt x="0" y="0"/>
                </a:moveTo>
                <a:lnTo>
                  <a:pt x="3022508" y="0"/>
                </a:lnTo>
                <a:lnTo>
                  <a:pt x="3022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20031" y="8276779"/>
            <a:ext cx="7315200" cy="2726575"/>
          </a:xfrm>
          <a:custGeom>
            <a:avLst/>
            <a:gdLst/>
            <a:ahLst/>
            <a:cxnLst/>
            <a:rect r="r" b="b" t="t" l="l"/>
            <a:pathLst>
              <a:path h="2726575" w="7315200">
                <a:moveTo>
                  <a:pt x="0" y="0"/>
                </a:moveTo>
                <a:lnTo>
                  <a:pt x="7315200" y="0"/>
                </a:lnTo>
                <a:lnTo>
                  <a:pt x="7315200" y="2726575"/>
                </a:lnTo>
                <a:lnTo>
                  <a:pt x="0" y="2726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734322" y="6651896"/>
            <a:ext cx="3766398" cy="4053523"/>
          </a:xfrm>
          <a:custGeom>
            <a:avLst/>
            <a:gdLst/>
            <a:ahLst/>
            <a:cxnLst/>
            <a:rect r="r" b="b" t="t" l="l"/>
            <a:pathLst>
              <a:path h="4053523" w="3766398">
                <a:moveTo>
                  <a:pt x="0" y="0"/>
                </a:moveTo>
                <a:lnTo>
                  <a:pt x="3766398" y="0"/>
                </a:lnTo>
                <a:lnTo>
                  <a:pt x="3766398" y="4053523"/>
                </a:lnTo>
                <a:lnTo>
                  <a:pt x="0" y="4053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7591729" y="8276779"/>
            <a:ext cx="2087003" cy="2489917"/>
          </a:xfrm>
          <a:custGeom>
            <a:avLst/>
            <a:gdLst/>
            <a:ahLst/>
            <a:cxnLst/>
            <a:rect r="r" b="b" t="t" l="l"/>
            <a:pathLst>
              <a:path h="2489917" w="2087003">
                <a:moveTo>
                  <a:pt x="2087003" y="0"/>
                </a:moveTo>
                <a:lnTo>
                  <a:pt x="0" y="0"/>
                </a:lnTo>
                <a:lnTo>
                  <a:pt x="0" y="2489917"/>
                </a:lnTo>
                <a:lnTo>
                  <a:pt x="2087003" y="2489917"/>
                </a:lnTo>
                <a:lnTo>
                  <a:pt x="208700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9321365" y="7454905"/>
            <a:ext cx="2775883" cy="3311791"/>
          </a:xfrm>
          <a:custGeom>
            <a:avLst/>
            <a:gdLst/>
            <a:ahLst/>
            <a:cxnLst/>
            <a:rect r="r" b="b" t="t" l="l"/>
            <a:pathLst>
              <a:path h="3311791" w="2775883">
                <a:moveTo>
                  <a:pt x="0" y="0"/>
                </a:moveTo>
                <a:lnTo>
                  <a:pt x="2775883" y="0"/>
                </a:lnTo>
                <a:lnTo>
                  <a:pt x="2775883" y="3311791"/>
                </a:lnTo>
                <a:lnTo>
                  <a:pt x="0" y="33117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032076" y="7200900"/>
            <a:ext cx="5085708" cy="4114800"/>
          </a:xfrm>
          <a:custGeom>
            <a:avLst/>
            <a:gdLst/>
            <a:ahLst/>
            <a:cxnLst/>
            <a:rect r="r" b="b" t="t" l="l"/>
            <a:pathLst>
              <a:path h="4114800" w="5085708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704603" y="4843588"/>
            <a:ext cx="599825" cy="599825"/>
          </a:xfrm>
          <a:custGeom>
            <a:avLst/>
            <a:gdLst/>
            <a:ahLst/>
            <a:cxnLst/>
            <a:rect r="r" b="b" t="t" l="l"/>
            <a:pathLst>
              <a:path h="599825" w="599825">
                <a:moveTo>
                  <a:pt x="0" y="0"/>
                </a:moveTo>
                <a:lnTo>
                  <a:pt x="599825" y="0"/>
                </a:lnTo>
                <a:lnTo>
                  <a:pt x="599825" y="599824"/>
                </a:lnTo>
                <a:lnTo>
                  <a:pt x="0" y="5998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0267570">
            <a:off x="13772545" y="-555300"/>
            <a:ext cx="5802923" cy="4114800"/>
          </a:xfrm>
          <a:custGeom>
            <a:avLst/>
            <a:gdLst/>
            <a:ahLst/>
            <a:cxnLst/>
            <a:rect r="r" b="b" t="t" l="l"/>
            <a:pathLst>
              <a:path h="4114800" w="5802923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-415197" y="-160405"/>
            <a:ext cx="3766398" cy="3485630"/>
          </a:xfrm>
          <a:custGeom>
            <a:avLst/>
            <a:gdLst/>
            <a:ahLst/>
            <a:cxnLst/>
            <a:rect r="r" b="b" t="t" l="l"/>
            <a:pathLst>
              <a:path h="3485630" w="3766398">
                <a:moveTo>
                  <a:pt x="0" y="0"/>
                </a:moveTo>
                <a:lnTo>
                  <a:pt x="3766398" y="0"/>
                </a:lnTo>
                <a:lnTo>
                  <a:pt x="3766398" y="3485630"/>
                </a:lnTo>
                <a:lnTo>
                  <a:pt x="0" y="34856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3275562">
            <a:off x="5600018" y="-3199864"/>
            <a:ext cx="5506423" cy="4114800"/>
          </a:xfrm>
          <a:custGeom>
            <a:avLst/>
            <a:gdLst/>
            <a:ahLst/>
            <a:cxnLst/>
            <a:rect r="r" b="b" t="t" l="l"/>
            <a:pathLst>
              <a:path h="4114800" w="5506423">
                <a:moveTo>
                  <a:pt x="0" y="0"/>
                </a:moveTo>
                <a:lnTo>
                  <a:pt x="5506424" y="0"/>
                </a:lnTo>
                <a:lnTo>
                  <a:pt x="5506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8" id="18"/>
          <p:cNvSpPr txBox="true"/>
          <p:nvPr/>
        </p:nvSpPr>
        <p:spPr>
          <a:xfrm rot="0">
            <a:off x="0" y="1467850"/>
            <a:ext cx="18288000" cy="2619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>
                <a:solidFill>
                  <a:srgbClr val="F1E4CA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gracias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073916" y="4714875"/>
            <a:ext cx="5002029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true">
                <a:solidFill>
                  <a:srgbClr val="330E0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UNACH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666" r="0" b="-14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007111"/>
            <a:ext cx="16230600" cy="4778696"/>
          </a:xfrm>
          <a:custGeom>
            <a:avLst/>
            <a:gdLst/>
            <a:ahLst/>
            <a:cxnLst/>
            <a:rect r="r" b="b" t="t" l="l"/>
            <a:pathLst>
              <a:path h="4778696" w="16230600">
                <a:moveTo>
                  <a:pt x="0" y="0"/>
                </a:moveTo>
                <a:lnTo>
                  <a:pt x="16230600" y="0"/>
                </a:lnTo>
                <a:lnTo>
                  <a:pt x="16230600" y="4778695"/>
                </a:lnTo>
                <a:lnTo>
                  <a:pt x="0" y="4778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028700"/>
            <a:ext cx="16230600" cy="4114800"/>
            <a:chOff x="0" y="0"/>
            <a:chExt cx="4274726" cy="10837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1083733"/>
            </a:xfrm>
            <a:custGeom>
              <a:avLst/>
              <a:gdLst/>
              <a:ahLst/>
              <a:cxnLst/>
              <a:rect r="r" b="b" t="t" l="l"/>
              <a:pathLst>
                <a:path h="1083733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1E4CA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274726" cy="11313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28700" y="1028700"/>
            <a:ext cx="16230600" cy="8229600"/>
          </a:xfrm>
          <a:custGeom>
            <a:avLst/>
            <a:gdLst/>
            <a:ahLst/>
            <a:cxnLst/>
            <a:rect r="r" b="b" t="t" l="l"/>
            <a:pathLst>
              <a:path h="8229600" w="16230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l="0" t="-19027" r="0" b="-1902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79375"/>
            <a:ext cx="18288000" cy="1529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E1C79D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Contexto Histórico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2090202">
            <a:off x="16188870" y="1067164"/>
            <a:ext cx="1489442" cy="565988"/>
          </a:xfrm>
          <a:custGeom>
            <a:avLst/>
            <a:gdLst/>
            <a:ahLst/>
            <a:cxnLst/>
            <a:rect r="r" b="b" t="t" l="l"/>
            <a:pathLst>
              <a:path h="565988" w="1489442">
                <a:moveTo>
                  <a:pt x="0" y="0"/>
                </a:moveTo>
                <a:lnTo>
                  <a:pt x="1489442" y="0"/>
                </a:lnTo>
                <a:lnTo>
                  <a:pt x="1489442" y="565987"/>
                </a:lnTo>
                <a:lnTo>
                  <a:pt x="0" y="5659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267570">
            <a:off x="14032130" y="-690228"/>
            <a:ext cx="5802923" cy="4114800"/>
          </a:xfrm>
          <a:custGeom>
            <a:avLst/>
            <a:gdLst/>
            <a:ahLst/>
            <a:cxnLst/>
            <a:rect r="r" b="b" t="t" l="l"/>
            <a:pathLst>
              <a:path h="4114800" w="5802923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-2141916">
            <a:off x="605711" y="1084178"/>
            <a:ext cx="1489442" cy="565988"/>
          </a:xfrm>
          <a:custGeom>
            <a:avLst/>
            <a:gdLst/>
            <a:ahLst/>
            <a:cxnLst/>
            <a:rect r="r" b="b" t="t" l="l"/>
            <a:pathLst>
              <a:path h="565988" w="1489442">
                <a:moveTo>
                  <a:pt x="0" y="0"/>
                </a:moveTo>
                <a:lnTo>
                  <a:pt x="1489441" y="0"/>
                </a:lnTo>
                <a:lnTo>
                  <a:pt x="1489441" y="565988"/>
                </a:lnTo>
                <a:lnTo>
                  <a:pt x="0" y="5659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646047" y="0"/>
            <a:ext cx="3766398" cy="3485630"/>
          </a:xfrm>
          <a:custGeom>
            <a:avLst/>
            <a:gdLst/>
            <a:ahLst/>
            <a:cxnLst/>
            <a:rect r="r" b="b" t="t" l="l"/>
            <a:pathLst>
              <a:path h="3485630" w="3766398">
                <a:moveTo>
                  <a:pt x="0" y="0"/>
                </a:moveTo>
                <a:lnTo>
                  <a:pt x="3766398" y="0"/>
                </a:lnTo>
                <a:lnTo>
                  <a:pt x="3766398" y="3485630"/>
                </a:lnTo>
                <a:lnTo>
                  <a:pt x="0" y="34856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0" y="7405983"/>
            <a:ext cx="2700863" cy="2906758"/>
          </a:xfrm>
          <a:custGeom>
            <a:avLst/>
            <a:gdLst/>
            <a:ahLst/>
            <a:cxnLst/>
            <a:rect r="r" b="b" t="t" l="l"/>
            <a:pathLst>
              <a:path h="2906758" w="2700863">
                <a:moveTo>
                  <a:pt x="0" y="0"/>
                </a:moveTo>
                <a:lnTo>
                  <a:pt x="2700863" y="0"/>
                </a:lnTo>
                <a:lnTo>
                  <a:pt x="2700863" y="2906759"/>
                </a:lnTo>
                <a:lnTo>
                  <a:pt x="0" y="29067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703648" y="7396458"/>
            <a:ext cx="3584352" cy="2900067"/>
          </a:xfrm>
          <a:custGeom>
            <a:avLst/>
            <a:gdLst/>
            <a:ahLst/>
            <a:cxnLst/>
            <a:rect r="r" b="b" t="t" l="l"/>
            <a:pathLst>
              <a:path h="2900067" w="3584352">
                <a:moveTo>
                  <a:pt x="0" y="0"/>
                </a:moveTo>
                <a:lnTo>
                  <a:pt x="3584352" y="0"/>
                </a:lnTo>
                <a:lnTo>
                  <a:pt x="3584352" y="2900067"/>
                </a:lnTo>
                <a:lnTo>
                  <a:pt x="0" y="29000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7199409">
            <a:off x="6781313" y="9552142"/>
            <a:ext cx="5506423" cy="4114800"/>
          </a:xfrm>
          <a:custGeom>
            <a:avLst/>
            <a:gdLst/>
            <a:ahLst/>
            <a:cxnLst/>
            <a:rect r="r" b="b" t="t" l="l"/>
            <a:pathLst>
              <a:path h="4114800" w="5506423">
                <a:moveTo>
                  <a:pt x="0" y="0"/>
                </a:moveTo>
                <a:lnTo>
                  <a:pt x="5506424" y="0"/>
                </a:lnTo>
                <a:lnTo>
                  <a:pt x="5506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6" id="16"/>
          <p:cNvSpPr txBox="true"/>
          <p:nvPr/>
        </p:nvSpPr>
        <p:spPr>
          <a:xfrm rot="0">
            <a:off x="2509246" y="3273733"/>
            <a:ext cx="13269508" cy="3190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30E0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Después de la Segunda Guerra Mundial, el mundo quedó dividido en dos grandes bloques: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30E0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- Bloque Occidental: Liderado por Estados Unidos, promovía el capitalismo y la democracia liberal.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30E0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- Bloque Oriental: Encabezado por la Unión Soviética, defendía el comunismo y regímenes no democráticos.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666" r="0" b="-14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007111"/>
            <a:ext cx="16230600" cy="4778696"/>
          </a:xfrm>
          <a:custGeom>
            <a:avLst/>
            <a:gdLst/>
            <a:ahLst/>
            <a:cxnLst/>
            <a:rect r="r" b="b" t="t" l="l"/>
            <a:pathLst>
              <a:path h="4778696" w="16230600">
                <a:moveTo>
                  <a:pt x="0" y="0"/>
                </a:moveTo>
                <a:lnTo>
                  <a:pt x="16230600" y="0"/>
                </a:lnTo>
                <a:lnTo>
                  <a:pt x="16230600" y="4778695"/>
                </a:lnTo>
                <a:lnTo>
                  <a:pt x="0" y="4778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028700"/>
            <a:ext cx="16230600" cy="4114800"/>
            <a:chOff x="0" y="0"/>
            <a:chExt cx="4274726" cy="10837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1083733"/>
            </a:xfrm>
            <a:custGeom>
              <a:avLst/>
              <a:gdLst/>
              <a:ahLst/>
              <a:cxnLst/>
              <a:rect r="r" b="b" t="t" l="l"/>
              <a:pathLst>
                <a:path h="1083733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1E4CA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274726" cy="11313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28700" y="1028700"/>
            <a:ext cx="16230600" cy="8229600"/>
          </a:xfrm>
          <a:custGeom>
            <a:avLst/>
            <a:gdLst/>
            <a:ahLst/>
            <a:cxnLst/>
            <a:rect r="r" b="b" t="t" l="l"/>
            <a:pathLst>
              <a:path h="8229600" w="16230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l="0" t="-19027" r="0" b="-1902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79375"/>
            <a:ext cx="18288000" cy="1529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E1C79D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Características Principales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2090202">
            <a:off x="16188870" y="1067164"/>
            <a:ext cx="1489442" cy="565988"/>
          </a:xfrm>
          <a:custGeom>
            <a:avLst/>
            <a:gdLst/>
            <a:ahLst/>
            <a:cxnLst/>
            <a:rect r="r" b="b" t="t" l="l"/>
            <a:pathLst>
              <a:path h="565988" w="1489442">
                <a:moveTo>
                  <a:pt x="0" y="0"/>
                </a:moveTo>
                <a:lnTo>
                  <a:pt x="1489442" y="0"/>
                </a:lnTo>
                <a:lnTo>
                  <a:pt x="1489442" y="565987"/>
                </a:lnTo>
                <a:lnTo>
                  <a:pt x="0" y="5659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267570">
            <a:off x="14032130" y="-690228"/>
            <a:ext cx="5802923" cy="4114800"/>
          </a:xfrm>
          <a:custGeom>
            <a:avLst/>
            <a:gdLst/>
            <a:ahLst/>
            <a:cxnLst/>
            <a:rect r="r" b="b" t="t" l="l"/>
            <a:pathLst>
              <a:path h="4114800" w="5802923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-2141916">
            <a:off x="605711" y="1084178"/>
            <a:ext cx="1489442" cy="565988"/>
          </a:xfrm>
          <a:custGeom>
            <a:avLst/>
            <a:gdLst/>
            <a:ahLst/>
            <a:cxnLst/>
            <a:rect r="r" b="b" t="t" l="l"/>
            <a:pathLst>
              <a:path h="565988" w="1489442">
                <a:moveTo>
                  <a:pt x="0" y="0"/>
                </a:moveTo>
                <a:lnTo>
                  <a:pt x="1489441" y="0"/>
                </a:lnTo>
                <a:lnTo>
                  <a:pt x="1489441" y="565988"/>
                </a:lnTo>
                <a:lnTo>
                  <a:pt x="0" y="5659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646047" y="0"/>
            <a:ext cx="3766398" cy="3485630"/>
          </a:xfrm>
          <a:custGeom>
            <a:avLst/>
            <a:gdLst/>
            <a:ahLst/>
            <a:cxnLst/>
            <a:rect r="r" b="b" t="t" l="l"/>
            <a:pathLst>
              <a:path h="3485630" w="3766398">
                <a:moveTo>
                  <a:pt x="0" y="0"/>
                </a:moveTo>
                <a:lnTo>
                  <a:pt x="3766398" y="0"/>
                </a:lnTo>
                <a:lnTo>
                  <a:pt x="3766398" y="3485630"/>
                </a:lnTo>
                <a:lnTo>
                  <a:pt x="0" y="34856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0" y="7405983"/>
            <a:ext cx="2700863" cy="2906758"/>
          </a:xfrm>
          <a:custGeom>
            <a:avLst/>
            <a:gdLst/>
            <a:ahLst/>
            <a:cxnLst/>
            <a:rect r="r" b="b" t="t" l="l"/>
            <a:pathLst>
              <a:path h="2906758" w="2700863">
                <a:moveTo>
                  <a:pt x="0" y="0"/>
                </a:moveTo>
                <a:lnTo>
                  <a:pt x="2700863" y="0"/>
                </a:lnTo>
                <a:lnTo>
                  <a:pt x="2700863" y="2906759"/>
                </a:lnTo>
                <a:lnTo>
                  <a:pt x="0" y="29067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703648" y="7396458"/>
            <a:ext cx="3584352" cy="2900067"/>
          </a:xfrm>
          <a:custGeom>
            <a:avLst/>
            <a:gdLst/>
            <a:ahLst/>
            <a:cxnLst/>
            <a:rect r="r" b="b" t="t" l="l"/>
            <a:pathLst>
              <a:path h="2900067" w="3584352">
                <a:moveTo>
                  <a:pt x="0" y="0"/>
                </a:moveTo>
                <a:lnTo>
                  <a:pt x="3584352" y="0"/>
                </a:lnTo>
                <a:lnTo>
                  <a:pt x="3584352" y="2900067"/>
                </a:lnTo>
                <a:lnTo>
                  <a:pt x="0" y="29000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7199409">
            <a:off x="6781313" y="9552142"/>
            <a:ext cx="5506423" cy="4114800"/>
          </a:xfrm>
          <a:custGeom>
            <a:avLst/>
            <a:gdLst/>
            <a:ahLst/>
            <a:cxnLst/>
            <a:rect r="r" b="b" t="t" l="l"/>
            <a:pathLst>
              <a:path h="4114800" w="5506423">
                <a:moveTo>
                  <a:pt x="0" y="0"/>
                </a:moveTo>
                <a:lnTo>
                  <a:pt x="5506424" y="0"/>
                </a:lnTo>
                <a:lnTo>
                  <a:pt x="5506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6" id="16"/>
          <p:cNvSpPr txBox="true"/>
          <p:nvPr/>
        </p:nvSpPr>
        <p:spPr>
          <a:xfrm rot="0">
            <a:off x="3162010" y="1941173"/>
            <a:ext cx="1285579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30E0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1. Carrera Armamentista: Ambas superpotencias invirtieron enormes recursos en el desarrollo de armas nucleares y tecnología militar avanzada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51813" y="1566003"/>
            <a:ext cx="1610197" cy="1529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E1C79D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162010" y="3559311"/>
            <a:ext cx="1285579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30E0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2. Conflictos Indirectos: Incluyeron la Guerra de Corea, la Guerra de Vietnam y la Crisis de los Misiles en Cuba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51813" y="3191307"/>
            <a:ext cx="1610197" cy="1529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E1C79D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51813" y="4953000"/>
            <a:ext cx="1610197" cy="1529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E1C79D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162010" y="5194336"/>
            <a:ext cx="12855795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30E0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3. Propaganda y Espionaje: Ambos bloques utilizaron propaganda para influir en la opinión pública y espionaje para obtener información estratégica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51813" y="6594511"/>
            <a:ext cx="1610197" cy="1529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E1C79D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4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162010" y="7118386"/>
            <a:ext cx="12855795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30E0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4. Carrera Espacial: La competencia por la supremacía en el espacio fue un aspecto destacado, con eventos como el lanzamiento del Sputnik por la URSS y la llegada del hombre a la Luna por Estados Unidos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666" r="0" b="-14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007111"/>
            <a:ext cx="16230600" cy="4778696"/>
          </a:xfrm>
          <a:custGeom>
            <a:avLst/>
            <a:gdLst/>
            <a:ahLst/>
            <a:cxnLst/>
            <a:rect r="r" b="b" t="t" l="l"/>
            <a:pathLst>
              <a:path h="4778696" w="16230600">
                <a:moveTo>
                  <a:pt x="0" y="0"/>
                </a:moveTo>
                <a:lnTo>
                  <a:pt x="16230600" y="0"/>
                </a:lnTo>
                <a:lnTo>
                  <a:pt x="16230600" y="4778695"/>
                </a:lnTo>
                <a:lnTo>
                  <a:pt x="0" y="4778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028700"/>
            <a:ext cx="16230600" cy="4114800"/>
            <a:chOff x="0" y="0"/>
            <a:chExt cx="4274726" cy="10837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1083733"/>
            </a:xfrm>
            <a:custGeom>
              <a:avLst/>
              <a:gdLst/>
              <a:ahLst/>
              <a:cxnLst/>
              <a:rect r="r" b="b" t="t" l="l"/>
              <a:pathLst>
                <a:path h="1083733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1E4CA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274726" cy="11313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28700" y="1028700"/>
            <a:ext cx="16230600" cy="8229600"/>
          </a:xfrm>
          <a:custGeom>
            <a:avLst/>
            <a:gdLst/>
            <a:ahLst/>
            <a:cxnLst/>
            <a:rect r="r" b="b" t="t" l="l"/>
            <a:pathLst>
              <a:path h="8229600" w="16230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l="0" t="-19027" r="0" b="-1902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79375"/>
            <a:ext cx="18288000" cy="1529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E1C79D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Consecuencias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2090202">
            <a:off x="16188870" y="1067164"/>
            <a:ext cx="1489442" cy="565988"/>
          </a:xfrm>
          <a:custGeom>
            <a:avLst/>
            <a:gdLst/>
            <a:ahLst/>
            <a:cxnLst/>
            <a:rect r="r" b="b" t="t" l="l"/>
            <a:pathLst>
              <a:path h="565988" w="1489442">
                <a:moveTo>
                  <a:pt x="0" y="0"/>
                </a:moveTo>
                <a:lnTo>
                  <a:pt x="1489442" y="0"/>
                </a:lnTo>
                <a:lnTo>
                  <a:pt x="1489442" y="565987"/>
                </a:lnTo>
                <a:lnTo>
                  <a:pt x="0" y="5659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267570">
            <a:off x="14032130" y="-690228"/>
            <a:ext cx="5802923" cy="4114800"/>
          </a:xfrm>
          <a:custGeom>
            <a:avLst/>
            <a:gdLst/>
            <a:ahLst/>
            <a:cxnLst/>
            <a:rect r="r" b="b" t="t" l="l"/>
            <a:pathLst>
              <a:path h="4114800" w="5802923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-2141916">
            <a:off x="605711" y="1084178"/>
            <a:ext cx="1489442" cy="565988"/>
          </a:xfrm>
          <a:custGeom>
            <a:avLst/>
            <a:gdLst/>
            <a:ahLst/>
            <a:cxnLst/>
            <a:rect r="r" b="b" t="t" l="l"/>
            <a:pathLst>
              <a:path h="565988" w="1489442">
                <a:moveTo>
                  <a:pt x="0" y="0"/>
                </a:moveTo>
                <a:lnTo>
                  <a:pt x="1489441" y="0"/>
                </a:lnTo>
                <a:lnTo>
                  <a:pt x="1489441" y="565988"/>
                </a:lnTo>
                <a:lnTo>
                  <a:pt x="0" y="5659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646047" y="0"/>
            <a:ext cx="3766398" cy="3485630"/>
          </a:xfrm>
          <a:custGeom>
            <a:avLst/>
            <a:gdLst/>
            <a:ahLst/>
            <a:cxnLst/>
            <a:rect r="r" b="b" t="t" l="l"/>
            <a:pathLst>
              <a:path h="3485630" w="3766398">
                <a:moveTo>
                  <a:pt x="0" y="0"/>
                </a:moveTo>
                <a:lnTo>
                  <a:pt x="3766398" y="0"/>
                </a:lnTo>
                <a:lnTo>
                  <a:pt x="3766398" y="3485630"/>
                </a:lnTo>
                <a:lnTo>
                  <a:pt x="0" y="34856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0" y="7405983"/>
            <a:ext cx="2700863" cy="2906758"/>
          </a:xfrm>
          <a:custGeom>
            <a:avLst/>
            <a:gdLst/>
            <a:ahLst/>
            <a:cxnLst/>
            <a:rect r="r" b="b" t="t" l="l"/>
            <a:pathLst>
              <a:path h="2906758" w="2700863">
                <a:moveTo>
                  <a:pt x="0" y="0"/>
                </a:moveTo>
                <a:lnTo>
                  <a:pt x="2700863" y="0"/>
                </a:lnTo>
                <a:lnTo>
                  <a:pt x="2700863" y="2906759"/>
                </a:lnTo>
                <a:lnTo>
                  <a:pt x="0" y="29067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703648" y="7396458"/>
            <a:ext cx="3584352" cy="2900067"/>
          </a:xfrm>
          <a:custGeom>
            <a:avLst/>
            <a:gdLst/>
            <a:ahLst/>
            <a:cxnLst/>
            <a:rect r="r" b="b" t="t" l="l"/>
            <a:pathLst>
              <a:path h="2900067" w="3584352">
                <a:moveTo>
                  <a:pt x="0" y="0"/>
                </a:moveTo>
                <a:lnTo>
                  <a:pt x="3584352" y="0"/>
                </a:lnTo>
                <a:lnTo>
                  <a:pt x="3584352" y="2900067"/>
                </a:lnTo>
                <a:lnTo>
                  <a:pt x="0" y="29000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7199409">
            <a:off x="6781313" y="9552142"/>
            <a:ext cx="5506423" cy="4114800"/>
          </a:xfrm>
          <a:custGeom>
            <a:avLst/>
            <a:gdLst/>
            <a:ahLst/>
            <a:cxnLst/>
            <a:rect r="r" b="b" t="t" l="l"/>
            <a:pathLst>
              <a:path h="4114800" w="5506423">
                <a:moveTo>
                  <a:pt x="0" y="0"/>
                </a:moveTo>
                <a:lnTo>
                  <a:pt x="5506424" y="0"/>
                </a:lnTo>
                <a:lnTo>
                  <a:pt x="5506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6" id="16"/>
          <p:cNvSpPr txBox="true"/>
          <p:nvPr/>
        </p:nvSpPr>
        <p:spPr>
          <a:xfrm rot="0">
            <a:off x="10025711" y="2273278"/>
            <a:ext cx="6138454" cy="3190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30E0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- Colapso de la URSS: La Guerra Fría terminó con la disolución de la Unión Soviética en 1991, marcando el fin del bloque comunista y el inicio de una nueva era de relaciones internacionales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123836" y="2273278"/>
            <a:ext cx="6138454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30E0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- División de Alemania: Berlín se convirtió en un símbolo de la división entre Este y Oeste, con la construcción del Muro de Berlín en 1961</a:t>
            </a:r>
          </a:p>
        </p:txBody>
      </p:sp>
      <p:sp>
        <p:nvSpPr>
          <p:cNvPr name="AutoShape 18" id="18"/>
          <p:cNvSpPr/>
          <p:nvPr/>
        </p:nvSpPr>
        <p:spPr>
          <a:xfrm flipH="true">
            <a:off x="9144000" y="2062031"/>
            <a:ext cx="0" cy="5280245"/>
          </a:xfrm>
          <a:prstGeom prst="line">
            <a:avLst/>
          </a:prstGeom>
          <a:ln cap="flat" w="57150">
            <a:solidFill>
              <a:srgbClr val="330E04"/>
            </a:solidFill>
            <a:prstDash val="lgDash"/>
            <a:headEnd type="none" len="sm" w="sm"/>
            <a:tailEnd type="none" len="sm" w="sm"/>
          </a:ln>
        </p:spPr>
      </p:sp>
      <p:sp>
        <p:nvSpPr>
          <p:cNvPr name="TextBox 19" id="19"/>
          <p:cNvSpPr txBox="true"/>
          <p:nvPr/>
        </p:nvSpPr>
        <p:spPr>
          <a:xfrm rot="0">
            <a:off x="2123836" y="5076825"/>
            <a:ext cx="6138454" cy="3190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30E0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- Descolonización: Muchos países en África y Asia lograron su independencia durante este período, aunque a menudo se vieron envueltos en la lucha entre las superpotencias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-5400000">
            <a:off x="-2786086" y="2346175"/>
            <a:ext cx="18332969" cy="12229895"/>
          </a:xfrm>
          <a:custGeom>
            <a:avLst/>
            <a:gdLst/>
            <a:ahLst/>
            <a:cxnLst/>
            <a:rect r="r" b="b" t="t" l="l"/>
            <a:pathLst>
              <a:path h="12229895" w="18332969">
                <a:moveTo>
                  <a:pt x="18332969" y="12229895"/>
                </a:moveTo>
                <a:lnTo>
                  <a:pt x="0" y="12229895"/>
                </a:lnTo>
                <a:lnTo>
                  <a:pt x="0" y="0"/>
                </a:lnTo>
                <a:lnTo>
                  <a:pt x="18332969" y="0"/>
                </a:lnTo>
                <a:lnTo>
                  <a:pt x="18332969" y="12229895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1287677">
            <a:off x="10243801" y="7892357"/>
            <a:ext cx="14435305" cy="9997786"/>
            <a:chOff x="0" y="0"/>
            <a:chExt cx="3429000" cy="237490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59944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4"/>
              <a:stretch>
                <a:fillRect l="0" t="-60874" r="0" b="-60874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2101108" y="1213440"/>
            <a:ext cx="8558583" cy="6795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40"/>
              </a:lnSpc>
              <a:spcBef>
                <a:spcPct val="0"/>
              </a:spcBef>
            </a:pPr>
            <a:r>
              <a:rPr lang="en-US" sz="9600">
                <a:solidFill>
                  <a:srgbClr val="402B2B"/>
                </a:solidFill>
                <a:latin typeface="Sugo Display"/>
                <a:ea typeface="Sugo Display"/>
                <a:cs typeface="Sugo Display"/>
                <a:sym typeface="Sugo Display"/>
              </a:rPr>
              <a:t>La Guerra fría en el Marco de las relaciones internacionales.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7464855">
            <a:off x="10393984" y="9915735"/>
            <a:ext cx="4202724" cy="1586980"/>
          </a:xfrm>
          <a:custGeom>
            <a:avLst/>
            <a:gdLst/>
            <a:ahLst/>
            <a:cxnLst/>
            <a:rect r="r" b="b" t="t" l="l"/>
            <a:pathLst>
              <a:path h="1586980" w="4202724">
                <a:moveTo>
                  <a:pt x="0" y="0"/>
                </a:moveTo>
                <a:lnTo>
                  <a:pt x="4202724" y="0"/>
                </a:lnTo>
                <a:lnTo>
                  <a:pt x="4202724" y="1586980"/>
                </a:lnTo>
                <a:lnTo>
                  <a:pt x="0" y="1586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93644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524585" y="510454"/>
            <a:ext cx="7132128" cy="9776546"/>
          </a:xfrm>
          <a:custGeom>
            <a:avLst/>
            <a:gdLst/>
            <a:ahLst/>
            <a:cxnLst/>
            <a:rect r="r" b="b" t="t" l="l"/>
            <a:pathLst>
              <a:path h="9776546" w="7132128">
                <a:moveTo>
                  <a:pt x="0" y="0"/>
                </a:moveTo>
                <a:lnTo>
                  <a:pt x="7132129" y="0"/>
                </a:lnTo>
                <a:lnTo>
                  <a:pt x="7132129" y="9776546"/>
                </a:lnTo>
                <a:lnTo>
                  <a:pt x="0" y="9776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81056" y="8740158"/>
            <a:ext cx="6798686" cy="210141"/>
          </a:xfrm>
          <a:custGeom>
            <a:avLst/>
            <a:gdLst/>
            <a:ahLst/>
            <a:cxnLst/>
            <a:rect r="r" b="b" t="t" l="l"/>
            <a:pathLst>
              <a:path h="210141" w="6798686">
                <a:moveTo>
                  <a:pt x="0" y="0"/>
                </a:moveTo>
                <a:lnTo>
                  <a:pt x="6798686" y="0"/>
                </a:lnTo>
                <a:lnTo>
                  <a:pt x="6798686" y="210142"/>
                </a:lnTo>
                <a:lnTo>
                  <a:pt x="0" y="2101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944436">
            <a:off x="17586120" y="-5801"/>
            <a:ext cx="1403759" cy="3425788"/>
          </a:xfrm>
          <a:custGeom>
            <a:avLst/>
            <a:gdLst/>
            <a:ahLst/>
            <a:cxnLst/>
            <a:rect r="r" b="b" t="t" l="l"/>
            <a:pathLst>
              <a:path h="3425788" w="1403759">
                <a:moveTo>
                  <a:pt x="0" y="0"/>
                </a:moveTo>
                <a:lnTo>
                  <a:pt x="1403760" y="0"/>
                </a:lnTo>
                <a:lnTo>
                  <a:pt x="1403760" y="3425788"/>
                </a:lnTo>
                <a:lnTo>
                  <a:pt x="0" y="3425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-1733462">
            <a:off x="-8349041" y="-1868604"/>
            <a:ext cx="10325542" cy="7151394"/>
            <a:chOff x="0" y="0"/>
            <a:chExt cx="3429000" cy="23749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11"/>
              <a:stretch>
                <a:fillRect l="0" t="-50618" r="0" b="-50618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-6687178">
            <a:off x="-1262017" y="1636227"/>
            <a:ext cx="1472888" cy="3813303"/>
          </a:xfrm>
          <a:custGeom>
            <a:avLst/>
            <a:gdLst/>
            <a:ahLst/>
            <a:cxnLst/>
            <a:rect r="r" b="b" t="t" l="l"/>
            <a:pathLst>
              <a:path h="3813303" w="1472888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8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908934">
            <a:off x="9588462" y="-1422994"/>
            <a:ext cx="10088679" cy="6987344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-50618" r="0" b="-50618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765726">
            <a:off x="11578513" y="-4599166"/>
            <a:ext cx="13281015" cy="9198332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true" flipV="false" rot="0">
              <a:off x="59944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5"/>
              <a:stretch>
                <a:fillRect l="0" t="-60874" r="0" b="-60874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true" flipV="true" rot="-5385030">
            <a:off x="-1199082" y="6229023"/>
            <a:ext cx="12025319" cy="8022072"/>
          </a:xfrm>
          <a:custGeom>
            <a:avLst/>
            <a:gdLst/>
            <a:ahLst/>
            <a:cxnLst/>
            <a:rect r="r" b="b" t="t" l="l"/>
            <a:pathLst>
              <a:path h="8022072" w="12025319">
                <a:moveTo>
                  <a:pt x="12025319" y="8022072"/>
                </a:moveTo>
                <a:lnTo>
                  <a:pt x="0" y="8022072"/>
                </a:lnTo>
                <a:lnTo>
                  <a:pt x="0" y="0"/>
                </a:lnTo>
                <a:lnTo>
                  <a:pt x="12025319" y="0"/>
                </a:lnTo>
                <a:lnTo>
                  <a:pt x="12025319" y="8022072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true" rot="5400000">
            <a:off x="7004204" y="6229023"/>
            <a:ext cx="12025319" cy="8022072"/>
          </a:xfrm>
          <a:custGeom>
            <a:avLst/>
            <a:gdLst/>
            <a:ahLst/>
            <a:cxnLst/>
            <a:rect r="r" b="b" t="t" l="l"/>
            <a:pathLst>
              <a:path h="8022072" w="12025319">
                <a:moveTo>
                  <a:pt x="12025319" y="8022072"/>
                </a:moveTo>
                <a:lnTo>
                  <a:pt x="0" y="8022072"/>
                </a:lnTo>
                <a:lnTo>
                  <a:pt x="0" y="0"/>
                </a:lnTo>
                <a:lnTo>
                  <a:pt x="12025319" y="0"/>
                </a:lnTo>
                <a:lnTo>
                  <a:pt x="12025319" y="8022072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99622">
            <a:off x="7634974" y="4855614"/>
            <a:ext cx="447385" cy="455933"/>
          </a:xfrm>
          <a:custGeom>
            <a:avLst/>
            <a:gdLst/>
            <a:ahLst/>
            <a:cxnLst/>
            <a:rect r="r" b="b" t="t" l="l"/>
            <a:pathLst>
              <a:path h="455933" w="447385">
                <a:moveTo>
                  <a:pt x="0" y="0"/>
                </a:moveTo>
                <a:lnTo>
                  <a:pt x="447385" y="0"/>
                </a:lnTo>
                <a:lnTo>
                  <a:pt x="447385" y="455934"/>
                </a:lnTo>
                <a:lnTo>
                  <a:pt x="0" y="4559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979362" y="6342840"/>
            <a:ext cx="6030030" cy="164522"/>
            <a:chOff x="0" y="0"/>
            <a:chExt cx="8040039" cy="21936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164860" cy="190550"/>
            </a:xfrm>
            <a:custGeom>
              <a:avLst/>
              <a:gdLst/>
              <a:ahLst/>
              <a:cxnLst/>
              <a:rect r="r" b="b" t="t" l="l"/>
              <a:pathLst>
                <a:path h="190550" w="6164860">
                  <a:moveTo>
                    <a:pt x="0" y="0"/>
                  </a:moveTo>
                  <a:lnTo>
                    <a:pt x="6164860" y="0"/>
                  </a:lnTo>
                  <a:lnTo>
                    <a:pt x="6164860" y="190550"/>
                  </a:lnTo>
                  <a:lnTo>
                    <a:pt x="0" y="190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944489" y="28812"/>
              <a:ext cx="2095551" cy="190550"/>
            </a:xfrm>
            <a:custGeom>
              <a:avLst/>
              <a:gdLst/>
              <a:ahLst/>
              <a:cxnLst/>
              <a:rect r="r" b="b" t="t" l="l"/>
              <a:pathLst>
                <a:path h="190550" w="2095551">
                  <a:moveTo>
                    <a:pt x="0" y="0"/>
                  </a:moveTo>
                  <a:lnTo>
                    <a:pt x="2095550" y="0"/>
                  </a:lnTo>
                  <a:lnTo>
                    <a:pt x="2095550" y="190550"/>
                  </a:lnTo>
                  <a:lnTo>
                    <a:pt x="0" y="190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-194188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229335" y="6392191"/>
            <a:ext cx="6030030" cy="164522"/>
            <a:chOff x="0" y="0"/>
            <a:chExt cx="8040039" cy="21936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164860" cy="190550"/>
            </a:xfrm>
            <a:custGeom>
              <a:avLst/>
              <a:gdLst/>
              <a:ahLst/>
              <a:cxnLst/>
              <a:rect r="r" b="b" t="t" l="l"/>
              <a:pathLst>
                <a:path h="190550" w="6164860">
                  <a:moveTo>
                    <a:pt x="0" y="0"/>
                  </a:moveTo>
                  <a:lnTo>
                    <a:pt x="6164860" y="0"/>
                  </a:lnTo>
                  <a:lnTo>
                    <a:pt x="6164860" y="190550"/>
                  </a:lnTo>
                  <a:lnTo>
                    <a:pt x="0" y="190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944489" y="28812"/>
              <a:ext cx="2095551" cy="190550"/>
            </a:xfrm>
            <a:custGeom>
              <a:avLst/>
              <a:gdLst/>
              <a:ahLst/>
              <a:cxnLst/>
              <a:rect r="r" b="b" t="t" l="l"/>
              <a:pathLst>
                <a:path h="190550" w="2095551">
                  <a:moveTo>
                    <a:pt x="0" y="0"/>
                  </a:moveTo>
                  <a:lnTo>
                    <a:pt x="2095550" y="0"/>
                  </a:lnTo>
                  <a:lnTo>
                    <a:pt x="2095550" y="190550"/>
                  </a:lnTo>
                  <a:lnTo>
                    <a:pt x="0" y="190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-194188" b="0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-68087">
            <a:off x="15709688" y="4482068"/>
            <a:ext cx="457404" cy="466145"/>
          </a:xfrm>
          <a:custGeom>
            <a:avLst/>
            <a:gdLst/>
            <a:ahLst/>
            <a:cxnLst/>
            <a:rect r="r" b="b" t="t" l="l"/>
            <a:pathLst>
              <a:path h="466145" w="457404">
                <a:moveTo>
                  <a:pt x="0" y="0"/>
                </a:moveTo>
                <a:lnTo>
                  <a:pt x="457405" y="0"/>
                </a:lnTo>
                <a:lnTo>
                  <a:pt x="457405" y="466145"/>
                </a:lnTo>
                <a:lnTo>
                  <a:pt x="0" y="466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53387" y="3800067"/>
            <a:ext cx="7099024" cy="219424"/>
          </a:xfrm>
          <a:custGeom>
            <a:avLst/>
            <a:gdLst/>
            <a:ahLst/>
            <a:cxnLst/>
            <a:rect r="r" b="b" t="t" l="l"/>
            <a:pathLst>
              <a:path h="219424" w="7099024">
                <a:moveTo>
                  <a:pt x="0" y="0"/>
                </a:moveTo>
                <a:lnTo>
                  <a:pt x="7099024" y="0"/>
                </a:lnTo>
                <a:lnTo>
                  <a:pt x="7099024" y="219424"/>
                </a:lnTo>
                <a:lnTo>
                  <a:pt x="0" y="219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3557059">
            <a:off x="13623500" y="-689603"/>
            <a:ext cx="3802955" cy="4676349"/>
          </a:xfrm>
          <a:custGeom>
            <a:avLst/>
            <a:gdLst/>
            <a:ahLst/>
            <a:cxnLst/>
            <a:rect r="r" b="b" t="t" l="l"/>
            <a:pathLst>
              <a:path h="4676349" w="3802955">
                <a:moveTo>
                  <a:pt x="0" y="0"/>
                </a:moveTo>
                <a:lnTo>
                  <a:pt x="3802955" y="0"/>
                </a:lnTo>
                <a:lnTo>
                  <a:pt x="3802955" y="4676350"/>
                </a:lnTo>
                <a:lnTo>
                  <a:pt x="0" y="46763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249431" y="1079359"/>
            <a:ext cx="8925495" cy="2720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23"/>
              </a:lnSpc>
            </a:pPr>
            <a:r>
              <a:rPr lang="en-US" sz="10643" spc="287">
                <a:solidFill>
                  <a:srgbClr val="FFFBF2"/>
                </a:solidFill>
                <a:latin typeface="Sugo Display"/>
                <a:ea typeface="Sugo Display"/>
                <a:cs typeface="Sugo Display"/>
                <a:sym typeface="Sugo Display"/>
              </a:rPr>
              <a:t>Nuevo Orden Mundial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17763" y="4902606"/>
            <a:ext cx="1503374" cy="1424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1494"/>
              </a:lnSpc>
            </a:pPr>
            <a:r>
              <a:rPr lang="en-US" sz="8210" spc="533">
                <a:solidFill>
                  <a:srgbClr val="402B2B"/>
                </a:solidFill>
                <a:latin typeface="Sugo Display"/>
                <a:ea typeface="Sugo Display"/>
                <a:cs typeface="Sugo Display"/>
                <a:sym typeface="Sugo Display"/>
              </a:rPr>
              <a:t>01.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414966" y="5433505"/>
            <a:ext cx="4594426" cy="673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24"/>
              </a:lnSpc>
            </a:pPr>
            <a:r>
              <a:rPr lang="en-US" sz="3874" b="true">
                <a:solidFill>
                  <a:srgbClr val="402B2B"/>
                </a:solidFill>
                <a:latin typeface="Amiko Ultra-Bold"/>
                <a:ea typeface="Amiko Ultra-Bold"/>
                <a:cs typeface="Amiko Ultra-Bold"/>
                <a:sym typeface="Amiko Ultra-Bold"/>
              </a:rPr>
              <a:t>Bloque Occidental</a:t>
            </a:r>
          </a:p>
        </p:txBody>
      </p:sp>
      <p:sp>
        <p:nvSpPr>
          <p:cNvPr name="TextBox 24" id="24"/>
          <p:cNvSpPr txBox="true"/>
          <p:nvPr/>
        </p:nvSpPr>
        <p:spPr>
          <a:xfrm rot="27714">
            <a:off x="9975632" y="4908649"/>
            <a:ext cx="1503374" cy="1424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1494"/>
              </a:lnSpc>
            </a:pPr>
            <a:r>
              <a:rPr lang="en-US" sz="8210" spc="533">
                <a:solidFill>
                  <a:srgbClr val="402B2B"/>
                </a:solidFill>
                <a:latin typeface="Sugo Display"/>
                <a:ea typeface="Sugo Display"/>
                <a:cs typeface="Sugo Display"/>
                <a:sym typeface="Sugo Display"/>
              </a:rPr>
              <a:t>02.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792562" y="5439815"/>
            <a:ext cx="4594426" cy="714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44"/>
              </a:lnSpc>
            </a:pPr>
            <a:r>
              <a:rPr lang="en-US" sz="4174" b="true">
                <a:solidFill>
                  <a:srgbClr val="402B2B"/>
                </a:solidFill>
                <a:latin typeface="Amiko Ultra-Bold"/>
                <a:ea typeface="Amiko Ultra-Bold"/>
                <a:cs typeface="Amiko Ultra-Bold"/>
                <a:sym typeface="Amiko Ultra-Bold"/>
              </a:rPr>
              <a:t>Bloque Oriental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014445" y="6754220"/>
            <a:ext cx="5376909" cy="789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506" spc="-55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Liderado por Estados Unidos, promovía el capitalismo y la democracia liberal.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446484" y="6772324"/>
            <a:ext cx="5376909" cy="1184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506" spc="-55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Encabezado por la Unión Soviética, defendía el comunismo y regímenes autoritarios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-8281520">
            <a:off x="-219275" y="7386676"/>
            <a:ext cx="1142139" cy="2956995"/>
          </a:xfrm>
          <a:custGeom>
            <a:avLst/>
            <a:gdLst/>
            <a:ahLst/>
            <a:cxnLst/>
            <a:rect r="r" b="b" t="t" l="l"/>
            <a:pathLst>
              <a:path h="2956995" w="1142139">
                <a:moveTo>
                  <a:pt x="0" y="0"/>
                </a:moveTo>
                <a:lnTo>
                  <a:pt x="1142140" y="0"/>
                </a:lnTo>
                <a:lnTo>
                  <a:pt x="1142140" y="2956995"/>
                </a:lnTo>
                <a:lnTo>
                  <a:pt x="0" y="2956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8000"/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9815928">
            <a:off x="9276132" y="-560334"/>
            <a:ext cx="1078271" cy="2791640"/>
          </a:xfrm>
          <a:custGeom>
            <a:avLst/>
            <a:gdLst/>
            <a:ahLst/>
            <a:cxnLst/>
            <a:rect r="r" b="b" t="t" l="l"/>
            <a:pathLst>
              <a:path h="2791640" w="1078271">
                <a:moveTo>
                  <a:pt x="0" y="0"/>
                </a:moveTo>
                <a:lnTo>
                  <a:pt x="1078271" y="0"/>
                </a:lnTo>
                <a:lnTo>
                  <a:pt x="1078271" y="2791640"/>
                </a:lnTo>
                <a:lnTo>
                  <a:pt x="0" y="27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8000"/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3265068">
            <a:off x="-662749" y="9466722"/>
            <a:ext cx="2274498" cy="1546675"/>
          </a:xfrm>
          <a:custGeom>
            <a:avLst/>
            <a:gdLst/>
            <a:ahLst/>
            <a:cxnLst/>
            <a:rect r="r" b="b" t="t" l="l"/>
            <a:pathLst>
              <a:path h="1546675" w="2274498">
                <a:moveTo>
                  <a:pt x="0" y="0"/>
                </a:moveTo>
                <a:lnTo>
                  <a:pt x="2274499" y="0"/>
                </a:lnTo>
                <a:lnTo>
                  <a:pt x="2274499" y="1546675"/>
                </a:lnTo>
                <a:lnTo>
                  <a:pt x="0" y="15466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70000"/>
            </a:blip>
            <a:stretch>
              <a:fillRect l="-248721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1287677">
            <a:off x="15496393" y="-4956871"/>
            <a:ext cx="12724547" cy="8812927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59944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3"/>
              <a:stretch>
                <a:fillRect l="0" t="-60874" r="0" b="-60874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0" t="-50618" r="0" b="-50618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-10800000">
            <a:off x="3036455" y="1397057"/>
            <a:ext cx="11784232" cy="7861243"/>
          </a:xfrm>
          <a:custGeom>
            <a:avLst/>
            <a:gdLst/>
            <a:ahLst/>
            <a:cxnLst/>
            <a:rect r="r" b="b" t="t" l="l"/>
            <a:pathLst>
              <a:path h="7861243" w="11784232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806109" y="646023"/>
            <a:ext cx="1460924" cy="2058208"/>
          </a:xfrm>
          <a:custGeom>
            <a:avLst/>
            <a:gdLst/>
            <a:ahLst/>
            <a:cxnLst/>
            <a:rect r="r" b="b" t="t" l="l"/>
            <a:pathLst>
              <a:path h="2058208" w="1460924">
                <a:moveTo>
                  <a:pt x="0" y="0"/>
                </a:moveTo>
                <a:lnTo>
                  <a:pt x="1460924" y="0"/>
                </a:lnTo>
                <a:lnTo>
                  <a:pt x="1460924" y="2058208"/>
                </a:lnTo>
                <a:lnTo>
                  <a:pt x="0" y="20582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4536571" y="4852106"/>
            <a:ext cx="9214857" cy="193081"/>
            <a:chOff x="0" y="0"/>
            <a:chExt cx="12286476" cy="25744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174821" cy="197665"/>
            </a:xfrm>
            <a:custGeom>
              <a:avLst/>
              <a:gdLst/>
              <a:ahLst/>
              <a:cxnLst/>
              <a:rect r="r" b="b" t="t" l="l"/>
              <a:pathLst>
                <a:path h="197665" w="4174821">
                  <a:moveTo>
                    <a:pt x="0" y="0"/>
                  </a:moveTo>
                  <a:lnTo>
                    <a:pt x="4174821" y="0"/>
                  </a:lnTo>
                  <a:lnTo>
                    <a:pt x="4174821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53181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946221" y="29888"/>
              <a:ext cx="6395056" cy="197665"/>
            </a:xfrm>
            <a:custGeom>
              <a:avLst/>
              <a:gdLst/>
              <a:ahLst/>
              <a:cxnLst/>
              <a:rect r="r" b="b" t="t" l="l"/>
              <a:pathLst>
                <a:path h="197665" w="6395056">
                  <a:moveTo>
                    <a:pt x="0" y="0"/>
                  </a:moveTo>
                  <a:lnTo>
                    <a:pt x="6395056" y="0"/>
                  </a:lnTo>
                  <a:lnTo>
                    <a:pt x="6395056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112677" y="59776"/>
              <a:ext cx="2173799" cy="197665"/>
            </a:xfrm>
            <a:custGeom>
              <a:avLst/>
              <a:gdLst/>
              <a:ahLst/>
              <a:cxnLst/>
              <a:rect r="r" b="b" t="t" l="l"/>
              <a:pathLst>
                <a:path h="197665" w="2173799">
                  <a:moveTo>
                    <a:pt x="0" y="0"/>
                  </a:moveTo>
                  <a:lnTo>
                    <a:pt x="2173799" y="0"/>
                  </a:lnTo>
                  <a:lnTo>
                    <a:pt x="2173799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-194188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4062556" y="2755500"/>
            <a:ext cx="10162888" cy="1972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402B2B"/>
                </a:solidFill>
                <a:latin typeface="Sugo Display"/>
                <a:ea typeface="Sugo Display"/>
                <a:cs typeface="Sugo Display"/>
                <a:sym typeface="Sugo Display"/>
              </a:rPr>
              <a:t>Principales Características en las Relaciones Internacionales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091419" y="5308629"/>
            <a:ext cx="8105163" cy="285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000" spc="-65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1. Carrera Armamentista y Nuclear: Ambas superpotencias invirtieron significativamente en el desarrollo de armas nucleares y tecnología militar avanzada, lo que llevó a una constante amenaza de destrucción mutua asegurada (MAD, por sus siglas en inglés</a:t>
            </a:r>
          </a:p>
        </p:txBody>
      </p:sp>
      <p:grpSp>
        <p:nvGrpSpPr>
          <p:cNvPr name="Group 17" id="17"/>
          <p:cNvGrpSpPr/>
          <p:nvPr/>
        </p:nvGrpSpPr>
        <p:grpSpPr>
          <a:xfrm rot="745264">
            <a:off x="13571059" y="5652999"/>
            <a:ext cx="3539486" cy="3867148"/>
            <a:chOff x="0" y="0"/>
            <a:chExt cx="4719314" cy="515619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3917378"/>
              <a:ext cx="4719314" cy="1238820"/>
            </a:xfrm>
            <a:custGeom>
              <a:avLst/>
              <a:gdLst/>
              <a:ahLst/>
              <a:cxnLst/>
              <a:rect r="r" b="b" t="t" l="l"/>
              <a:pathLst>
                <a:path h="1238820" w="4719314">
                  <a:moveTo>
                    <a:pt x="0" y="0"/>
                  </a:moveTo>
                  <a:lnTo>
                    <a:pt x="4719314" y="0"/>
                  </a:lnTo>
                  <a:lnTo>
                    <a:pt x="4719314" y="1238820"/>
                  </a:lnTo>
                  <a:lnTo>
                    <a:pt x="0" y="123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183874" y="0"/>
              <a:ext cx="4535440" cy="4531193"/>
              <a:chOff x="0" y="0"/>
              <a:chExt cx="3255264" cy="3252216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255264" cy="3252216"/>
              </a:xfrm>
              <a:custGeom>
                <a:avLst/>
                <a:gdLst/>
                <a:ahLst/>
                <a:cxnLst/>
                <a:rect r="r" b="b" t="t" l="l"/>
                <a:pathLst>
                  <a:path h="3252216" w="3255264">
                    <a:moveTo>
                      <a:pt x="3255264" y="3252216"/>
                    </a:moveTo>
                    <a:lnTo>
                      <a:pt x="0" y="3252216"/>
                    </a:lnTo>
                    <a:lnTo>
                      <a:pt x="0" y="0"/>
                    </a:lnTo>
                    <a:lnTo>
                      <a:pt x="3255264" y="0"/>
                    </a:lnTo>
                    <a:lnTo>
                      <a:pt x="3255264" y="3252216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15" t="0" r="-15" b="0"/>
                </a:stretch>
              </a:blip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178784" y="170440"/>
                <a:ext cx="2903731" cy="2875349"/>
              </a:xfrm>
              <a:custGeom>
                <a:avLst/>
                <a:gdLst/>
                <a:ahLst/>
                <a:cxnLst/>
                <a:rect r="r" b="b" t="t" l="l"/>
                <a:pathLst>
                  <a:path h="2875349" w="2903731">
                    <a:moveTo>
                      <a:pt x="65607" y="158"/>
                    </a:moveTo>
                    <a:lnTo>
                      <a:pt x="2878476" y="31987"/>
                    </a:lnTo>
                    <a:cubicBezTo>
                      <a:pt x="2892501" y="32145"/>
                      <a:pt x="2903731" y="43665"/>
                      <a:pt x="2903531" y="57691"/>
                    </a:cubicBezTo>
                    <a:lnTo>
                      <a:pt x="2863754" y="2850091"/>
                    </a:lnTo>
                    <a:cubicBezTo>
                      <a:pt x="2863553" y="2864142"/>
                      <a:pt x="2851959" y="2875349"/>
                      <a:pt x="2837909" y="2875069"/>
                    </a:cubicBezTo>
                    <a:lnTo>
                      <a:pt x="25041" y="2819370"/>
                    </a:lnTo>
                    <a:cubicBezTo>
                      <a:pt x="11100" y="2819094"/>
                      <a:pt x="0" y="2807608"/>
                      <a:pt x="200" y="2793665"/>
                    </a:cubicBezTo>
                    <a:lnTo>
                      <a:pt x="39977" y="25136"/>
                    </a:lnTo>
                    <a:cubicBezTo>
                      <a:pt x="40179" y="11171"/>
                      <a:pt x="51641" y="0"/>
                      <a:pt x="65607" y="158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0" t="-25788" r="0" b="-25788"/>
                </a:stretch>
              </a:blipFill>
            </p:spPr>
          </p:sp>
        </p:grpSp>
      </p:grpSp>
      <p:sp>
        <p:nvSpPr>
          <p:cNvPr name="Freeform 22" id="22"/>
          <p:cNvSpPr/>
          <p:nvPr/>
        </p:nvSpPr>
        <p:spPr>
          <a:xfrm flipH="false" flipV="false" rot="-33560">
            <a:off x="14036150" y="5286120"/>
            <a:ext cx="578335" cy="589386"/>
          </a:xfrm>
          <a:custGeom>
            <a:avLst/>
            <a:gdLst/>
            <a:ahLst/>
            <a:cxnLst/>
            <a:rect r="r" b="b" t="t" l="l"/>
            <a:pathLst>
              <a:path h="589386" w="578335">
                <a:moveTo>
                  <a:pt x="0" y="0"/>
                </a:moveTo>
                <a:lnTo>
                  <a:pt x="578335" y="0"/>
                </a:lnTo>
                <a:lnTo>
                  <a:pt x="578335" y="589386"/>
                </a:lnTo>
                <a:lnTo>
                  <a:pt x="0" y="5893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464855">
            <a:off x="15848670" y="2239356"/>
            <a:ext cx="4501837" cy="1212497"/>
          </a:xfrm>
          <a:custGeom>
            <a:avLst/>
            <a:gdLst/>
            <a:ahLst/>
            <a:cxnLst/>
            <a:rect r="r" b="b" t="t" l="l"/>
            <a:pathLst>
              <a:path h="1212497" w="450183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0000"/>
            </a:blip>
            <a:stretch>
              <a:fillRect l="-38119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4376618">
            <a:off x="-804131" y="-877951"/>
            <a:ext cx="1472888" cy="3813303"/>
          </a:xfrm>
          <a:custGeom>
            <a:avLst/>
            <a:gdLst/>
            <a:ahLst/>
            <a:cxnLst/>
            <a:rect r="r" b="b" t="t" l="l"/>
            <a:pathLst>
              <a:path h="3813303" w="1472888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88000"/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3311410">
            <a:off x="-722429" y="9445535"/>
            <a:ext cx="3502258" cy="1322479"/>
          </a:xfrm>
          <a:custGeom>
            <a:avLst/>
            <a:gdLst/>
            <a:ahLst/>
            <a:cxnLst/>
            <a:rect r="r" b="b" t="t" l="l"/>
            <a:pathLst>
              <a:path h="1322479" w="3502258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0000"/>
            </a:blip>
            <a:stretch>
              <a:fillRect l="-93644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1287677">
            <a:off x="15496393" y="-4956871"/>
            <a:ext cx="12724547" cy="8812927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59944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3"/>
              <a:stretch>
                <a:fillRect l="0" t="-60874" r="0" b="-60874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0" t="-50618" r="0" b="-50618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true" rot="-10800000">
            <a:off x="3036455" y="1397057"/>
            <a:ext cx="11784232" cy="7861243"/>
          </a:xfrm>
          <a:custGeom>
            <a:avLst/>
            <a:gdLst/>
            <a:ahLst/>
            <a:cxnLst/>
            <a:rect r="r" b="b" t="t" l="l"/>
            <a:pathLst>
              <a:path h="7861243" w="11784232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806109" y="646023"/>
            <a:ext cx="1460924" cy="2058208"/>
          </a:xfrm>
          <a:custGeom>
            <a:avLst/>
            <a:gdLst/>
            <a:ahLst/>
            <a:cxnLst/>
            <a:rect r="r" b="b" t="t" l="l"/>
            <a:pathLst>
              <a:path h="2058208" w="1460924">
                <a:moveTo>
                  <a:pt x="0" y="0"/>
                </a:moveTo>
                <a:lnTo>
                  <a:pt x="1460924" y="0"/>
                </a:lnTo>
                <a:lnTo>
                  <a:pt x="1460924" y="2058208"/>
                </a:lnTo>
                <a:lnTo>
                  <a:pt x="0" y="20582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928124" y="2191497"/>
            <a:ext cx="8105163" cy="285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000" spc="-65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2. Conflictos Proxy: En lugar de enfrentarse directamente, Estados Unidos y la Unión Soviética apoyaron a diferentes facciones en conflictos locales y regionales, como la Guerra de Corea, la Guerra de Vietnam y la Crisis de los Misiles en Cuba</a:t>
            </a:r>
          </a:p>
        </p:txBody>
      </p:sp>
      <p:grpSp>
        <p:nvGrpSpPr>
          <p:cNvPr name="Group 12" id="12"/>
          <p:cNvGrpSpPr/>
          <p:nvPr/>
        </p:nvGrpSpPr>
        <p:grpSpPr>
          <a:xfrm rot="745264">
            <a:off x="13571059" y="5652999"/>
            <a:ext cx="3539486" cy="3867148"/>
            <a:chOff x="0" y="0"/>
            <a:chExt cx="4719314" cy="515619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3917378"/>
              <a:ext cx="4719314" cy="1238820"/>
            </a:xfrm>
            <a:custGeom>
              <a:avLst/>
              <a:gdLst/>
              <a:ahLst/>
              <a:cxnLst/>
              <a:rect r="r" b="b" t="t" l="l"/>
              <a:pathLst>
                <a:path h="1238820" w="4719314">
                  <a:moveTo>
                    <a:pt x="0" y="0"/>
                  </a:moveTo>
                  <a:lnTo>
                    <a:pt x="4719314" y="0"/>
                  </a:lnTo>
                  <a:lnTo>
                    <a:pt x="4719314" y="1238820"/>
                  </a:lnTo>
                  <a:lnTo>
                    <a:pt x="0" y="123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grpSp>
          <p:nvGrpSpPr>
            <p:cNvPr name="Group 14" id="14"/>
            <p:cNvGrpSpPr>
              <a:grpSpLocks noChangeAspect="true"/>
            </p:cNvGrpSpPr>
            <p:nvPr/>
          </p:nvGrpSpPr>
          <p:grpSpPr>
            <a:xfrm rot="0">
              <a:off x="183874" y="0"/>
              <a:ext cx="4535440" cy="4531193"/>
              <a:chOff x="0" y="0"/>
              <a:chExt cx="3255264" cy="3252216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3255264" cy="3252216"/>
              </a:xfrm>
              <a:custGeom>
                <a:avLst/>
                <a:gdLst/>
                <a:ahLst/>
                <a:cxnLst/>
                <a:rect r="r" b="b" t="t" l="l"/>
                <a:pathLst>
                  <a:path h="3252216" w="3255264">
                    <a:moveTo>
                      <a:pt x="3255264" y="3252216"/>
                    </a:moveTo>
                    <a:lnTo>
                      <a:pt x="0" y="3252216"/>
                    </a:lnTo>
                    <a:lnTo>
                      <a:pt x="0" y="0"/>
                    </a:lnTo>
                    <a:lnTo>
                      <a:pt x="3255264" y="0"/>
                    </a:lnTo>
                    <a:lnTo>
                      <a:pt x="3255264" y="3252216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5" t="0" r="-15" b="0"/>
                </a:stretch>
              </a:blipFill>
            </p:spPr>
          </p:sp>
          <p:sp>
            <p:nvSpPr>
              <p:cNvPr name="Freeform 16" id="16"/>
              <p:cNvSpPr/>
              <p:nvPr/>
            </p:nvSpPr>
            <p:spPr>
              <a:xfrm flipH="false" flipV="false" rot="0">
                <a:off x="178784" y="170440"/>
                <a:ext cx="2903731" cy="2875349"/>
              </a:xfrm>
              <a:custGeom>
                <a:avLst/>
                <a:gdLst/>
                <a:ahLst/>
                <a:cxnLst/>
                <a:rect r="r" b="b" t="t" l="l"/>
                <a:pathLst>
                  <a:path h="2875349" w="2903731">
                    <a:moveTo>
                      <a:pt x="65607" y="158"/>
                    </a:moveTo>
                    <a:lnTo>
                      <a:pt x="2878476" y="31987"/>
                    </a:lnTo>
                    <a:cubicBezTo>
                      <a:pt x="2892501" y="32145"/>
                      <a:pt x="2903731" y="43665"/>
                      <a:pt x="2903531" y="57691"/>
                    </a:cubicBezTo>
                    <a:lnTo>
                      <a:pt x="2863754" y="2850091"/>
                    </a:lnTo>
                    <a:cubicBezTo>
                      <a:pt x="2863553" y="2864142"/>
                      <a:pt x="2851959" y="2875349"/>
                      <a:pt x="2837909" y="2875069"/>
                    </a:cubicBezTo>
                    <a:lnTo>
                      <a:pt x="25041" y="2819370"/>
                    </a:lnTo>
                    <a:cubicBezTo>
                      <a:pt x="11100" y="2819094"/>
                      <a:pt x="0" y="2807608"/>
                      <a:pt x="200" y="2793665"/>
                    </a:cubicBezTo>
                    <a:lnTo>
                      <a:pt x="39977" y="25136"/>
                    </a:lnTo>
                    <a:cubicBezTo>
                      <a:pt x="40179" y="11171"/>
                      <a:pt x="51641" y="0"/>
                      <a:pt x="65607" y="158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16014" t="0" r="-16014" b="0"/>
                </a:stretch>
              </a:blipFill>
            </p:spPr>
          </p:sp>
        </p:grpSp>
      </p:grpSp>
      <p:sp>
        <p:nvSpPr>
          <p:cNvPr name="Freeform 17" id="17"/>
          <p:cNvSpPr/>
          <p:nvPr/>
        </p:nvSpPr>
        <p:spPr>
          <a:xfrm flipH="false" flipV="false" rot="-33560">
            <a:off x="14036150" y="5286120"/>
            <a:ext cx="578335" cy="589386"/>
          </a:xfrm>
          <a:custGeom>
            <a:avLst/>
            <a:gdLst/>
            <a:ahLst/>
            <a:cxnLst/>
            <a:rect r="r" b="b" t="t" l="l"/>
            <a:pathLst>
              <a:path h="589386" w="578335">
                <a:moveTo>
                  <a:pt x="0" y="0"/>
                </a:moveTo>
                <a:lnTo>
                  <a:pt x="578335" y="0"/>
                </a:lnTo>
                <a:lnTo>
                  <a:pt x="578335" y="589386"/>
                </a:lnTo>
                <a:lnTo>
                  <a:pt x="0" y="5893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7464855">
            <a:off x="15848670" y="2239356"/>
            <a:ext cx="4501837" cy="1212497"/>
          </a:xfrm>
          <a:custGeom>
            <a:avLst/>
            <a:gdLst/>
            <a:ahLst/>
            <a:cxnLst/>
            <a:rect r="r" b="b" t="t" l="l"/>
            <a:pathLst>
              <a:path h="1212497" w="450183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 l="-38119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4376618">
            <a:off x="-804131" y="-877951"/>
            <a:ext cx="1472888" cy="3813303"/>
          </a:xfrm>
          <a:custGeom>
            <a:avLst/>
            <a:gdLst/>
            <a:ahLst/>
            <a:cxnLst/>
            <a:rect r="r" b="b" t="t" l="l"/>
            <a:pathLst>
              <a:path h="3813303" w="1472888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88000"/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3311410">
            <a:off x="-722429" y="9445535"/>
            <a:ext cx="3502258" cy="1322479"/>
          </a:xfrm>
          <a:custGeom>
            <a:avLst/>
            <a:gdLst/>
            <a:ahLst/>
            <a:cxnLst/>
            <a:rect r="r" b="b" t="t" l="l"/>
            <a:pathLst>
              <a:path h="1322479" w="3502258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 l="-93644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536571" y="5700857"/>
            <a:ext cx="8105163" cy="23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000" spc="-65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3. Alianzas y Pactos: Se formaron alianzas militares como la OTAN (Organización del Tratado del Atlántico Norte) y el Pacto de Varsovia, que consolidaron los bloques y definieron las estrategias de defensa y ataque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DAGXcUU3p0w</dc:identifier>
  <dcterms:modified xsi:type="dcterms:W3CDTF">2011-08-01T06:04:30Z</dcterms:modified>
  <cp:revision>1</cp:revision>
  <dc:title>Brown and Beige Vintage Classic Illustration Paper Project History Presentation</dc:title>
</cp:coreProperties>
</file>