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76" r:id="rId7"/>
    <p:sldId id="277" r:id="rId8"/>
    <p:sldId id="279" r:id="rId9"/>
    <p:sldId id="311" r:id="rId10"/>
    <p:sldId id="262" r:id="rId11"/>
    <p:sldId id="263" r:id="rId12"/>
    <p:sldId id="312" r:id="rId13"/>
    <p:sldId id="264" r:id="rId14"/>
    <p:sldId id="266" r:id="rId15"/>
    <p:sldId id="280" r:id="rId16"/>
    <p:sldId id="281" r:id="rId17"/>
    <p:sldId id="267" r:id="rId18"/>
    <p:sldId id="282" r:id="rId19"/>
    <p:sldId id="283" r:id="rId20"/>
    <p:sldId id="268" r:id="rId21"/>
    <p:sldId id="284" r:id="rId22"/>
    <p:sldId id="269" r:id="rId23"/>
    <p:sldId id="270" r:id="rId24"/>
    <p:sldId id="271" r:id="rId25"/>
    <p:sldId id="272" r:id="rId26"/>
    <p:sldId id="285" r:id="rId27"/>
    <p:sldId id="286" r:id="rId28"/>
    <p:sldId id="287" r:id="rId29"/>
    <p:sldId id="273" r:id="rId30"/>
    <p:sldId id="274" r:id="rId31"/>
    <p:sldId id="275" r:id="rId32"/>
    <p:sldId id="265" r:id="rId33"/>
    <p:sldId id="291" r:id="rId34"/>
    <p:sldId id="292" r:id="rId35"/>
    <p:sldId id="293" r:id="rId36"/>
    <p:sldId id="294" r:id="rId37"/>
    <p:sldId id="295" r:id="rId38"/>
    <p:sldId id="296" r:id="rId39"/>
    <p:sldId id="297" r:id="rId40"/>
    <p:sldId id="298" r:id="rId41"/>
    <p:sldId id="299" r:id="rId42"/>
    <p:sldId id="300" r:id="rId43"/>
    <p:sldId id="302" r:id="rId44"/>
    <p:sldId id="303" r:id="rId45"/>
    <p:sldId id="304" r:id="rId46"/>
    <p:sldId id="305" r:id="rId47"/>
    <p:sldId id="306" r:id="rId48"/>
    <p:sldId id="307" r:id="rId49"/>
    <p:sldId id="308" r:id="rId50"/>
    <p:sldId id="309" r:id="rId51"/>
    <p:sldId id="310" r:id="rId52"/>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54BEA6-AF65-4F59-ABD8-8A5F1E31BFD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83DE02F6-6E2D-44A3-BE69-1B3F044F4C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6E562D1F-EB9E-4512-900B-5D0865BF3B2F}"/>
              </a:ext>
            </a:extLst>
          </p:cNvPr>
          <p:cNvSpPr>
            <a:spLocks noGrp="1"/>
          </p:cNvSpPr>
          <p:nvPr>
            <p:ph type="dt" sz="half" idx="10"/>
          </p:nvPr>
        </p:nvSpPr>
        <p:spPr/>
        <p:txBody>
          <a:bodyPr/>
          <a:lstStyle/>
          <a:p>
            <a:fld id="{FEC2949C-10BA-4BFC-AEC0-2F2EBB5B01D3}" type="datetimeFigureOut">
              <a:rPr lang="es-EC" smtClean="0"/>
              <a:t>14/11/2024</a:t>
            </a:fld>
            <a:endParaRPr lang="es-EC"/>
          </a:p>
        </p:txBody>
      </p:sp>
      <p:sp>
        <p:nvSpPr>
          <p:cNvPr id="5" name="Marcador de pie de página 4">
            <a:extLst>
              <a:ext uri="{FF2B5EF4-FFF2-40B4-BE49-F238E27FC236}">
                <a16:creationId xmlns:a16="http://schemas.microsoft.com/office/drawing/2014/main" id="{8C66B647-5551-4088-A27D-187F33422358}"/>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70647BD4-B339-4D48-9D31-7DB356B98255}"/>
              </a:ext>
            </a:extLst>
          </p:cNvPr>
          <p:cNvSpPr>
            <a:spLocks noGrp="1"/>
          </p:cNvSpPr>
          <p:nvPr>
            <p:ph type="sldNum" sz="quarter" idx="12"/>
          </p:nvPr>
        </p:nvSpPr>
        <p:spPr/>
        <p:txBody>
          <a:bodyPr/>
          <a:lstStyle/>
          <a:p>
            <a:fld id="{0D04EBC9-1AE6-4B64-ACF7-63C6B6F3C505}" type="slidenum">
              <a:rPr lang="es-EC" smtClean="0"/>
              <a:t>‹Nº›</a:t>
            </a:fld>
            <a:endParaRPr lang="es-EC"/>
          </a:p>
        </p:txBody>
      </p:sp>
    </p:spTree>
    <p:extLst>
      <p:ext uri="{BB962C8B-B14F-4D97-AF65-F5344CB8AC3E}">
        <p14:creationId xmlns:p14="http://schemas.microsoft.com/office/powerpoint/2010/main" val="2034541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10B0AB-46AD-4DED-BC43-4DBC01D330A6}"/>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41395F51-D93A-4EA0-9A85-A35B3E3A59D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5BC3346D-C922-44A8-B796-ED7757A044C8}"/>
              </a:ext>
            </a:extLst>
          </p:cNvPr>
          <p:cNvSpPr>
            <a:spLocks noGrp="1"/>
          </p:cNvSpPr>
          <p:nvPr>
            <p:ph type="dt" sz="half" idx="10"/>
          </p:nvPr>
        </p:nvSpPr>
        <p:spPr/>
        <p:txBody>
          <a:bodyPr/>
          <a:lstStyle/>
          <a:p>
            <a:fld id="{FEC2949C-10BA-4BFC-AEC0-2F2EBB5B01D3}" type="datetimeFigureOut">
              <a:rPr lang="es-EC" smtClean="0"/>
              <a:t>14/11/2024</a:t>
            </a:fld>
            <a:endParaRPr lang="es-EC"/>
          </a:p>
        </p:txBody>
      </p:sp>
      <p:sp>
        <p:nvSpPr>
          <p:cNvPr id="5" name="Marcador de pie de página 4">
            <a:extLst>
              <a:ext uri="{FF2B5EF4-FFF2-40B4-BE49-F238E27FC236}">
                <a16:creationId xmlns:a16="http://schemas.microsoft.com/office/drawing/2014/main" id="{74A9764B-85B9-40F3-9229-723960812E4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E57F25F0-42F6-49CD-A5F6-B0116BAF8310}"/>
              </a:ext>
            </a:extLst>
          </p:cNvPr>
          <p:cNvSpPr>
            <a:spLocks noGrp="1"/>
          </p:cNvSpPr>
          <p:nvPr>
            <p:ph type="sldNum" sz="quarter" idx="12"/>
          </p:nvPr>
        </p:nvSpPr>
        <p:spPr/>
        <p:txBody>
          <a:bodyPr/>
          <a:lstStyle/>
          <a:p>
            <a:fld id="{0D04EBC9-1AE6-4B64-ACF7-63C6B6F3C505}" type="slidenum">
              <a:rPr lang="es-EC" smtClean="0"/>
              <a:t>‹Nº›</a:t>
            </a:fld>
            <a:endParaRPr lang="es-EC"/>
          </a:p>
        </p:txBody>
      </p:sp>
    </p:spTree>
    <p:extLst>
      <p:ext uri="{BB962C8B-B14F-4D97-AF65-F5344CB8AC3E}">
        <p14:creationId xmlns:p14="http://schemas.microsoft.com/office/powerpoint/2010/main" val="632101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0967FFB-B6F6-4629-8271-449601335E5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74E05AC5-BAFB-4E89-BF2B-478B0D3666B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B4747F1F-5283-4919-849B-BC522ABE4EE1}"/>
              </a:ext>
            </a:extLst>
          </p:cNvPr>
          <p:cNvSpPr>
            <a:spLocks noGrp="1"/>
          </p:cNvSpPr>
          <p:nvPr>
            <p:ph type="dt" sz="half" idx="10"/>
          </p:nvPr>
        </p:nvSpPr>
        <p:spPr/>
        <p:txBody>
          <a:bodyPr/>
          <a:lstStyle/>
          <a:p>
            <a:fld id="{FEC2949C-10BA-4BFC-AEC0-2F2EBB5B01D3}" type="datetimeFigureOut">
              <a:rPr lang="es-EC" smtClean="0"/>
              <a:t>14/11/2024</a:t>
            </a:fld>
            <a:endParaRPr lang="es-EC"/>
          </a:p>
        </p:txBody>
      </p:sp>
      <p:sp>
        <p:nvSpPr>
          <p:cNvPr id="5" name="Marcador de pie de página 4">
            <a:extLst>
              <a:ext uri="{FF2B5EF4-FFF2-40B4-BE49-F238E27FC236}">
                <a16:creationId xmlns:a16="http://schemas.microsoft.com/office/drawing/2014/main" id="{F8B2E454-FC0F-4017-84E8-62D393E29444}"/>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9AE4C062-71D4-43A9-9B2A-E7637C3D19A0}"/>
              </a:ext>
            </a:extLst>
          </p:cNvPr>
          <p:cNvSpPr>
            <a:spLocks noGrp="1"/>
          </p:cNvSpPr>
          <p:nvPr>
            <p:ph type="sldNum" sz="quarter" idx="12"/>
          </p:nvPr>
        </p:nvSpPr>
        <p:spPr/>
        <p:txBody>
          <a:bodyPr/>
          <a:lstStyle/>
          <a:p>
            <a:fld id="{0D04EBC9-1AE6-4B64-ACF7-63C6B6F3C505}" type="slidenum">
              <a:rPr lang="es-EC" smtClean="0"/>
              <a:t>‹Nº›</a:t>
            </a:fld>
            <a:endParaRPr lang="es-EC"/>
          </a:p>
        </p:txBody>
      </p:sp>
    </p:spTree>
    <p:extLst>
      <p:ext uri="{BB962C8B-B14F-4D97-AF65-F5344CB8AC3E}">
        <p14:creationId xmlns:p14="http://schemas.microsoft.com/office/powerpoint/2010/main" val="3501146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21FC7-4F2F-4AFE-84F6-9B1922CDF793}"/>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6F56894B-8F54-4ECE-8189-60F84DE4DC4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F4FF18CF-068C-4E23-9F1F-3E92F6C70410}"/>
              </a:ext>
            </a:extLst>
          </p:cNvPr>
          <p:cNvSpPr>
            <a:spLocks noGrp="1"/>
          </p:cNvSpPr>
          <p:nvPr>
            <p:ph type="dt" sz="half" idx="10"/>
          </p:nvPr>
        </p:nvSpPr>
        <p:spPr/>
        <p:txBody>
          <a:bodyPr/>
          <a:lstStyle/>
          <a:p>
            <a:fld id="{FEC2949C-10BA-4BFC-AEC0-2F2EBB5B01D3}" type="datetimeFigureOut">
              <a:rPr lang="es-EC" smtClean="0"/>
              <a:t>14/11/2024</a:t>
            </a:fld>
            <a:endParaRPr lang="es-EC"/>
          </a:p>
        </p:txBody>
      </p:sp>
      <p:sp>
        <p:nvSpPr>
          <p:cNvPr id="5" name="Marcador de pie de página 4">
            <a:extLst>
              <a:ext uri="{FF2B5EF4-FFF2-40B4-BE49-F238E27FC236}">
                <a16:creationId xmlns:a16="http://schemas.microsoft.com/office/drawing/2014/main" id="{6C38F5D1-8B10-4C6C-9F5C-93AEE1187EF1}"/>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C6B77618-C16C-4539-B86E-66F4A7507DF6}"/>
              </a:ext>
            </a:extLst>
          </p:cNvPr>
          <p:cNvSpPr>
            <a:spLocks noGrp="1"/>
          </p:cNvSpPr>
          <p:nvPr>
            <p:ph type="sldNum" sz="quarter" idx="12"/>
          </p:nvPr>
        </p:nvSpPr>
        <p:spPr/>
        <p:txBody>
          <a:bodyPr/>
          <a:lstStyle/>
          <a:p>
            <a:fld id="{0D04EBC9-1AE6-4B64-ACF7-63C6B6F3C505}" type="slidenum">
              <a:rPr lang="es-EC" smtClean="0"/>
              <a:t>‹Nº›</a:t>
            </a:fld>
            <a:endParaRPr lang="es-EC"/>
          </a:p>
        </p:txBody>
      </p:sp>
    </p:spTree>
    <p:extLst>
      <p:ext uri="{BB962C8B-B14F-4D97-AF65-F5344CB8AC3E}">
        <p14:creationId xmlns:p14="http://schemas.microsoft.com/office/powerpoint/2010/main" val="87437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E4DD52-1C68-4A7E-85A7-82F277E3096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72002E1C-E83E-4689-A3A1-A9CC3A3D18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D149526-8E0E-46A2-B0AD-66B0BBF9AF66}"/>
              </a:ext>
            </a:extLst>
          </p:cNvPr>
          <p:cNvSpPr>
            <a:spLocks noGrp="1"/>
          </p:cNvSpPr>
          <p:nvPr>
            <p:ph type="dt" sz="half" idx="10"/>
          </p:nvPr>
        </p:nvSpPr>
        <p:spPr/>
        <p:txBody>
          <a:bodyPr/>
          <a:lstStyle/>
          <a:p>
            <a:fld id="{FEC2949C-10BA-4BFC-AEC0-2F2EBB5B01D3}" type="datetimeFigureOut">
              <a:rPr lang="es-EC" smtClean="0"/>
              <a:t>14/11/2024</a:t>
            </a:fld>
            <a:endParaRPr lang="es-EC"/>
          </a:p>
        </p:txBody>
      </p:sp>
      <p:sp>
        <p:nvSpPr>
          <p:cNvPr id="5" name="Marcador de pie de página 4">
            <a:extLst>
              <a:ext uri="{FF2B5EF4-FFF2-40B4-BE49-F238E27FC236}">
                <a16:creationId xmlns:a16="http://schemas.microsoft.com/office/drawing/2014/main" id="{AD4EC7E1-C900-4B83-9152-49A9E89BBB6A}"/>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E40816B-4AAD-4D1B-A587-ADAE1A3366F6}"/>
              </a:ext>
            </a:extLst>
          </p:cNvPr>
          <p:cNvSpPr>
            <a:spLocks noGrp="1"/>
          </p:cNvSpPr>
          <p:nvPr>
            <p:ph type="sldNum" sz="quarter" idx="12"/>
          </p:nvPr>
        </p:nvSpPr>
        <p:spPr/>
        <p:txBody>
          <a:bodyPr/>
          <a:lstStyle/>
          <a:p>
            <a:fld id="{0D04EBC9-1AE6-4B64-ACF7-63C6B6F3C505}" type="slidenum">
              <a:rPr lang="es-EC" smtClean="0"/>
              <a:t>‹Nº›</a:t>
            </a:fld>
            <a:endParaRPr lang="es-EC"/>
          </a:p>
        </p:txBody>
      </p:sp>
    </p:spTree>
    <p:extLst>
      <p:ext uri="{BB962C8B-B14F-4D97-AF65-F5344CB8AC3E}">
        <p14:creationId xmlns:p14="http://schemas.microsoft.com/office/powerpoint/2010/main" val="428267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C145C-C73A-4A87-9923-F41B89460AAB}"/>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ABF53287-7777-4315-8DD4-3F20503D5CC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8B58DE1A-FB5B-4375-957B-CB18115F391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81049623-B8B1-438B-86BB-E36044784CC5}"/>
              </a:ext>
            </a:extLst>
          </p:cNvPr>
          <p:cNvSpPr>
            <a:spLocks noGrp="1"/>
          </p:cNvSpPr>
          <p:nvPr>
            <p:ph type="dt" sz="half" idx="10"/>
          </p:nvPr>
        </p:nvSpPr>
        <p:spPr/>
        <p:txBody>
          <a:bodyPr/>
          <a:lstStyle/>
          <a:p>
            <a:fld id="{FEC2949C-10BA-4BFC-AEC0-2F2EBB5B01D3}" type="datetimeFigureOut">
              <a:rPr lang="es-EC" smtClean="0"/>
              <a:t>14/11/2024</a:t>
            </a:fld>
            <a:endParaRPr lang="es-EC"/>
          </a:p>
        </p:txBody>
      </p:sp>
      <p:sp>
        <p:nvSpPr>
          <p:cNvPr id="6" name="Marcador de pie de página 5">
            <a:extLst>
              <a:ext uri="{FF2B5EF4-FFF2-40B4-BE49-F238E27FC236}">
                <a16:creationId xmlns:a16="http://schemas.microsoft.com/office/drawing/2014/main" id="{3FB0410D-6C15-4543-AB8A-FD6314EFB491}"/>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4620B66C-CA09-4B47-B463-2915054B244E}"/>
              </a:ext>
            </a:extLst>
          </p:cNvPr>
          <p:cNvSpPr>
            <a:spLocks noGrp="1"/>
          </p:cNvSpPr>
          <p:nvPr>
            <p:ph type="sldNum" sz="quarter" idx="12"/>
          </p:nvPr>
        </p:nvSpPr>
        <p:spPr/>
        <p:txBody>
          <a:bodyPr/>
          <a:lstStyle/>
          <a:p>
            <a:fld id="{0D04EBC9-1AE6-4B64-ACF7-63C6B6F3C505}" type="slidenum">
              <a:rPr lang="es-EC" smtClean="0"/>
              <a:t>‹Nº›</a:t>
            </a:fld>
            <a:endParaRPr lang="es-EC"/>
          </a:p>
        </p:txBody>
      </p:sp>
    </p:spTree>
    <p:extLst>
      <p:ext uri="{BB962C8B-B14F-4D97-AF65-F5344CB8AC3E}">
        <p14:creationId xmlns:p14="http://schemas.microsoft.com/office/powerpoint/2010/main" val="2209755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7EF9BE-B636-455E-AF8C-04F8037916A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8BE5C988-BA3B-4963-A02B-19132D8160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1C3641C-4423-4F54-9D55-468FAA9E4D7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496AFC17-9162-4B23-886F-698429E130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5D71FAB-83F1-4B76-9233-9AA6B56203D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A3C0B2F4-F8DD-422D-A9DE-55382222457D}"/>
              </a:ext>
            </a:extLst>
          </p:cNvPr>
          <p:cNvSpPr>
            <a:spLocks noGrp="1"/>
          </p:cNvSpPr>
          <p:nvPr>
            <p:ph type="dt" sz="half" idx="10"/>
          </p:nvPr>
        </p:nvSpPr>
        <p:spPr/>
        <p:txBody>
          <a:bodyPr/>
          <a:lstStyle/>
          <a:p>
            <a:fld id="{FEC2949C-10BA-4BFC-AEC0-2F2EBB5B01D3}" type="datetimeFigureOut">
              <a:rPr lang="es-EC" smtClean="0"/>
              <a:t>14/11/2024</a:t>
            </a:fld>
            <a:endParaRPr lang="es-EC"/>
          </a:p>
        </p:txBody>
      </p:sp>
      <p:sp>
        <p:nvSpPr>
          <p:cNvPr id="8" name="Marcador de pie de página 7">
            <a:extLst>
              <a:ext uri="{FF2B5EF4-FFF2-40B4-BE49-F238E27FC236}">
                <a16:creationId xmlns:a16="http://schemas.microsoft.com/office/drawing/2014/main" id="{8D583CCD-0210-4BF3-B9B9-E3E660B1894B}"/>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1B6AB2BF-5BDC-4797-95FC-D64EF32322D0}"/>
              </a:ext>
            </a:extLst>
          </p:cNvPr>
          <p:cNvSpPr>
            <a:spLocks noGrp="1"/>
          </p:cNvSpPr>
          <p:nvPr>
            <p:ph type="sldNum" sz="quarter" idx="12"/>
          </p:nvPr>
        </p:nvSpPr>
        <p:spPr/>
        <p:txBody>
          <a:bodyPr/>
          <a:lstStyle/>
          <a:p>
            <a:fld id="{0D04EBC9-1AE6-4B64-ACF7-63C6B6F3C505}" type="slidenum">
              <a:rPr lang="es-EC" smtClean="0"/>
              <a:t>‹Nº›</a:t>
            </a:fld>
            <a:endParaRPr lang="es-EC"/>
          </a:p>
        </p:txBody>
      </p:sp>
    </p:spTree>
    <p:extLst>
      <p:ext uri="{BB962C8B-B14F-4D97-AF65-F5344CB8AC3E}">
        <p14:creationId xmlns:p14="http://schemas.microsoft.com/office/powerpoint/2010/main" val="1934395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CCC2E6-11D8-4191-B83F-CCDCE44D3545}"/>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E104355D-2A80-4A08-853F-C15911F8C6FF}"/>
              </a:ext>
            </a:extLst>
          </p:cNvPr>
          <p:cNvSpPr>
            <a:spLocks noGrp="1"/>
          </p:cNvSpPr>
          <p:nvPr>
            <p:ph type="dt" sz="half" idx="10"/>
          </p:nvPr>
        </p:nvSpPr>
        <p:spPr/>
        <p:txBody>
          <a:bodyPr/>
          <a:lstStyle/>
          <a:p>
            <a:fld id="{FEC2949C-10BA-4BFC-AEC0-2F2EBB5B01D3}" type="datetimeFigureOut">
              <a:rPr lang="es-EC" smtClean="0"/>
              <a:t>14/11/2024</a:t>
            </a:fld>
            <a:endParaRPr lang="es-EC"/>
          </a:p>
        </p:txBody>
      </p:sp>
      <p:sp>
        <p:nvSpPr>
          <p:cNvPr id="4" name="Marcador de pie de página 3">
            <a:extLst>
              <a:ext uri="{FF2B5EF4-FFF2-40B4-BE49-F238E27FC236}">
                <a16:creationId xmlns:a16="http://schemas.microsoft.com/office/drawing/2014/main" id="{AC975F94-9075-485B-B6B3-87A6CA5BD81C}"/>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E31F7C4D-AC34-489C-A7B6-2E0A5F03D2F2}"/>
              </a:ext>
            </a:extLst>
          </p:cNvPr>
          <p:cNvSpPr>
            <a:spLocks noGrp="1"/>
          </p:cNvSpPr>
          <p:nvPr>
            <p:ph type="sldNum" sz="quarter" idx="12"/>
          </p:nvPr>
        </p:nvSpPr>
        <p:spPr/>
        <p:txBody>
          <a:bodyPr/>
          <a:lstStyle/>
          <a:p>
            <a:fld id="{0D04EBC9-1AE6-4B64-ACF7-63C6B6F3C505}" type="slidenum">
              <a:rPr lang="es-EC" smtClean="0"/>
              <a:t>‹Nº›</a:t>
            </a:fld>
            <a:endParaRPr lang="es-EC"/>
          </a:p>
        </p:txBody>
      </p:sp>
    </p:spTree>
    <p:extLst>
      <p:ext uri="{BB962C8B-B14F-4D97-AF65-F5344CB8AC3E}">
        <p14:creationId xmlns:p14="http://schemas.microsoft.com/office/powerpoint/2010/main" val="3842536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342E831-3242-4A67-B379-B1C080E95A5F}"/>
              </a:ext>
            </a:extLst>
          </p:cNvPr>
          <p:cNvSpPr>
            <a:spLocks noGrp="1"/>
          </p:cNvSpPr>
          <p:nvPr>
            <p:ph type="dt" sz="half" idx="10"/>
          </p:nvPr>
        </p:nvSpPr>
        <p:spPr/>
        <p:txBody>
          <a:bodyPr/>
          <a:lstStyle/>
          <a:p>
            <a:fld id="{FEC2949C-10BA-4BFC-AEC0-2F2EBB5B01D3}" type="datetimeFigureOut">
              <a:rPr lang="es-EC" smtClean="0"/>
              <a:t>14/11/2024</a:t>
            </a:fld>
            <a:endParaRPr lang="es-EC"/>
          </a:p>
        </p:txBody>
      </p:sp>
      <p:sp>
        <p:nvSpPr>
          <p:cNvPr id="3" name="Marcador de pie de página 2">
            <a:extLst>
              <a:ext uri="{FF2B5EF4-FFF2-40B4-BE49-F238E27FC236}">
                <a16:creationId xmlns:a16="http://schemas.microsoft.com/office/drawing/2014/main" id="{98D91ED7-68E6-4683-A8E3-F59B7416FDFD}"/>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14825E1E-4420-47ED-B76E-7CA00BA5F961}"/>
              </a:ext>
            </a:extLst>
          </p:cNvPr>
          <p:cNvSpPr>
            <a:spLocks noGrp="1"/>
          </p:cNvSpPr>
          <p:nvPr>
            <p:ph type="sldNum" sz="quarter" idx="12"/>
          </p:nvPr>
        </p:nvSpPr>
        <p:spPr/>
        <p:txBody>
          <a:bodyPr/>
          <a:lstStyle/>
          <a:p>
            <a:fld id="{0D04EBC9-1AE6-4B64-ACF7-63C6B6F3C505}" type="slidenum">
              <a:rPr lang="es-EC" smtClean="0"/>
              <a:t>‹Nº›</a:t>
            </a:fld>
            <a:endParaRPr lang="es-EC"/>
          </a:p>
        </p:txBody>
      </p:sp>
    </p:spTree>
    <p:extLst>
      <p:ext uri="{BB962C8B-B14F-4D97-AF65-F5344CB8AC3E}">
        <p14:creationId xmlns:p14="http://schemas.microsoft.com/office/powerpoint/2010/main" val="4234619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50BB62-A990-4469-8569-16B99B03A2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A4C36E1B-FA48-4427-8B1E-7DEAA1F8D7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9C1DFA82-2965-408D-8F69-B87F89CF12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93BB191-FFC0-4CA7-B3FC-E33186072387}"/>
              </a:ext>
            </a:extLst>
          </p:cNvPr>
          <p:cNvSpPr>
            <a:spLocks noGrp="1"/>
          </p:cNvSpPr>
          <p:nvPr>
            <p:ph type="dt" sz="half" idx="10"/>
          </p:nvPr>
        </p:nvSpPr>
        <p:spPr/>
        <p:txBody>
          <a:bodyPr/>
          <a:lstStyle/>
          <a:p>
            <a:fld id="{FEC2949C-10BA-4BFC-AEC0-2F2EBB5B01D3}" type="datetimeFigureOut">
              <a:rPr lang="es-EC" smtClean="0"/>
              <a:t>14/11/2024</a:t>
            </a:fld>
            <a:endParaRPr lang="es-EC"/>
          </a:p>
        </p:txBody>
      </p:sp>
      <p:sp>
        <p:nvSpPr>
          <p:cNvPr id="6" name="Marcador de pie de página 5">
            <a:extLst>
              <a:ext uri="{FF2B5EF4-FFF2-40B4-BE49-F238E27FC236}">
                <a16:creationId xmlns:a16="http://schemas.microsoft.com/office/drawing/2014/main" id="{73BC7E43-B79E-4D75-99BF-1685A00142C5}"/>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70759836-182C-490F-B700-BF3A45306119}"/>
              </a:ext>
            </a:extLst>
          </p:cNvPr>
          <p:cNvSpPr>
            <a:spLocks noGrp="1"/>
          </p:cNvSpPr>
          <p:nvPr>
            <p:ph type="sldNum" sz="quarter" idx="12"/>
          </p:nvPr>
        </p:nvSpPr>
        <p:spPr/>
        <p:txBody>
          <a:bodyPr/>
          <a:lstStyle/>
          <a:p>
            <a:fld id="{0D04EBC9-1AE6-4B64-ACF7-63C6B6F3C505}" type="slidenum">
              <a:rPr lang="es-EC" smtClean="0"/>
              <a:t>‹Nº›</a:t>
            </a:fld>
            <a:endParaRPr lang="es-EC"/>
          </a:p>
        </p:txBody>
      </p:sp>
    </p:spTree>
    <p:extLst>
      <p:ext uri="{BB962C8B-B14F-4D97-AF65-F5344CB8AC3E}">
        <p14:creationId xmlns:p14="http://schemas.microsoft.com/office/powerpoint/2010/main" val="3508260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562E26-B500-46EE-BA0C-E177FAFD218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29ED7090-564B-4196-A6D3-B9CE83BFC0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2FCDC053-6D53-4CD7-9A57-45DAC1FE4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9F6E01A-DF02-49B6-96CE-2511699CA5C3}"/>
              </a:ext>
            </a:extLst>
          </p:cNvPr>
          <p:cNvSpPr>
            <a:spLocks noGrp="1"/>
          </p:cNvSpPr>
          <p:nvPr>
            <p:ph type="dt" sz="half" idx="10"/>
          </p:nvPr>
        </p:nvSpPr>
        <p:spPr/>
        <p:txBody>
          <a:bodyPr/>
          <a:lstStyle/>
          <a:p>
            <a:fld id="{FEC2949C-10BA-4BFC-AEC0-2F2EBB5B01D3}" type="datetimeFigureOut">
              <a:rPr lang="es-EC" smtClean="0"/>
              <a:t>14/11/2024</a:t>
            </a:fld>
            <a:endParaRPr lang="es-EC"/>
          </a:p>
        </p:txBody>
      </p:sp>
      <p:sp>
        <p:nvSpPr>
          <p:cNvPr id="6" name="Marcador de pie de página 5">
            <a:extLst>
              <a:ext uri="{FF2B5EF4-FFF2-40B4-BE49-F238E27FC236}">
                <a16:creationId xmlns:a16="http://schemas.microsoft.com/office/drawing/2014/main" id="{ABAA92C2-1DB6-43F5-A7A7-1586751E646D}"/>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7F21EF1D-BD59-4CD5-B8DB-DA4E53E9A17D}"/>
              </a:ext>
            </a:extLst>
          </p:cNvPr>
          <p:cNvSpPr>
            <a:spLocks noGrp="1"/>
          </p:cNvSpPr>
          <p:nvPr>
            <p:ph type="sldNum" sz="quarter" idx="12"/>
          </p:nvPr>
        </p:nvSpPr>
        <p:spPr/>
        <p:txBody>
          <a:bodyPr/>
          <a:lstStyle/>
          <a:p>
            <a:fld id="{0D04EBC9-1AE6-4B64-ACF7-63C6B6F3C505}" type="slidenum">
              <a:rPr lang="es-EC" smtClean="0"/>
              <a:t>‹Nº›</a:t>
            </a:fld>
            <a:endParaRPr lang="es-EC"/>
          </a:p>
        </p:txBody>
      </p:sp>
    </p:spTree>
    <p:extLst>
      <p:ext uri="{BB962C8B-B14F-4D97-AF65-F5344CB8AC3E}">
        <p14:creationId xmlns:p14="http://schemas.microsoft.com/office/powerpoint/2010/main" val="2915448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6D4FD30-5E01-498A-B913-9C6A64FE78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7B1AE514-7635-4F7A-A607-4ED3B9E6E1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7DD2F541-E4DB-4539-8A91-E997E4B2BB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2949C-10BA-4BFC-AEC0-2F2EBB5B01D3}" type="datetimeFigureOut">
              <a:rPr lang="es-EC" smtClean="0"/>
              <a:t>14/11/2024</a:t>
            </a:fld>
            <a:endParaRPr lang="es-EC"/>
          </a:p>
        </p:txBody>
      </p:sp>
      <p:sp>
        <p:nvSpPr>
          <p:cNvPr id="5" name="Marcador de pie de página 4">
            <a:extLst>
              <a:ext uri="{FF2B5EF4-FFF2-40B4-BE49-F238E27FC236}">
                <a16:creationId xmlns:a16="http://schemas.microsoft.com/office/drawing/2014/main" id="{BBECFEAF-64C4-4ECD-8496-3398C52CE7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AF195A50-25C3-4A1A-9E2D-498BBFB2E7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4EBC9-1AE6-4B64-ACF7-63C6B6F3C505}" type="slidenum">
              <a:rPr lang="es-EC" smtClean="0"/>
              <a:t>‹Nº›</a:t>
            </a:fld>
            <a:endParaRPr lang="es-EC"/>
          </a:p>
        </p:txBody>
      </p:sp>
    </p:spTree>
    <p:extLst>
      <p:ext uri="{BB962C8B-B14F-4D97-AF65-F5344CB8AC3E}">
        <p14:creationId xmlns:p14="http://schemas.microsoft.com/office/powerpoint/2010/main" val="3041333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AF41045-3909-4636-B1EA-19465ADA2FA9}"/>
              </a:ext>
            </a:extLst>
          </p:cNvPr>
          <p:cNvSpPr txBox="1"/>
          <p:nvPr/>
        </p:nvSpPr>
        <p:spPr>
          <a:xfrm>
            <a:off x="3048000" y="2694818"/>
            <a:ext cx="6096000" cy="1477328"/>
          </a:xfrm>
          <a:prstGeom prst="rect">
            <a:avLst/>
          </a:prstGeom>
          <a:noFill/>
        </p:spPr>
        <p:txBody>
          <a:bodyPr wrap="square">
            <a:spAutoFit/>
          </a:bodyPr>
          <a:lstStyle/>
          <a:p>
            <a:r>
              <a:rPr lang="es-MX" b="1" dirty="0"/>
              <a:t>1. Arquitectura Asiria</a:t>
            </a:r>
          </a:p>
          <a:p>
            <a:r>
              <a:rPr lang="es-MX" b="1" dirty="0"/>
              <a:t>Contexto histórico</a:t>
            </a:r>
            <a:r>
              <a:rPr lang="es-MX" dirty="0"/>
              <a:t>: Los asirios dominaron la región de Mesopotamia (actual Irak y partes de Siria y Turquía) entre los siglos IX y VII a.C. Su arquitectura refleja el poder militar y la autoridad de sus reyes.</a:t>
            </a:r>
          </a:p>
        </p:txBody>
      </p:sp>
    </p:spTree>
    <p:extLst>
      <p:ext uri="{BB962C8B-B14F-4D97-AF65-F5344CB8AC3E}">
        <p14:creationId xmlns:p14="http://schemas.microsoft.com/office/powerpoint/2010/main" val="2424521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2688932-3657-4443-867B-122A87F987D1}"/>
              </a:ext>
            </a:extLst>
          </p:cNvPr>
          <p:cNvSpPr txBox="1"/>
          <p:nvPr/>
        </p:nvSpPr>
        <p:spPr>
          <a:xfrm>
            <a:off x="3048000" y="2556319"/>
            <a:ext cx="6096000" cy="1754326"/>
          </a:xfrm>
          <a:prstGeom prst="rect">
            <a:avLst/>
          </a:prstGeom>
          <a:noFill/>
        </p:spPr>
        <p:txBody>
          <a:bodyPr wrap="square">
            <a:spAutoFit/>
          </a:bodyPr>
          <a:lstStyle/>
          <a:p>
            <a:r>
              <a:rPr lang="es-MX" b="1" dirty="0"/>
              <a:t>2. Arquitectura Fenicia</a:t>
            </a:r>
          </a:p>
          <a:p>
            <a:r>
              <a:rPr lang="es-MX" b="1" dirty="0"/>
              <a:t>Contexto histórico</a:t>
            </a:r>
            <a:r>
              <a:rPr lang="es-MX" dirty="0"/>
              <a:t>: Los fenicios, ubicados en la región costera del actual Líbano, Siria e Israel, florecieron entre el 1500 a.C. y el 300 a.C. Conocidos como hábiles navegantes y comerciantes, su arquitectura refleja influencias de diversas culturas mediterráneas.</a:t>
            </a:r>
          </a:p>
        </p:txBody>
      </p:sp>
    </p:spTree>
    <p:extLst>
      <p:ext uri="{BB962C8B-B14F-4D97-AF65-F5344CB8AC3E}">
        <p14:creationId xmlns:p14="http://schemas.microsoft.com/office/powerpoint/2010/main" val="2310194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CFDB2F-F9D3-4101-9625-B74C0CF4DE08}"/>
              </a:ext>
            </a:extLst>
          </p:cNvPr>
          <p:cNvSpPr txBox="1"/>
          <p:nvPr/>
        </p:nvSpPr>
        <p:spPr>
          <a:xfrm>
            <a:off x="3048000" y="2417820"/>
            <a:ext cx="6096000" cy="2031325"/>
          </a:xfrm>
          <a:prstGeom prst="rect">
            <a:avLst/>
          </a:prstGeom>
          <a:noFill/>
        </p:spPr>
        <p:txBody>
          <a:bodyPr wrap="square">
            <a:spAutoFit/>
          </a:bodyPr>
          <a:lstStyle/>
          <a:p>
            <a:r>
              <a:rPr lang="es-MX" b="1" dirty="0"/>
              <a:t>Forma</a:t>
            </a:r>
          </a:p>
          <a:p>
            <a:pPr>
              <a:buFont typeface="Arial" panose="020B0604020202020204" pitchFamily="34" charset="0"/>
              <a:buChar char="•"/>
            </a:pPr>
            <a:r>
              <a:rPr lang="es-MX" b="1" dirty="0"/>
              <a:t>Arquitectura urbana</a:t>
            </a:r>
            <a:r>
              <a:rPr lang="es-MX" dirty="0"/>
              <a:t>: Las ciudades fenicias como Tiro, Biblos y Sidón tenían un trazado irregular, adaptado a la topografía costera. Se enfocaron en construcciones prácticas y utilitarias.</a:t>
            </a:r>
          </a:p>
          <a:p>
            <a:pPr>
              <a:buFont typeface="Arial" panose="020B0604020202020204" pitchFamily="34" charset="0"/>
              <a:buChar char="•"/>
            </a:pPr>
            <a:r>
              <a:rPr lang="es-MX" b="1" dirty="0"/>
              <a:t>Templos y santuarios</a:t>
            </a:r>
            <a:r>
              <a:rPr lang="es-MX" dirty="0"/>
              <a:t>: Aunque pocos restos sobreviven, sus templos eran de planta rectangular, con influencias egipcias y cananeas, como el Templo de </a:t>
            </a:r>
            <a:r>
              <a:rPr lang="es-MX" dirty="0" err="1"/>
              <a:t>Melkart</a:t>
            </a:r>
            <a:r>
              <a:rPr lang="es-MX" dirty="0"/>
              <a:t> en Tiro.</a:t>
            </a:r>
          </a:p>
        </p:txBody>
      </p:sp>
    </p:spTree>
    <p:extLst>
      <p:ext uri="{BB962C8B-B14F-4D97-AF65-F5344CB8AC3E}">
        <p14:creationId xmlns:p14="http://schemas.microsoft.com/office/powerpoint/2010/main" val="4022313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50427E-1F97-4969-ABC4-4CEA994A05EB}"/>
              </a:ext>
            </a:extLst>
          </p:cNvPr>
          <p:cNvSpPr txBox="1"/>
          <p:nvPr/>
        </p:nvSpPr>
        <p:spPr>
          <a:xfrm>
            <a:off x="578225" y="474345"/>
            <a:ext cx="8592669" cy="5909310"/>
          </a:xfrm>
          <a:prstGeom prst="rect">
            <a:avLst/>
          </a:prstGeom>
          <a:noFill/>
        </p:spPr>
        <p:txBody>
          <a:bodyPr wrap="square">
            <a:spAutoFit/>
          </a:bodyPr>
          <a:lstStyle/>
          <a:p>
            <a:pPr algn="just"/>
            <a:r>
              <a:rPr lang="es-MX" b="1" dirty="0"/>
              <a:t>Contexto Histórico:</a:t>
            </a:r>
          </a:p>
          <a:p>
            <a:pPr algn="just">
              <a:buFont typeface="+mj-lt"/>
              <a:buAutoNum type="arabicPeriod"/>
            </a:pPr>
            <a:r>
              <a:rPr lang="es-MX" b="1" dirty="0"/>
              <a:t>Tiro</a:t>
            </a:r>
            <a:r>
              <a:rPr lang="es-MX" dirty="0"/>
              <a:t>:</a:t>
            </a:r>
          </a:p>
          <a:p>
            <a:pPr marL="742950" lvl="1" indent="-285750" algn="just">
              <a:buFont typeface="+mj-lt"/>
              <a:buAutoNum type="arabicPeriod"/>
            </a:pPr>
            <a:r>
              <a:rPr lang="es-MX" dirty="0"/>
              <a:t>Fue una de las principales ciudades fenicias, famosa por su riqueza y su poder marítimo.</a:t>
            </a:r>
          </a:p>
          <a:p>
            <a:pPr marL="742950" lvl="1" indent="-285750" algn="just">
              <a:buFont typeface="+mj-lt"/>
              <a:buAutoNum type="arabicPeriod"/>
            </a:pPr>
            <a:r>
              <a:rPr lang="es-MX" dirty="0"/>
              <a:t>Conocida por su producción de tinte púrpura, que era altamente valorado en la antigüedad.</a:t>
            </a:r>
          </a:p>
          <a:p>
            <a:pPr marL="742950" lvl="1" indent="-285750" algn="just">
              <a:buFont typeface="+mj-lt"/>
              <a:buAutoNum type="arabicPeriod"/>
            </a:pPr>
            <a:r>
              <a:rPr lang="es-MX" dirty="0"/>
              <a:t>Alejandro Magno conquistó Tiro en el 332 a.C. tras un famoso asedio.</a:t>
            </a:r>
          </a:p>
          <a:p>
            <a:pPr algn="just">
              <a:buFont typeface="+mj-lt"/>
              <a:buAutoNum type="arabicPeriod"/>
            </a:pPr>
            <a:r>
              <a:rPr lang="es-MX" b="1" dirty="0"/>
              <a:t>Biblos</a:t>
            </a:r>
            <a:r>
              <a:rPr lang="es-MX" dirty="0"/>
              <a:t>:</a:t>
            </a:r>
          </a:p>
          <a:p>
            <a:pPr marL="742950" lvl="1" indent="-285750" algn="just">
              <a:buFont typeface="+mj-lt"/>
              <a:buAutoNum type="arabicPeriod"/>
            </a:pPr>
            <a:r>
              <a:rPr lang="es-MX" dirty="0"/>
              <a:t>Es una de las ciudades más antiguas del mundo y un importante centro comercial fenicio.</a:t>
            </a:r>
          </a:p>
          <a:p>
            <a:pPr marL="742950" lvl="1" indent="-285750" algn="just">
              <a:buFont typeface="+mj-lt"/>
              <a:buAutoNum type="arabicPeriod"/>
            </a:pPr>
            <a:r>
              <a:rPr lang="es-MX" dirty="0"/>
              <a:t>De aquí proviene la palabra "Biblia", ya que Biblos fue un centro importante para la producción de papiros.</a:t>
            </a:r>
          </a:p>
          <a:p>
            <a:pPr marL="742950" lvl="1" indent="-285750" algn="just">
              <a:buFont typeface="+mj-lt"/>
              <a:buAutoNum type="arabicPeriod"/>
            </a:pPr>
            <a:r>
              <a:rPr lang="es-MX" dirty="0"/>
              <a:t>Reconocida por su comercio de madera de cedro y papiros.</a:t>
            </a:r>
          </a:p>
          <a:p>
            <a:pPr algn="just">
              <a:buFont typeface="+mj-lt"/>
              <a:buAutoNum type="arabicPeriod"/>
            </a:pPr>
            <a:r>
              <a:rPr lang="es-MX" b="1" dirty="0"/>
              <a:t>Sidón</a:t>
            </a:r>
            <a:r>
              <a:rPr lang="es-MX" dirty="0"/>
              <a:t>:</a:t>
            </a:r>
          </a:p>
          <a:p>
            <a:pPr marL="742950" lvl="1" indent="-285750" algn="just">
              <a:buFont typeface="+mj-lt"/>
              <a:buAutoNum type="arabicPeriod"/>
            </a:pPr>
            <a:r>
              <a:rPr lang="es-MX" dirty="0"/>
              <a:t>Otra ciudad crucial en la historia fenicia, conocida por su industria de vidrio y textiles.</a:t>
            </a:r>
          </a:p>
          <a:p>
            <a:pPr marL="742950" lvl="1" indent="-285750" algn="just">
              <a:buFont typeface="+mj-lt"/>
              <a:buAutoNum type="arabicPeriod"/>
            </a:pPr>
            <a:r>
              <a:rPr lang="es-MX" dirty="0"/>
              <a:t>Como Tiro, Sidón también destacó en el comercio marítimo y la navegación.</a:t>
            </a:r>
          </a:p>
          <a:p>
            <a:pPr marL="742950" lvl="1" indent="-285750" algn="just">
              <a:buFont typeface="+mj-lt"/>
              <a:buAutoNum type="arabicPeriod"/>
            </a:pPr>
            <a:r>
              <a:rPr lang="es-MX" dirty="0"/>
              <a:t>Ha sido mencionada en numerosos textos antiguos, incluidos los relatos bíblicos.</a:t>
            </a:r>
          </a:p>
          <a:p>
            <a:pPr algn="just"/>
            <a:r>
              <a:rPr lang="es-MX" dirty="0"/>
              <a:t>Estas ciudades fueron clave en la expansión comercial y cultural de los fenicios por el Mediterráneo, contribuyendo al desarrollo de la navegación, el alfabeto fenicio y el comercio marítimo. </a:t>
            </a:r>
          </a:p>
        </p:txBody>
      </p:sp>
    </p:spTree>
    <p:extLst>
      <p:ext uri="{BB962C8B-B14F-4D97-AF65-F5344CB8AC3E}">
        <p14:creationId xmlns:p14="http://schemas.microsoft.com/office/powerpoint/2010/main" val="2312643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23A3D9-088E-4CF8-B860-9F740813988B}"/>
              </a:ext>
            </a:extLst>
          </p:cNvPr>
          <p:cNvSpPr txBox="1"/>
          <p:nvPr/>
        </p:nvSpPr>
        <p:spPr>
          <a:xfrm>
            <a:off x="3048000" y="2417820"/>
            <a:ext cx="6096000" cy="2031325"/>
          </a:xfrm>
          <a:prstGeom prst="rect">
            <a:avLst/>
          </a:prstGeom>
          <a:noFill/>
        </p:spPr>
        <p:txBody>
          <a:bodyPr wrap="square">
            <a:spAutoFit/>
          </a:bodyPr>
          <a:lstStyle/>
          <a:p>
            <a:r>
              <a:rPr lang="es-MX" b="1" dirty="0"/>
              <a:t>Función</a:t>
            </a:r>
          </a:p>
          <a:p>
            <a:pPr>
              <a:buFont typeface="Arial" panose="020B0604020202020204" pitchFamily="34" charset="0"/>
              <a:buChar char="•"/>
            </a:pPr>
            <a:r>
              <a:rPr lang="es-MX" b="1" dirty="0"/>
              <a:t>Comercial y defensiva</a:t>
            </a:r>
            <a:r>
              <a:rPr lang="es-MX" dirty="0"/>
              <a:t>: Las ciudades fenicias eran importantes puertos comerciales. Por ello, las murallas defensivas y los puertos protegidos (como el puerto doble de Cartago) eran esenciales.</a:t>
            </a:r>
          </a:p>
          <a:p>
            <a:pPr>
              <a:buFont typeface="Arial" panose="020B0604020202020204" pitchFamily="34" charset="0"/>
              <a:buChar char="•"/>
            </a:pPr>
            <a:r>
              <a:rPr lang="es-MX" b="1" dirty="0"/>
              <a:t>Religiosa</a:t>
            </a:r>
            <a:r>
              <a:rPr lang="es-MX" dirty="0"/>
              <a:t>: Construyeron templos dedicados a dioses como Baal y Astarté, con espacios para rituales y ofrendas.</a:t>
            </a:r>
          </a:p>
        </p:txBody>
      </p:sp>
      <p:pic>
        <p:nvPicPr>
          <p:cNvPr id="4" name="Imagen 3">
            <a:extLst>
              <a:ext uri="{FF2B5EF4-FFF2-40B4-BE49-F238E27FC236}">
                <a16:creationId xmlns:a16="http://schemas.microsoft.com/office/drawing/2014/main" id="{21E96BBD-28C3-4BEE-A165-1865BB7A699D}"/>
              </a:ext>
            </a:extLst>
          </p:cNvPr>
          <p:cNvPicPr>
            <a:picLocks noChangeAspect="1"/>
          </p:cNvPicPr>
          <p:nvPr/>
        </p:nvPicPr>
        <p:blipFill>
          <a:blip r:embed="rId2"/>
          <a:stretch>
            <a:fillRect/>
          </a:stretch>
        </p:blipFill>
        <p:spPr>
          <a:xfrm>
            <a:off x="404948" y="1592558"/>
            <a:ext cx="2076740" cy="5125165"/>
          </a:xfrm>
          <a:prstGeom prst="rect">
            <a:avLst/>
          </a:prstGeom>
        </p:spPr>
      </p:pic>
      <p:pic>
        <p:nvPicPr>
          <p:cNvPr id="6" name="Imagen 5">
            <a:extLst>
              <a:ext uri="{FF2B5EF4-FFF2-40B4-BE49-F238E27FC236}">
                <a16:creationId xmlns:a16="http://schemas.microsoft.com/office/drawing/2014/main" id="{A475F7D8-2555-46B6-8AF0-15CE94043FDE}"/>
              </a:ext>
            </a:extLst>
          </p:cNvPr>
          <p:cNvPicPr>
            <a:picLocks noChangeAspect="1"/>
          </p:cNvPicPr>
          <p:nvPr/>
        </p:nvPicPr>
        <p:blipFill>
          <a:blip r:embed="rId3"/>
          <a:stretch>
            <a:fillRect/>
          </a:stretch>
        </p:blipFill>
        <p:spPr>
          <a:xfrm>
            <a:off x="9930552" y="1477755"/>
            <a:ext cx="1448002" cy="4305901"/>
          </a:xfrm>
          <a:prstGeom prst="rect">
            <a:avLst/>
          </a:prstGeom>
        </p:spPr>
      </p:pic>
      <p:sp>
        <p:nvSpPr>
          <p:cNvPr id="8" name="CuadroTexto 7">
            <a:extLst>
              <a:ext uri="{FF2B5EF4-FFF2-40B4-BE49-F238E27FC236}">
                <a16:creationId xmlns:a16="http://schemas.microsoft.com/office/drawing/2014/main" id="{7C21633E-488E-45A9-AE59-B1DC6C4A34C6}"/>
              </a:ext>
            </a:extLst>
          </p:cNvPr>
          <p:cNvSpPr txBox="1"/>
          <p:nvPr/>
        </p:nvSpPr>
        <p:spPr>
          <a:xfrm>
            <a:off x="3832312" y="5380245"/>
            <a:ext cx="6098240" cy="646331"/>
          </a:xfrm>
          <a:prstGeom prst="rect">
            <a:avLst/>
          </a:prstGeom>
          <a:noFill/>
        </p:spPr>
        <p:txBody>
          <a:bodyPr wrap="square">
            <a:spAutoFit/>
          </a:bodyPr>
          <a:lstStyle/>
          <a:p>
            <a:pPr algn="just"/>
            <a:r>
              <a:rPr lang="es-MX" sz="1200" dirty="0"/>
              <a:t>Representaba el culto a la madre naturaleza, a la vida y a la fertilidad, así como la exaltación del amor y los placeres carnales. Con el tiempo, se tornó también en diosa de la guerra y recibió cultos sanguinarios y sexuales de sus devotos</a:t>
            </a:r>
            <a:endParaRPr lang="es-EC" sz="1200" dirty="0"/>
          </a:p>
        </p:txBody>
      </p:sp>
      <p:sp>
        <p:nvSpPr>
          <p:cNvPr id="10" name="CuadroTexto 9">
            <a:extLst>
              <a:ext uri="{FF2B5EF4-FFF2-40B4-BE49-F238E27FC236}">
                <a16:creationId xmlns:a16="http://schemas.microsoft.com/office/drawing/2014/main" id="{D03FCDF9-B612-412D-A734-9320D73743B0}"/>
              </a:ext>
            </a:extLst>
          </p:cNvPr>
          <p:cNvSpPr txBox="1"/>
          <p:nvPr/>
        </p:nvSpPr>
        <p:spPr>
          <a:xfrm>
            <a:off x="279026" y="1108422"/>
            <a:ext cx="6098240" cy="369332"/>
          </a:xfrm>
          <a:prstGeom prst="rect">
            <a:avLst/>
          </a:prstGeom>
          <a:noFill/>
        </p:spPr>
        <p:txBody>
          <a:bodyPr wrap="square">
            <a:spAutoFit/>
          </a:bodyPr>
          <a:lstStyle/>
          <a:p>
            <a:r>
              <a:rPr lang="es-MX" sz="1200" dirty="0"/>
              <a:t>Era el dios de la lluvia, el trueno y la fertilidad</a:t>
            </a:r>
            <a:r>
              <a:rPr lang="es-MX" dirty="0"/>
              <a:t>.</a:t>
            </a:r>
            <a:endParaRPr lang="es-EC" dirty="0"/>
          </a:p>
        </p:txBody>
      </p:sp>
    </p:spTree>
    <p:extLst>
      <p:ext uri="{BB962C8B-B14F-4D97-AF65-F5344CB8AC3E}">
        <p14:creationId xmlns:p14="http://schemas.microsoft.com/office/powerpoint/2010/main" val="3219615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D7EF232-B540-42BD-953D-0D5F78B8C785}"/>
              </a:ext>
            </a:extLst>
          </p:cNvPr>
          <p:cNvSpPr txBox="1"/>
          <p:nvPr/>
        </p:nvSpPr>
        <p:spPr>
          <a:xfrm>
            <a:off x="3048000" y="2417820"/>
            <a:ext cx="6096000" cy="2031325"/>
          </a:xfrm>
          <a:prstGeom prst="rect">
            <a:avLst/>
          </a:prstGeom>
          <a:noFill/>
        </p:spPr>
        <p:txBody>
          <a:bodyPr wrap="square">
            <a:spAutoFit/>
          </a:bodyPr>
          <a:lstStyle/>
          <a:p>
            <a:r>
              <a:rPr lang="es-MX" b="1" dirty="0"/>
              <a:t>Sistema constructivo</a:t>
            </a:r>
          </a:p>
          <a:p>
            <a:pPr>
              <a:buFont typeface="Arial" panose="020B0604020202020204" pitchFamily="34" charset="0"/>
              <a:buChar char="•"/>
            </a:pPr>
            <a:r>
              <a:rPr lang="es-MX" b="1" dirty="0"/>
              <a:t>Materiales</a:t>
            </a:r>
            <a:r>
              <a:rPr lang="es-MX" dirty="0"/>
              <a:t>: Uso de piedra caliza local, madera de cedro (famosa en toda la región) y ladrillo de adobe.</a:t>
            </a:r>
          </a:p>
          <a:p>
            <a:pPr>
              <a:buFont typeface="Arial" panose="020B0604020202020204" pitchFamily="34" charset="0"/>
              <a:buChar char="•"/>
            </a:pPr>
            <a:r>
              <a:rPr lang="es-MX" b="1" dirty="0"/>
              <a:t>Técnicas</a:t>
            </a:r>
            <a:r>
              <a:rPr lang="es-MX" dirty="0"/>
              <a:t>: Los fenicios desarrollaron avanzadas técnicas de construcción naval, lo que influyó en sus edificaciones terrestres. Empleaban mampostería ciclópea (grandes bloques de piedra) en sus muros defensivos.</a:t>
            </a:r>
          </a:p>
        </p:txBody>
      </p:sp>
    </p:spTree>
    <p:extLst>
      <p:ext uri="{BB962C8B-B14F-4D97-AF65-F5344CB8AC3E}">
        <p14:creationId xmlns:p14="http://schemas.microsoft.com/office/powerpoint/2010/main" val="260038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6443E4-D745-4D82-9FFC-32C11217896F}"/>
              </a:ext>
            </a:extLst>
          </p:cNvPr>
          <p:cNvSpPr txBox="1"/>
          <p:nvPr/>
        </p:nvSpPr>
        <p:spPr>
          <a:xfrm>
            <a:off x="3049121" y="2274838"/>
            <a:ext cx="6098240" cy="2308324"/>
          </a:xfrm>
          <a:prstGeom prst="rect">
            <a:avLst/>
          </a:prstGeom>
          <a:noFill/>
        </p:spPr>
        <p:txBody>
          <a:bodyPr wrap="square">
            <a:spAutoFit/>
          </a:bodyPr>
          <a:lstStyle/>
          <a:p>
            <a:r>
              <a:rPr lang="es-MX" dirty="0"/>
              <a:t>Los </a:t>
            </a:r>
            <a:r>
              <a:rPr lang="es-MX" b="1" dirty="0"/>
              <a:t>cananeos semitas</a:t>
            </a:r>
            <a:r>
              <a:rPr lang="es-MX" dirty="0"/>
              <a:t> (también llamados </a:t>
            </a:r>
            <a:r>
              <a:rPr lang="es-MX" b="1" dirty="0"/>
              <a:t>fenicios</a:t>
            </a:r>
            <a:r>
              <a:rPr lang="es-MX" dirty="0"/>
              <a:t> o </a:t>
            </a:r>
            <a:r>
              <a:rPr lang="es-MX" b="1" dirty="0"/>
              <a:t>púnicos</a:t>
            </a:r>
            <a:r>
              <a:rPr lang="es-MX" dirty="0"/>
              <a:t>) eran conocidos como </a:t>
            </a:r>
            <a:r>
              <a:rPr lang="es-MX" b="1" dirty="0"/>
              <a:t>"</a:t>
            </a:r>
            <a:r>
              <a:rPr lang="es-MX" b="1" dirty="0" err="1"/>
              <a:t>teñidores</a:t>
            </a:r>
            <a:r>
              <a:rPr lang="es-MX" b="1" dirty="0"/>
              <a:t> de tela"</a:t>
            </a:r>
            <a:r>
              <a:rPr lang="es-MX" dirty="0"/>
              <a:t> por su famoso tinte púrpura. Según Pomponio Mela, destacaron por su cultura, comercio y despotismo. Inventaron el </a:t>
            </a:r>
            <a:r>
              <a:rPr lang="es-MX" b="1" dirty="0"/>
              <a:t>alfabeto fonético</a:t>
            </a:r>
            <a:r>
              <a:rPr lang="es-MX" dirty="0"/>
              <a:t>, </a:t>
            </a:r>
            <a:r>
              <a:rPr lang="es-MX" b="1" dirty="0"/>
              <a:t>urbanismo planificado</a:t>
            </a:r>
            <a:r>
              <a:rPr lang="es-MX" dirty="0"/>
              <a:t>, y avanzaron en </a:t>
            </a:r>
            <a:r>
              <a:rPr lang="es-MX" b="1" dirty="0"/>
              <a:t>metalurgia del hierro</a:t>
            </a:r>
            <a:r>
              <a:rPr lang="es-MX" dirty="0"/>
              <a:t>, </a:t>
            </a:r>
            <a:r>
              <a:rPr lang="es-MX" b="1" dirty="0"/>
              <a:t>torno alfarero</a:t>
            </a:r>
            <a:r>
              <a:rPr lang="es-MX" dirty="0"/>
              <a:t>, y </a:t>
            </a:r>
            <a:r>
              <a:rPr lang="es-MX" b="1" dirty="0"/>
              <a:t>cerámica pintada</a:t>
            </a:r>
            <a:r>
              <a:rPr lang="es-MX" dirty="0"/>
              <a:t>. Militarmente, introdujeron </a:t>
            </a:r>
            <a:r>
              <a:rPr lang="es-MX" b="1" dirty="0"/>
              <a:t>torres de asalto</a:t>
            </a:r>
            <a:r>
              <a:rPr lang="es-MX" dirty="0"/>
              <a:t>, </a:t>
            </a:r>
            <a:r>
              <a:rPr lang="es-MX" b="1" dirty="0"/>
              <a:t>carros de guerra</a:t>
            </a:r>
            <a:r>
              <a:rPr lang="es-MX" dirty="0"/>
              <a:t> y </a:t>
            </a:r>
            <a:r>
              <a:rPr lang="es-MX" b="1" dirty="0"/>
              <a:t>arietes</a:t>
            </a:r>
            <a:r>
              <a:rPr lang="es-MX" dirty="0"/>
              <a:t>. Domésticamente, crearon </a:t>
            </a:r>
            <a:r>
              <a:rPr lang="es-MX" b="1" dirty="0"/>
              <a:t>espejos, jabón, fíbulas</a:t>
            </a:r>
            <a:r>
              <a:rPr lang="es-MX" dirty="0"/>
              <a:t> y palmetas decorativas.</a:t>
            </a:r>
            <a:endParaRPr lang="es-EC" dirty="0"/>
          </a:p>
        </p:txBody>
      </p:sp>
    </p:spTree>
    <p:extLst>
      <p:ext uri="{BB962C8B-B14F-4D97-AF65-F5344CB8AC3E}">
        <p14:creationId xmlns:p14="http://schemas.microsoft.com/office/powerpoint/2010/main" val="3928015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A675FD-38ED-4566-A859-486F27F14A3C}"/>
              </a:ext>
            </a:extLst>
          </p:cNvPr>
          <p:cNvPicPr>
            <a:picLocks noChangeAspect="1"/>
          </p:cNvPicPr>
          <p:nvPr/>
        </p:nvPicPr>
        <p:blipFill>
          <a:blip r:embed="rId2"/>
          <a:stretch>
            <a:fillRect/>
          </a:stretch>
        </p:blipFill>
        <p:spPr>
          <a:xfrm>
            <a:off x="2442652" y="1580892"/>
            <a:ext cx="7306695" cy="3696216"/>
          </a:xfrm>
          <a:prstGeom prst="rect">
            <a:avLst/>
          </a:prstGeom>
        </p:spPr>
      </p:pic>
    </p:spTree>
    <p:extLst>
      <p:ext uri="{BB962C8B-B14F-4D97-AF65-F5344CB8AC3E}">
        <p14:creationId xmlns:p14="http://schemas.microsoft.com/office/powerpoint/2010/main" val="1725992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E6F84BB-D268-4170-9B9D-01C6C25999BB}"/>
              </a:ext>
            </a:extLst>
          </p:cNvPr>
          <p:cNvSpPr txBox="1"/>
          <p:nvPr/>
        </p:nvSpPr>
        <p:spPr>
          <a:xfrm>
            <a:off x="467286" y="1028343"/>
            <a:ext cx="3687855" cy="4801314"/>
          </a:xfrm>
          <a:prstGeom prst="rect">
            <a:avLst/>
          </a:prstGeom>
          <a:noFill/>
        </p:spPr>
        <p:txBody>
          <a:bodyPr wrap="square">
            <a:spAutoFit/>
          </a:bodyPr>
          <a:lstStyle/>
          <a:p>
            <a:r>
              <a:rPr lang="es-MX" dirty="0"/>
              <a:t>Fundado en 1103 a.C., se cree que fue construido sobre la mítica Atlántida o el Jardín de las Hespérides. Situado en un importante centro comercial marítimo, albergó según escritos, la tumba de Hércules y otros tesoros. Estaba rodeado por una muralla de 5-6 m y un foso de 20 x 4 m, usando piedra </a:t>
            </a:r>
            <a:r>
              <a:rPr lang="es-MX" dirty="0" err="1"/>
              <a:t>ostionera</a:t>
            </a:r>
            <a:r>
              <a:rPr lang="es-MX" dirty="0"/>
              <a:t>. Contaba con un santuario, barrios urbanos con casas de 4 habitaciones, altares de sacrificios y estatuas de </a:t>
            </a:r>
            <a:r>
              <a:rPr lang="es-MX" dirty="0" err="1"/>
              <a:t>Melkart</a:t>
            </a:r>
            <a:r>
              <a:rPr lang="es-MX" dirty="0"/>
              <a:t> de 100 codos. Fue habitado hasta el 250 a.C., manteniendo el fuego sagrado y un culto a </a:t>
            </a:r>
            <a:r>
              <a:rPr lang="es-MX" dirty="0" err="1"/>
              <a:t>Melkart</a:t>
            </a:r>
            <a:r>
              <a:rPr lang="es-MX" dirty="0"/>
              <a:t>. Hoy es un </a:t>
            </a:r>
            <a:r>
              <a:rPr lang="es-MX" dirty="0" err="1"/>
              <a:t>tell</a:t>
            </a:r>
            <a:r>
              <a:rPr lang="es-MX" dirty="0"/>
              <a:t> de 5 ha, casi sumergido.</a:t>
            </a:r>
            <a:endParaRPr lang="es-EC" dirty="0"/>
          </a:p>
        </p:txBody>
      </p:sp>
      <p:pic>
        <p:nvPicPr>
          <p:cNvPr id="5" name="Imagen 4">
            <a:extLst>
              <a:ext uri="{FF2B5EF4-FFF2-40B4-BE49-F238E27FC236}">
                <a16:creationId xmlns:a16="http://schemas.microsoft.com/office/drawing/2014/main" id="{4F90358B-8AB8-4967-B47A-260A17E21D9F}"/>
              </a:ext>
            </a:extLst>
          </p:cNvPr>
          <p:cNvPicPr>
            <a:picLocks noChangeAspect="1"/>
          </p:cNvPicPr>
          <p:nvPr/>
        </p:nvPicPr>
        <p:blipFill>
          <a:blip r:embed="rId2"/>
          <a:stretch>
            <a:fillRect/>
          </a:stretch>
        </p:blipFill>
        <p:spPr>
          <a:xfrm>
            <a:off x="4865757" y="1028343"/>
            <a:ext cx="6858957" cy="4820323"/>
          </a:xfrm>
          <a:prstGeom prst="rect">
            <a:avLst/>
          </a:prstGeom>
        </p:spPr>
      </p:pic>
      <p:sp>
        <p:nvSpPr>
          <p:cNvPr id="7" name="CuadroTexto 6">
            <a:extLst>
              <a:ext uri="{FF2B5EF4-FFF2-40B4-BE49-F238E27FC236}">
                <a16:creationId xmlns:a16="http://schemas.microsoft.com/office/drawing/2014/main" id="{F01B650B-9B67-4437-9BCE-F20CCFD359A0}"/>
              </a:ext>
            </a:extLst>
          </p:cNvPr>
          <p:cNvSpPr txBox="1"/>
          <p:nvPr/>
        </p:nvSpPr>
        <p:spPr>
          <a:xfrm>
            <a:off x="5402356" y="6310263"/>
            <a:ext cx="6098240" cy="369332"/>
          </a:xfrm>
          <a:prstGeom prst="rect">
            <a:avLst/>
          </a:prstGeom>
          <a:noFill/>
        </p:spPr>
        <p:txBody>
          <a:bodyPr wrap="square">
            <a:spAutoFit/>
          </a:bodyPr>
          <a:lstStyle/>
          <a:p>
            <a:r>
              <a:rPr lang="es-EC" u="sng" dirty="0">
                <a:latin typeface="Times New Roman" panose="02020603050405020304" pitchFamily="18" charset="0"/>
              </a:rPr>
              <a:t>Templo </a:t>
            </a:r>
            <a:r>
              <a:rPr lang="es-EC" i="1" u="sng" dirty="0" err="1">
                <a:latin typeface="Times New Roman" panose="02020603050405020304" pitchFamily="18" charset="0"/>
              </a:rPr>
              <a:t>Melkart</a:t>
            </a:r>
            <a:r>
              <a:rPr lang="es-EC" u="sng" dirty="0">
                <a:latin typeface="Times New Roman" panose="02020603050405020304" pitchFamily="18" charset="0"/>
              </a:rPr>
              <a:t> de </a:t>
            </a:r>
            <a:r>
              <a:rPr lang="es-EC" u="sng" dirty="0" err="1">
                <a:latin typeface="Times New Roman" panose="02020603050405020304" pitchFamily="18" charset="0"/>
              </a:rPr>
              <a:t>Gadir</a:t>
            </a:r>
            <a:endParaRPr lang="es-EC" dirty="0"/>
          </a:p>
        </p:txBody>
      </p:sp>
    </p:spTree>
    <p:extLst>
      <p:ext uri="{BB962C8B-B14F-4D97-AF65-F5344CB8AC3E}">
        <p14:creationId xmlns:p14="http://schemas.microsoft.com/office/powerpoint/2010/main" val="1760191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B96DDB1-888A-469F-BDEB-07C043B11B79}"/>
              </a:ext>
            </a:extLst>
          </p:cNvPr>
          <p:cNvPicPr>
            <a:picLocks noChangeAspect="1"/>
          </p:cNvPicPr>
          <p:nvPr/>
        </p:nvPicPr>
        <p:blipFill>
          <a:blip r:embed="rId2"/>
          <a:stretch>
            <a:fillRect/>
          </a:stretch>
        </p:blipFill>
        <p:spPr>
          <a:xfrm>
            <a:off x="2723679" y="1237944"/>
            <a:ext cx="6744641" cy="4382112"/>
          </a:xfrm>
          <a:prstGeom prst="rect">
            <a:avLst/>
          </a:prstGeom>
        </p:spPr>
      </p:pic>
    </p:spTree>
    <p:extLst>
      <p:ext uri="{BB962C8B-B14F-4D97-AF65-F5344CB8AC3E}">
        <p14:creationId xmlns:p14="http://schemas.microsoft.com/office/powerpoint/2010/main" val="483113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C9E362-FBF9-4B63-B1B5-93A6562CF06C}"/>
              </a:ext>
            </a:extLst>
          </p:cNvPr>
          <p:cNvPicPr>
            <a:picLocks noChangeAspect="1"/>
          </p:cNvPicPr>
          <p:nvPr/>
        </p:nvPicPr>
        <p:blipFill>
          <a:blip r:embed="rId2"/>
          <a:stretch>
            <a:fillRect/>
          </a:stretch>
        </p:blipFill>
        <p:spPr>
          <a:xfrm>
            <a:off x="2495047" y="1075996"/>
            <a:ext cx="7201905" cy="4706007"/>
          </a:xfrm>
          <a:prstGeom prst="rect">
            <a:avLst/>
          </a:prstGeom>
        </p:spPr>
      </p:pic>
    </p:spTree>
    <p:extLst>
      <p:ext uri="{BB962C8B-B14F-4D97-AF65-F5344CB8AC3E}">
        <p14:creationId xmlns:p14="http://schemas.microsoft.com/office/powerpoint/2010/main" val="817641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D2145D-DADD-465E-9D5D-3D89584E64F0}"/>
              </a:ext>
            </a:extLst>
          </p:cNvPr>
          <p:cNvSpPr txBox="1"/>
          <p:nvPr/>
        </p:nvSpPr>
        <p:spPr>
          <a:xfrm>
            <a:off x="3048000" y="2002321"/>
            <a:ext cx="6096000" cy="2862322"/>
          </a:xfrm>
          <a:prstGeom prst="rect">
            <a:avLst/>
          </a:prstGeom>
          <a:noFill/>
        </p:spPr>
        <p:txBody>
          <a:bodyPr wrap="square">
            <a:spAutoFit/>
          </a:bodyPr>
          <a:lstStyle/>
          <a:p>
            <a:r>
              <a:rPr lang="es-MX" b="1" dirty="0"/>
              <a:t>Forma</a:t>
            </a:r>
          </a:p>
          <a:p>
            <a:pPr>
              <a:buFont typeface="Arial" panose="020B0604020202020204" pitchFamily="34" charset="0"/>
              <a:buChar char="•"/>
            </a:pPr>
            <a:r>
              <a:rPr lang="es-MX" b="1" dirty="0"/>
              <a:t>Palacios monumentales</a:t>
            </a:r>
            <a:r>
              <a:rPr lang="es-MX" dirty="0"/>
              <a:t>: Los palacios eran las estructuras más significativas, con amplias salas de audiencias, patios interiores y complejos residenciales. Los ejemplos más destacados incluyen el Palacio de Sargón II en </a:t>
            </a:r>
            <a:r>
              <a:rPr lang="es-MX" dirty="0" err="1"/>
              <a:t>Khorsabad</a:t>
            </a:r>
            <a:r>
              <a:rPr lang="es-MX" dirty="0"/>
              <a:t> y el Palacio de Asurbanipal en Nínive.</a:t>
            </a:r>
          </a:p>
          <a:p>
            <a:pPr>
              <a:buFont typeface="Arial" panose="020B0604020202020204" pitchFamily="34" charset="0"/>
              <a:buChar char="•"/>
            </a:pPr>
            <a:r>
              <a:rPr lang="es-MX" b="1" dirty="0"/>
              <a:t>Zigurat</a:t>
            </a:r>
            <a:r>
              <a:rPr lang="es-MX" dirty="0"/>
              <a:t>: Aunque menos prominente que en otras culturas mesopotámicas, los asirios construyeron zigurats como estructuras escalonadas que conectaban el cielo y la tierra, con propósitos religiosos.</a:t>
            </a:r>
          </a:p>
        </p:txBody>
      </p:sp>
    </p:spTree>
    <p:extLst>
      <p:ext uri="{BB962C8B-B14F-4D97-AF65-F5344CB8AC3E}">
        <p14:creationId xmlns:p14="http://schemas.microsoft.com/office/powerpoint/2010/main" val="3353035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09CAFAB-9A46-47B3-80B6-9A9234CC548E}"/>
              </a:ext>
            </a:extLst>
          </p:cNvPr>
          <p:cNvPicPr>
            <a:picLocks noChangeAspect="1"/>
          </p:cNvPicPr>
          <p:nvPr/>
        </p:nvPicPr>
        <p:blipFill>
          <a:blip r:embed="rId2"/>
          <a:stretch>
            <a:fillRect/>
          </a:stretch>
        </p:blipFill>
        <p:spPr>
          <a:xfrm>
            <a:off x="2537916" y="2443025"/>
            <a:ext cx="7116168" cy="1971950"/>
          </a:xfrm>
          <a:prstGeom prst="rect">
            <a:avLst/>
          </a:prstGeom>
        </p:spPr>
      </p:pic>
    </p:spTree>
    <p:extLst>
      <p:ext uri="{BB962C8B-B14F-4D97-AF65-F5344CB8AC3E}">
        <p14:creationId xmlns:p14="http://schemas.microsoft.com/office/powerpoint/2010/main" val="1907358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148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2B9DBA3-7519-4589-8479-F0434C9B7AB7}"/>
              </a:ext>
            </a:extLst>
          </p:cNvPr>
          <p:cNvSpPr txBox="1"/>
          <p:nvPr/>
        </p:nvSpPr>
        <p:spPr>
          <a:xfrm>
            <a:off x="3048000" y="2556319"/>
            <a:ext cx="6096000" cy="1754326"/>
          </a:xfrm>
          <a:prstGeom prst="rect">
            <a:avLst/>
          </a:prstGeom>
          <a:noFill/>
        </p:spPr>
        <p:txBody>
          <a:bodyPr wrap="square">
            <a:spAutoFit/>
          </a:bodyPr>
          <a:lstStyle/>
          <a:p>
            <a:r>
              <a:rPr lang="es-MX" b="1" dirty="0"/>
              <a:t>3. Arquitectura Persa</a:t>
            </a:r>
          </a:p>
          <a:p>
            <a:r>
              <a:rPr lang="es-MX" b="1" dirty="0"/>
              <a:t>Contexto histórico</a:t>
            </a:r>
            <a:r>
              <a:rPr lang="es-MX" dirty="0"/>
              <a:t>: La civilización persa, particularmente durante el Imperio aqueménida (550-330 a.C.), abarcó vastos territorios que incluían Mesopotamia, Egipto, partes de India y Grecia. Su arquitectura reflejaba el poder imperial y la diversidad cultural de su imperio.</a:t>
            </a:r>
          </a:p>
        </p:txBody>
      </p:sp>
    </p:spTree>
    <p:extLst>
      <p:ext uri="{BB962C8B-B14F-4D97-AF65-F5344CB8AC3E}">
        <p14:creationId xmlns:p14="http://schemas.microsoft.com/office/powerpoint/2010/main" val="1960834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DDD646-76DA-4EDE-97CC-E16463D52FD8}"/>
              </a:ext>
            </a:extLst>
          </p:cNvPr>
          <p:cNvSpPr txBox="1"/>
          <p:nvPr/>
        </p:nvSpPr>
        <p:spPr>
          <a:xfrm>
            <a:off x="3048000" y="2002321"/>
            <a:ext cx="6096000" cy="2862322"/>
          </a:xfrm>
          <a:prstGeom prst="rect">
            <a:avLst/>
          </a:prstGeom>
          <a:noFill/>
        </p:spPr>
        <p:txBody>
          <a:bodyPr wrap="square">
            <a:spAutoFit/>
          </a:bodyPr>
          <a:lstStyle/>
          <a:p>
            <a:r>
              <a:rPr lang="es-MX" b="1" dirty="0"/>
              <a:t>Forma</a:t>
            </a:r>
          </a:p>
          <a:p>
            <a:pPr>
              <a:buFont typeface="Arial" panose="020B0604020202020204" pitchFamily="34" charset="0"/>
              <a:buChar char="•"/>
            </a:pPr>
            <a:r>
              <a:rPr lang="es-MX" b="1" dirty="0"/>
              <a:t>Palacios y complejos ceremoniales</a:t>
            </a:r>
            <a:r>
              <a:rPr lang="es-MX" dirty="0"/>
              <a:t>: El ejemplo más icónico es </a:t>
            </a:r>
            <a:r>
              <a:rPr lang="es-MX" b="1" dirty="0"/>
              <a:t>Persépolis</a:t>
            </a:r>
            <a:r>
              <a:rPr lang="es-MX" dirty="0"/>
              <a:t>, construido por Darío I y Jerjes I, que incluye enormes salas hipóstilas (</a:t>
            </a:r>
            <a:r>
              <a:rPr lang="es-MX" dirty="0" err="1"/>
              <a:t>apadanas</a:t>
            </a:r>
            <a:r>
              <a:rPr lang="es-MX" dirty="0"/>
              <a:t>), escalinatas monumentales y patios abiertos.</a:t>
            </a:r>
          </a:p>
          <a:p>
            <a:pPr>
              <a:buFont typeface="Arial" panose="020B0604020202020204" pitchFamily="34" charset="0"/>
              <a:buChar char="•"/>
            </a:pPr>
            <a:r>
              <a:rPr lang="es-MX" b="1" dirty="0"/>
              <a:t>Tumbas monumentales</a:t>
            </a:r>
            <a:r>
              <a:rPr lang="es-MX" dirty="0"/>
              <a:t>: Como la tumba de Ciro el Grande en </a:t>
            </a:r>
            <a:r>
              <a:rPr lang="es-MX" dirty="0" err="1"/>
              <a:t>Pasargada</a:t>
            </a:r>
            <a:r>
              <a:rPr lang="es-MX" dirty="0"/>
              <a:t>, de forma piramidal y de gran sencillez, contrastando con la riqueza de los palacios.</a:t>
            </a:r>
          </a:p>
          <a:p>
            <a:pPr>
              <a:buFont typeface="Arial" panose="020B0604020202020204" pitchFamily="34" charset="0"/>
              <a:buChar char="•"/>
            </a:pPr>
            <a:r>
              <a:rPr lang="es-MX" b="1" dirty="0"/>
              <a:t>Jardines</a:t>
            </a:r>
            <a:r>
              <a:rPr lang="es-MX" dirty="0"/>
              <a:t>: Los </a:t>
            </a:r>
            <a:r>
              <a:rPr lang="es-MX" b="1" dirty="0"/>
              <a:t>"</a:t>
            </a:r>
            <a:r>
              <a:rPr lang="es-MX" b="1" dirty="0" err="1"/>
              <a:t>paradisos</a:t>
            </a:r>
            <a:r>
              <a:rPr lang="es-MX" b="1" dirty="0"/>
              <a:t>"</a:t>
            </a:r>
            <a:r>
              <a:rPr lang="es-MX" dirty="0"/>
              <a:t> eran jardines amurallados que influenciaron los diseños posteriores en el mundo islámico.</a:t>
            </a:r>
          </a:p>
        </p:txBody>
      </p:sp>
    </p:spTree>
    <p:extLst>
      <p:ext uri="{BB962C8B-B14F-4D97-AF65-F5344CB8AC3E}">
        <p14:creationId xmlns:p14="http://schemas.microsoft.com/office/powerpoint/2010/main" val="1336613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0B8A6-64C6-4208-B992-B07379100D85}"/>
              </a:ext>
            </a:extLst>
          </p:cNvPr>
          <p:cNvSpPr txBox="1"/>
          <p:nvPr/>
        </p:nvSpPr>
        <p:spPr>
          <a:xfrm>
            <a:off x="3048000" y="2417820"/>
            <a:ext cx="6096000" cy="2031325"/>
          </a:xfrm>
          <a:prstGeom prst="rect">
            <a:avLst/>
          </a:prstGeom>
          <a:noFill/>
        </p:spPr>
        <p:txBody>
          <a:bodyPr wrap="square">
            <a:spAutoFit/>
          </a:bodyPr>
          <a:lstStyle/>
          <a:p>
            <a:r>
              <a:rPr lang="es-MX" b="1" dirty="0"/>
              <a:t>Función</a:t>
            </a:r>
          </a:p>
          <a:p>
            <a:pPr>
              <a:buFont typeface="Arial" panose="020B0604020202020204" pitchFamily="34" charset="0"/>
              <a:buChar char="•"/>
            </a:pPr>
            <a:r>
              <a:rPr lang="es-MX" b="1" dirty="0"/>
              <a:t>Ceremonial y política</a:t>
            </a:r>
            <a:r>
              <a:rPr lang="es-MX" dirty="0"/>
              <a:t>: Los palacios como Persépolis no solo eran residencias reales, sino también centros para ceremonias fastuosas y audiencias imperiales.</a:t>
            </a:r>
          </a:p>
          <a:p>
            <a:pPr>
              <a:buFont typeface="Arial" panose="020B0604020202020204" pitchFamily="34" charset="0"/>
              <a:buChar char="•"/>
            </a:pPr>
            <a:r>
              <a:rPr lang="es-MX" b="1" dirty="0"/>
              <a:t>Funeraria</a:t>
            </a:r>
            <a:r>
              <a:rPr lang="es-MX" dirty="0"/>
              <a:t>: Las tumbas reales, talladas en acantilados (como en </a:t>
            </a:r>
            <a:r>
              <a:rPr lang="es-MX" dirty="0" err="1"/>
              <a:t>Naqsh</a:t>
            </a:r>
            <a:r>
              <a:rPr lang="es-MX" dirty="0"/>
              <a:t>-e Rustam), simbolizaban la conexión entre el rey y los dioses.</a:t>
            </a:r>
          </a:p>
        </p:txBody>
      </p:sp>
    </p:spTree>
    <p:extLst>
      <p:ext uri="{BB962C8B-B14F-4D97-AF65-F5344CB8AC3E}">
        <p14:creationId xmlns:p14="http://schemas.microsoft.com/office/powerpoint/2010/main" val="1161998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4D9FDA-5D19-4801-A6E5-F0ADFB5F93F0}"/>
              </a:ext>
            </a:extLst>
          </p:cNvPr>
          <p:cNvSpPr txBox="1"/>
          <p:nvPr/>
        </p:nvSpPr>
        <p:spPr>
          <a:xfrm>
            <a:off x="3048000" y="1863822"/>
            <a:ext cx="6096000" cy="3139321"/>
          </a:xfrm>
          <a:prstGeom prst="rect">
            <a:avLst/>
          </a:prstGeom>
          <a:noFill/>
        </p:spPr>
        <p:txBody>
          <a:bodyPr wrap="square">
            <a:spAutoFit/>
          </a:bodyPr>
          <a:lstStyle/>
          <a:p>
            <a:r>
              <a:rPr lang="es-MX" b="1" dirty="0"/>
              <a:t>Sistema constructivo</a:t>
            </a:r>
          </a:p>
          <a:p>
            <a:pPr>
              <a:buFont typeface="Arial" panose="020B0604020202020204" pitchFamily="34" charset="0"/>
              <a:buChar char="•"/>
            </a:pPr>
            <a:r>
              <a:rPr lang="es-MX" b="1" dirty="0"/>
              <a:t>Materiales</a:t>
            </a:r>
            <a:r>
              <a:rPr lang="es-MX" dirty="0"/>
              <a:t>: Uso de piedra caliza, mármol y ladrillo cocido. Emplearon columnas talladas con capiteles decorativos que mezclaban motivos animales (como toros y grifos).</a:t>
            </a:r>
          </a:p>
          <a:p>
            <a:pPr>
              <a:buFont typeface="Arial" panose="020B0604020202020204" pitchFamily="34" charset="0"/>
              <a:buChar char="•"/>
            </a:pPr>
            <a:r>
              <a:rPr lang="es-MX" b="1" dirty="0"/>
              <a:t>Columnas y techos</a:t>
            </a:r>
            <a:r>
              <a:rPr lang="es-MX" dirty="0"/>
              <a:t>: Influencias de la arquitectura egipcia y griega. Las columnas eran esbeltas y altas, soportando techos de madera o piedra.</a:t>
            </a:r>
          </a:p>
          <a:p>
            <a:pPr>
              <a:buFont typeface="Arial" panose="020B0604020202020204" pitchFamily="34" charset="0"/>
              <a:buChar char="•"/>
            </a:pPr>
            <a:r>
              <a:rPr lang="es-MX" b="1" dirty="0"/>
              <a:t>Decoración</a:t>
            </a:r>
            <a:r>
              <a:rPr lang="es-MX" dirty="0"/>
              <a:t>: Relieves escultóricos en las escalinatas y muros que representaban a dignatarios de todas partes del imperio trayendo tributos al rey, lo que simbolizaba la diversidad y poderío del imperio.</a:t>
            </a:r>
          </a:p>
        </p:txBody>
      </p:sp>
    </p:spTree>
    <p:extLst>
      <p:ext uri="{BB962C8B-B14F-4D97-AF65-F5344CB8AC3E}">
        <p14:creationId xmlns:p14="http://schemas.microsoft.com/office/powerpoint/2010/main" val="147751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629722A-8480-4BF9-A401-97A8480C0849}"/>
              </a:ext>
            </a:extLst>
          </p:cNvPr>
          <p:cNvPicPr>
            <a:picLocks noChangeAspect="1"/>
          </p:cNvPicPr>
          <p:nvPr/>
        </p:nvPicPr>
        <p:blipFill>
          <a:blip r:embed="rId2"/>
          <a:stretch>
            <a:fillRect/>
          </a:stretch>
        </p:blipFill>
        <p:spPr>
          <a:xfrm>
            <a:off x="5333571" y="1213344"/>
            <a:ext cx="6525614" cy="4882304"/>
          </a:xfrm>
          <a:prstGeom prst="rect">
            <a:avLst/>
          </a:prstGeom>
        </p:spPr>
      </p:pic>
      <p:sp>
        <p:nvSpPr>
          <p:cNvPr id="5" name="CuadroTexto 4">
            <a:extLst>
              <a:ext uri="{FF2B5EF4-FFF2-40B4-BE49-F238E27FC236}">
                <a16:creationId xmlns:a16="http://schemas.microsoft.com/office/drawing/2014/main" id="{94DCA854-C227-47F4-8F0B-5912D309CFD9}"/>
              </a:ext>
            </a:extLst>
          </p:cNvPr>
          <p:cNvSpPr txBox="1"/>
          <p:nvPr/>
        </p:nvSpPr>
        <p:spPr>
          <a:xfrm>
            <a:off x="332815" y="3654496"/>
            <a:ext cx="4427444" cy="2308324"/>
          </a:xfrm>
          <a:prstGeom prst="rect">
            <a:avLst/>
          </a:prstGeom>
          <a:noFill/>
        </p:spPr>
        <p:txBody>
          <a:bodyPr wrap="square">
            <a:spAutoFit/>
          </a:bodyPr>
          <a:lstStyle/>
          <a:p>
            <a:r>
              <a:rPr lang="es-MX" b="1" dirty="0" err="1"/>
              <a:t>Pasargada</a:t>
            </a:r>
            <a:r>
              <a:rPr lang="es-MX" dirty="0"/>
              <a:t> fue la primera capital del </a:t>
            </a:r>
            <a:r>
              <a:rPr lang="es-MX" b="1" dirty="0"/>
              <a:t>Imperio aqueménida</a:t>
            </a:r>
            <a:r>
              <a:rPr lang="es-MX" dirty="0"/>
              <a:t> bajo </a:t>
            </a:r>
            <a:r>
              <a:rPr lang="es-MX" b="1" dirty="0"/>
              <a:t>Ciro el Grande</a:t>
            </a:r>
            <a:r>
              <a:rPr lang="es-MX" dirty="0"/>
              <a:t>, quien la fundó y fue enterrado allí. Ubicada en el sur de Irán, cerca de Shiraz, es un importante yacimiento arqueológico en los montes Zagros. Declarada </a:t>
            </a:r>
            <a:r>
              <a:rPr lang="es-MX" b="1" dirty="0"/>
              <a:t>Patrimonio de la Humanidad</a:t>
            </a:r>
            <a:r>
              <a:rPr lang="es-MX" dirty="0"/>
              <a:t> por la UNESCO en 2004, abarca una zona protegida de 160 ha.</a:t>
            </a:r>
            <a:endParaRPr lang="es-EC" dirty="0"/>
          </a:p>
        </p:txBody>
      </p:sp>
    </p:spTree>
    <p:extLst>
      <p:ext uri="{BB962C8B-B14F-4D97-AF65-F5344CB8AC3E}">
        <p14:creationId xmlns:p14="http://schemas.microsoft.com/office/powerpoint/2010/main" val="3823282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29853FA3-D793-4E54-8556-4CF4147B7382}"/>
              </a:ext>
            </a:extLst>
          </p:cNvPr>
          <p:cNvSpPr txBox="1"/>
          <p:nvPr/>
        </p:nvSpPr>
        <p:spPr>
          <a:xfrm>
            <a:off x="292474" y="4497630"/>
            <a:ext cx="6098240" cy="2031325"/>
          </a:xfrm>
          <a:prstGeom prst="rect">
            <a:avLst/>
          </a:prstGeom>
          <a:noFill/>
        </p:spPr>
        <p:txBody>
          <a:bodyPr wrap="square">
            <a:spAutoFit/>
          </a:bodyPr>
          <a:lstStyle/>
          <a:p>
            <a:r>
              <a:rPr lang="es-MX" dirty="0"/>
              <a:t>El monumento más importante de </a:t>
            </a:r>
            <a:r>
              <a:rPr lang="es-MX" dirty="0" err="1"/>
              <a:t>Pasargada</a:t>
            </a:r>
            <a:r>
              <a:rPr lang="es-MX" dirty="0"/>
              <a:t> es la tumba de Ciro el Grande, un edículo con influencia griega, con seis escalones que llevan a una cámara funeraria. Aunque no hay evidencia directa, se cree que es la tumba de Ciro, ya que Alejandro Magno la identificó como tal. Flavio Arriano relata que, al visitarla, se encontraron objetos de oro y una inscripción, aunque esta última no ha sobrevivido.</a:t>
            </a:r>
            <a:endParaRPr lang="es-EC" dirty="0"/>
          </a:p>
        </p:txBody>
      </p:sp>
      <p:pic>
        <p:nvPicPr>
          <p:cNvPr id="9" name="Imagen 8">
            <a:extLst>
              <a:ext uri="{FF2B5EF4-FFF2-40B4-BE49-F238E27FC236}">
                <a16:creationId xmlns:a16="http://schemas.microsoft.com/office/drawing/2014/main" id="{76431EC1-4E1E-4FA6-9FE8-99EEC2273889}"/>
              </a:ext>
            </a:extLst>
          </p:cNvPr>
          <p:cNvPicPr>
            <a:picLocks noChangeAspect="1"/>
          </p:cNvPicPr>
          <p:nvPr/>
        </p:nvPicPr>
        <p:blipFill>
          <a:blip r:embed="rId2"/>
          <a:stretch>
            <a:fillRect/>
          </a:stretch>
        </p:blipFill>
        <p:spPr>
          <a:xfrm>
            <a:off x="6902954" y="712694"/>
            <a:ext cx="5171659" cy="4800599"/>
          </a:xfrm>
          <a:prstGeom prst="rect">
            <a:avLst/>
          </a:prstGeom>
        </p:spPr>
      </p:pic>
    </p:spTree>
    <p:extLst>
      <p:ext uri="{BB962C8B-B14F-4D97-AF65-F5344CB8AC3E}">
        <p14:creationId xmlns:p14="http://schemas.microsoft.com/office/powerpoint/2010/main" val="1374872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7A857-1C80-4169-AA19-8F9C6209E84C}"/>
              </a:ext>
            </a:extLst>
          </p:cNvPr>
          <p:cNvSpPr txBox="1"/>
          <p:nvPr/>
        </p:nvSpPr>
        <p:spPr>
          <a:xfrm>
            <a:off x="-2240" y="3348545"/>
            <a:ext cx="6098240" cy="2308324"/>
          </a:xfrm>
          <a:prstGeom prst="rect">
            <a:avLst/>
          </a:prstGeom>
          <a:noFill/>
        </p:spPr>
        <p:txBody>
          <a:bodyPr wrap="square">
            <a:spAutoFit/>
          </a:bodyPr>
          <a:lstStyle/>
          <a:p>
            <a:r>
              <a:rPr lang="es-MX" b="1" dirty="0" err="1"/>
              <a:t>Pasargada</a:t>
            </a:r>
            <a:r>
              <a:rPr lang="es-MX" dirty="0"/>
              <a:t>, primera capital del Imperio aqueménida, está a 40 km de </a:t>
            </a:r>
            <a:r>
              <a:rPr lang="es-MX" b="1" dirty="0"/>
              <a:t>Persépolis</a:t>
            </a:r>
            <a:r>
              <a:rPr lang="es-MX" dirty="0"/>
              <a:t> en la provincia de </a:t>
            </a:r>
            <a:r>
              <a:rPr lang="es-MX" b="1" dirty="0" err="1"/>
              <a:t>Fars</a:t>
            </a:r>
            <a:r>
              <a:rPr lang="es-MX" b="1" dirty="0"/>
              <a:t>, Irán</a:t>
            </a:r>
            <a:r>
              <a:rPr lang="es-MX" dirty="0"/>
              <a:t>. Destacan la </a:t>
            </a:r>
            <a:r>
              <a:rPr lang="es-MX" b="1" dirty="0"/>
              <a:t>tumba de Ciro</a:t>
            </a:r>
            <a:r>
              <a:rPr lang="es-MX" dirty="0"/>
              <a:t>, la </a:t>
            </a:r>
            <a:r>
              <a:rPr lang="es-MX" b="1" dirty="0"/>
              <a:t>terraza fortificada de </a:t>
            </a:r>
            <a:r>
              <a:rPr lang="es-MX" b="1" dirty="0" err="1"/>
              <a:t>Tall</a:t>
            </a:r>
            <a:r>
              <a:rPr lang="es-MX" b="1" dirty="0"/>
              <a:t>-e </a:t>
            </a:r>
            <a:r>
              <a:rPr lang="es-MX" b="1" dirty="0" err="1"/>
              <a:t>Takht</a:t>
            </a:r>
            <a:r>
              <a:rPr lang="es-MX" dirty="0"/>
              <a:t> y el </a:t>
            </a:r>
            <a:r>
              <a:rPr lang="es-MX" b="1" dirty="0"/>
              <a:t>conjunto palaciego</a:t>
            </a:r>
            <a:r>
              <a:rPr lang="es-MX" dirty="0"/>
              <a:t>. Fue excavado por </a:t>
            </a:r>
            <a:r>
              <a:rPr lang="es-MX" b="1" dirty="0"/>
              <a:t>Ernst </a:t>
            </a:r>
            <a:r>
              <a:rPr lang="es-MX" b="1" dirty="0" err="1"/>
              <a:t>Herzfeld</a:t>
            </a:r>
            <a:r>
              <a:rPr lang="es-MX" dirty="0"/>
              <a:t> en 1905 y nuevamente en 1928, con descubrimientos como el </a:t>
            </a:r>
            <a:r>
              <a:rPr lang="es-MX" b="1" dirty="0"/>
              <a:t>tesoro de </a:t>
            </a:r>
            <a:r>
              <a:rPr lang="es-MX" b="1" dirty="0" err="1"/>
              <a:t>Pasargada</a:t>
            </a:r>
            <a:r>
              <a:rPr lang="es-MX" dirty="0"/>
              <a:t>. Desde 1949, varios equipos de investigación han trabajado en el sitio, incluidas excavaciones de la </a:t>
            </a:r>
            <a:r>
              <a:rPr lang="es-MX" b="1" dirty="0"/>
              <a:t>Organización del Patrimonio Cultural Iraní</a:t>
            </a:r>
            <a:r>
              <a:rPr lang="es-MX" dirty="0"/>
              <a:t> en 2000.</a:t>
            </a:r>
            <a:endParaRPr lang="es-EC" dirty="0"/>
          </a:p>
        </p:txBody>
      </p:sp>
      <p:pic>
        <p:nvPicPr>
          <p:cNvPr id="5" name="Imagen 4">
            <a:extLst>
              <a:ext uri="{FF2B5EF4-FFF2-40B4-BE49-F238E27FC236}">
                <a16:creationId xmlns:a16="http://schemas.microsoft.com/office/drawing/2014/main" id="{CFBC6B13-1108-4991-B895-53121BC62570}"/>
              </a:ext>
            </a:extLst>
          </p:cNvPr>
          <p:cNvPicPr>
            <a:picLocks noChangeAspect="1"/>
          </p:cNvPicPr>
          <p:nvPr/>
        </p:nvPicPr>
        <p:blipFill>
          <a:blip r:embed="rId2"/>
          <a:stretch>
            <a:fillRect/>
          </a:stretch>
        </p:blipFill>
        <p:spPr>
          <a:xfrm>
            <a:off x="6229350" y="605119"/>
            <a:ext cx="5586069" cy="5051750"/>
          </a:xfrm>
          <a:prstGeom prst="rect">
            <a:avLst/>
          </a:prstGeom>
        </p:spPr>
      </p:pic>
    </p:spTree>
    <p:extLst>
      <p:ext uri="{BB962C8B-B14F-4D97-AF65-F5344CB8AC3E}">
        <p14:creationId xmlns:p14="http://schemas.microsoft.com/office/powerpoint/2010/main" val="1165594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2649A5E-1369-41DD-AE87-0CCBC1D774F7}"/>
              </a:ext>
            </a:extLst>
          </p:cNvPr>
          <p:cNvPicPr>
            <a:picLocks noChangeAspect="1"/>
          </p:cNvPicPr>
          <p:nvPr/>
        </p:nvPicPr>
        <p:blipFill>
          <a:blip r:embed="rId2"/>
          <a:stretch>
            <a:fillRect/>
          </a:stretch>
        </p:blipFill>
        <p:spPr>
          <a:xfrm>
            <a:off x="2137265" y="1639008"/>
            <a:ext cx="8612579" cy="2532063"/>
          </a:xfrm>
          <a:prstGeom prst="rect">
            <a:avLst/>
          </a:prstGeom>
        </p:spPr>
      </p:pic>
      <p:sp>
        <p:nvSpPr>
          <p:cNvPr id="5" name="CuadroTexto 4">
            <a:extLst>
              <a:ext uri="{FF2B5EF4-FFF2-40B4-BE49-F238E27FC236}">
                <a16:creationId xmlns:a16="http://schemas.microsoft.com/office/drawing/2014/main" id="{F6709817-4FF9-4C55-A394-5CDE7D94E83C}"/>
              </a:ext>
            </a:extLst>
          </p:cNvPr>
          <p:cNvSpPr txBox="1"/>
          <p:nvPr/>
        </p:nvSpPr>
        <p:spPr>
          <a:xfrm>
            <a:off x="1039905" y="577334"/>
            <a:ext cx="6096000" cy="369332"/>
          </a:xfrm>
          <a:prstGeom prst="rect">
            <a:avLst/>
          </a:prstGeom>
          <a:noFill/>
        </p:spPr>
        <p:txBody>
          <a:bodyPr wrap="square">
            <a:spAutoFit/>
          </a:bodyPr>
          <a:lstStyle/>
          <a:p>
            <a:r>
              <a:rPr lang="es-EC" dirty="0"/>
              <a:t>Comparativa Resumida</a:t>
            </a:r>
          </a:p>
        </p:txBody>
      </p:sp>
      <p:sp>
        <p:nvSpPr>
          <p:cNvPr id="7" name="CuadroTexto 6">
            <a:extLst>
              <a:ext uri="{FF2B5EF4-FFF2-40B4-BE49-F238E27FC236}">
                <a16:creationId xmlns:a16="http://schemas.microsoft.com/office/drawing/2014/main" id="{70367005-C9F0-4896-A40A-6BEB08721514}"/>
              </a:ext>
            </a:extLst>
          </p:cNvPr>
          <p:cNvSpPr txBox="1"/>
          <p:nvPr/>
        </p:nvSpPr>
        <p:spPr>
          <a:xfrm>
            <a:off x="5239871" y="5423698"/>
            <a:ext cx="6096000" cy="1200329"/>
          </a:xfrm>
          <a:prstGeom prst="rect">
            <a:avLst/>
          </a:prstGeom>
          <a:noFill/>
        </p:spPr>
        <p:txBody>
          <a:bodyPr wrap="square">
            <a:spAutoFit/>
          </a:bodyPr>
          <a:lstStyle/>
          <a:p>
            <a:pPr algn="just"/>
            <a:r>
              <a:rPr lang="es-MX" dirty="0"/>
              <a:t>Estas civilizaciones dejaron un legado arquitectónico que influyó en el desarrollo posterior de la arquitectura en el Mediterráneo y Oriente Próximo, sentando las bases para futuras innovaciones en diseño, función y construcción.</a:t>
            </a:r>
            <a:endParaRPr lang="es-EC" dirty="0"/>
          </a:p>
        </p:txBody>
      </p:sp>
    </p:spTree>
    <p:extLst>
      <p:ext uri="{BB962C8B-B14F-4D97-AF65-F5344CB8AC3E}">
        <p14:creationId xmlns:p14="http://schemas.microsoft.com/office/powerpoint/2010/main" val="136097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8F6A14-721A-4310-8607-BE56FBA8FF3A}"/>
              </a:ext>
            </a:extLst>
          </p:cNvPr>
          <p:cNvSpPr txBox="1"/>
          <p:nvPr/>
        </p:nvSpPr>
        <p:spPr>
          <a:xfrm>
            <a:off x="3048000" y="2556319"/>
            <a:ext cx="6096000" cy="1754326"/>
          </a:xfrm>
          <a:prstGeom prst="rect">
            <a:avLst/>
          </a:prstGeom>
          <a:noFill/>
        </p:spPr>
        <p:txBody>
          <a:bodyPr wrap="square">
            <a:spAutoFit/>
          </a:bodyPr>
          <a:lstStyle/>
          <a:p>
            <a:r>
              <a:rPr lang="es-MX" b="1" dirty="0"/>
              <a:t>Función</a:t>
            </a:r>
          </a:p>
          <a:p>
            <a:pPr>
              <a:buFont typeface="Arial" panose="020B0604020202020204" pitchFamily="34" charset="0"/>
              <a:buChar char="•"/>
            </a:pPr>
            <a:r>
              <a:rPr lang="es-MX" b="1" dirty="0"/>
              <a:t>Política y militar</a:t>
            </a:r>
            <a:r>
              <a:rPr lang="es-MX" dirty="0"/>
              <a:t>: Los palacios servían como centros administrativos y militares. Eran símbolos del poder del rey, que controlaba un vasto imperio.</a:t>
            </a:r>
          </a:p>
          <a:p>
            <a:pPr>
              <a:buFont typeface="Arial" panose="020B0604020202020204" pitchFamily="34" charset="0"/>
              <a:buChar char="•"/>
            </a:pPr>
            <a:r>
              <a:rPr lang="es-MX" b="1" dirty="0"/>
              <a:t>Religiosa</a:t>
            </a:r>
            <a:r>
              <a:rPr lang="es-MX" dirty="0"/>
              <a:t>: Los templos y zigurats reflejaban la devoción a los dioses mesopotámicos, con una fuerte carga ritual.</a:t>
            </a:r>
          </a:p>
        </p:txBody>
      </p:sp>
    </p:spTree>
    <p:extLst>
      <p:ext uri="{BB962C8B-B14F-4D97-AF65-F5344CB8AC3E}">
        <p14:creationId xmlns:p14="http://schemas.microsoft.com/office/powerpoint/2010/main" val="2645408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FF5DE2-FEC7-4BE5-8476-5053AE1353F8}"/>
              </a:ext>
            </a:extLst>
          </p:cNvPr>
          <p:cNvSpPr txBox="1"/>
          <p:nvPr/>
        </p:nvSpPr>
        <p:spPr>
          <a:xfrm>
            <a:off x="3049121" y="3244334"/>
            <a:ext cx="6098240" cy="369332"/>
          </a:xfrm>
          <a:prstGeom prst="rect">
            <a:avLst/>
          </a:prstGeom>
          <a:noFill/>
        </p:spPr>
        <p:txBody>
          <a:bodyPr wrap="square">
            <a:spAutoFit/>
          </a:bodyPr>
          <a:lstStyle/>
          <a:p>
            <a:r>
              <a:rPr lang="es-MX" b="1" dirty="0"/>
              <a:t>Caso de estudio</a:t>
            </a:r>
            <a:endParaRPr lang="es-EC" b="1" dirty="0"/>
          </a:p>
        </p:txBody>
      </p:sp>
      <p:sp>
        <p:nvSpPr>
          <p:cNvPr id="5" name="CuadroTexto 4">
            <a:extLst>
              <a:ext uri="{FF2B5EF4-FFF2-40B4-BE49-F238E27FC236}">
                <a16:creationId xmlns:a16="http://schemas.microsoft.com/office/drawing/2014/main" id="{1420F1BD-ECA6-443E-8F76-55AE56265B2C}"/>
              </a:ext>
            </a:extLst>
          </p:cNvPr>
          <p:cNvSpPr txBox="1"/>
          <p:nvPr/>
        </p:nvSpPr>
        <p:spPr>
          <a:xfrm>
            <a:off x="3049121" y="3741875"/>
            <a:ext cx="6098240" cy="369332"/>
          </a:xfrm>
          <a:prstGeom prst="rect">
            <a:avLst/>
          </a:prstGeom>
          <a:noFill/>
        </p:spPr>
        <p:txBody>
          <a:bodyPr wrap="square">
            <a:spAutoFit/>
          </a:bodyPr>
          <a:lstStyle/>
          <a:p>
            <a:pPr>
              <a:buFont typeface="Arial" panose="020B0604020202020204" pitchFamily="34" charset="0"/>
              <a:buChar char="•"/>
            </a:pPr>
            <a:r>
              <a:rPr lang="es-MX" dirty="0">
                <a:solidFill>
                  <a:srgbClr val="FF0000"/>
                </a:solidFill>
              </a:rPr>
              <a:t>Palacio de Sargón II - </a:t>
            </a:r>
            <a:r>
              <a:rPr lang="es-MX" dirty="0" err="1">
                <a:solidFill>
                  <a:srgbClr val="FF0000"/>
                </a:solidFill>
              </a:rPr>
              <a:t>Khorsabad</a:t>
            </a:r>
            <a:r>
              <a:rPr lang="es-MX" dirty="0">
                <a:solidFill>
                  <a:srgbClr val="FF0000"/>
                </a:solidFill>
              </a:rPr>
              <a:t> </a:t>
            </a:r>
          </a:p>
        </p:txBody>
      </p:sp>
    </p:spTree>
    <p:extLst>
      <p:ext uri="{BB962C8B-B14F-4D97-AF65-F5344CB8AC3E}">
        <p14:creationId xmlns:p14="http://schemas.microsoft.com/office/powerpoint/2010/main" val="3120013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89F69AD-E2B2-475A-B6BF-B8F49F397ED7}"/>
              </a:ext>
            </a:extLst>
          </p:cNvPr>
          <p:cNvPicPr>
            <a:picLocks noChangeAspect="1"/>
          </p:cNvPicPr>
          <p:nvPr/>
        </p:nvPicPr>
        <p:blipFill>
          <a:blip r:embed="rId2"/>
          <a:stretch>
            <a:fillRect/>
          </a:stretch>
        </p:blipFill>
        <p:spPr>
          <a:xfrm>
            <a:off x="3228575" y="2295367"/>
            <a:ext cx="5734850" cy="2267266"/>
          </a:xfrm>
          <a:prstGeom prst="rect">
            <a:avLst/>
          </a:prstGeom>
        </p:spPr>
      </p:pic>
    </p:spTree>
    <p:extLst>
      <p:ext uri="{BB962C8B-B14F-4D97-AF65-F5344CB8AC3E}">
        <p14:creationId xmlns:p14="http://schemas.microsoft.com/office/powerpoint/2010/main" val="2202390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8885C60-4936-418C-BFF1-7919672DC2E3}"/>
              </a:ext>
            </a:extLst>
          </p:cNvPr>
          <p:cNvPicPr>
            <a:picLocks noChangeAspect="1"/>
          </p:cNvPicPr>
          <p:nvPr/>
        </p:nvPicPr>
        <p:blipFill>
          <a:blip r:embed="rId2"/>
          <a:stretch>
            <a:fillRect/>
          </a:stretch>
        </p:blipFill>
        <p:spPr>
          <a:xfrm>
            <a:off x="635434" y="0"/>
            <a:ext cx="10794565" cy="6778522"/>
          </a:xfrm>
          <a:prstGeom prst="rect">
            <a:avLst/>
          </a:prstGeom>
        </p:spPr>
      </p:pic>
    </p:spTree>
    <p:extLst>
      <p:ext uri="{BB962C8B-B14F-4D97-AF65-F5344CB8AC3E}">
        <p14:creationId xmlns:p14="http://schemas.microsoft.com/office/powerpoint/2010/main" val="3509031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F84D7EE-70E0-41AD-BB94-0544704ECF11}"/>
              </a:ext>
            </a:extLst>
          </p:cNvPr>
          <p:cNvPicPr>
            <a:picLocks noChangeAspect="1"/>
          </p:cNvPicPr>
          <p:nvPr/>
        </p:nvPicPr>
        <p:blipFill>
          <a:blip r:embed="rId2"/>
          <a:stretch>
            <a:fillRect/>
          </a:stretch>
        </p:blipFill>
        <p:spPr>
          <a:xfrm>
            <a:off x="779929" y="82056"/>
            <a:ext cx="10502153" cy="6612047"/>
          </a:xfrm>
          <a:prstGeom prst="rect">
            <a:avLst/>
          </a:prstGeom>
        </p:spPr>
      </p:pic>
    </p:spTree>
    <p:extLst>
      <p:ext uri="{BB962C8B-B14F-4D97-AF65-F5344CB8AC3E}">
        <p14:creationId xmlns:p14="http://schemas.microsoft.com/office/powerpoint/2010/main" val="1104293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4F93A11-A929-42E8-BE21-831176A55E70}"/>
              </a:ext>
            </a:extLst>
          </p:cNvPr>
          <p:cNvPicPr>
            <a:picLocks noChangeAspect="1"/>
          </p:cNvPicPr>
          <p:nvPr/>
        </p:nvPicPr>
        <p:blipFill>
          <a:blip r:embed="rId2"/>
          <a:stretch>
            <a:fillRect/>
          </a:stretch>
        </p:blipFill>
        <p:spPr>
          <a:xfrm>
            <a:off x="411263" y="147919"/>
            <a:ext cx="11489383" cy="6631372"/>
          </a:xfrm>
          <a:prstGeom prst="rect">
            <a:avLst/>
          </a:prstGeom>
        </p:spPr>
      </p:pic>
    </p:spTree>
    <p:extLst>
      <p:ext uri="{BB962C8B-B14F-4D97-AF65-F5344CB8AC3E}">
        <p14:creationId xmlns:p14="http://schemas.microsoft.com/office/powerpoint/2010/main" val="1914167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BA9CA65-7298-4F69-A7A7-1FAFCE5433A7}"/>
              </a:ext>
            </a:extLst>
          </p:cNvPr>
          <p:cNvPicPr>
            <a:picLocks noChangeAspect="1"/>
          </p:cNvPicPr>
          <p:nvPr/>
        </p:nvPicPr>
        <p:blipFill>
          <a:blip r:embed="rId2"/>
          <a:stretch>
            <a:fillRect/>
          </a:stretch>
        </p:blipFill>
        <p:spPr>
          <a:xfrm>
            <a:off x="739588" y="37385"/>
            <a:ext cx="10609730" cy="6717951"/>
          </a:xfrm>
          <a:prstGeom prst="rect">
            <a:avLst/>
          </a:prstGeom>
        </p:spPr>
      </p:pic>
    </p:spTree>
    <p:extLst>
      <p:ext uri="{BB962C8B-B14F-4D97-AF65-F5344CB8AC3E}">
        <p14:creationId xmlns:p14="http://schemas.microsoft.com/office/powerpoint/2010/main" val="2635147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F1E2B99-1960-43B4-B1A4-2C3DFA2D2E6E}"/>
              </a:ext>
            </a:extLst>
          </p:cNvPr>
          <p:cNvPicPr>
            <a:picLocks noChangeAspect="1"/>
          </p:cNvPicPr>
          <p:nvPr/>
        </p:nvPicPr>
        <p:blipFill>
          <a:blip r:embed="rId2"/>
          <a:stretch>
            <a:fillRect/>
          </a:stretch>
        </p:blipFill>
        <p:spPr>
          <a:xfrm>
            <a:off x="699246" y="42802"/>
            <a:ext cx="10861721" cy="6815198"/>
          </a:xfrm>
          <a:prstGeom prst="rect">
            <a:avLst/>
          </a:prstGeom>
        </p:spPr>
      </p:pic>
    </p:spTree>
    <p:extLst>
      <p:ext uri="{BB962C8B-B14F-4D97-AF65-F5344CB8AC3E}">
        <p14:creationId xmlns:p14="http://schemas.microsoft.com/office/powerpoint/2010/main" val="3351392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0F8839B-D67A-46DD-A484-66E10351C65E}"/>
              </a:ext>
            </a:extLst>
          </p:cNvPr>
          <p:cNvPicPr>
            <a:picLocks noChangeAspect="1"/>
          </p:cNvPicPr>
          <p:nvPr/>
        </p:nvPicPr>
        <p:blipFill>
          <a:blip r:embed="rId2"/>
          <a:stretch>
            <a:fillRect/>
          </a:stretch>
        </p:blipFill>
        <p:spPr>
          <a:xfrm>
            <a:off x="566134" y="0"/>
            <a:ext cx="11059733" cy="6858000"/>
          </a:xfrm>
          <a:prstGeom prst="rect">
            <a:avLst/>
          </a:prstGeom>
        </p:spPr>
      </p:pic>
    </p:spTree>
    <p:extLst>
      <p:ext uri="{BB962C8B-B14F-4D97-AF65-F5344CB8AC3E}">
        <p14:creationId xmlns:p14="http://schemas.microsoft.com/office/powerpoint/2010/main" val="3924647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FE489E2-07F9-4DB0-8539-351ECCF0ABC3}"/>
              </a:ext>
            </a:extLst>
          </p:cNvPr>
          <p:cNvPicPr>
            <a:picLocks noChangeAspect="1"/>
          </p:cNvPicPr>
          <p:nvPr/>
        </p:nvPicPr>
        <p:blipFill>
          <a:blip r:embed="rId2"/>
          <a:stretch>
            <a:fillRect/>
          </a:stretch>
        </p:blipFill>
        <p:spPr>
          <a:xfrm>
            <a:off x="712694" y="-15848"/>
            <a:ext cx="10741846" cy="6873848"/>
          </a:xfrm>
          <a:prstGeom prst="rect">
            <a:avLst/>
          </a:prstGeom>
        </p:spPr>
      </p:pic>
    </p:spTree>
    <p:extLst>
      <p:ext uri="{BB962C8B-B14F-4D97-AF65-F5344CB8AC3E}">
        <p14:creationId xmlns:p14="http://schemas.microsoft.com/office/powerpoint/2010/main" val="677682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26C1794-7F2A-4E12-B8E8-7F7BCD12AC3F}"/>
              </a:ext>
            </a:extLst>
          </p:cNvPr>
          <p:cNvPicPr>
            <a:picLocks noChangeAspect="1"/>
          </p:cNvPicPr>
          <p:nvPr/>
        </p:nvPicPr>
        <p:blipFill>
          <a:blip r:embed="rId2"/>
          <a:stretch>
            <a:fillRect/>
          </a:stretch>
        </p:blipFill>
        <p:spPr>
          <a:xfrm>
            <a:off x="666268" y="0"/>
            <a:ext cx="10859463" cy="6857999"/>
          </a:xfrm>
          <a:prstGeom prst="rect">
            <a:avLst/>
          </a:prstGeom>
        </p:spPr>
      </p:pic>
    </p:spTree>
    <p:extLst>
      <p:ext uri="{BB962C8B-B14F-4D97-AF65-F5344CB8AC3E}">
        <p14:creationId xmlns:p14="http://schemas.microsoft.com/office/powerpoint/2010/main" val="253804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C6F62C-1751-488E-A536-ECE42422EB01}"/>
              </a:ext>
            </a:extLst>
          </p:cNvPr>
          <p:cNvSpPr txBox="1"/>
          <p:nvPr/>
        </p:nvSpPr>
        <p:spPr>
          <a:xfrm>
            <a:off x="3048000" y="1863822"/>
            <a:ext cx="6096000" cy="3139321"/>
          </a:xfrm>
          <a:prstGeom prst="rect">
            <a:avLst/>
          </a:prstGeom>
          <a:noFill/>
        </p:spPr>
        <p:txBody>
          <a:bodyPr wrap="square">
            <a:spAutoFit/>
          </a:bodyPr>
          <a:lstStyle/>
          <a:p>
            <a:r>
              <a:rPr lang="es-MX" b="1" dirty="0"/>
              <a:t>Sistema constructivo</a:t>
            </a:r>
          </a:p>
          <a:p>
            <a:pPr>
              <a:buFont typeface="Arial" panose="020B0604020202020204" pitchFamily="34" charset="0"/>
              <a:buChar char="•"/>
            </a:pPr>
            <a:r>
              <a:rPr lang="es-MX" b="1" dirty="0"/>
              <a:t>Materiales</a:t>
            </a:r>
            <a:r>
              <a:rPr lang="es-MX" dirty="0"/>
              <a:t>: Uso extensivo de ladrillo de adobe y ladrillo cocido (para revestir muros expuestos a la intemperie). Las paredes de los palacios se decoraban con relieves de alabastro que narraban las hazañas del rey.</a:t>
            </a:r>
          </a:p>
          <a:p>
            <a:pPr>
              <a:buFont typeface="Arial" panose="020B0604020202020204" pitchFamily="34" charset="0"/>
              <a:buChar char="•"/>
            </a:pPr>
            <a:r>
              <a:rPr lang="es-MX" b="1" dirty="0"/>
              <a:t>Arcos y bóvedas</a:t>
            </a:r>
            <a:r>
              <a:rPr lang="es-MX" dirty="0"/>
              <a:t>: Empleaban arcos semicirculares y bóvedas en algunos edificios, lo que muestra un conocimiento avanzado de la ingeniería estructural.</a:t>
            </a:r>
          </a:p>
          <a:p>
            <a:pPr>
              <a:buFont typeface="Arial" panose="020B0604020202020204" pitchFamily="34" charset="0"/>
              <a:buChar char="•"/>
            </a:pPr>
            <a:r>
              <a:rPr lang="es-MX" b="1" dirty="0"/>
              <a:t>Decoración</a:t>
            </a:r>
            <a:r>
              <a:rPr lang="es-MX" dirty="0"/>
              <a:t>: Relieves en piedra y esculturas monumentales (como los </a:t>
            </a:r>
            <a:r>
              <a:rPr lang="es-MX" dirty="0" err="1"/>
              <a:t>Lamassu</a:t>
            </a:r>
            <a:r>
              <a:rPr lang="es-MX" dirty="0"/>
              <a:t>, toros alados con cabeza humana) para intimidar a los enemigos y glorificar al monarca.</a:t>
            </a:r>
          </a:p>
        </p:txBody>
      </p:sp>
      <p:pic>
        <p:nvPicPr>
          <p:cNvPr id="4" name="Imagen 3">
            <a:extLst>
              <a:ext uri="{FF2B5EF4-FFF2-40B4-BE49-F238E27FC236}">
                <a16:creationId xmlns:a16="http://schemas.microsoft.com/office/drawing/2014/main" id="{09EDB87E-AC93-4B8C-9068-4AA4FA3EAB49}"/>
              </a:ext>
            </a:extLst>
          </p:cNvPr>
          <p:cNvPicPr>
            <a:picLocks noChangeAspect="1"/>
          </p:cNvPicPr>
          <p:nvPr/>
        </p:nvPicPr>
        <p:blipFill>
          <a:blip r:embed="rId2"/>
          <a:stretch>
            <a:fillRect/>
          </a:stretch>
        </p:blipFill>
        <p:spPr>
          <a:xfrm>
            <a:off x="546417" y="1863822"/>
            <a:ext cx="2143424" cy="3286584"/>
          </a:xfrm>
          <a:prstGeom prst="rect">
            <a:avLst/>
          </a:prstGeom>
        </p:spPr>
      </p:pic>
    </p:spTree>
    <p:extLst>
      <p:ext uri="{BB962C8B-B14F-4D97-AF65-F5344CB8AC3E}">
        <p14:creationId xmlns:p14="http://schemas.microsoft.com/office/powerpoint/2010/main" val="3973214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C6B994D-A270-421D-A910-4FBDDE1A13B7}"/>
              </a:ext>
            </a:extLst>
          </p:cNvPr>
          <p:cNvPicPr>
            <a:picLocks noChangeAspect="1"/>
          </p:cNvPicPr>
          <p:nvPr/>
        </p:nvPicPr>
        <p:blipFill>
          <a:blip r:embed="rId2"/>
          <a:stretch>
            <a:fillRect/>
          </a:stretch>
        </p:blipFill>
        <p:spPr>
          <a:xfrm>
            <a:off x="676904" y="0"/>
            <a:ext cx="10838192" cy="6857999"/>
          </a:xfrm>
          <a:prstGeom prst="rect">
            <a:avLst/>
          </a:prstGeom>
        </p:spPr>
      </p:pic>
    </p:spTree>
    <p:extLst>
      <p:ext uri="{BB962C8B-B14F-4D97-AF65-F5344CB8AC3E}">
        <p14:creationId xmlns:p14="http://schemas.microsoft.com/office/powerpoint/2010/main" val="3142176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29E6F5E-40F9-45B5-8369-6F7D7A864F10}"/>
              </a:ext>
            </a:extLst>
          </p:cNvPr>
          <p:cNvPicPr>
            <a:picLocks noChangeAspect="1"/>
          </p:cNvPicPr>
          <p:nvPr/>
        </p:nvPicPr>
        <p:blipFill>
          <a:blip r:embed="rId2"/>
          <a:stretch>
            <a:fillRect/>
          </a:stretch>
        </p:blipFill>
        <p:spPr>
          <a:xfrm>
            <a:off x="536593" y="0"/>
            <a:ext cx="11118816" cy="6858000"/>
          </a:xfrm>
          <a:prstGeom prst="rect">
            <a:avLst/>
          </a:prstGeom>
        </p:spPr>
      </p:pic>
    </p:spTree>
    <p:extLst>
      <p:ext uri="{BB962C8B-B14F-4D97-AF65-F5344CB8AC3E}">
        <p14:creationId xmlns:p14="http://schemas.microsoft.com/office/powerpoint/2010/main" val="4077972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7B0F3E6-62F8-4E77-8620-6730AEFAEC1E}"/>
              </a:ext>
            </a:extLst>
          </p:cNvPr>
          <p:cNvPicPr>
            <a:picLocks noChangeAspect="1"/>
          </p:cNvPicPr>
          <p:nvPr/>
        </p:nvPicPr>
        <p:blipFill>
          <a:blip r:embed="rId2"/>
          <a:stretch>
            <a:fillRect/>
          </a:stretch>
        </p:blipFill>
        <p:spPr>
          <a:xfrm>
            <a:off x="807405" y="0"/>
            <a:ext cx="10577190" cy="6857999"/>
          </a:xfrm>
          <a:prstGeom prst="rect">
            <a:avLst/>
          </a:prstGeom>
        </p:spPr>
      </p:pic>
    </p:spTree>
    <p:extLst>
      <p:ext uri="{BB962C8B-B14F-4D97-AF65-F5344CB8AC3E}">
        <p14:creationId xmlns:p14="http://schemas.microsoft.com/office/powerpoint/2010/main" val="3376154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5A84019-9921-4843-AF7A-6F21EE136242}"/>
              </a:ext>
            </a:extLst>
          </p:cNvPr>
          <p:cNvPicPr>
            <a:picLocks noChangeAspect="1"/>
          </p:cNvPicPr>
          <p:nvPr/>
        </p:nvPicPr>
        <p:blipFill>
          <a:blip r:embed="rId2"/>
          <a:stretch>
            <a:fillRect/>
          </a:stretch>
        </p:blipFill>
        <p:spPr>
          <a:xfrm>
            <a:off x="715917" y="0"/>
            <a:ext cx="10760167" cy="6858000"/>
          </a:xfrm>
          <a:prstGeom prst="rect">
            <a:avLst/>
          </a:prstGeom>
        </p:spPr>
      </p:pic>
    </p:spTree>
    <p:extLst>
      <p:ext uri="{BB962C8B-B14F-4D97-AF65-F5344CB8AC3E}">
        <p14:creationId xmlns:p14="http://schemas.microsoft.com/office/powerpoint/2010/main" val="2702067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44DAB02-E4DF-4B2F-A2CD-97A20B6FEA06}"/>
              </a:ext>
            </a:extLst>
          </p:cNvPr>
          <p:cNvPicPr>
            <a:picLocks noChangeAspect="1"/>
          </p:cNvPicPr>
          <p:nvPr/>
        </p:nvPicPr>
        <p:blipFill>
          <a:blip r:embed="rId2"/>
          <a:stretch>
            <a:fillRect/>
          </a:stretch>
        </p:blipFill>
        <p:spPr>
          <a:xfrm>
            <a:off x="645073" y="0"/>
            <a:ext cx="10901856" cy="6858000"/>
          </a:xfrm>
          <a:prstGeom prst="rect">
            <a:avLst/>
          </a:prstGeom>
        </p:spPr>
      </p:pic>
    </p:spTree>
    <p:extLst>
      <p:ext uri="{BB962C8B-B14F-4D97-AF65-F5344CB8AC3E}">
        <p14:creationId xmlns:p14="http://schemas.microsoft.com/office/powerpoint/2010/main" val="1342284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8EA2181-6016-4B53-BE51-CE5232651BDC}"/>
              </a:ext>
            </a:extLst>
          </p:cNvPr>
          <p:cNvPicPr>
            <a:picLocks noChangeAspect="1"/>
          </p:cNvPicPr>
          <p:nvPr/>
        </p:nvPicPr>
        <p:blipFill>
          <a:blip r:embed="rId2"/>
          <a:stretch>
            <a:fillRect/>
          </a:stretch>
        </p:blipFill>
        <p:spPr>
          <a:xfrm>
            <a:off x="519462" y="0"/>
            <a:ext cx="11027283" cy="6857999"/>
          </a:xfrm>
          <a:prstGeom prst="rect">
            <a:avLst/>
          </a:prstGeom>
        </p:spPr>
      </p:pic>
    </p:spTree>
    <p:extLst>
      <p:ext uri="{BB962C8B-B14F-4D97-AF65-F5344CB8AC3E}">
        <p14:creationId xmlns:p14="http://schemas.microsoft.com/office/powerpoint/2010/main" val="1758289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2758B9E-8E25-40DA-901B-F7D1E713B3AA}"/>
              </a:ext>
            </a:extLst>
          </p:cNvPr>
          <p:cNvPicPr>
            <a:picLocks noChangeAspect="1"/>
          </p:cNvPicPr>
          <p:nvPr/>
        </p:nvPicPr>
        <p:blipFill>
          <a:blip r:embed="rId2"/>
          <a:stretch>
            <a:fillRect/>
          </a:stretch>
        </p:blipFill>
        <p:spPr>
          <a:xfrm>
            <a:off x="758788" y="0"/>
            <a:ext cx="10674424" cy="6857999"/>
          </a:xfrm>
          <a:prstGeom prst="rect">
            <a:avLst/>
          </a:prstGeom>
        </p:spPr>
      </p:pic>
    </p:spTree>
    <p:extLst>
      <p:ext uri="{BB962C8B-B14F-4D97-AF65-F5344CB8AC3E}">
        <p14:creationId xmlns:p14="http://schemas.microsoft.com/office/powerpoint/2010/main" val="2245024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481ACE4-DCEB-478E-B732-8641AFFB9346}"/>
              </a:ext>
            </a:extLst>
          </p:cNvPr>
          <p:cNvPicPr>
            <a:picLocks noChangeAspect="1"/>
          </p:cNvPicPr>
          <p:nvPr/>
        </p:nvPicPr>
        <p:blipFill>
          <a:blip r:embed="rId2"/>
          <a:stretch>
            <a:fillRect/>
          </a:stretch>
        </p:blipFill>
        <p:spPr>
          <a:xfrm>
            <a:off x="793376" y="-12840"/>
            <a:ext cx="10585465" cy="6870840"/>
          </a:xfrm>
          <a:prstGeom prst="rect">
            <a:avLst/>
          </a:prstGeom>
        </p:spPr>
      </p:pic>
    </p:spTree>
    <p:extLst>
      <p:ext uri="{BB962C8B-B14F-4D97-AF65-F5344CB8AC3E}">
        <p14:creationId xmlns:p14="http://schemas.microsoft.com/office/powerpoint/2010/main" val="37478091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72C8FC4-B111-4F76-8F95-1C89DBCE5E69}"/>
              </a:ext>
            </a:extLst>
          </p:cNvPr>
          <p:cNvPicPr>
            <a:picLocks noChangeAspect="1"/>
          </p:cNvPicPr>
          <p:nvPr/>
        </p:nvPicPr>
        <p:blipFill>
          <a:blip r:embed="rId2"/>
          <a:stretch>
            <a:fillRect/>
          </a:stretch>
        </p:blipFill>
        <p:spPr>
          <a:xfrm>
            <a:off x="497758" y="0"/>
            <a:ext cx="11196484" cy="6858000"/>
          </a:xfrm>
          <a:prstGeom prst="rect">
            <a:avLst/>
          </a:prstGeom>
        </p:spPr>
      </p:pic>
    </p:spTree>
    <p:extLst>
      <p:ext uri="{BB962C8B-B14F-4D97-AF65-F5344CB8AC3E}">
        <p14:creationId xmlns:p14="http://schemas.microsoft.com/office/powerpoint/2010/main" val="4098362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38BB03C-76D3-420A-B0C2-BD4CD7DE9793}"/>
              </a:ext>
            </a:extLst>
          </p:cNvPr>
          <p:cNvPicPr>
            <a:picLocks noChangeAspect="1"/>
          </p:cNvPicPr>
          <p:nvPr/>
        </p:nvPicPr>
        <p:blipFill>
          <a:blip r:embed="rId2"/>
          <a:stretch>
            <a:fillRect/>
          </a:stretch>
        </p:blipFill>
        <p:spPr>
          <a:xfrm>
            <a:off x="1675783" y="723522"/>
            <a:ext cx="8840434" cy="5410955"/>
          </a:xfrm>
          <a:prstGeom prst="rect">
            <a:avLst/>
          </a:prstGeom>
        </p:spPr>
      </p:pic>
    </p:spTree>
    <p:extLst>
      <p:ext uri="{BB962C8B-B14F-4D97-AF65-F5344CB8AC3E}">
        <p14:creationId xmlns:p14="http://schemas.microsoft.com/office/powerpoint/2010/main" val="1121400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F285A1B-E6D9-4FC3-B256-FB6FE86A61F0}"/>
              </a:ext>
            </a:extLst>
          </p:cNvPr>
          <p:cNvPicPr>
            <a:picLocks noChangeAspect="1"/>
          </p:cNvPicPr>
          <p:nvPr/>
        </p:nvPicPr>
        <p:blipFill>
          <a:blip r:embed="rId2"/>
          <a:stretch>
            <a:fillRect/>
          </a:stretch>
        </p:blipFill>
        <p:spPr>
          <a:xfrm>
            <a:off x="518334" y="694943"/>
            <a:ext cx="11155332" cy="5468113"/>
          </a:xfrm>
          <a:prstGeom prst="rect">
            <a:avLst/>
          </a:prstGeom>
        </p:spPr>
      </p:pic>
      <p:sp>
        <p:nvSpPr>
          <p:cNvPr id="5" name="CuadroTexto 4">
            <a:extLst>
              <a:ext uri="{FF2B5EF4-FFF2-40B4-BE49-F238E27FC236}">
                <a16:creationId xmlns:a16="http://schemas.microsoft.com/office/drawing/2014/main" id="{DC493F26-89BD-4A94-90A6-4616C48E72F5}"/>
              </a:ext>
            </a:extLst>
          </p:cNvPr>
          <p:cNvSpPr txBox="1"/>
          <p:nvPr/>
        </p:nvSpPr>
        <p:spPr>
          <a:xfrm>
            <a:off x="3046880" y="6211669"/>
            <a:ext cx="6098240" cy="646331"/>
          </a:xfrm>
          <a:prstGeom prst="rect">
            <a:avLst/>
          </a:prstGeom>
          <a:noFill/>
        </p:spPr>
        <p:txBody>
          <a:bodyPr wrap="square">
            <a:spAutoFit/>
          </a:bodyPr>
          <a:lstStyle/>
          <a:p>
            <a:r>
              <a:rPr lang="es-MX" dirty="0"/>
              <a:t>Decoración de la villa y del palacio del rey Sargón II en </a:t>
            </a:r>
            <a:r>
              <a:rPr lang="es-MX" dirty="0" err="1"/>
              <a:t>Dur-Sharrukin</a:t>
            </a:r>
            <a:r>
              <a:rPr lang="es-MX" dirty="0"/>
              <a:t>, actual </a:t>
            </a:r>
            <a:r>
              <a:rPr lang="es-MX" dirty="0" err="1"/>
              <a:t>Jorsabad</a:t>
            </a:r>
            <a:endParaRPr lang="es-EC" dirty="0"/>
          </a:p>
        </p:txBody>
      </p:sp>
    </p:spTree>
    <p:extLst>
      <p:ext uri="{BB962C8B-B14F-4D97-AF65-F5344CB8AC3E}">
        <p14:creationId xmlns:p14="http://schemas.microsoft.com/office/powerpoint/2010/main" val="41817928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500DD00-EE05-4E7B-8A93-6C638AE49338}"/>
              </a:ext>
            </a:extLst>
          </p:cNvPr>
          <p:cNvSpPr txBox="1"/>
          <p:nvPr/>
        </p:nvSpPr>
        <p:spPr>
          <a:xfrm>
            <a:off x="2753286" y="1424952"/>
            <a:ext cx="6098240" cy="3970318"/>
          </a:xfrm>
          <a:prstGeom prst="rect">
            <a:avLst/>
          </a:prstGeom>
          <a:noFill/>
        </p:spPr>
        <p:txBody>
          <a:bodyPr wrap="square">
            <a:spAutoFit/>
          </a:bodyPr>
          <a:lstStyle/>
          <a:p>
            <a:r>
              <a:rPr lang="es-MX" b="1" dirty="0"/>
              <a:t>Arquitectura Asiria</a:t>
            </a:r>
          </a:p>
          <a:p>
            <a:pPr>
              <a:buFont typeface="Arial" panose="020B0604020202020204" pitchFamily="34" charset="0"/>
              <a:buChar char="•"/>
            </a:pPr>
            <a:r>
              <a:rPr lang="es-MX" dirty="0"/>
              <a:t>Palacio de Asurbanipal en Nínive</a:t>
            </a:r>
          </a:p>
          <a:p>
            <a:endParaRPr lang="es-MX" b="1" dirty="0"/>
          </a:p>
          <a:p>
            <a:r>
              <a:rPr lang="es-MX" b="1" dirty="0"/>
              <a:t>Arquitectura Fenicia</a:t>
            </a:r>
            <a:endParaRPr lang="es-MX" dirty="0"/>
          </a:p>
          <a:p>
            <a:pPr>
              <a:buFont typeface="Arial" panose="020B0604020202020204" pitchFamily="34" charset="0"/>
              <a:buChar char="•"/>
            </a:pPr>
            <a:r>
              <a:rPr lang="es-MX" dirty="0"/>
              <a:t>Tiro - Templo de </a:t>
            </a:r>
            <a:r>
              <a:rPr lang="es-MX" dirty="0" err="1"/>
              <a:t>Melkart</a:t>
            </a:r>
            <a:r>
              <a:rPr lang="es-MX" dirty="0"/>
              <a:t> en Tiro</a:t>
            </a:r>
          </a:p>
          <a:p>
            <a:pPr>
              <a:buFont typeface="Arial" panose="020B0604020202020204" pitchFamily="34" charset="0"/>
              <a:buChar char="•"/>
            </a:pPr>
            <a:r>
              <a:rPr lang="es-MX" dirty="0"/>
              <a:t> Biblos</a:t>
            </a:r>
          </a:p>
          <a:p>
            <a:pPr>
              <a:buFont typeface="Arial" panose="020B0604020202020204" pitchFamily="34" charset="0"/>
              <a:buChar char="•"/>
            </a:pPr>
            <a:r>
              <a:rPr lang="es-MX" dirty="0"/>
              <a:t> Sidón</a:t>
            </a:r>
          </a:p>
          <a:p>
            <a:pPr>
              <a:buFont typeface="Arial" panose="020B0604020202020204" pitchFamily="34" charset="0"/>
              <a:buChar char="•"/>
            </a:pPr>
            <a:endParaRPr lang="es-MX" dirty="0"/>
          </a:p>
          <a:p>
            <a:r>
              <a:rPr lang="es-MX" b="1" dirty="0"/>
              <a:t>Arquitectura Persa</a:t>
            </a:r>
          </a:p>
          <a:p>
            <a:pPr marL="285750" indent="-285750">
              <a:buFont typeface="Arial" panose="020B0604020202020204" pitchFamily="34" charset="0"/>
              <a:buChar char="•"/>
            </a:pPr>
            <a:r>
              <a:rPr lang="es-MX" dirty="0" err="1"/>
              <a:t>Pasargada</a:t>
            </a:r>
            <a:endParaRPr lang="es-MX" dirty="0"/>
          </a:p>
          <a:p>
            <a:pPr marL="285750" indent="-285750">
              <a:buFont typeface="Arial" panose="020B0604020202020204" pitchFamily="34" charset="0"/>
              <a:buChar char="•"/>
            </a:pPr>
            <a:r>
              <a:rPr lang="es-MX" dirty="0"/>
              <a:t>Persépolis</a:t>
            </a:r>
          </a:p>
          <a:p>
            <a:pPr marL="285750" indent="-285750">
              <a:buFont typeface="Arial" panose="020B0604020202020204" pitchFamily="34" charset="0"/>
              <a:buChar char="•"/>
            </a:pPr>
            <a:r>
              <a:rPr lang="es-MX" dirty="0"/>
              <a:t>Tumba de Ciro</a:t>
            </a:r>
          </a:p>
          <a:p>
            <a:pPr marL="285750" indent="-285750">
              <a:buFont typeface="Arial" panose="020B0604020202020204" pitchFamily="34" charset="0"/>
              <a:buChar char="•"/>
            </a:pPr>
            <a:r>
              <a:rPr lang="es-MX" dirty="0"/>
              <a:t>Jardines Los </a:t>
            </a:r>
            <a:r>
              <a:rPr lang="es-MX" dirty="0" err="1"/>
              <a:t>Paradisos</a:t>
            </a:r>
            <a:endParaRPr lang="es-MX" dirty="0"/>
          </a:p>
          <a:p>
            <a:pPr>
              <a:buFont typeface="Arial" panose="020B0604020202020204" pitchFamily="34" charset="0"/>
              <a:buChar char="•"/>
            </a:pPr>
            <a:endParaRPr lang="es-MX" dirty="0"/>
          </a:p>
        </p:txBody>
      </p:sp>
    </p:spTree>
    <p:extLst>
      <p:ext uri="{BB962C8B-B14F-4D97-AF65-F5344CB8AC3E}">
        <p14:creationId xmlns:p14="http://schemas.microsoft.com/office/powerpoint/2010/main" val="2765430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422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A7268E-AD2D-4D27-AC14-76C7DBAC8898}"/>
              </a:ext>
            </a:extLst>
          </p:cNvPr>
          <p:cNvSpPr txBox="1"/>
          <p:nvPr/>
        </p:nvSpPr>
        <p:spPr>
          <a:xfrm>
            <a:off x="104214" y="4390056"/>
            <a:ext cx="4898091" cy="2308324"/>
          </a:xfrm>
          <a:prstGeom prst="rect">
            <a:avLst/>
          </a:prstGeom>
          <a:noFill/>
        </p:spPr>
        <p:txBody>
          <a:bodyPr wrap="square">
            <a:spAutoFit/>
          </a:bodyPr>
          <a:lstStyle/>
          <a:p>
            <a:r>
              <a:rPr lang="es-MX" dirty="0"/>
              <a:t>El </a:t>
            </a:r>
            <a:r>
              <a:rPr lang="es-MX" b="1" dirty="0"/>
              <a:t>patio de </a:t>
            </a:r>
            <a:r>
              <a:rPr lang="es-MX" b="1" dirty="0" err="1"/>
              <a:t>Jorsabad</a:t>
            </a:r>
            <a:r>
              <a:rPr lang="es-MX" dirty="0"/>
              <a:t> muestra los restos de una enorme ciudad construida en solo diez años a finales del siglo VIII a.C., bajo el reinado de Sargón II en el Imperio asirio (actual Irak). Tras su muerte, la ciudad perdió su estatus de capital. En el siglo XIX, arqueólogos franceses descubrieron sus ruinas, fundando en el Louvre el primer museo asirio y dando origen a la arqueología oriental.</a:t>
            </a:r>
            <a:endParaRPr lang="es-EC" dirty="0"/>
          </a:p>
        </p:txBody>
      </p:sp>
      <p:pic>
        <p:nvPicPr>
          <p:cNvPr id="5" name="Imagen 4">
            <a:extLst>
              <a:ext uri="{FF2B5EF4-FFF2-40B4-BE49-F238E27FC236}">
                <a16:creationId xmlns:a16="http://schemas.microsoft.com/office/drawing/2014/main" id="{07F99578-407E-468E-BA74-A044B5D876B0}"/>
              </a:ext>
            </a:extLst>
          </p:cNvPr>
          <p:cNvPicPr>
            <a:picLocks noChangeAspect="1"/>
          </p:cNvPicPr>
          <p:nvPr/>
        </p:nvPicPr>
        <p:blipFill>
          <a:blip r:embed="rId2"/>
          <a:stretch>
            <a:fillRect/>
          </a:stretch>
        </p:blipFill>
        <p:spPr>
          <a:xfrm>
            <a:off x="5457461" y="129816"/>
            <a:ext cx="6630325" cy="5249008"/>
          </a:xfrm>
          <a:prstGeom prst="rect">
            <a:avLst/>
          </a:prstGeom>
        </p:spPr>
      </p:pic>
    </p:spTree>
    <p:extLst>
      <p:ext uri="{BB962C8B-B14F-4D97-AF65-F5344CB8AC3E}">
        <p14:creationId xmlns:p14="http://schemas.microsoft.com/office/powerpoint/2010/main" val="1862881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23CAC4-09DE-47B6-9632-F652BF98793B}"/>
              </a:ext>
            </a:extLst>
          </p:cNvPr>
          <p:cNvSpPr txBox="1"/>
          <p:nvPr/>
        </p:nvSpPr>
        <p:spPr>
          <a:xfrm>
            <a:off x="252133" y="858229"/>
            <a:ext cx="3163420" cy="4524315"/>
          </a:xfrm>
          <a:prstGeom prst="rect">
            <a:avLst/>
          </a:prstGeom>
          <a:noFill/>
        </p:spPr>
        <p:txBody>
          <a:bodyPr wrap="square">
            <a:spAutoFit/>
          </a:bodyPr>
          <a:lstStyle/>
          <a:p>
            <a:r>
              <a:rPr lang="es-MX" dirty="0"/>
              <a:t>A la muerte de </a:t>
            </a:r>
            <a:r>
              <a:rPr lang="es-MX" b="1" dirty="0"/>
              <a:t>Sargón II</a:t>
            </a:r>
            <a:r>
              <a:rPr lang="es-MX" dirty="0"/>
              <a:t> en 705 a.C., su hijo </a:t>
            </a:r>
            <a:r>
              <a:rPr lang="es-MX" b="1" dirty="0"/>
              <a:t>Senaquerib</a:t>
            </a:r>
            <a:r>
              <a:rPr lang="es-MX" dirty="0"/>
              <a:t> abandonó la construcción de la ciudad inacabada y trasladó la capital a </a:t>
            </a:r>
            <a:r>
              <a:rPr lang="es-MX" b="1" dirty="0"/>
              <a:t>Nínive</a:t>
            </a:r>
            <a:r>
              <a:rPr lang="es-MX" dirty="0"/>
              <a:t>. Sargón murió en batalla y su cuerpo no fue hallado, lo que se interpretó como un castigo divino. El sitio quedó olvidado hasta 1843, cuando </a:t>
            </a:r>
            <a:r>
              <a:rPr lang="es-MX" b="1" dirty="0"/>
              <a:t>Paul Émile Botta</a:t>
            </a:r>
            <a:r>
              <a:rPr lang="es-MX" dirty="0"/>
              <a:t> lo redescubrió, iniciando la arqueología mesopotámica. Sus hallazgos, expuestos en el </a:t>
            </a:r>
            <a:r>
              <a:rPr lang="es-MX" b="1" dirty="0"/>
              <a:t>Museo del Louvre</a:t>
            </a:r>
            <a:r>
              <a:rPr lang="es-MX" dirty="0"/>
              <a:t>, dieron origen al primer museo asirio del mundo.</a:t>
            </a:r>
            <a:endParaRPr lang="es-EC" dirty="0"/>
          </a:p>
        </p:txBody>
      </p:sp>
      <p:pic>
        <p:nvPicPr>
          <p:cNvPr id="5" name="Imagen 4">
            <a:extLst>
              <a:ext uri="{FF2B5EF4-FFF2-40B4-BE49-F238E27FC236}">
                <a16:creationId xmlns:a16="http://schemas.microsoft.com/office/drawing/2014/main" id="{7A7898B9-5928-4435-BECD-FD28D5DED9B9}"/>
              </a:ext>
            </a:extLst>
          </p:cNvPr>
          <p:cNvPicPr>
            <a:picLocks noChangeAspect="1"/>
          </p:cNvPicPr>
          <p:nvPr/>
        </p:nvPicPr>
        <p:blipFill>
          <a:blip r:embed="rId2"/>
          <a:stretch>
            <a:fillRect/>
          </a:stretch>
        </p:blipFill>
        <p:spPr>
          <a:xfrm>
            <a:off x="4147330" y="238326"/>
            <a:ext cx="7792537" cy="5144218"/>
          </a:xfrm>
          <a:prstGeom prst="rect">
            <a:avLst/>
          </a:prstGeom>
        </p:spPr>
      </p:pic>
    </p:spTree>
    <p:extLst>
      <p:ext uri="{BB962C8B-B14F-4D97-AF65-F5344CB8AC3E}">
        <p14:creationId xmlns:p14="http://schemas.microsoft.com/office/powerpoint/2010/main" val="2083935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D34280D-F70F-4CD4-9824-AD29231B3780}"/>
              </a:ext>
            </a:extLst>
          </p:cNvPr>
          <p:cNvPicPr>
            <a:picLocks noChangeAspect="1"/>
          </p:cNvPicPr>
          <p:nvPr/>
        </p:nvPicPr>
        <p:blipFill>
          <a:blip r:embed="rId2"/>
          <a:stretch>
            <a:fillRect/>
          </a:stretch>
        </p:blipFill>
        <p:spPr>
          <a:xfrm>
            <a:off x="7173939" y="510606"/>
            <a:ext cx="4486901" cy="5487166"/>
          </a:xfrm>
          <a:prstGeom prst="rect">
            <a:avLst/>
          </a:prstGeom>
        </p:spPr>
      </p:pic>
      <p:sp>
        <p:nvSpPr>
          <p:cNvPr id="7" name="CuadroTexto 6">
            <a:extLst>
              <a:ext uri="{FF2B5EF4-FFF2-40B4-BE49-F238E27FC236}">
                <a16:creationId xmlns:a16="http://schemas.microsoft.com/office/drawing/2014/main" id="{05B76664-33D0-4E07-A081-29279F0CF59A}"/>
              </a:ext>
            </a:extLst>
          </p:cNvPr>
          <p:cNvSpPr txBox="1"/>
          <p:nvPr/>
        </p:nvSpPr>
        <p:spPr>
          <a:xfrm>
            <a:off x="235324" y="4886236"/>
            <a:ext cx="6098240" cy="1754326"/>
          </a:xfrm>
          <a:prstGeom prst="rect">
            <a:avLst/>
          </a:prstGeom>
          <a:noFill/>
        </p:spPr>
        <p:txBody>
          <a:bodyPr wrap="square">
            <a:spAutoFit/>
          </a:bodyPr>
          <a:lstStyle/>
          <a:p>
            <a:pPr algn="just"/>
            <a:r>
              <a:rPr lang="es-MX" dirty="0"/>
              <a:t>Los relieves de alabastro del palacio de Sargón II, originalmente situados al aire libre, decoraban el patio de honor y la sala del trono. Realzados con colores vivos, como azul y rojo, aún muestran rastros en la tiara de Sargón. Representan escenas de caza, procesiones y transporte de madera de cedro, reflejando la vida en la corte y la grandeza del Imperio asirio.</a:t>
            </a:r>
            <a:endParaRPr lang="es-EC" dirty="0"/>
          </a:p>
        </p:txBody>
      </p:sp>
    </p:spTree>
    <p:extLst>
      <p:ext uri="{BB962C8B-B14F-4D97-AF65-F5344CB8AC3E}">
        <p14:creationId xmlns:p14="http://schemas.microsoft.com/office/powerpoint/2010/main" val="455137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95623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2439</TotalTime>
  <Words>1762</Words>
  <Application>Microsoft Office PowerPoint</Application>
  <PresentationFormat>Panorámica</PresentationFormat>
  <Paragraphs>79</Paragraphs>
  <Slides>51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51</vt:i4>
      </vt:variant>
    </vt:vector>
  </HeadingPairs>
  <TitlesOfParts>
    <vt:vector size="56" baseType="lpstr">
      <vt:lpstr>Arial</vt:lpstr>
      <vt:lpstr>Calibri</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Edwin Roberto Zumba Llango</dc:creator>
  <cp:lastModifiedBy>Edwin Roberto Zumba Llango</cp:lastModifiedBy>
  <cp:revision>47</cp:revision>
  <dcterms:created xsi:type="dcterms:W3CDTF">2024-10-17T23:46:43Z</dcterms:created>
  <dcterms:modified xsi:type="dcterms:W3CDTF">2024-11-14T15:05:46Z</dcterms:modified>
</cp:coreProperties>
</file>