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69" r:id="rId4"/>
  </p:sldMasterIdLst>
  <p:handoutMasterIdLst>
    <p:handoutMasterId r:id="rId59"/>
  </p:handoutMasterIdLst>
  <p:sldIdLst>
    <p:sldId id="406" r:id="rId5"/>
    <p:sldId id="402" r:id="rId6"/>
    <p:sldId id="403" r:id="rId7"/>
    <p:sldId id="455" r:id="rId8"/>
    <p:sldId id="456" r:id="rId9"/>
    <p:sldId id="457" r:id="rId10"/>
    <p:sldId id="501" r:id="rId11"/>
    <p:sldId id="458" r:id="rId12"/>
    <p:sldId id="459" r:id="rId13"/>
    <p:sldId id="460" r:id="rId14"/>
    <p:sldId id="461" r:id="rId15"/>
    <p:sldId id="462" r:id="rId16"/>
    <p:sldId id="463" r:id="rId17"/>
    <p:sldId id="477" r:id="rId18"/>
    <p:sldId id="464" r:id="rId19"/>
    <p:sldId id="500" r:id="rId20"/>
    <p:sldId id="480" r:id="rId21"/>
    <p:sldId id="478" r:id="rId22"/>
    <p:sldId id="479" r:id="rId23"/>
    <p:sldId id="465" r:id="rId24"/>
    <p:sldId id="481" r:id="rId25"/>
    <p:sldId id="482" r:id="rId26"/>
    <p:sldId id="499" r:id="rId27"/>
    <p:sldId id="468" r:id="rId28"/>
    <p:sldId id="469" r:id="rId29"/>
    <p:sldId id="483" r:id="rId30"/>
    <p:sldId id="484" r:id="rId31"/>
    <p:sldId id="485" r:id="rId32"/>
    <p:sldId id="486" r:id="rId33"/>
    <p:sldId id="487" r:id="rId34"/>
    <p:sldId id="488" r:id="rId35"/>
    <p:sldId id="489" r:id="rId36"/>
    <p:sldId id="492" r:id="rId37"/>
    <p:sldId id="493" r:id="rId38"/>
    <p:sldId id="494" r:id="rId39"/>
    <p:sldId id="470" r:id="rId40"/>
    <p:sldId id="495" r:id="rId41"/>
    <p:sldId id="471" r:id="rId42"/>
    <p:sldId id="498" r:id="rId43"/>
    <p:sldId id="496" r:id="rId44"/>
    <p:sldId id="472" r:id="rId45"/>
    <p:sldId id="497" r:id="rId46"/>
    <p:sldId id="473" r:id="rId47"/>
    <p:sldId id="474" r:id="rId48"/>
    <p:sldId id="475" r:id="rId49"/>
    <p:sldId id="503" r:id="rId50"/>
    <p:sldId id="504" r:id="rId51"/>
    <p:sldId id="505" r:id="rId52"/>
    <p:sldId id="506" r:id="rId53"/>
    <p:sldId id="507" r:id="rId54"/>
    <p:sldId id="508" r:id="rId55"/>
    <p:sldId id="509" r:id="rId56"/>
    <p:sldId id="510" r:id="rId57"/>
    <p:sldId id="257" r:id="rId58"/>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000099"/>
    <a:srgbClr val="F7C4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19" autoAdjust="0"/>
    <p:restoredTop sz="94660"/>
  </p:normalViewPr>
  <p:slideViewPr>
    <p:cSldViewPr snapToGrid="0">
      <p:cViewPr varScale="1">
        <p:scale>
          <a:sx n="70" d="100"/>
          <a:sy n="70" d="100"/>
        </p:scale>
        <p:origin x="1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84870" cy="502755"/>
          </a:xfrm>
          <a:prstGeom prst="rect">
            <a:avLst/>
          </a:prstGeom>
        </p:spPr>
        <p:txBody>
          <a:bodyPr vert="horz" lIns="92437" tIns="46218" rIns="92437" bIns="46218" rtlCol="0"/>
          <a:lstStyle>
            <a:lvl1pPr algn="l">
              <a:defRPr sz="1200"/>
            </a:lvl1pPr>
          </a:lstStyle>
          <a:p>
            <a:endParaRPr lang="es-EC"/>
          </a:p>
        </p:txBody>
      </p:sp>
      <p:sp>
        <p:nvSpPr>
          <p:cNvPr id="3" name="Marcador de fecha 2"/>
          <p:cNvSpPr>
            <a:spLocks noGrp="1"/>
          </p:cNvSpPr>
          <p:nvPr>
            <p:ph type="dt" sz="quarter" idx="1"/>
          </p:nvPr>
        </p:nvSpPr>
        <p:spPr>
          <a:xfrm>
            <a:off x="3901699" y="0"/>
            <a:ext cx="2984870" cy="502755"/>
          </a:xfrm>
          <a:prstGeom prst="rect">
            <a:avLst/>
          </a:prstGeom>
        </p:spPr>
        <p:txBody>
          <a:bodyPr vert="horz" lIns="92437" tIns="46218" rIns="92437" bIns="46218" rtlCol="0"/>
          <a:lstStyle>
            <a:lvl1pPr algn="r">
              <a:defRPr sz="1200"/>
            </a:lvl1pPr>
          </a:lstStyle>
          <a:p>
            <a:fld id="{0BBFD71F-3F26-46B4-A436-ABE9A5BA7D18}" type="datetimeFigureOut">
              <a:rPr lang="es-EC" smtClean="0"/>
              <a:t>10/3/2023</a:t>
            </a:fld>
            <a:endParaRPr lang="es-EC"/>
          </a:p>
        </p:txBody>
      </p:sp>
      <p:sp>
        <p:nvSpPr>
          <p:cNvPr id="4" name="Marcador de pie de página 3"/>
          <p:cNvSpPr>
            <a:spLocks noGrp="1"/>
          </p:cNvSpPr>
          <p:nvPr>
            <p:ph type="ftr" sz="quarter" idx="2"/>
          </p:nvPr>
        </p:nvSpPr>
        <p:spPr>
          <a:xfrm>
            <a:off x="1" y="9517546"/>
            <a:ext cx="2984870" cy="502754"/>
          </a:xfrm>
          <a:prstGeom prst="rect">
            <a:avLst/>
          </a:prstGeom>
        </p:spPr>
        <p:txBody>
          <a:bodyPr vert="horz" lIns="92437" tIns="46218" rIns="92437" bIns="46218"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901699" y="9517546"/>
            <a:ext cx="2984870" cy="502754"/>
          </a:xfrm>
          <a:prstGeom prst="rect">
            <a:avLst/>
          </a:prstGeom>
        </p:spPr>
        <p:txBody>
          <a:bodyPr vert="horz" lIns="92437" tIns="46218" rIns="92437" bIns="46218" rtlCol="0" anchor="b"/>
          <a:lstStyle>
            <a:lvl1pPr algn="r">
              <a:defRPr sz="1200"/>
            </a:lvl1pPr>
          </a:lstStyle>
          <a:p>
            <a:fld id="{ABDA77AD-2B22-40B0-865D-784D93CBD445}" type="slidenum">
              <a:rPr lang="es-EC" smtClean="0"/>
              <a:t>‹Nº›</a:t>
            </a:fld>
            <a:endParaRPr lang="es-EC"/>
          </a:p>
        </p:txBody>
      </p:sp>
    </p:spTree>
    <p:extLst>
      <p:ext uri="{BB962C8B-B14F-4D97-AF65-F5344CB8AC3E}">
        <p14:creationId xmlns:p14="http://schemas.microsoft.com/office/powerpoint/2010/main" val="25424984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93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2676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8946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2239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66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505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5524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5017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3/10/2023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3585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3/10/2023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32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6185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3/10/2023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8373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es.wikipedia.org/w/index.php?title=Impune&amp;amp%3Baction=edit&amp;amp%3Bredlink=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SISTEMA PENITENCIARIO</a:t>
            </a:r>
          </a:p>
        </p:txBody>
      </p:sp>
      <p:pic>
        <p:nvPicPr>
          <p:cNvPr id="2050" name="Picture 2" descr="Dentro de Alcatraz célula D-Block, aislamiento - Foto de stock de Cárcel libre de derechos">
            <a:extLst>
              <a:ext uri="{FF2B5EF4-FFF2-40B4-BE49-F238E27FC236}">
                <a16:creationId xmlns:a16="http://schemas.microsoft.com/office/drawing/2014/main" id="{704048CF-2AE4-76EE-8B9F-F455E83F3A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80" y="1741684"/>
            <a:ext cx="10058399" cy="465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298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LEY DE GRACIA</a:t>
            </a:r>
          </a:p>
        </p:txBody>
      </p:sp>
      <p:sp>
        <p:nvSpPr>
          <p:cNvPr id="3" name="Marcador de contenido 2"/>
          <p:cNvSpPr>
            <a:spLocks noGrp="1"/>
          </p:cNvSpPr>
          <p:nvPr>
            <p:ph idx="1"/>
          </p:nvPr>
        </p:nvSpPr>
        <p:spPr>
          <a:xfrm>
            <a:off x="838200" y="2017868"/>
            <a:ext cx="10515600" cy="4515877"/>
          </a:xfrm>
        </p:spPr>
        <p:txBody>
          <a:bodyPr>
            <a:noAutofit/>
          </a:bodyPr>
          <a:lstStyle/>
          <a:p>
            <a:pPr marL="449580" algn="just"/>
            <a:r>
              <a:rPr lang="es-ES" sz="1800" dirty="0">
                <a:effectLst/>
                <a:latin typeface="Times New Roman" panose="02020603050405020304" pitchFamily="18" charset="0"/>
                <a:ea typeface="Times New Roman" panose="02020603050405020304" pitchFamily="18" charset="0"/>
              </a:rPr>
              <a:t>LA LEY DE GRACIA EN ECUADOR HA TENIDO VARIAS MODIFICACIONES, EL 4 DE JUNIO DE 1878, EL 5 DE MAYO DE 1884, EL 20 DE AGOSTO DE 1887, EL 16 DE SEPTIEMBRE DE 1892 Y EL 28 DE AGOSTO DE 1894</a:t>
            </a:r>
          </a:p>
          <a:p>
            <a:pPr marL="449580" algn="just"/>
            <a:r>
              <a:rPr lang="es-ES" sz="1800" dirty="0">
                <a:effectLst/>
                <a:latin typeface="Times New Roman" panose="02020603050405020304" pitchFamily="18" charset="0"/>
                <a:ea typeface="Times New Roman" panose="02020603050405020304" pitchFamily="18" charset="0"/>
              </a:rPr>
              <a:t>LA LEY DE GRACIA DEL4 DE JUNIO DE 1878 Y LA DEL 28 DE AGOSTO DE 1894 TIENE UNA GRAN DIFERENCIA, PUES MIENTRAS LA PRIMERA, ESTABLECE: LA FACULTAD EXCLUSIVA DEL REO O DE SU DEFENSOR PARA SOLICITAR, POR UNA SOLA VEZ, EL EJERCICIO DEL DERECHO DE GRACIA; EN LA LEY DE 1894SE EXISTE UNA INDETERMINACIÓN DE QUE PUEDE  SOLICITAR EL EJERCICIO DEL DERECHO DE GRACIA; Y AMÁS DE ELLO EL PROCEDIMIENTO VARIA SUSTANCIABLEMENTE. </a:t>
            </a:r>
            <a:endParaRPr lang="es-EC" sz="1800" dirty="0">
              <a:effectLst/>
              <a:latin typeface="Times New Roman" panose="02020603050405020304" pitchFamily="18" charset="0"/>
              <a:ea typeface="Times New Roman" panose="02020603050405020304" pitchFamily="18" charset="0"/>
            </a:endParaRPr>
          </a:p>
          <a:p>
            <a:pPr marL="449580" algn="just"/>
            <a:r>
              <a:rPr lang="es-ES" sz="1800" dirty="0">
                <a:effectLst/>
                <a:latin typeface="Times New Roman" panose="02020603050405020304" pitchFamily="18" charset="0"/>
                <a:ea typeface="Times New Roman" panose="02020603050405020304" pitchFamily="18" charset="0"/>
              </a:rPr>
              <a:t>EN  LA LEY DE GRACIA DEL 20 DE AGOSTO DE 1887, ESTÁCONSTITUIDA POR 20 ARTÍCULOS SOBRE DISPOSICIONES REGLAMENTARIAS Y CON CONTENIDO SIMILAR A LA LEY DE 1878.  </a:t>
            </a:r>
            <a:endParaRPr lang="es-EC" sz="1800" dirty="0">
              <a:effectLst/>
              <a:latin typeface="Times New Roman" panose="02020603050405020304" pitchFamily="18" charset="0"/>
              <a:ea typeface="Times New Roman" panose="02020603050405020304" pitchFamily="18" charset="0"/>
            </a:endParaRPr>
          </a:p>
          <a:p>
            <a:pPr marL="449580" algn="just"/>
            <a:r>
              <a:rPr lang="es-ES" sz="1800" dirty="0">
                <a:effectLst/>
                <a:latin typeface="Times New Roman" panose="02020603050405020304" pitchFamily="18" charset="0"/>
                <a:ea typeface="Times New Roman" panose="02020603050405020304" pitchFamily="18" charset="0"/>
              </a:rPr>
              <a:t> LA LEY DE GRACIA DEL 28 DE AGOSTO DE 1894, CONTIENE VARIAS CODIFICACIONES COMO LA DEL 3 DE ABRIL DE 1959, REALIZADA POR LA COMISIÓN LEGISLATIVA, REFORMADA: POR EL DECRETO SUPREMO NO. 375 DEL 23 DE SEPTIEMBRE DE 1936, QUE CREA EL INSTITUTO DE CRIMINOLOGÍA Y TENIENDO COMO FUNCIÓN INFORMAR PARA CASOS DE CONMUTACIÓN,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5113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197E25-E75B-40AC-A46B-6D248B434D67}"/>
              </a:ext>
            </a:extLst>
          </p:cNvPr>
          <p:cNvSpPr>
            <a:spLocks noGrp="1"/>
          </p:cNvSpPr>
          <p:nvPr>
            <p:ph idx="1"/>
          </p:nvPr>
        </p:nvSpPr>
        <p:spPr/>
        <p:txBody>
          <a:bodyPr/>
          <a:lstStyle/>
          <a:p>
            <a:r>
              <a:rPr lang="es-ES" sz="2000" dirty="0">
                <a:effectLst/>
                <a:latin typeface="Times New Roman" panose="02020603050405020304" pitchFamily="18" charset="0"/>
                <a:ea typeface="Times New Roman" panose="02020603050405020304" pitchFamily="18" charset="0"/>
              </a:rPr>
              <a:t>REBAJA O REMISIÓN DE LA PENA Y NEGATIVA DE GRACIA.  MEDIANTE EL DECRETO NO. 1053, EXPEDIDO EL 29 DE DICIEMBRE DE 1970, QUE DISPONE QUE LAS ATRIBUCIONES QUE CORRESPONDEN AL CONSEJO DE ESTADO, DEBEN SER EJERCIDAS POR LA CORTE SUPREMA DE JUSTICIA Y LAS CORTES SUPERIORES.</a:t>
            </a:r>
            <a:endParaRPr lang="es-EC" dirty="0"/>
          </a:p>
        </p:txBody>
      </p:sp>
    </p:spTree>
    <p:extLst>
      <p:ext uri="{BB962C8B-B14F-4D97-AF65-F5344CB8AC3E}">
        <p14:creationId xmlns:p14="http://schemas.microsoft.com/office/powerpoint/2010/main" val="422246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TEORÍA DE LA ASOCIACIÓN DIFERENCIAL</a:t>
            </a:r>
          </a:p>
        </p:txBody>
      </p:sp>
      <p:sp>
        <p:nvSpPr>
          <p:cNvPr id="3" name="Marcador de contenido 2"/>
          <p:cNvSpPr>
            <a:spLocks noGrp="1"/>
          </p:cNvSpPr>
          <p:nvPr>
            <p:ph idx="1"/>
          </p:nvPr>
        </p:nvSpPr>
        <p:spPr>
          <a:xfrm>
            <a:off x="838200" y="2017868"/>
            <a:ext cx="10515600" cy="4515877"/>
          </a:xfrm>
        </p:spPr>
        <p:txBody>
          <a:bodyPr>
            <a:noAutofit/>
          </a:bodyPr>
          <a:lstStyle/>
          <a:p>
            <a:pPr marL="449580" algn="just"/>
            <a:r>
              <a:rPr lang="es-ES" sz="1800" dirty="0">
                <a:effectLst/>
                <a:latin typeface="Times New Roman" panose="02020603050405020304" pitchFamily="18" charset="0"/>
                <a:ea typeface="Times New Roman" panose="02020603050405020304" pitchFamily="18" charset="0"/>
              </a:rPr>
              <a:t>ESTA TEORÍA DETERMINA QUE LAS PERSONA APRENDEN A SER CRIMINALES DENTRO DE SU ENTORNO, EN EL AMBIENTE EN DONDE SE DESARROLLAN,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ESPECIALMENTE </a:t>
            </a:r>
            <a:r>
              <a:rPr lang="es-ES" sz="1800" spc="5" dirty="0">
                <a:effectLst/>
                <a:latin typeface="Times New Roman" panose="02020603050405020304" pitchFamily="18" charset="0"/>
                <a:ea typeface="Times New Roman" panose="02020603050405020304" pitchFamily="18" charset="0"/>
              </a:rPr>
              <a:t>POR </a:t>
            </a:r>
            <a:r>
              <a:rPr lang="es-ES" sz="1800" dirty="0">
                <a:effectLst/>
                <a:latin typeface="Times New Roman" panose="02020603050405020304" pitchFamily="18" charset="0"/>
                <a:ea typeface="Times New Roman" panose="02020603050405020304" pitchFamily="18" charset="0"/>
              </a:rPr>
              <a:t>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PODER</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ADQUIERE EL CRIMEN EN DEFINIDOS GRUPOS SOCIALES, EN LOS QUE LA ACTIVIDAD DELICTIVA TOMA FUERZA. DEBIENDO ACLARAR QUE CON LO ANTERIRMENTE MANIFESTADO AFIRMAMOS QUE NO NECESARIAMENTE TODA LA COLECTIVIDAD ES PROPENSA AL CRIMEN SINO MAS BIEN QUE INFLUYEN ASPECTOS DE INTERACCIÓN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MODELOS QUE</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LLEVAN</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TAL</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ESTILO</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VIDA.</a:t>
            </a:r>
            <a:endParaRPr lang="es-EC" sz="1800" dirty="0">
              <a:effectLst/>
              <a:latin typeface="Times New Roman" panose="02020603050405020304" pitchFamily="18" charset="0"/>
              <a:ea typeface="Times New Roman" panose="02020603050405020304" pitchFamily="18" charset="0"/>
            </a:endParaRPr>
          </a:p>
          <a:p>
            <a:pPr marL="449580" algn="just"/>
            <a:r>
              <a:rPr lang="es-ES" sz="1800" dirty="0">
                <a:effectLst/>
                <a:latin typeface="Times New Roman" panose="02020603050405020304" pitchFamily="18" charset="0"/>
                <a:ea typeface="Times New Roman" panose="02020603050405020304" pitchFamily="18" charset="0"/>
              </a:rPr>
              <a:t>SEGÚN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GONZÁLEZ VIDAURRI Y SÁNCHEZ SANDOVAL, PARA SUTHERLAND, LA DESORGANIZACIÓN SOCIAL SE INSTAURA POR:</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“PORQUE EXISTE ‘CONFLICTO DE NORMAS’; EXISTEN NORMAS QUE SE CONTRAPONEN O SON INCOHERENTES CON 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REALIDAD</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SOCIAL”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(2008,</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85)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5544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PRINCIPIOS RECTORES DEL SISTEMA PENITENCIARIO </a:t>
            </a:r>
          </a:p>
        </p:txBody>
      </p:sp>
      <p:sp>
        <p:nvSpPr>
          <p:cNvPr id="3" name="Marcador de contenido 2"/>
          <p:cNvSpPr>
            <a:spLocks noGrp="1"/>
          </p:cNvSpPr>
          <p:nvPr>
            <p:ph idx="1"/>
          </p:nvPr>
        </p:nvSpPr>
        <p:spPr>
          <a:xfrm>
            <a:off x="838200" y="2017868"/>
            <a:ext cx="10515600" cy="4515877"/>
          </a:xfrm>
        </p:spPr>
        <p:txBody>
          <a:bodyPr>
            <a:noAutofit/>
          </a:bodyPr>
          <a:lstStyle/>
          <a:p>
            <a:pPr marL="449580" algn="just"/>
            <a:r>
              <a:rPr lang="es-ES" sz="1800" dirty="0">
                <a:effectLst/>
                <a:latin typeface="Times New Roman" panose="02020603050405020304" pitchFamily="18" charset="0"/>
                <a:ea typeface="Times New Roman" panose="02020603050405020304" pitchFamily="18" charset="0"/>
              </a:rPr>
              <a:t>LOS PRINCIPIOS QUE LIMITAN EL PODER PENAL Y EN CONSECUENCIA DE LA EJECUCIÓN DE 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PENA, PARA EL EFECTO ES INDISPENSABLE EL ANÁLISIS DE 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CONCEPCIÓN DE “ESTADO DE DERECHO” COMO CONDICIÓN BÁSICA PARA LA EXISTENCIA Y APLICACIÓN DE LOS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PRINCIPIOS RECTORES. </a:t>
            </a:r>
          </a:p>
          <a:p>
            <a:pPr marL="165100" marR="302895" algn="just">
              <a:lnSpc>
                <a:spcPct val="150000"/>
              </a:lnSpc>
              <a:spcBef>
                <a:spcPts val="650"/>
              </a:spcBef>
              <a:spcAft>
                <a:spcPts val="0"/>
              </a:spcAft>
            </a:pPr>
            <a:r>
              <a:rPr lang="es-ES" sz="1800" dirty="0">
                <a:effectLst/>
                <a:latin typeface="Times New Roman" panose="02020603050405020304" pitchFamily="18" charset="0"/>
                <a:ea typeface="Times New Roman" panose="02020603050405020304" pitchFamily="18" charset="0"/>
              </a:rPr>
              <a:t>LOS PRINCIPIOS NORMATIVOS LOS ENCONTRAMOS EN LA CONSTITUCIÓN, TRATADOS INTERNACIONALES Y LEY PENITENCIARIA. TOMAREMOS COMO REFERENCIA LOS PRINCIPIOS QUE CARLOS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SÁNCHEZ,</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SU</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OBRA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“LÍMITES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CONSTITUCIONALES AL DERECHO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PENAL” ESTABLECE</a:t>
            </a:r>
            <a:endParaRPr lang="es-EC" sz="1800" dirty="0">
              <a:effectLst/>
              <a:latin typeface="Times New Roman" panose="02020603050405020304" pitchFamily="18" charset="0"/>
              <a:ea typeface="Times New Roman" panose="02020603050405020304" pitchFamily="18" charset="0"/>
            </a:endParaRPr>
          </a:p>
          <a:p>
            <a:pPr marL="342900" marR="302895" lvl="0" indent="-342900" algn="just">
              <a:lnSpc>
                <a:spcPct val="150000"/>
              </a:lnSpc>
              <a:spcBef>
                <a:spcPts val="650"/>
              </a:spcBef>
              <a:spcAft>
                <a:spcPts val="0"/>
              </a:spcAft>
              <a:buFont typeface="Symbol" panose="05050102010706020507" pitchFamily="18" charset="2"/>
              <a:buChar char=""/>
            </a:pPr>
            <a:r>
              <a:rPr lang="es-ES" sz="1800" spc="-5" dirty="0">
                <a:effectLst/>
                <a:latin typeface="Times New Roman" panose="02020603050405020304" pitchFamily="18" charset="0"/>
                <a:ea typeface="Times New Roman" panose="02020603050405020304" pitchFamily="18" charset="0"/>
              </a:rPr>
              <a:t>PRINCIPIO</a:t>
            </a:r>
            <a:r>
              <a:rPr lang="es-ES" sz="1800" spc="-25" dirty="0">
                <a:effectLst/>
                <a:latin typeface="Times New Roman" panose="02020603050405020304" pitchFamily="18" charset="0"/>
                <a:ea typeface="Times New Roman" panose="02020603050405020304" pitchFamily="18" charset="0"/>
              </a:rPr>
              <a:t> </a:t>
            </a:r>
            <a:r>
              <a:rPr lang="es-ES" sz="1800" spc="-5" dirty="0">
                <a:effectLst/>
                <a:latin typeface="Times New Roman" panose="02020603050405020304" pitchFamily="18" charset="0"/>
                <a:ea typeface="Times New Roman" panose="02020603050405020304" pitchFamily="18" charset="0"/>
              </a:rPr>
              <a:t>PRO-HOMINE.</a:t>
            </a:r>
            <a:endParaRPr lang="es-EC" sz="1800" dirty="0">
              <a:effectLst/>
              <a:latin typeface="Times New Roman" panose="02020603050405020304" pitchFamily="18" charset="0"/>
              <a:ea typeface="Times New Roman" panose="02020603050405020304" pitchFamily="18" charset="0"/>
            </a:endParaRPr>
          </a:p>
          <a:p>
            <a:pPr marL="342900" lvl="0" indent="-342900">
              <a:spcBef>
                <a:spcPts val="690"/>
              </a:spcBef>
              <a:spcAft>
                <a:spcPts val="0"/>
              </a:spcAft>
              <a:buSzPts val="1200"/>
              <a:buFont typeface="Symbol" panose="05050102010706020507" pitchFamily="18" charset="2"/>
              <a:buChar char=""/>
              <a:tabLst>
                <a:tab pos="622300" algn="l"/>
                <a:tab pos="622935" algn="l"/>
              </a:tabLst>
            </a:pPr>
            <a:r>
              <a:rPr lang="es-ES" sz="1800" spc="-5" dirty="0">
                <a:effectLst/>
                <a:latin typeface="Times New Roman" panose="02020603050405020304" pitchFamily="18" charset="0"/>
                <a:ea typeface="Symbol" panose="05050102010706020507" pitchFamily="18" charset="2"/>
                <a:cs typeface="Symbol" panose="05050102010706020507" pitchFamily="18" charset="2"/>
              </a:rPr>
              <a:t>PRINCIPIO</a:t>
            </a:r>
            <a:r>
              <a:rPr lang="es-ES" sz="1800" spc="-25"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PRO-LIBERTÁIS.</a:t>
            </a:r>
            <a:endParaRPr lang="es-EC" sz="18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spcBef>
                <a:spcPts val="690"/>
              </a:spcBef>
              <a:spcAft>
                <a:spcPts val="0"/>
              </a:spcAft>
              <a:buSzPts val="1200"/>
              <a:buFont typeface="Symbol" panose="05050102010706020507" pitchFamily="18" charset="2"/>
              <a:buChar char=""/>
              <a:tabLst>
                <a:tab pos="622300" algn="l"/>
                <a:tab pos="622935" algn="l"/>
              </a:tabLst>
            </a:pPr>
            <a:r>
              <a:rPr lang="es-ES" sz="1800" dirty="0">
                <a:effectLst/>
                <a:latin typeface="Times New Roman" panose="02020603050405020304" pitchFamily="18" charset="0"/>
                <a:ea typeface="Symbol" panose="05050102010706020507" pitchFamily="18" charset="2"/>
                <a:cs typeface="Symbol" panose="05050102010706020507" pitchFamily="18" charset="2"/>
              </a:rPr>
              <a:t>PRINCIPIO DE</a:t>
            </a:r>
            <a:r>
              <a:rPr lang="es-ES" sz="1800" spc="-2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LEGALIDAD</a:t>
            </a:r>
            <a:r>
              <a:rPr lang="es-ES" sz="1800" spc="-20"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DE LA</a:t>
            </a:r>
            <a:r>
              <a:rPr lang="es-ES" sz="1800" spc="40"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EJECUCIÓN.</a:t>
            </a:r>
            <a:endParaRPr lang="es-EC" sz="18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spcBef>
                <a:spcPts val="665"/>
              </a:spcBef>
              <a:spcAft>
                <a:spcPts val="0"/>
              </a:spcAft>
              <a:buSzPts val="1200"/>
              <a:buFont typeface="Symbol" panose="05050102010706020507" pitchFamily="18" charset="2"/>
              <a:buChar char=""/>
              <a:tabLst>
                <a:tab pos="622300" algn="l"/>
                <a:tab pos="622935" algn="l"/>
              </a:tabLst>
            </a:pPr>
            <a:r>
              <a:rPr lang="es-ES" sz="1800" dirty="0">
                <a:effectLst/>
                <a:latin typeface="Times New Roman" panose="02020603050405020304" pitchFamily="18" charset="0"/>
                <a:ea typeface="Symbol" panose="05050102010706020507" pitchFamily="18" charset="2"/>
                <a:cs typeface="Symbol" panose="05050102010706020507" pitchFamily="18" charset="2"/>
              </a:rPr>
              <a:t>PRINCIPIO</a:t>
            </a:r>
            <a:r>
              <a:rPr lang="es-ES" sz="1800" spc="-1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DE</a:t>
            </a:r>
            <a:r>
              <a:rPr lang="es-ES" sz="1800" spc="-30"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RESOCIALIZACIÓN.</a:t>
            </a:r>
            <a:endParaRPr lang="es-EC" sz="18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spcBef>
                <a:spcPts val="380"/>
              </a:spcBef>
              <a:spcAft>
                <a:spcPts val="0"/>
              </a:spcAft>
              <a:buSzPts val="1200"/>
              <a:buFont typeface="Symbol" panose="05050102010706020507" pitchFamily="18" charset="2"/>
              <a:buChar char=""/>
              <a:tabLst>
                <a:tab pos="622300" algn="l"/>
                <a:tab pos="622935" algn="l"/>
              </a:tabLst>
            </a:pPr>
            <a:r>
              <a:rPr lang="es-ES" sz="1800" spc="-5" dirty="0">
                <a:effectLst/>
                <a:latin typeface="Times New Roman" panose="02020603050405020304" pitchFamily="18" charset="0"/>
                <a:ea typeface="Times New Roman" panose="02020603050405020304" pitchFamily="18" charset="0"/>
              </a:rPr>
              <a:t>.</a:t>
            </a:r>
            <a:endParaRPr lang="es-EC" sz="1800" spc="-5" dirty="0">
              <a:effectLst/>
              <a:latin typeface="Times New Roman" panose="02020603050405020304" pitchFamily="18" charset="0"/>
              <a:ea typeface="Times New Roman" panose="02020603050405020304" pitchFamily="18" charset="0"/>
            </a:endParaRPr>
          </a:p>
          <a:p>
            <a:pPr marL="342900" lvl="0" indent="-342900">
              <a:spcBef>
                <a:spcPts val="665"/>
              </a:spcBef>
              <a:spcAft>
                <a:spcPts val="0"/>
              </a:spcAft>
              <a:buSzPts val="1200"/>
              <a:buFont typeface="Symbol" panose="05050102010706020507" pitchFamily="18" charset="2"/>
              <a:buChar char=""/>
              <a:tabLst>
                <a:tab pos="622300" algn="l"/>
                <a:tab pos="622935" algn="l"/>
              </a:tabLst>
            </a:pPr>
            <a:r>
              <a:rPr lang="es-ES" sz="1800" dirty="0">
                <a:effectLst/>
                <a:latin typeface="Times New Roman" panose="02020603050405020304" pitchFamily="18" charset="0"/>
                <a:ea typeface="Symbol" panose="05050102010706020507" pitchFamily="18" charset="2"/>
                <a:cs typeface="Symbol" panose="05050102010706020507" pitchFamily="18" charset="2"/>
              </a:rPr>
              <a:t> </a:t>
            </a:r>
            <a:endParaRPr lang="es-EC" sz="1800" dirty="0">
              <a:effectLst/>
              <a:latin typeface="Times New Roman" panose="02020603050405020304" pitchFamily="18" charset="0"/>
              <a:ea typeface="Symbol" panose="05050102010706020507" pitchFamily="18" charset="2"/>
              <a:cs typeface="Symbol" panose="05050102010706020507" pitchFamily="18" charset="2"/>
            </a:endParaRPr>
          </a:p>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endParaRPr lang="es-EC" sz="1800" dirty="0">
              <a:effectLst/>
              <a:latin typeface="Times New Roman" panose="02020603050405020304" pitchFamily="18" charset="0"/>
              <a:ea typeface="Times New Roman" panose="02020603050405020304" pitchFamily="18" charset="0"/>
            </a:endParaRPr>
          </a:p>
          <a:p>
            <a:pPr marL="449580" algn="just"/>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392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14E68D8-4187-4983-8D67-EE532A3DD65E}"/>
              </a:ext>
            </a:extLst>
          </p:cNvPr>
          <p:cNvSpPr>
            <a:spLocks noGrp="1"/>
          </p:cNvSpPr>
          <p:nvPr>
            <p:ph idx="1"/>
          </p:nvPr>
        </p:nvSpPr>
        <p:spPr/>
        <p:txBody>
          <a:bodyPr>
            <a:normAutofit/>
          </a:bodyPr>
          <a:lstStyle/>
          <a:p>
            <a:pPr marL="342900" lvl="0" indent="-342900">
              <a:spcBef>
                <a:spcPts val="380"/>
              </a:spcBef>
              <a:spcAft>
                <a:spcPts val="0"/>
              </a:spcAft>
              <a:buSzPts val="1200"/>
              <a:buFont typeface="Symbol" panose="05050102010706020507" pitchFamily="18" charset="2"/>
              <a:buChar char=""/>
              <a:tabLst>
                <a:tab pos="622300" algn="l"/>
                <a:tab pos="622935" algn="l"/>
              </a:tabLst>
            </a:pPr>
            <a:r>
              <a:rPr lang="es-ES" sz="2000" dirty="0">
                <a:effectLst/>
                <a:latin typeface="Times New Roman" panose="02020603050405020304" pitchFamily="18" charset="0"/>
                <a:ea typeface="Symbol" panose="05050102010706020507" pitchFamily="18" charset="2"/>
                <a:cs typeface="Symbol" panose="05050102010706020507" pitchFamily="18" charset="2"/>
              </a:rPr>
              <a:t>PRINCIPIO</a:t>
            </a:r>
            <a:r>
              <a:rPr lang="es-ES" sz="2000" spc="-5"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DE</a:t>
            </a:r>
            <a:r>
              <a:rPr lang="es-ES" sz="2000" spc="-20"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NORMALIDAD.</a:t>
            </a:r>
            <a:endParaRPr lang="es-EC" sz="20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spcBef>
                <a:spcPts val="690"/>
              </a:spcBef>
              <a:spcAft>
                <a:spcPts val="0"/>
              </a:spcAft>
              <a:buSzPts val="1200"/>
              <a:buFont typeface="Symbol" panose="05050102010706020507" pitchFamily="18" charset="2"/>
              <a:buChar char=""/>
              <a:tabLst>
                <a:tab pos="622300" algn="l"/>
                <a:tab pos="622935" algn="l"/>
              </a:tabLst>
            </a:pPr>
            <a:r>
              <a:rPr lang="es-ES" sz="2000" dirty="0">
                <a:effectLst/>
                <a:latin typeface="Times New Roman" panose="02020603050405020304" pitchFamily="18" charset="0"/>
                <a:ea typeface="Symbol" panose="05050102010706020507" pitchFamily="18" charset="2"/>
                <a:cs typeface="Symbol" panose="05050102010706020507" pitchFamily="18" charset="2"/>
              </a:rPr>
              <a:t>PRINCIPIO DE</a:t>
            </a:r>
            <a:r>
              <a:rPr lang="es-ES" sz="2000" spc="-10"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CUIDADO.</a:t>
            </a:r>
            <a:endParaRPr lang="es-EC" sz="20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spcBef>
                <a:spcPts val="670"/>
              </a:spcBef>
              <a:spcAft>
                <a:spcPts val="0"/>
              </a:spcAft>
              <a:buSzPts val="1200"/>
              <a:buFont typeface="Symbol" panose="05050102010706020507" pitchFamily="18" charset="2"/>
              <a:buChar char=""/>
              <a:tabLst>
                <a:tab pos="622300" algn="l"/>
                <a:tab pos="622935" algn="l"/>
              </a:tabLst>
            </a:pPr>
            <a:r>
              <a:rPr lang="es-ES" sz="2000" dirty="0">
                <a:effectLst/>
                <a:latin typeface="Times New Roman" panose="02020603050405020304" pitchFamily="18" charset="0"/>
                <a:ea typeface="Symbol" panose="05050102010706020507" pitchFamily="18" charset="2"/>
                <a:cs typeface="Symbol" panose="05050102010706020507" pitchFamily="18" charset="2"/>
              </a:rPr>
              <a:t>PRINCIPIO</a:t>
            </a:r>
            <a:r>
              <a:rPr lang="es-ES" sz="2000" spc="15"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DE REDUCCIÓN</a:t>
            </a:r>
            <a:r>
              <a:rPr lang="es-ES" sz="2000" spc="-25"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DEL DAÑO.</a:t>
            </a:r>
            <a:endParaRPr lang="es-EC" sz="20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spcBef>
                <a:spcPts val="665"/>
              </a:spcBef>
              <a:spcAft>
                <a:spcPts val="0"/>
              </a:spcAft>
              <a:buSzPts val="1200"/>
              <a:buFont typeface="Symbol" panose="05050102010706020507" pitchFamily="18" charset="2"/>
              <a:buChar char=""/>
              <a:tabLst>
                <a:tab pos="622300" algn="l"/>
                <a:tab pos="622935" algn="l"/>
              </a:tabLst>
            </a:pPr>
            <a:r>
              <a:rPr lang="es-ES" sz="2000" dirty="0">
                <a:effectLst/>
                <a:latin typeface="Times New Roman" panose="02020603050405020304" pitchFamily="18" charset="0"/>
                <a:ea typeface="Symbol" panose="05050102010706020507" pitchFamily="18" charset="2"/>
                <a:cs typeface="Symbol" panose="05050102010706020507" pitchFamily="18" charset="2"/>
              </a:rPr>
              <a:t>PRINCIPIO</a:t>
            </a:r>
            <a:r>
              <a:rPr lang="es-ES" sz="2000" spc="-20"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DE</a:t>
            </a:r>
            <a:r>
              <a:rPr lang="es-ES" sz="2000" spc="-25"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JURISDICCIONALIDAD.</a:t>
            </a:r>
            <a:endParaRPr lang="es-EC" sz="20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spcBef>
                <a:spcPts val="690"/>
              </a:spcBef>
              <a:spcAft>
                <a:spcPts val="0"/>
              </a:spcAft>
              <a:buSzPts val="1200"/>
              <a:buFont typeface="Symbol" panose="05050102010706020507" pitchFamily="18" charset="2"/>
              <a:buChar char=""/>
              <a:tabLst>
                <a:tab pos="622300" algn="l"/>
                <a:tab pos="622935" algn="l"/>
              </a:tabLst>
            </a:pPr>
            <a:r>
              <a:rPr lang="es-ES" sz="2000" dirty="0">
                <a:effectLst/>
                <a:latin typeface="Times New Roman" panose="02020603050405020304" pitchFamily="18" charset="0"/>
                <a:ea typeface="Symbol" panose="05050102010706020507" pitchFamily="18" charset="2"/>
                <a:cs typeface="Symbol" panose="05050102010706020507" pitchFamily="18" charset="2"/>
              </a:rPr>
              <a:t>PRINCIPIOS</a:t>
            </a:r>
            <a:r>
              <a:rPr lang="es-ES" sz="2000" spc="-25"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POLÍTICO-PENALES</a:t>
            </a:r>
            <a:r>
              <a:rPr lang="es-ES" sz="2000" spc="-25"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DE</a:t>
            </a:r>
            <a:r>
              <a:rPr lang="es-ES" sz="2000" spc="5"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LA</a:t>
            </a:r>
            <a:r>
              <a:rPr lang="es-ES" sz="2000" spc="-15"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EJECUCIÓN</a:t>
            </a:r>
            <a:r>
              <a:rPr lang="es-ES" sz="2000" spc="-40"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DE</a:t>
            </a:r>
            <a:r>
              <a:rPr lang="es-ES" sz="2000" spc="5"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LA</a:t>
            </a:r>
            <a:r>
              <a:rPr lang="es-ES" sz="2000" spc="-15"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PENA</a:t>
            </a:r>
            <a:r>
              <a:rPr lang="es-ES" sz="2000" spc="-20"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EN</a:t>
            </a:r>
            <a:r>
              <a:rPr lang="es-ES" sz="2000" spc="-15"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MATERIA</a:t>
            </a:r>
            <a:r>
              <a:rPr lang="es-ES" sz="2000" spc="15"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DE</a:t>
            </a:r>
            <a:r>
              <a:rPr lang="es-ES" sz="2000" spc="-65" dirty="0">
                <a:effectLst/>
                <a:latin typeface="Times New Roman" panose="02020603050405020304" pitchFamily="18" charset="0"/>
                <a:ea typeface="Symbol" panose="05050102010706020507" pitchFamily="18" charset="2"/>
                <a:cs typeface="Symbol" panose="05050102010706020507" pitchFamily="18" charset="2"/>
              </a:rPr>
              <a:t> </a:t>
            </a:r>
            <a:r>
              <a:rPr lang="es-ES" sz="2000" dirty="0">
                <a:effectLst/>
                <a:latin typeface="Times New Roman" panose="02020603050405020304" pitchFamily="18" charset="0"/>
                <a:ea typeface="Symbol" panose="05050102010706020507" pitchFamily="18" charset="2"/>
                <a:cs typeface="Symbol" panose="05050102010706020507" pitchFamily="18" charset="2"/>
              </a:rPr>
              <a:t>RESOCIALIZACIÓN.</a:t>
            </a:r>
            <a:endParaRPr lang="es-EC" sz="20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spcBef>
                <a:spcPts val="705"/>
              </a:spcBef>
              <a:spcAft>
                <a:spcPts val="0"/>
              </a:spcAft>
              <a:buSzPts val="1200"/>
              <a:buFont typeface="Times New Roman" panose="02020603050405020304" pitchFamily="18" charset="0"/>
              <a:buAutoNum type="alphaLcPeriod"/>
              <a:tabLst>
                <a:tab pos="1079500" algn="l"/>
              </a:tabLst>
            </a:pPr>
            <a:r>
              <a:rPr lang="es-ES" sz="2000" spc="-5" dirty="0">
                <a:effectLst/>
                <a:latin typeface="Times New Roman" panose="02020603050405020304" pitchFamily="18" charset="0"/>
                <a:ea typeface="Times New Roman" panose="02020603050405020304" pitchFamily="18" charset="0"/>
              </a:rPr>
              <a:t>PRINCIPIO</a:t>
            </a:r>
            <a:r>
              <a:rPr lang="es-ES" sz="2000" spc="-10" dirty="0">
                <a:effectLst/>
                <a:latin typeface="Times New Roman" panose="02020603050405020304" pitchFamily="18" charset="0"/>
                <a:ea typeface="Times New Roman" panose="02020603050405020304" pitchFamily="18" charset="0"/>
              </a:rPr>
              <a:t> </a:t>
            </a:r>
            <a:r>
              <a:rPr lang="es-ES" sz="2000" spc="-5" dirty="0">
                <a:effectLst/>
                <a:latin typeface="Times New Roman" panose="02020603050405020304" pitchFamily="18" charset="0"/>
                <a:ea typeface="Times New Roman" panose="02020603050405020304" pitchFamily="18" charset="0"/>
              </a:rPr>
              <a:t>DE</a:t>
            </a:r>
            <a:r>
              <a:rPr lang="es-ES" sz="2000" spc="-35" dirty="0">
                <a:effectLst/>
                <a:latin typeface="Times New Roman" panose="02020603050405020304" pitchFamily="18" charset="0"/>
                <a:ea typeface="Times New Roman" panose="02020603050405020304" pitchFamily="18" charset="0"/>
              </a:rPr>
              <a:t> </a:t>
            </a:r>
            <a:r>
              <a:rPr lang="es-ES" sz="2000" spc="-5" dirty="0">
                <a:effectLst/>
                <a:latin typeface="Times New Roman" panose="02020603050405020304" pitchFamily="18" charset="0"/>
                <a:ea typeface="Times New Roman" panose="02020603050405020304" pitchFamily="18" charset="0"/>
              </a:rPr>
              <a:t>SIMETRÍA</a:t>
            </a:r>
            <a:r>
              <a:rPr lang="es-ES" sz="2000" spc="5" dirty="0">
                <a:effectLst/>
                <a:latin typeface="Times New Roman" panose="02020603050405020304" pitchFamily="18" charset="0"/>
                <a:ea typeface="Times New Roman" panose="02020603050405020304" pitchFamily="18" charset="0"/>
              </a:rPr>
              <a:t> </a:t>
            </a:r>
            <a:r>
              <a:rPr lang="es-ES" sz="2000" spc="-5" dirty="0">
                <a:effectLst/>
                <a:latin typeface="Times New Roman" panose="02020603050405020304" pitchFamily="18" charset="0"/>
                <a:ea typeface="Times New Roman" panose="02020603050405020304" pitchFamily="18" charset="0"/>
              </a:rPr>
              <a:t>FUNCIONAL.</a:t>
            </a:r>
          </a:p>
          <a:p>
            <a:pPr marL="342900" lvl="0" indent="-342900">
              <a:spcBef>
                <a:spcPts val="705"/>
              </a:spcBef>
              <a:spcAft>
                <a:spcPts val="0"/>
              </a:spcAft>
              <a:buSzPts val="1200"/>
              <a:buFont typeface="Times New Roman" panose="02020603050405020304" pitchFamily="18" charset="0"/>
              <a:buAutoNum type="alphaLcPeriod"/>
              <a:tabLst>
                <a:tab pos="1079500" algn="l"/>
              </a:tabLst>
            </a:pPr>
            <a:r>
              <a:rPr lang="es-ES" sz="2000" dirty="0">
                <a:effectLst/>
                <a:latin typeface="Times New Roman" panose="02020603050405020304" pitchFamily="18" charset="0"/>
                <a:ea typeface="Times New Roman" panose="02020603050405020304" pitchFamily="18" charset="0"/>
              </a:rPr>
              <a:t> </a:t>
            </a:r>
            <a:r>
              <a:rPr lang="es-ES" sz="2000" spc="-5" dirty="0">
                <a:effectLst/>
                <a:latin typeface="Times New Roman" panose="02020603050405020304" pitchFamily="18" charset="0"/>
                <a:ea typeface="Times New Roman" panose="02020603050405020304" pitchFamily="18" charset="0"/>
              </a:rPr>
              <a:t>PRINCIPIO DE</a:t>
            </a:r>
            <a:r>
              <a:rPr lang="es-ES" sz="2000" spc="-20" dirty="0">
                <a:effectLst/>
                <a:latin typeface="Times New Roman" panose="02020603050405020304" pitchFamily="18" charset="0"/>
                <a:ea typeface="Times New Roman" panose="02020603050405020304" pitchFamily="18" charset="0"/>
              </a:rPr>
              <a:t> </a:t>
            </a:r>
            <a:r>
              <a:rPr lang="es-ES" sz="2000" spc="-5" dirty="0">
                <a:effectLst/>
                <a:latin typeface="Times New Roman" panose="02020603050405020304" pitchFamily="18" charset="0"/>
                <a:ea typeface="Times New Roman" panose="02020603050405020304" pitchFamily="18" charset="0"/>
              </a:rPr>
              <a:t>PRESUNCIÓN</a:t>
            </a:r>
            <a:r>
              <a:rPr lang="es-ES" sz="2000" spc="-40" dirty="0">
                <a:effectLst/>
                <a:latin typeface="Times New Roman" panose="02020603050405020304" pitchFamily="18" charset="0"/>
                <a:ea typeface="Times New Roman" panose="02020603050405020304" pitchFamily="18" charset="0"/>
              </a:rPr>
              <a:t> </a:t>
            </a:r>
            <a:r>
              <a:rPr lang="es-ES" sz="2000" spc="-5" dirty="0">
                <a:effectLst/>
                <a:latin typeface="Times New Roman" panose="02020603050405020304" pitchFamily="18" charset="0"/>
                <a:ea typeface="Times New Roman" panose="02020603050405020304" pitchFamily="18" charset="0"/>
              </a:rPr>
              <a:t>DE</a:t>
            </a:r>
            <a:r>
              <a:rPr lang="es-ES" sz="2000" spc="40" dirty="0">
                <a:effectLst/>
                <a:latin typeface="Times New Roman" panose="02020603050405020304" pitchFamily="18" charset="0"/>
                <a:ea typeface="Times New Roman" panose="02020603050405020304" pitchFamily="18" charset="0"/>
              </a:rPr>
              <a:t> </a:t>
            </a:r>
            <a:r>
              <a:rPr lang="es-ES" sz="2000" spc="-5" dirty="0">
                <a:effectLst/>
                <a:latin typeface="Times New Roman" panose="02020603050405020304" pitchFamily="18" charset="0"/>
                <a:ea typeface="Times New Roman" panose="02020603050405020304" pitchFamily="18" charset="0"/>
              </a:rPr>
              <a:t>NORMALIDAD.</a:t>
            </a:r>
          </a:p>
          <a:p>
            <a:pPr marL="342900" lvl="0" indent="-342900">
              <a:spcBef>
                <a:spcPts val="705"/>
              </a:spcBef>
              <a:spcAft>
                <a:spcPts val="0"/>
              </a:spcAft>
              <a:buSzPts val="1200"/>
              <a:buFont typeface="Times New Roman" panose="02020603050405020304" pitchFamily="18" charset="0"/>
              <a:buAutoNum type="alphaLcPeriod"/>
              <a:tabLst>
                <a:tab pos="1079500" algn="l"/>
              </a:tabLst>
            </a:pPr>
            <a:r>
              <a:rPr lang="es-ES" sz="2000" spc="-5" dirty="0">
                <a:effectLst/>
                <a:latin typeface="Times New Roman" panose="02020603050405020304" pitchFamily="18" charset="0"/>
                <a:ea typeface="Times New Roman" panose="02020603050405020304" pitchFamily="18" charset="0"/>
              </a:rPr>
              <a:t>-PRINCIPIO DE EXCLUSIVIDAD DEL CRITERIO OBJETIVO DE LA CONDUCTA EN LA DETERMINACIÓN</a:t>
            </a:r>
            <a:r>
              <a:rPr lang="es-ES" sz="2000" spc="-285" dirty="0">
                <a:effectLst/>
                <a:latin typeface="Times New Roman" panose="02020603050405020304" pitchFamily="18" charset="0"/>
                <a:ea typeface="Times New Roman" panose="02020603050405020304" pitchFamily="18" charset="0"/>
              </a:rPr>
              <a:t> </a:t>
            </a:r>
            <a:r>
              <a:rPr lang="es-ES" sz="2000" spc="-5" dirty="0">
                <a:effectLst/>
                <a:latin typeface="Times New Roman" panose="02020603050405020304" pitchFamily="18" charset="0"/>
                <a:ea typeface="Times New Roman" panose="02020603050405020304" pitchFamily="18" charset="0"/>
              </a:rPr>
              <a:t>DEL</a:t>
            </a:r>
            <a:r>
              <a:rPr lang="es-ES" sz="2000" spc="-20" dirty="0">
                <a:effectLst/>
                <a:latin typeface="Times New Roman" panose="02020603050405020304" pitchFamily="18" charset="0"/>
                <a:ea typeface="Times New Roman" panose="02020603050405020304" pitchFamily="18" charset="0"/>
              </a:rPr>
              <a:t> </a:t>
            </a:r>
            <a:r>
              <a:rPr lang="es-ES" sz="2000" spc="-5" dirty="0">
                <a:effectLst/>
                <a:latin typeface="Times New Roman" panose="02020603050405020304" pitchFamily="18" charset="0"/>
                <a:ea typeface="Times New Roman" panose="02020603050405020304" pitchFamily="18" charset="0"/>
              </a:rPr>
              <a:t>NIVEL DISCIPLINARIO</a:t>
            </a:r>
            <a:endParaRPr lang="es-EC" dirty="0"/>
          </a:p>
        </p:txBody>
      </p:sp>
    </p:spTree>
    <p:extLst>
      <p:ext uri="{BB962C8B-B14F-4D97-AF65-F5344CB8AC3E}">
        <p14:creationId xmlns:p14="http://schemas.microsoft.com/office/powerpoint/2010/main" val="424308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0229-E034-4277-A387-5894CBB0F97E}"/>
              </a:ext>
            </a:extLst>
          </p:cNvPr>
          <p:cNvSpPr>
            <a:spLocks noGrp="1"/>
          </p:cNvSpPr>
          <p:nvPr>
            <p:ph type="title"/>
          </p:nvPr>
        </p:nvSpPr>
        <p:spPr>
          <a:xfrm>
            <a:off x="1066800" y="263527"/>
            <a:ext cx="10058400" cy="1450757"/>
          </a:xfrm>
        </p:spPr>
        <p:txBody>
          <a:bodyPr>
            <a:normAutofit fontScale="90000"/>
          </a:bodyPr>
          <a:lstStyle/>
          <a:p>
            <a:pPr algn="ctr"/>
            <a:r>
              <a:rPr lang="es-ES"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REALIDAD DEL SISTEMA PENITENCIARIO</a:t>
            </a:r>
            <a:endPar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normAutofit/>
          </a:bodyPr>
          <a:lstStyle/>
          <a:p>
            <a:pPr>
              <a:spcBef>
                <a:spcPts val="5"/>
              </a:spcBef>
            </a:pPr>
            <a:r>
              <a:rPr lang="es-ES" sz="1800"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endParaRPr lang="es-EC" dirty="0"/>
          </a:p>
        </p:txBody>
      </p:sp>
      <p:pic>
        <p:nvPicPr>
          <p:cNvPr id="5" name="Imagen 4">
            <a:extLst>
              <a:ext uri="{FF2B5EF4-FFF2-40B4-BE49-F238E27FC236}">
                <a16:creationId xmlns:a16="http://schemas.microsoft.com/office/drawing/2014/main" id="{29FE8ED6-ED68-4BF3-AA8C-CC8DB7D9939A}"/>
              </a:ext>
            </a:extLst>
          </p:cNvPr>
          <p:cNvPicPr>
            <a:picLocks noChangeAspect="1"/>
          </p:cNvPicPr>
          <p:nvPr/>
        </p:nvPicPr>
        <p:blipFill>
          <a:blip r:embed="rId2"/>
          <a:stretch>
            <a:fillRect/>
          </a:stretch>
        </p:blipFill>
        <p:spPr>
          <a:xfrm>
            <a:off x="1201003" y="1714284"/>
            <a:ext cx="9954677" cy="4604629"/>
          </a:xfrm>
          <a:prstGeom prst="rect">
            <a:avLst/>
          </a:prstGeom>
        </p:spPr>
      </p:pic>
    </p:spTree>
    <p:extLst>
      <p:ext uri="{BB962C8B-B14F-4D97-AF65-F5344CB8AC3E}">
        <p14:creationId xmlns:p14="http://schemas.microsoft.com/office/powerpoint/2010/main" val="202867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0229-E034-4277-A387-5894CBB0F97E}"/>
              </a:ext>
            </a:extLst>
          </p:cNvPr>
          <p:cNvSpPr>
            <a:spLocks noGrp="1"/>
          </p:cNvSpPr>
          <p:nvPr>
            <p:ph type="title"/>
          </p:nvPr>
        </p:nvSpPr>
        <p:spPr>
          <a:xfrm>
            <a:off x="1066800" y="263527"/>
            <a:ext cx="10058400" cy="1450757"/>
          </a:xfrm>
        </p:spPr>
        <p:txBody>
          <a:bodyPr>
            <a:normAutofit fontScale="90000"/>
          </a:bodyPr>
          <a:lstStyle/>
          <a:p>
            <a:pPr algn="ctr"/>
            <a:r>
              <a:rPr lang="es-ES"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REALIDAD DEL SISTEMA PENITENCIARIO</a:t>
            </a:r>
            <a:endPar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normAutofit fontScale="85000" lnSpcReduction="20000"/>
          </a:bodyPr>
          <a:lstStyle/>
          <a:p>
            <a:pPr>
              <a:spcBef>
                <a:spcPts val="5"/>
              </a:spcBef>
            </a:pPr>
            <a:r>
              <a:rPr lang="es-ES" sz="1800"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344805" marR="219710" algn="just">
              <a:lnSpc>
                <a:spcPct val="150000"/>
              </a:lnSpc>
              <a:spcAft>
                <a:spcPts val="0"/>
              </a:spcAft>
            </a:pPr>
            <a:r>
              <a:rPr lang="es-ES" sz="1800" dirty="0">
                <a:effectLst/>
                <a:latin typeface="Times New Roman" panose="02020603050405020304" pitchFamily="18" charset="0"/>
                <a:ea typeface="Times New Roman" panose="02020603050405020304" pitchFamily="18" charset="0"/>
              </a:rPr>
              <a:t>EN NUESTRO PAÍS CONTAMOS CON 35 CÁRCELES EN 17 PROVINCIAS, DIEZ SON DE VARONES, CUATRO DE MUJERES, 20 MIXTAS</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 UNA DE DETENCIÓN PROVISIONAL. DE ACUERDO</a:t>
            </a:r>
            <a:r>
              <a:rPr lang="es-ES" sz="1800" spc="30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 LA REGIÓN, ESTÁN DISTRIBUIDAS ASÍ: 14 EN LA COSTA, 19</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 LA SIERRA Y DOS EN EL ORIENTE. EI 53% DE LAS PERSONAS PRIVADAS DE LIBERTAD SE ENCUENTRAN EN 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SIERRA,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45%</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COSTA,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SOLO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2%</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ORIENTE.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EI</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60%</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INTERNAS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77%</a:t>
            </a:r>
            <a:r>
              <a:rPr lang="es-ES" sz="1800" spc="30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EXTRANJEROS/AS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PRESOS/AS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ESTÁN</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SIERRA.</a:t>
            </a:r>
          </a:p>
          <a:p>
            <a:pPr marL="344805" marR="219710" algn="just">
              <a:lnSpc>
                <a:spcPct val="150000"/>
              </a:lnSpc>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LA</a:t>
            </a:r>
            <a:r>
              <a:rPr lang="es-EC" sz="1800" spc="1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CÁRCEL</a:t>
            </a:r>
            <a:r>
              <a:rPr lang="es-EC" sz="1800" spc="4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MÁS</a:t>
            </a:r>
            <a:r>
              <a:rPr lang="es-EC" sz="1800" spc="5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GRANDE</a:t>
            </a:r>
            <a:r>
              <a:rPr lang="es-EC" sz="1800" spc="6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ES</a:t>
            </a:r>
            <a:r>
              <a:rPr lang="es-EC" sz="1800" spc="8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LA</a:t>
            </a:r>
            <a:r>
              <a:rPr lang="es-EC" sz="1800" spc="6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DE</a:t>
            </a:r>
            <a:r>
              <a:rPr lang="es-EC" sz="1800" spc="6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VARONES</a:t>
            </a:r>
            <a:r>
              <a:rPr lang="es-EC" sz="1800" spc="5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DE</a:t>
            </a:r>
            <a:r>
              <a:rPr lang="es-EC" sz="1800" spc="6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GUAYAQUIL,</a:t>
            </a:r>
            <a:r>
              <a:rPr lang="es-EC" sz="1800" spc="7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CON</a:t>
            </a:r>
            <a:r>
              <a:rPr lang="es-EC" sz="1800" spc="4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3</a:t>
            </a:r>
            <a:r>
              <a:rPr lang="es-EC" sz="1800" spc="6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I06</a:t>
            </a:r>
            <a:r>
              <a:rPr lang="es-EC" sz="1800" spc="6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PERSONAS,</a:t>
            </a:r>
            <a:r>
              <a:rPr lang="es-EC" sz="1800" spc="7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EQUIVALENTE</a:t>
            </a:r>
            <a:r>
              <a:rPr lang="es-EC" sz="1800" spc="6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AL</a:t>
            </a:r>
            <a:r>
              <a:rPr lang="es-EC"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3</a:t>
            </a:r>
            <a:r>
              <a:rPr lang="es-EC" sz="1800" spc="6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I%</a:t>
            </a:r>
            <a:r>
              <a:rPr lang="es-EC" sz="1800" spc="7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DE</a:t>
            </a:r>
            <a:r>
              <a:rPr lang="es-EC" sz="1800" spc="-28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LA POBLACIÓN TOTAL. LA ESTRUCTURA DEL SISTEMA PENITENCIARIO ESTÁ COMPUESTA POR EL CONSEJO NACIONAL</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DE REHABILITACIÓN SOCIAL (CNRS) Y LA DIRECCIÓN NACIONAL DE REHABILITACIÓN SOCIAL (DI\IRS). LA</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PRIMERA INSTITUCIÓN ESTÁ ENCARGADA DE DEFINIR LAS POLÍTICAS DE ESTADO EN MATERIA DE REHABILITACIÓN</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SOCIAL; LA SEGUNDA FUNCIONA COMO ORGANISMO DEPENDIENTE DEL CONSEJO NACIONAL Y CONSTITUYE LA</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UNIDAD EJECUTIVA SUPERIOR DE LA POLÍTICA PENITENCIARIA. DURANTE LOS ÚLTIMOS DIEZ AÑOS.</a:t>
            </a:r>
            <a:endParaRPr lang="es-EC" sz="180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115940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normAutofit lnSpcReduction="10000"/>
          </a:bodyPr>
          <a:lstStyle/>
          <a:p>
            <a:pPr algn="just"/>
            <a:r>
              <a:rPr lang="es-ES" sz="1800" dirty="0">
                <a:effectLst/>
                <a:latin typeface="Times New Roman" panose="02020603050405020304" pitchFamily="18" charset="0"/>
                <a:ea typeface="Times New Roman" panose="02020603050405020304" pitchFamily="18" charset="0"/>
              </a:rPr>
              <a:t>EL CONSEJO</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NACIONAL</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REHABILITACION</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SOCIAL 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MÁXIMO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ORGANISMO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ENCARGADO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APLICACIÓN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CÓDIGO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EJECUCIÓN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PENAS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REHABILITACIÓN SOCIAL; SU PRINCIPAL OBJETIVO ES LA DETERMINACIÓN DE LA POLÍTICA PENITENCIARIA CON LA FINALIDAD 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OBTENER LA REHABILITACIÓN INTEGRAL DE LOS INTERNOS Y LA ADECUADA ADMINISTRACIÓN DE LOS CENTROS 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REHABILITACIÓN SOCIAL QUE FUNCIONAN EN EL PAÍS. TIENE SU SEDE EN LA CIUDAD 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QUITO Y FUNCIONA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ADSCRITO</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A1</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MINISTERIO</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GOBIERNO</a:t>
            </a:r>
            <a:r>
              <a:rPr lang="es-ES" sz="1800" spc="10" dirty="0">
                <a:effectLst/>
                <a:latin typeface="Times New Roman" panose="02020603050405020304" pitchFamily="18" charset="0"/>
                <a:ea typeface="Times New Roman" panose="02020603050405020304" pitchFamily="18" charset="0"/>
              </a:rPr>
              <a:t>.</a:t>
            </a:r>
            <a:endParaRPr lang="es-EC" sz="1800" dirty="0">
              <a:effectLst/>
              <a:latin typeface="Times New Roman" panose="02020603050405020304" pitchFamily="18" charset="0"/>
              <a:ea typeface="Times New Roman" panose="02020603050405020304" pitchFamily="18" charset="0"/>
            </a:endParaRPr>
          </a:p>
          <a:p>
            <a:pPr algn="just"/>
            <a:r>
              <a:rPr lang="es-ES" sz="1800" dirty="0">
                <a:effectLst/>
                <a:latin typeface="Times New Roman" panose="02020603050405020304" pitchFamily="18" charset="0"/>
                <a:ea typeface="Times New Roman" panose="02020603050405020304" pitchFamily="18" charset="0"/>
              </a:rPr>
              <a:t>SE INTEGRA POR EL MINISTRO DE GOBIERNO O SU DELEGADO, QUIEN LO PRESIDE; EL DELEGADO DEL PRESIDENTE DE LA CORTE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SUPREMA DE JUSTICIA, QUIEN CÚMPLELAS FUNCIONES DE VICEPRESIDENTE; EL MINISTRO FISCAL GENERAL 0 SU</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DELEGADO; EL DIRECTOR DE RECURSOS HUMANOS Y EMPLEO DEL MINISTERIO DEL TRABAJO;</a:t>
            </a:r>
            <a:r>
              <a:rPr lang="es-ES" sz="1800" spc="30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  EL DIRECTOR</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 INSTITUTO DE CRIMINOLOGÍA DE LA UNIVERSIDAD CENTRAL DEL ECUADOR, QUIEN CÚMPLELAS FUNCIONES 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COORDINADOR PERMANENTE. EL DIRECTOR NACIONAL DE REHABILITACIÓN SOCIAL ES EL SECRETARIO EJECUTIVO DE</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ESTE ORGANISMO. ADICIONALMENTE CUENTA CON UN PROSECRETARIO</a:t>
            </a:r>
            <a:r>
              <a:rPr lang="es-ES" sz="1800" spc="30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NOMBRADO</a:t>
            </a:r>
            <a:r>
              <a:rPr lang="es-ES" sz="1800" spc="30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 ENTRE LOS FUNCIONARIOS 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MISMA</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INSTITUCIÓN.</a:t>
            </a:r>
            <a:endParaRPr lang="es-EC" sz="180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3681907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468BE-2BFF-4B4C-8FE8-5AC53810CE39}"/>
              </a:ext>
            </a:extLst>
          </p:cNvPr>
          <p:cNvSpPr>
            <a:spLocks noGrp="1"/>
          </p:cNvSpPr>
          <p:nvPr>
            <p:ph type="title"/>
          </p:nvPr>
        </p:nvSpPr>
        <p:spPr/>
        <p:txBody>
          <a:bodyPr/>
          <a:lstStyle/>
          <a:p>
            <a:pPr algn="ctr"/>
            <a:r>
              <a:rPr lang="es-ES" sz="49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MODALIDAD DEL SISTEMA</a:t>
            </a:r>
            <a:endParaRPr lang="es-EC" dirty="0"/>
          </a:p>
        </p:txBody>
      </p:sp>
      <p:sp>
        <p:nvSpPr>
          <p:cNvPr id="3" name="Marcador de contenido 2">
            <a:extLst>
              <a:ext uri="{FF2B5EF4-FFF2-40B4-BE49-F238E27FC236}">
                <a16:creationId xmlns:a16="http://schemas.microsoft.com/office/drawing/2014/main" id="{DB925552-C564-482C-82D9-9E8C228B29AA}"/>
              </a:ext>
            </a:extLst>
          </p:cNvPr>
          <p:cNvSpPr>
            <a:spLocks noGrp="1"/>
          </p:cNvSpPr>
          <p:nvPr>
            <p:ph idx="1"/>
          </p:nvPr>
        </p:nvSpPr>
        <p:spPr/>
        <p:txBody>
          <a:bodyPr>
            <a:normAutofit lnSpcReduction="10000"/>
          </a:bodyPr>
          <a:lstStyle/>
          <a:p>
            <a:pPr marL="165100" marR="207010" algn="just">
              <a:lnSpc>
                <a:spcPct val="150000"/>
              </a:lnSpc>
              <a:spcBef>
                <a:spcPts val="735"/>
              </a:spcBef>
              <a:spcAft>
                <a:spcPts val="0"/>
              </a:spcAft>
            </a:pPr>
            <a:r>
              <a:rPr lang="es-ES" sz="1800" dirty="0">
                <a:effectLst/>
                <a:latin typeface="Times New Roman" panose="02020603050405020304" pitchFamily="18" charset="0"/>
                <a:ea typeface="Times New Roman" panose="02020603050405020304" pitchFamily="18" charset="0"/>
              </a:rPr>
              <a:t>E1 SISTEMA PENITENCIARIO ECUATORIANO RECONOCE EL PRINCIPIO DE LA INDIVIDUALIDAD DE LAS PENAS Y DEL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TRATAMIENTO,</a:t>
            </a:r>
            <a:r>
              <a:rPr lang="es-ES" sz="1800" spc="5" dirty="0">
                <a:effectLst/>
                <a:latin typeface="Times New Roman" panose="02020603050405020304" pitchFamily="18" charset="0"/>
                <a:ea typeface="Times New Roman" panose="02020603050405020304" pitchFamily="18" charset="0"/>
              </a:rPr>
              <a:t> TIENE COMO FINALIDAD </a:t>
            </a:r>
            <a:r>
              <a:rPr lang="es-ES" sz="1800" dirty="0">
                <a:effectLst/>
                <a:latin typeface="Times New Roman" panose="02020603050405020304" pitchFamily="18" charset="0"/>
                <a:ea typeface="Times New Roman" panose="02020603050405020304" pitchFamily="18" charset="0"/>
              </a:rPr>
              <a:t>SE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PROPONE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REHABILITACIÓN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INTEGRAL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INTERNOS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PARA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SU</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REINCORPORACIÓN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a:t>
            </a:r>
            <a:r>
              <a:rPr lang="es-ES" sz="1800" spc="30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SOCIEDAD.</a:t>
            </a:r>
          </a:p>
          <a:p>
            <a:pPr marL="165100" marR="207010" algn="just">
              <a:lnSpc>
                <a:spcPct val="150000"/>
              </a:lnSpc>
              <a:spcBef>
                <a:spcPts val="735"/>
              </a:spcBef>
              <a:spcAft>
                <a:spcPts val="0"/>
              </a:spcAft>
            </a:pPr>
            <a:r>
              <a:rPr lang="es-ES" sz="1800" dirty="0">
                <a:latin typeface="Times New Roman" panose="02020603050405020304" pitchFamily="18" charset="0"/>
                <a:ea typeface="Times New Roman" panose="02020603050405020304" pitchFamily="18" charset="0"/>
              </a:rPr>
              <a:t>LOS CNTROS DEREHABILITACIÓN SOCIAL SE CLASIFICAN EN:</a:t>
            </a:r>
          </a:p>
          <a:p>
            <a:pPr marL="165100" marR="207010" algn="just">
              <a:lnSpc>
                <a:spcPct val="150000"/>
              </a:lnSpc>
              <a:spcBef>
                <a:spcPts val="735"/>
              </a:spcBef>
              <a:spcAft>
                <a:spcPts val="0"/>
              </a:spcAft>
            </a:pPr>
            <a:r>
              <a:rPr lang="es-ES" sz="1800" dirty="0">
                <a:effectLst/>
                <a:latin typeface="Times New Roman" panose="02020603050405020304" pitchFamily="18" charset="0"/>
                <a:ea typeface="Times New Roman" panose="02020603050405020304" pitchFamily="18" charset="0"/>
              </a:rPr>
              <a:t>DE SEGURIDAD MÁXIMA</a:t>
            </a:r>
          </a:p>
          <a:p>
            <a:pPr marL="165100" marR="207010" algn="just">
              <a:lnSpc>
                <a:spcPct val="150000"/>
              </a:lnSpc>
              <a:spcBef>
                <a:spcPts val="735"/>
              </a:spcBef>
              <a:spcAft>
                <a:spcPts val="0"/>
              </a:spcAft>
            </a:pPr>
            <a:r>
              <a:rPr lang="es-ES" sz="1800" dirty="0">
                <a:effectLst/>
                <a:latin typeface="Times New Roman" panose="02020603050405020304" pitchFamily="18" charset="0"/>
                <a:ea typeface="Times New Roman" panose="02020603050405020304" pitchFamily="18" charset="0"/>
              </a:rPr>
              <a:t>DE SEGURIDAD MEDIANA </a:t>
            </a:r>
          </a:p>
          <a:p>
            <a:pPr marL="165100" marR="207010" algn="just">
              <a:lnSpc>
                <a:spcPct val="150000"/>
              </a:lnSpc>
              <a:spcBef>
                <a:spcPts val="735"/>
              </a:spcBef>
              <a:spcAft>
                <a:spcPts val="0"/>
              </a:spcAft>
            </a:pPr>
            <a:r>
              <a:rPr lang="es-ES" sz="2000" dirty="0">
                <a:effectLst/>
                <a:latin typeface="Times New Roman" panose="02020603050405020304" pitchFamily="18" charset="0"/>
                <a:ea typeface="Times New Roman" panose="02020603050405020304" pitchFamily="18" charset="0"/>
              </a:rPr>
              <a:t>DE SEGURIDAD</a:t>
            </a:r>
            <a:r>
              <a:rPr lang="es-ES" sz="1800" dirty="0">
                <a:latin typeface="Times New Roman" panose="02020603050405020304" pitchFamily="18" charset="0"/>
                <a:ea typeface="Times New Roman" panose="02020603050405020304" pitchFamily="18" charset="0"/>
              </a:rPr>
              <a:t> MÍNIMA </a:t>
            </a:r>
          </a:p>
          <a:p>
            <a:pPr marL="165100" marR="207010" algn="just">
              <a:lnSpc>
                <a:spcPct val="150000"/>
              </a:lnSpc>
              <a:spcBef>
                <a:spcPts val="735"/>
              </a:spcBef>
              <a:spcAft>
                <a:spcPts val="0"/>
              </a:spcAft>
            </a:pPr>
            <a:r>
              <a:rPr lang="es-ES" sz="1800" dirty="0">
                <a:latin typeface="Times New Roman" panose="02020603050405020304" pitchFamily="18" charset="0"/>
              </a:rPr>
              <a:t>CENTROS ESPECIALES PARA  SINDICADOS, PROCESADO Y CONTRAVENTORES</a:t>
            </a:r>
            <a:endParaRPr lang="es-EC" dirty="0"/>
          </a:p>
        </p:txBody>
      </p:sp>
    </p:spTree>
    <p:extLst>
      <p:ext uri="{BB962C8B-B14F-4D97-AF65-F5344CB8AC3E}">
        <p14:creationId xmlns:p14="http://schemas.microsoft.com/office/powerpoint/2010/main" val="3826416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611A8F-1155-4D4F-92B2-0215B5C07523}"/>
              </a:ext>
            </a:extLst>
          </p:cNvPr>
          <p:cNvSpPr>
            <a:spLocks noGrp="1"/>
          </p:cNvSpPr>
          <p:nvPr>
            <p:ph type="title"/>
          </p:nvPr>
        </p:nvSpPr>
        <p:spPr>
          <a:xfrm>
            <a:off x="1097280" y="322729"/>
            <a:ext cx="11094720" cy="1391555"/>
          </a:xfrm>
        </p:spPr>
        <p:txBody>
          <a:bodyPr/>
          <a:lstStyle/>
          <a:p>
            <a:pPr algn="ctr"/>
            <a:r>
              <a:rPr lang="es-ES" sz="49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INTERNOS </a:t>
            </a:r>
            <a:endParaRPr lang="es-EC" sz="49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80EA05DD-2FF4-4332-81D4-BE084A9ECD24}"/>
              </a:ext>
            </a:extLst>
          </p:cNvPr>
          <p:cNvSpPr>
            <a:spLocks noGrp="1"/>
          </p:cNvSpPr>
          <p:nvPr>
            <p:ph idx="1"/>
          </p:nvPr>
        </p:nvSpPr>
        <p:spPr/>
        <p:txBody>
          <a:bodyPr>
            <a:normAutofit lnSpcReduction="10000"/>
          </a:bodyPr>
          <a:lstStyle/>
          <a:p>
            <a:r>
              <a:rPr lang="es-EC" sz="1800" dirty="0">
                <a:effectLst/>
                <a:latin typeface="Calibri" panose="020F0502020204030204" pitchFamily="34" charset="0"/>
                <a:ea typeface="Calibri" panose="020F0502020204030204" pitchFamily="34" charset="0"/>
                <a:cs typeface="Times New Roman" panose="02020603050405020304" pitchFamily="18" charset="0"/>
              </a:rPr>
              <a:t>EL CÓDIGO DE EJECUCIÓN DE PENAS Y SU REGLAMENTO GENERAL DE APLICACIÓN SE PREOCUPAN DE NORMAR</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BENEFICIOS</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EN</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FAVOR</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DE</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LOS</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INTERNOS</a:t>
            </a:r>
          </a:p>
          <a:p>
            <a:r>
              <a:rPr lang="es-EC" sz="1800" dirty="0">
                <a:latin typeface="Calibri" panose="020F0502020204030204" pitchFamily="34" charset="0"/>
                <a:cs typeface="Times New Roman" panose="02020603050405020304" pitchFamily="18" charset="0"/>
              </a:rPr>
              <a:t>EL CÓDIGO DE EJECUCIÓN DE PENAS EN LOS CAPÍTULOS IV, V Y VI  ESTABLECE ALGUNOS  BENEFICIOS EN FAVOR DE LOS INTERNOS , EL ART. 12 TRATA SOBRE LA REHABILITACIÓN INTEGRAL DE LOS INTERNOS , PROYECTADA A SU REINCORPORACIÓN A LASOCIEDA ASÍ COO A LA PREVENSIÓN DE LAREINCIDENCIA.</a:t>
            </a:r>
          </a:p>
          <a:p>
            <a:pPr marL="165100">
              <a:spcBef>
                <a:spcPts val="370"/>
              </a:spcBef>
              <a:spcAft>
                <a:spcPts val="0"/>
              </a:spcAft>
            </a:pPr>
            <a:endParaRPr lang="es-ES" sz="1800" dirty="0">
              <a:effectLst/>
              <a:latin typeface="Times New Roman" panose="02020603050405020304" pitchFamily="18" charset="0"/>
              <a:ea typeface="Times New Roman" panose="02020603050405020304" pitchFamily="18" charset="0"/>
            </a:endParaRPr>
          </a:p>
          <a:p>
            <a:pPr marL="165100">
              <a:spcBef>
                <a:spcPts val="370"/>
              </a:spcBef>
              <a:spcAft>
                <a:spcPts val="0"/>
              </a:spcAft>
            </a:pPr>
            <a:r>
              <a:rPr lang="es-ES" sz="1800" dirty="0">
                <a:effectLst/>
                <a:latin typeface="Times New Roman" panose="02020603050405020304" pitchFamily="18" charset="0"/>
                <a:ea typeface="Times New Roman" panose="02020603050405020304" pitchFamily="18" charset="0"/>
              </a:rPr>
              <a:t>LAS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CARACTERÍSTICAS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a:t>
            </a:r>
            <a:r>
              <a:rPr lang="es-ES" sz="1800" spc="-4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RÉGIMEN</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PROGRESIVO</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SON:</a:t>
            </a:r>
            <a:endParaRPr lang="es-EC" sz="1800" dirty="0">
              <a:effectLst/>
              <a:latin typeface="Times New Roman" panose="02020603050405020304" pitchFamily="18" charset="0"/>
              <a:ea typeface="Times New Roman" panose="02020603050405020304" pitchFamily="18" charset="0"/>
            </a:endParaRPr>
          </a:p>
          <a:p>
            <a:r>
              <a:rPr lang="es-ES" sz="1800"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165100">
              <a:spcBef>
                <a:spcPts val="5"/>
              </a:spcBef>
              <a:spcAft>
                <a:spcPts val="0"/>
              </a:spcAft>
            </a:pPr>
            <a:r>
              <a:rPr lang="es-ES" sz="1800" dirty="0">
                <a:effectLst/>
                <a:latin typeface="Times New Roman" panose="02020603050405020304" pitchFamily="18" charset="0"/>
                <a:ea typeface="Times New Roman" panose="02020603050405020304" pitchFamily="18" charset="0"/>
              </a:rPr>
              <a:t>A.-</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 INDIVIDUALIZACIÓN</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TRATAMIENTO; </a:t>
            </a:r>
            <a:endParaRPr lang="es-EC" sz="1800" dirty="0">
              <a:effectLst/>
              <a:latin typeface="Times New Roman" panose="02020603050405020304" pitchFamily="18" charset="0"/>
              <a:ea typeface="Times New Roman" panose="02020603050405020304" pitchFamily="18" charset="0"/>
            </a:endParaRPr>
          </a:p>
          <a:p>
            <a:pPr marL="165100"/>
            <a:r>
              <a:rPr lang="es-ES" sz="1800" dirty="0">
                <a:effectLst/>
                <a:latin typeface="Times New Roman" panose="02020603050405020304" pitchFamily="18" charset="0"/>
                <a:ea typeface="Times New Roman" panose="02020603050405020304" pitchFamily="18" charset="0"/>
              </a:rPr>
              <a:t>B.-</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CLASIFICACIÓN</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BIOTIPOLÓGICA</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DELINCUENCIAL; </a:t>
            </a:r>
            <a:endParaRPr lang="es-EC" sz="1800" dirty="0">
              <a:effectLst/>
              <a:latin typeface="Times New Roman" panose="02020603050405020304" pitchFamily="18" charset="0"/>
              <a:ea typeface="Times New Roman" panose="02020603050405020304" pitchFamily="18" charset="0"/>
            </a:endParaRPr>
          </a:p>
          <a:p>
            <a:pPr marL="165100"/>
            <a:r>
              <a:rPr lang="es-ES" sz="1800" dirty="0">
                <a:effectLst/>
                <a:latin typeface="Times New Roman" panose="02020603050405020304" pitchFamily="18" charset="0"/>
                <a:ea typeface="Times New Roman" panose="02020603050405020304" pitchFamily="18" charset="0"/>
              </a:rPr>
              <a:t>C.- LA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CLASIFICACIÓN</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CENTRES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REHABILITACIÓN</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SOCIAL; </a:t>
            </a:r>
            <a:endParaRPr lang="es-EC" sz="1800" dirty="0">
              <a:effectLst/>
              <a:latin typeface="Times New Roman" panose="02020603050405020304" pitchFamily="18" charset="0"/>
              <a:ea typeface="Times New Roman" panose="02020603050405020304" pitchFamily="18" charset="0"/>
            </a:endParaRPr>
          </a:p>
          <a:p>
            <a:pPr marL="165100"/>
            <a:r>
              <a:rPr lang="es-ES" sz="1800" dirty="0">
                <a:effectLst/>
                <a:latin typeface="Times New Roman" panose="02020603050405020304" pitchFamily="18" charset="0"/>
                <a:ea typeface="Times New Roman" panose="02020603050405020304" pitchFamily="18" charset="0"/>
              </a:rPr>
              <a:t>D.- LA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ADECUADA</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UTILIZACIÓN</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RECURSOS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LEGALES EN</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BENEFICIO</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INTERNO.</a:t>
            </a:r>
            <a:endParaRPr lang="es-EC" sz="180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132826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ASPECTOS GENERALES DEL SISTEMA PENITENCIARIO </a:t>
            </a:r>
          </a:p>
        </p:txBody>
      </p:sp>
      <p:sp>
        <p:nvSpPr>
          <p:cNvPr id="3" name="Marcador de contenido 2"/>
          <p:cNvSpPr>
            <a:spLocks noGrp="1"/>
          </p:cNvSpPr>
          <p:nvPr>
            <p:ph idx="1"/>
          </p:nvPr>
        </p:nvSpPr>
        <p:spPr>
          <a:xfrm>
            <a:off x="1097280" y="1845734"/>
            <a:ext cx="10058400" cy="4280746"/>
          </a:xfrm>
        </p:spPr>
        <p:txBody>
          <a:bodyPr>
            <a:noAutofit/>
          </a:bodyPr>
          <a:lstStyle/>
          <a:p>
            <a:pPr marL="0" indent="0" algn="just">
              <a:lnSpc>
                <a:spcPct val="107000"/>
              </a:lnSpc>
              <a:spcAft>
                <a:spcPts val="800"/>
              </a:spcAft>
              <a:buNone/>
            </a:pPr>
            <a:r>
              <a:rPr lang="es-EC" sz="1800" dirty="0">
                <a:latin typeface="Times New Roman" panose="02020603050405020304" pitchFamily="18" charset="0"/>
                <a:ea typeface="Calibri" panose="020F0502020204030204" pitchFamily="34" charset="0"/>
                <a:cs typeface="Times New Roman" panose="02020603050405020304" pitchFamily="18" charset="0"/>
              </a:rPr>
              <a:t>EN EL ECUADOR EL SISTEMA PENITENCIARIO HACE REFERENCIA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 LAS INSTITUCIONES O AL SISTEMA CREADO POR EL ESTADO PARA EL CUMPLIMIENTO DE LAS PENAS PRIVATIVAS DE LA LIBERTAD PREVISTAS EN LAS SENTENCIAS JUDICIALES EMITIDAS POR LOS JUECESY MAGISTRADOS. LAS MISMAS QUE TIENE COMO FINALIDAD LA REHABILITACIÓN DEL CONDENADO Y SU REINSERCIÓN A LA SOCIEDAD. </a:t>
            </a:r>
          </a:p>
          <a:p>
            <a:pPr marL="0" indent="0" algn="just">
              <a:lnSpc>
                <a:spcPct val="107000"/>
              </a:lnSpc>
              <a:spcAft>
                <a:spcPts val="800"/>
              </a:spcAft>
              <a:buNone/>
            </a:pPr>
            <a:r>
              <a:rPr lang="es-EC" sz="1800" dirty="0">
                <a:latin typeface="Times New Roman" panose="02020603050405020304" pitchFamily="18" charset="0"/>
                <a:ea typeface="Calibri" panose="020F0502020204030204" pitchFamily="34" charset="0"/>
                <a:cs typeface="Times New Roman" panose="02020603050405020304" pitchFamily="18" charset="0"/>
              </a:rPr>
              <a:t>NUESTRA LEGISLACIÓN ESTABLECE TRES TIPOS DE PENAS: </a:t>
            </a:r>
          </a:p>
          <a:p>
            <a:pPr marL="0" indent="0" algn="just">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PRIVATIVAS DE LA LIBERT</a:t>
            </a:r>
            <a:r>
              <a:rPr lang="es-EC" sz="1800" dirty="0">
                <a:latin typeface="Times New Roman" panose="02020603050405020304" pitchFamily="18" charset="0"/>
                <a:ea typeface="Calibri" panose="020F0502020204030204" pitchFamily="34" charset="0"/>
                <a:cs typeface="Times New Roman" panose="02020603050405020304" pitchFamily="18" charset="0"/>
              </a:rPr>
              <a:t>AD.- SON LAS PENAS QUE SE CUMPLEN DENTRO DEL SISTEMA PENITENCIARIO </a:t>
            </a:r>
          </a:p>
          <a:p>
            <a:pPr marL="0" indent="0" algn="just">
              <a:lnSpc>
                <a:spcPct val="107000"/>
              </a:lnSpc>
              <a:spcAft>
                <a:spcPts val="8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NO PRIVATIVAS DELA LIBERTAD </a:t>
            </a:r>
          </a:p>
          <a:p>
            <a:pPr marL="0" indent="0" algn="just">
              <a:lnSpc>
                <a:spcPct val="107000"/>
              </a:lnSpc>
              <a:spcAft>
                <a:spcPts val="800"/>
              </a:spcAft>
              <a:buNone/>
            </a:pPr>
            <a:r>
              <a:rPr lang="es-EC" sz="1800" dirty="0">
                <a:latin typeface="Times New Roman" panose="02020603050405020304" pitchFamily="18" charset="0"/>
                <a:ea typeface="Calibri" panose="020F0502020204030204" pitchFamily="34" charset="0"/>
                <a:cs typeface="Times New Roman" panose="02020603050405020304" pitchFamily="18" charset="0"/>
              </a:rPr>
              <a:t>RESTRICTIVA DE LOS DERECHOS DE PROPIEDAD</a:t>
            </a:r>
            <a:endParaRPr lang="es-EC" sz="2800" dirty="0"/>
          </a:p>
        </p:txBody>
      </p:sp>
    </p:spTree>
    <p:extLst>
      <p:ext uri="{BB962C8B-B14F-4D97-AF65-F5344CB8AC3E}">
        <p14:creationId xmlns:p14="http://schemas.microsoft.com/office/powerpoint/2010/main" val="4073872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0229-E034-4277-A387-5894CBB0F97E}"/>
              </a:ext>
            </a:extLst>
          </p:cNvPr>
          <p:cNvSpPr>
            <a:spLocks noGrp="1"/>
          </p:cNvSpPr>
          <p:nvPr>
            <p:ph type="title"/>
          </p:nvPr>
        </p:nvSpPr>
        <p:spPr>
          <a:xfrm>
            <a:off x="1066800" y="263527"/>
            <a:ext cx="10058400" cy="1450757"/>
          </a:xfrm>
        </p:spPr>
        <p:txBody>
          <a:bodyPr>
            <a:normAutofit/>
          </a:bodyPr>
          <a:lstStyle/>
          <a:p>
            <a:pPr algn="ctr"/>
            <a:r>
              <a:rPr lang="es-ES"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SITUACIÓN FINANCIERA</a:t>
            </a:r>
            <a:endPar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normAutofit fontScale="77500" lnSpcReduction="20000"/>
          </a:bodyPr>
          <a:lstStyle/>
          <a:p>
            <a:pPr marL="165100" algn="just">
              <a:spcBef>
                <a:spcPts val="710"/>
              </a:spcBef>
              <a:spcAft>
                <a:spcPts val="0"/>
              </a:spcAft>
            </a:pPr>
            <a:r>
              <a:rPr lang="es-ES" sz="1800" dirty="0">
                <a:effectLst/>
                <a:latin typeface="Times New Roman" panose="02020603050405020304" pitchFamily="18" charset="0"/>
                <a:ea typeface="Times New Roman" panose="02020603050405020304" pitchFamily="18" charset="0"/>
              </a:rPr>
              <a:t>“EL</a:t>
            </a:r>
            <a:r>
              <a:rPr lang="es-ES" sz="1800" spc="27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PRESUPUESTO</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PÚBLICO</a:t>
            </a:r>
            <a:r>
              <a:rPr lang="es-ES" sz="1800" spc="3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a:t>
            </a:r>
            <a:r>
              <a:rPr lang="es-ES" sz="1800" spc="29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PROGRAMA,</a:t>
            </a:r>
            <a:r>
              <a:rPr lang="es-ES" sz="1800" spc="3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FORMULA,</a:t>
            </a:r>
            <a:r>
              <a:rPr lang="es-ES" sz="1800" spc="3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DISCUTE,</a:t>
            </a:r>
            <a:r>
              <a:rPr lang="es-ES" sz="1800" spc="30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APRUEBA,</a:t>
            </a:r>
            <a:r>
              <a:rPr lang="es-ES" sz="1800" spc="30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EJECUTA,</a:t>
            </a:r>
            <a:r>
              <a:rPr lang="es-ES" sz="1800" spc="30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EVALÚA,</a:t>
            </a:r>
            <a:r>
              <a:rPr lang="es-ES" sz="1800" spc="30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CLAUSURA</a:t>
            </a:r>
            <a:r>
              <a:rPr lang="es-ES" sz="1800" spc="3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t>
            </a:r>
            <a:endParaRPr lang="es-EC" sz="1800" dirty="0">
              <a:effectLst/>
              <a:latin typeface="Times New Roman" panose="02020603050405020304" pitchFamily="18" charset="0"/>
              <a:ea typeface="Times New Roman" panose="02020603050405020304" pitchFamily="18" charset="0"/>
            </a:endParaRPr>
          </a:p>
          <a:p>
            <a:pPr marL="165100" algn="just">
              <a:spcBef>
                <a:spcPts val="710"/>
              </a:spcBef>
              <a:spcAft>
                <a:spcPts val="0"/>
              </a:spcAft>
            </a:pPr>
            <a:r>
              <a:rPr lang="es-ES" sz="1800" dirty="0">
                <a:effectLst/>
                <a:latin typeface="Times New Roman" panose="02020603050405020304" pitchFamily="18" charset="0"/>
                <a:ea typeface="Times New Roman" panose="02020603050405020304" pitchFamily="18" charset="0"/>
              </a:rPr>
              <a:t>LIQUIDA</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TRAVÉS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UN</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PROCESO</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LLAMADO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CICLO</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PRESUPUESTARIO.</a:t>
            </a:r>
            <a:endParaRPr lang="es-EC" sz="1800" dirty="0">
              <a:effectLst/>
              <a:latin typeface="Times New Roman" panose="02020603050405020304" pitchFamily="18" charset="0"/>
              <a:ea typeface="Times New Roman" panose="02020603050405020304" pitchFamily="18" charset="0"/>
            </a:endParaRPr>
          </a:p>
          <a:p>
            <a:r>
              <a:rPr lang="es-ES" sz="1800"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165100" marR="399415" algn="just">
              <a:lnSpc>
                <a:spcPct val="150000"/>
              </a:lnSpc>
              <a:spcAft>
                <a:spcPts val="0"/>
              </a:spcAft>
            </a:pPr>
            <a:r>
              <a:rPr lang="es-ES" sz="1800" dirty="0">
                <a:effectLst/>
                <a:latin typeface="Times New Roman" panose="02020603050405020304" pitchFamily="18" charset="0"/>
                <a:ea typeface="Times New Roman" panose="02020603050405020304" pitchFamily="18" charset="0"/>
              </a:rPr>
              <a:t>EL CICLO PRESUPUESTARIO, COMO PROCESO ESTÁ COMPUESTO POR UN CONJUNTO DE FASES O ETAPAS EN LAS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 INTERVIENEN LAS INSTANCIAS QUE DEFINEN, DECIDEN, EJECUTAN Y CONTROLAN EL PRESUPUESTO”. COMO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TAL,</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PROCESO</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PRESUPUESTARIO</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PRINCIPALMENTE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 COMPONE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SIGUIENTES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FASES:</a:t>
            </a:r>
            <a:endParaRPr lang="es-EC" sz="1800" dirty="0">
              <a:effectLst/>
              <a:latin typeface="Times New Roman" panose="02020603050405020304" pitchFamily="18" charset="0"/>
              <a:ea typeface="Times New Roman" panose="02020603050405020304" pitchFamily="18" charset="0"/>
            </a:endParaRPr>
          </a:p>
          <a:p>
            <a:pPr marL="180340">
              <a:lnSpc>
                <a:spcPct val="150000"/>
              </a:lnSpc>
              <a:spcBef>
                <a:spcPts val="350"/>
              </a:spcBef>
              <a:spcAft>
                <a:spcPts val="0"/>
              </a:spcAft>
            </a:pPr>
            <a:r>
              <a:rPr lang="es-ES" sz="1800" dirty="0">
                <a:effectLst/>
                <a:latin typeface="Times New Roman" panose="02020603050405020304" pitchFamily="18" charset="0"/>
                <a:ea typeface="Times New Roman" panose="02020603050405020304" pitchFamily="18" charset="0"/>
              </a:rPr>
              <a:t>PROGRAMACIÓN Y PLANIFICACIÓN: DETERMINACIÓN DE POLÍTICAS Y NORMATIVAS; PRIORIZACIÓN DEL</a:t>
            </a:r>
            <a:r>
              <a:rPr lang="es-ES" sz="1800" spc="-29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GASTO;</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DETERMINACIÓN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INGRESOS;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DETERMINACIÓN</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TECHOS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 GASTO;</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FORMULACIÓN</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 PRESUPUESTO.</a:t>
            </a:r>
            <a:endParaRPr lang="es-EC" sz="1800" dirty="0">
              <a:effectLst/>
              <a:latin typeface="Times New Roman" panose="02020603050405020304" pitchFamily="18" charset="0"/>
              <a:ea typeface="Times New Roman" panose="02020603050405020304" pitchFamily="18" charset="0"/>
            </a:endParaRPr>
          </a:p>
          <a:p>
            <a:pPr marL="180340">
              <a:lnSpc>
                <a:spcPct val="150000"/>
              </a:lnSpc>
              <a:spcBef>
                <a:spcPts val="10"/>
              </a:spcBef>
              <a:spcAft>
                <a:spcPts val="0"/>
              </a:spcAft>
            </a:pPr>
            <a:r>
              <a:rPr lang="es-ES" sz="1800" dirty="0">
                <a:effectLst/>
                <a:latin typeface="Times New Roman" panose="02020603050405020304" pitchFamily="18" charset="0"/>
                <a:ea typeface="Times New Roman" panose="02020603050405020304" pitchFamily="18" charset="0"/>
              </a:rPr>
              <a:t>MINISTERIO DE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ECONOMÍA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FINANZAS,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a:t>
            </a:r>
            <a:r>
              <a:rPr lang="es-ES" sz="1800" spc="-5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PROCESO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CICLO PRESUPUESTARIO,</a:t>
            </a:r>
            <a:endParaRPr lang="es-EC" sz="1800" dirty="0">
              <a:effectLst/>
              <a:latin typeface="Times New Roman" panose="02020603050405020304" pitchFamily="18" charset="0"/>
              <a:ea typeface="Times New Roman" panose="02020603050405020304" pitchFamily="18" charset="0"/>
            </a:endParaRPr>
          </a:p>
          <a:p>
            <a:pPr>
              <a:lnSpc>
                <a:spcPct val="150000"/>
              </a:lnSpc>
              <a:spcBef>
                <a:spcPts val="15"/>
              </a:spcBef>
            </a:pPr>
            <a:r>
              <a:rPr lang="es-ES" sz="1800"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342900" marR="486410" lvl="0" indent="-342900" algn="r">
              <a:lnSpc>
                <a:spcPct val="150000"/>
              </a:lnSpc>
              <a:spcAft>
                <a:spcPts val="0"/>
              </a:spcAft>
              <a:buSzPts val="1200"/>
              <a:buFont typeface="Times New Roman" panose="02020603050405020304" pitchFamily="18" charset="0"/>
              <a:buAutoNum type="arabicPeriod"/>
              <a:tabLst>
                <a:tab pos="802640" algn="l"/>
                <a:tab pos="803275" algn="l"/>
              </a:tabLst>
            </a:pPr>
            <a:r>
              <a:rPr lang="es-ES" sz="1800" spc="-140" dirty="0">
                <a:effectLst/>
                <a:latin typeface="Times New Roman" panose="02020603050405020304" pitchFamily="18" charset="0"/>
                <a:ea typeface="Times New Roman" panose="02020603050405020304" pitchFamily="18" charset="0"/>
              </a:rPr>
              <a:t>EJECUCIÓN:</a:t>
            </a:r>
            <a:r>
              <a:rPr lang="es-ES" sz="1800" spc="-5" dirty="0">
                <a:effectLst/>
                <a:latin typeface="Times New Roman" panose="02020603050405020304" pitchFamily="18" charset="0"/>
                <a:ea typeface="Times New Roman" panose="02020603050405020304" pitchFamily="18" charset="0"/>
              </a:rPr>
              <a:t> </a:t>
            </a:r>
            <a:r>
              <a:rPr lang="es-ES" sz="1800" spc="-140" dirty="0">
                <a:effectLst/>
                <a:latin typeface="Times New Roman" panose="02020603050405020304" pitchFamily="18" charset="0"/>
                <a:ea typeface="Times New Roman" panose="02020603050405020304" pitchFamily="18" charset="0"/>
              </a:rPr>
              <a:t>APROBACIÓN</a:t>
            </a:r>
            <a:r>
              <a:rPr lang="es-ES" sz="1800" spc="-30" dirty="0">
                <a:effectLst/>
                <a:latin typeface="Times New Roman" panose="02020603050405020304" pitchFamily="18" charset="0"/>
                <a:ea typeface="Times New Roman" panose="02020603050405020304" pitchFamily="18" charset="0"/>
              </a:rPr>
              <a:t> </a:t>
            </a:r>
            <a:r>
              <a:rPr lang="es-ES" sz="1800" spc="-140" dirty="0">
                <a:effectLst/>
                <a:latin typeface="Times New Roman" panose="02020603050405020304" pitchFamily="18" charset="0"/>
                <a:ea typeface="Times New Roman" panose="02020603050405020304" pitchFamily="18" charset="0"/>
              </a:rPr>
              <a:t>DEL</a:t>
            </a:r>
            <a:r>
              <a:rPr lang="es-ES" sz="1800" spc="-50" dirty="0">
                <a:effectLst/>
                <a:latin typeface="Times New Roman" panose="02020603050405020304" pitchFamily="18" charset="0"/>
                <a:ea typeface="Times New Roman" panose="02020603050405020304" pitchFamily="18" charset="0"/>
              </a:rPr>
              <a:t> </a:t>
            </a:r>
            <a:r>
              <a:rPr lang="es-ES" sz="1800" spc="-140" dirty="0">
                <a:effectLst/>
                <a:latin typeface="Times New Roman" panose="02020603050405020304" pitchFamily="18" charset="0"/>
                <a:ea typeface="Times New Roman" panose="02020603050405020304" pitchFamily="18" charset="0"/>
              </a:rPr>
              <a:t>PRESUPUESTO;</a:t>
            </a:r>
            <a:r>
              <a:rPr lang="es-ES" sz="1800" spc="-30" dirty="0">
                <a:effectLst/>
                <a:latin typeface="Times New Roman" panose="02020603050405020304" pitchFamily="18" charset="0"/>
                <a:ea typeface="Times New Roman" panose="02020603050405020304" pitchFamily="18" charset="0"/>
              </a:rPr>
              <a:t> </a:t>
            </a:r>
            <a:r>
              <a:rPr lang="es-ES" sz="1800" spc="-140" dirty="0">
                <a:effectLst/>
                <a:latin typeface="Times New Roman" panose="02020603050405020304" pitchFamily="18" charset="0"/>
                <a:ea typeface="Times New Roman" panose="02020603050405020304" pitchFamily="18" charset="0"/>
              </a:rPr>
              <a:t>REALIZACIÓN</a:t>
            </a:r>
            <a:r>
              <a:rPr lang="es-ES" sz="1800" spc="30" dirty="0">
                <a:effectLst/>
                <a:latin typeface="Times New Roman" panose="02020603050405020304" pitchFamily="18" charset="0"/>
                <a:ea typeface="Times New Roman" panose="02020603050405020304" pitchFamily="18" charset="0"/>
              </a:rPr>
              <a:t> </a:t>
            </a:r>
            <a:r>
              <a:rPr lang="es-ES" sz="1800" spc="-140" dirty="0">
                <a:effectLst/>
                <a:latin typeface="Times New Roman" panose="02020603050405020304" pitchFamily="18" charset="0"/>
                <a:ea typeface="Times New Roman" panose="02020603050405020304" pitchFamily="18" charset="0"/>
              </a:rPr>
              <a:t>DE</a:t>
            </a:r>
            <a:r>
              <a:rPr lang="es-ES" sz="1800" spc="-55" dirty="0">
                <a:effectLst/>
                <a:latin typeface="Times New Roman" panose="02020603050405020304" pitchFamily="18" charset="0"/>
                <a:ea typeface="Times New Roman" panose="02020603050405020304" pitchFamily="18" charset="0"/>
              </a:rPr>
              <a:t> </a:t>
            </a:r>
            <a:r>
              <a:rPr lang="es-ES" sz="1800" spc="-140" dirty="0">
                <a:effectLst/>
                <a:latin typeface="Times New Roman" panose="02020603050405020304" pitchFamily="18" charset="0"/>
                <a:ea typeface="Times New Roman" panose="02020603050405020304" pitchFamily="18" charset="0"/>
              </a:rPr>
              <a:t>REFORMAS;</a:t>
            </a:r>
            <a:r>
              <a:rPr lang="es-ES" sz="1800" spc="-30" dirty="0">
                <a:effectLst/>
                <a:latin typeface="Times New Roman" panose="02020603050405020304" pitchFamily="18" charset="0"/>
                <a:ea typeface="Times New Roman" panose="02020603050405020304" pitchFamily="18" charset="0"/>
              </a:rPr>
              <a:t> </a:t>
            </a:r>
            <a:r>
              <a:rPr lang="es-ES" sz="1800" spc="-140" dirty="0">
                <a:effectLst/>
                <a:latin typeface="Times New Roman" panose="02020603050405020304" pitchFamily="18" charset="0"/>
                <a:ea typeface="Times New Roman" panose="02020603050405020304" pitchFamily="18" charset="0"/>
              </a:rPr>
              <a:t>VIGENCIA</a:t>
            </a:r>
            <a:r>
              <a:rPr lang="es-ES" sz="1800" spc="15" dirty="0">
                <a:effectLst/>
                <a:latin typeface="Times New Roman" panose="02020603050405020304" pitchFamily="18" charset="0"/>
                <a:ea typeface="Times New Roman" panose="02020603050405020304" pitchFamily="18" charset="0"/>
              </a:rPr>
              <a:t> </a:t>
            </a:r>
            <a:r>
              <a:rPr lang="es-ES" sz="1800" spc="-140" dirty="0">
                <a:effectLst/>
                <a:latin typeface="Times New Roman" panose="02020603050405020304" pitchFamily="18" charset="0"/>
                <a:ea typeface="Times New Roman" panose="02020603050405020304" pitchFamily="18" charset="0"/>
              </a:rPr>
              <a:t>Y</a:t>
            </a:r>
            <a:r>
              <a:rPr lang="es-ES" sz="1800" spc="-30" dirty="0">
                <a:effectLst/>
                <a:latin typeface="Times New Roman" panose="02020603050405020304" pitchFamily="18" charset="0"/>
                <a:ea typeface="Times New Roman" panose="02020603050405020304" pitchFamily="18" charset="0"/>
              </a:rPr>
              <a:t> </a:t>
            </a:r>
            <a:r>
              <a:rPr lang="es-ES" sz="1800" spc="-140" dirty="0">
                <a:effectLst/>
                <a:latin typeface="Times New Roman" panose="02020603050405020304" pitchFamily="18" charset="0"/>
                <a:ea typeface="Times New Roman" panose="02020603050405020304" pitchFamily="18" charset="0"/>
              </a:rPr>
              <a:t>MONITOREO;</a:t>
            </a:r>
            <a:r>
              <a:rPr lang="es-ES" sz="1800" spc="-285" dirty="0">
                <a:effectLst/>
                <a:latin typeface="Times New Roman" panose="02020603050405020304" pitchFamily="18" charset="0"/>
                <a:ea typeface="Times New Roman" panose="02020603050405020304" pitchFamily="18" charset="0"/>
              </a:rPr>
              <a:t> </a:t>
            </a:r>
            <a:r>
              <a:rPr lang="es-ES" sz="1800" spc="-140" dirty="0">
                <a:effectLst/>
                <a:latin typeface="Times New Roman" panose="02020603050405020304" pitchFamily="18" charset="0"/>
                <a:ea typeface="Times New Roman" panose="02020603050405020304" pitchFamily="18" charset="0"/>
              </a:rPr>
              <a:t>PROGRAMACIÓN</a:t>
            </a:r>
            <a:r>
              <a:rPr lang="es-ES" sz="1800" spc="-20" dirty="0">
                <a:effectLst/>
                <a:latin typeface="Times New Roman" panose="02020603050405020304" pitchFamily="18" charset="0"/>
                <a:ea typeface="Times New Roman" panose="02020603050405020304" pitchFamily="18" charset="0"/>
              </a:rPr>
              <a:t> </a:t>
            </a:r>
            <a:r>
              <a:rPr lang="es-ES" sz="1800" spc="-140" dirty="0">
                <a:effectLst/>
                <a:latin typeface="Times New Roman" panose="02020603050405020304" pitchFamily="18" charset="0"/>
                <a:ea typeface="Times New Roman" panose="02020603050405020304" pitchFamily="18" charset="0"/>
              </a:rPr>
              <a:t>DE</a:t>
            </a:r>
            <a:r>
              <a:rPr lang="es-ES" sz="1800" spc="-10" dirty="0">
                <a:effectLst/>
                <a:latin typeface="Times New Roman" panose="02020603050405020304" pitchFamily="18" charset="0"/>
                <a:ea typeface="Times New Roman" panose="02020603050405020304" pitchFamily="18" charset="0"/>
              </a:rPr>
              <a:t> </a:t>
            </a:r>
            <a:r>
              <a:rPr lang="es-ES" sz="1800" spc="-140" dirty="0">
                <a:effectLst/>
                <a:latin typeface="Times New Roman" panose="02020603050405020304" pitchFamily="18" charset="0"/>
                <a:ea typeface="Times New Roman" panose="02020603050405020304" pitchFamily="18" charset="0"/>
              </a:rPr>
              <a:t>CAJA </a:t>
            </a:r>
            <a:endParaRPr lang="es-EC" sz="1800" spc="-140" dirty="0">
              <a:latin typeface="Times New Roman" panose="02020603050405020304" pitchFamily="18" charset="0"/>
              <a:ea typeface="Times New Roman" panose="02020603050405020304" pitchFamily="18" charset="0"/>
            </a:endParaRPr>
          </a:p>
          <a:p>
            <a:pPr marL="342900" marR="486410" lvl="0" indent="-342900" algn="just">
              <a:lnSpc>
                <a:spcPct val="150000"/>
              </a:lnSpc>
              <a:spcAft>
                <a:spcPts val="0"/>
              </a:spcAft>
              <a:buSzPts val="1200"/>
              <a:buFont typeface="Times New Roman" panose="02020603050405020304" pitchFamily="18" charset="0"/>
              <a:buAutoNum type="arabicPeriod"/>
              <a:tabLst>
                <a:tab pos="802640" algn="l"/>
                <a:tab pos="803275" algn="l"/>
              </a:tabLst>
            </a:pPr>
            <a:r>
              <a:rPr lang="es-ES" sz="1800" spc="-5" dirty="0">
                <a:effectLst/>
                <a:latin typeface="Times New Roman" panose="02020603050405020304" pitchFamily="18" charset="0"/>
                <a:ea typeface="Times New Roman" panose="02020603050405020304" pitchFamily="18" charset="0"/>
              </a:rPr>
              <a:t>CIERRE:</a:t>
            </a:r>
            <a:r>
              <a:rPr lang="es-ES" sz="1800" spc="5" dirty="0">
                <a:effectLst/>
                <a:latin typeface="Times New Roman" panose="02020603050405020304" pitchFamily="18" charset="0"/>
                <a:ea typeface="Times New Roman" panose="02020603050405020304" pitchFamily="18" charset="0"/>
              </a:rPr>
              <a:t> </a:t>
            </a:r>
            <a:r>
              <a:rPr lang="es-ES" sz="1800" spc="-140" dirty="0">
                <a:effectLst/>
                <a:latin typeface="Times New Roman" panose="02020603050405020304" pitchFamily="18" charset="0"/>
                <a:ea typeface="Times New Roman" panose="02020603050405020304" pitchFamily="18" charset="0"/>
              </a:rPr>
              <a:t>LIQUIDACIÓN;</a:t>
            </a:r>
            <a:r>
              <a:rPr lang="es-ES" sz="1800" spc="-65" dirty="0">
                <a:effectLst/>
                <a:latin typeface="Times New Roman" panose="02020603050405020304" pitchFamily="18" charset="0"/>
                <a:ea typeface="Times New Roman" panose="02020603050405020304" pitchFamily="18" charset="0"/>
              </a:rPr>
              <a:t> </a:t>
            </a:r>
            <a:r>
              <a:rPr lang="es-ES" sz="1800" spc="-140" dirty="0">
                <a:effectLst/>
                <a:latin typeface="Times New Roman" panose="02020603050405020304" pitchFamily="18" charset="0"/>
                <a:ea typeface="Times New Roman" panose="02020603050405020304" pitchFamily="18" charset="0"/>
              </a:rPr>
              <a:t>EVALUACIÓN</a:t>
            </a:r>
            <a:endParaRPr lang="es-EC" sz="1800" spc="-140" dirty="0">
              <a:effectLst/>
              <a:latin typeface="Times New Roman" panose="02020603050405020304" pitchFamily="18" charset="0"/>
              <a:ea typeface="Times New Roman" panose="02020603050405020304" pitchFamily="18" charset="0"/>
            </a:endParaRPr>
          </a:p>
          <a:p>
            <a:pPr marL="0" marR="486410" lvl="0" indent="0" algn="r">
              <a:lnSpc>
                <a:spcPct val="150000"/>
              </a:lnSpc>
              <a:spcAft>
                <a:spcPts val="0"/>
              </a:spcAft>
              <a:buSzPts val="1200"/>
              <a:buNone/>
              <a:tabLst>
                <a:tab pos="802640" algn="l"/>
                <a:tab pos="803275" algn="l"/>
              </a:tabLst>
            </a:pPr>
            <a:endParaRPr lang="es-EC" sz="1800" spc="-14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4144643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0229-E034-4277-A387-5894CBB0F97E}"/>
              </a:ext>
            </a:extLst>
          </p:cNvPr>
          <p:cNvSpPr>
            <a:spLocks noGrp="1"/>
          </p:cNvSpPr>
          <p:nvPr>
            <p:ph type="title"/>
          </p:nvPr>
        </p:nvSpPr>
        <p:spPr>
          <a:xfrm>
            <a:off x="1066800" y="263527"/>
            <a:ext cx="10058400" cy="1450757"/>
          </a:xfrm>
        </p:spPr>
        <p:txBody>
          <a:bodyPr>
            <a:normAutofit fontScale="90000"/>
          </a:bodyPr>
          <a:lstStyle/>
          <a:p>
            <a:pPr algn="ctr"/>
            <a:r>
              <a:rPr lang="es-ES"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SITUACIÓN DE LAS PERSONAS RECLUIDAS</a:t>
            </a:r>
            <a:endPar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normAutofit fontScale="85000" lnSpcReduction="10000"/>
          </a:bodyPr>
          <a:lstStyle/>
          <a:p>
            <a:pPr marL="165100" marR="213360" algn="just">
              <a:lnSpc>
                <a:spcPct val="150000"/>
              </a:lnSpc>
              <a:spcBef>
                <a:spcPts val="1385"/>
              </a:spcBef>
              <a:spcAft>
                <a:spcPts val="0"/>
              </a:spcAft>
            </a:pPr>
            <a:r>
              <a:rPr lang="es-ES" sz="1800" dirty="0">
                <a:effectLst/>
                <a:latin typeface="Times New Roman" panose="02020603050405020304" pitchFamily="18" charset="0"/>
                <a:ea typeface="Times New Roman" panose="02020603050405020304" pitchFamily="18" charset="0"/>
              </a:rPr>
              <a:t>EL MODELO PENITENCIARIO SE CONSTRUYÓ EN ECUADOR EN EL AÑO 2011 Y SE LO IMPLEMENTÓ EN EL 2013,</a:t>
            </a:r>
            <a:r>
              <a:rPr lang="es-ES" sz="1800" spc="5" dirty="0">
                <a:effectLst/>
                <a:latin typeface="Times New Roman" panose="02020603050405020304" pitchFamily="18" charset="0"/>
                <a:ea typeface="Times New Roman" panose="02020603050405020304" pitchFamily="18" charset="0"/>
              </a:rPr>
              <a:t> CREADO CON FINES </a:t>
            </a:r>
            <a:r>
              <a:rPr lang="es-ES" sz="1800" dirty="0">
                <a:effectLst/>
                <a:latin typeface="Times New Roman" panose="02020603050405020304" pitchFamily="18" charset="0"/>
                <a:ea typeface="Times New Roman" panose="02020603050405020304" pitchFamily="18" charset="0"/>
              </a:rPr>
              <a:t>GARANTISTAS DE DERECHOS.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SIN EMBARGO,</a:t>
            </a:r>
            <a:r>
              <a:rPr lang="es-ES" sz="1800" spc="5" dirty="0">
                <a:effectLst/>
                <a:latin typeface="Times New Roman" panose="02020603050405020304" pitchFamily="18" charset="0"/>
                <a:ea typeface="Times New Roman" panose="02020603050405020304" pitchFamily="18" charset="0"/>
              </a:rPr>
              <a:t> EN LA REALIDAD SE DIO PRIORIDAD A </a:t>
            </a:r>
            <a:r>
              <a:rPr lang="es-ES" sz="1800" dirty="0">
                <a:effectLst/>
                <a:latin typeface="Times New Roman" panose="02020603050405020304" pitchFamily="18" charset="0"/>
                <a:ea typeface="Times New Roman" panose="02020603050405020304" pitchFamily="18" charset="0"/>
              </a:rPr>
              <a:t>LA CONSTRUCCIÓN DE EDIFICACIONES CON LA INTENCIÓN 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DISMINUIR LOS ÍNDICES DE HACINAMIENTO EN QUE VIVIAN LOS PPLS EN LOS ANTERIORES CENTROS 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PRIVACIÓN</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LIBERTAD,</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UBICADOS EN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 PRINCIPALES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CIUDADES DEL</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PAÍS.</a:t>
            </a:r>
            <a:endParaRPr lang="es-EC" sz="1800" dirty="0">
              <a:effectLst/>
              <a:latin typeface="Times New Roman" panose="02020603050405020304" pitchFamily="18" charset="0"/>
              <a:ea typeface="Times New Roman" panose="02020603050405020304" pitchFamily="18" charset="0"/>
            </a:endParaRPr>
          </a:p>
          <a:p>
            <a:pPr>
              <a:spcBef>
                <a:spcPts val="30"/>
              </a:spcBef>
            </a:pPr>
            <a:r>
              <a:rPr lang="es-ES" sz="1800"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165100" marR="208915" algn="just">
              <a:lnSpc>
                <a:spcPct val="150000"/>
              </a:lnSpc>
              <a:spcAft>
                <a:spcPts val="0"/>
              </a:spcAft>
            </a:pPr>
            <a:r>
              <a:rPr lang="es-ES" sz="1800" dirty="0">
                <a:effectLst/>
                <a:latin typeface="Times New Roman" panose="02020603050405020304" pitchFamily="18" charset="0"/>
                <a:ea typeface="Times New Roman" panose="02020603050405020304" pitchFamily="18" charset="0"/>
              </a:rPr>
              <a:t>EL PROBLEMA DEL SISTEMA PENITENCIARIO EN EL ECUADOR NO ES ACTUAL;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 PERSONAS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PRIVADAS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LIBERTAD</a:t>
            </a:r>
            <a:r>
              <a:rPr lang="es-ES" sz="1800" spc="5" dirty="0">
                <a:effectLst/>
                <a:latin typeface="Times New Roman" panose="02020603050405020304" pitchFamily="18" charset="0"/>
                <a:ea typeface="Times New Roman" panose="02020603050405020304" pitchFamily="18" charset="0"/>
              </a:rPr>
              <a:t> SIEMPRE HAN LUCHADO DE LA MANO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ORGANIZACIONES DE DERECHOS HUMANOS PARA CONSEGUIR</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POLÍTICAS PÚBLICAS EN LLAS QUE EL ESTADO CUMPLA SU FUNCIÓN GARANTISTA, Y CREE POLÍTICAS TENIENTES A EVITEN ACCIONES DISCRIMINATORIAS GENERADAS POR LAS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MISMAS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INSTITUCIONES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ESTATALES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 CONSIGNA DE PROTEGER</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 SEGURIDAD</a:t>
            </a:r>
            <a:r>
              <a:rPr lang="es-ES" sz="1800" spc="-4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CIUDADANA.</a:t>
            </a:r>
            <a:endParaRPr lang="es-EC" sz="180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347665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0229-E034-4277-A387-5894CBB0F97E}"/>
              </a:ext>
            </a:extLst>
          </p:cNvPr>
          <p:cNvSpPr>
            <a:spLocks noGrp="1"/>
          </p:cNvSpPr>
          <p:nvPr>
            <p:ph type="title"/>
          </p:nvPr>
        </p:nvSpPr>
        <p:spPr>
          <a:xfrm>
            <a:off x="1066800" y="263527"/>
            <a:ext cx="10058400" cy="1722027"/>
          </a:xfrm>
        </p:spPr>
        <p:txBody>
          <a:bodyPr>
            <a:normAutofit/>
          </a:bodyPr>
          <a:lstStyle/>
          <a:p>
            <a:pPr marL="457200" lvl="1" algn="ctr">
              <a:lnSpc>
                <a:spcPts val="1375"/>
              </a:lnSpc>
              <a:spcBef>
                <a:spcPts val="1020"/>
              </a:spcBef>
              <a:spcAft>
                <a:spcPts val="0"/>
              </a:spcAft>
              <a:tabLst>
                <a:tab pos="228600" algn="l"/>
                <a:tab pos="394335" algn="l"/>
              </a:tabLst>
            </a:pPr>
            <a:r>
              <a:rPr lang="es-EC" sz="5400" b="1" kern="1200" spc="-50"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TRATAMIENTO A LOS PLS</a:t>
            </a:r>
            <a:endParaRPr lang="es-EC"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Marcador de contenido 3">
            <a:extLst>
              <a:ext uri="{FF2B5EF4-FFF2-40B4-BE49-F238E27FC236}">
                <a16:creationId xmlns:a16="http://schemas.microsoft.com/office/drawing/2014/main" id="{15D383C8-7E06-4B9C-A146-943AC1157CF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8300" y="1760560"/>
            <a:ext cx="9896900" cy="4544705"/>
          </a:xfrm>
          <a:prstGeom prst="rect">
            <a:avLst/>
          </a:prstGeom>
          <a:noFill/>
          <a:ln>
            <a:noFill/>
          </a:ln>
        </p:spPr>
      </p:pic>
    </p:spTree>
    <p:extLst>
      <p:ext uri="{BB962C8B-B14F-4D97-AF65-F5344CB8AC3E}">
        <p14:creationId xmlns:p14="http://schemas.microsoft.com/office/powerpoint/2010/main" val="1017867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0229-E034-4277-A387-5894CBB0F97E}"/>
              </a:ext>
            </a:extLst>
          </p:cNvPr>
          <p:cNvSpPr>
            <a:spLocks noGrp="1"/>
          </p:cNvSpPr>
          <p:nvPr>
            <p:ph type="title"/>
          </p:nvPr>
        </p:nvSpPr>
        <p:spPr>
          <a:xfrm>
            <a:off x="1066800" y="263527"/>
            <a:ext cx="10058400" cy="1722027"/>
          </a:xfrm>
        </p:spPr>
        <p:txBody>
          <a:bodyPr>
            <a:normAutofit/>
          </a:bodyPr>
          <a:lstStyle/>
          <a:p>
            <a:pPr marL="457200" lvl="1" algn="ctr">
              <a:lnSpc>
                <a:spcPts val="1375"/>
              </a:lnSpc>
              <a:spcBef>
                <a:spcPts val="1020"/>
              </a:spcBef>
              <a:spcAft>
                <a:spcPts val="0"/>
              </a:spcAft>
              <a:tabLst>
                <a:tab pos="228600" algn="l"/>
                <a:tab pos="394335" algn="l"/>
              </a:tabLst>
            </a:pPr>
            <a:r>
              <a:rPr lang="es-EC" sz="5400" b="1" kern="1200" spc="-50"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TRATAMIENTO A LOS PLS</a:t>
            </a:r>
            <a:endParaRPr lang="es-EC"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normAutofit fontScale="92500" lnSpcReduction="10000"/>
          </a:bodyPr>
          <a:lstStyle/>
          <a:p>
            <a:pPr marL="165100" marR="225425" algn="just">
              <a:lnSpc>
                <a:spcPct val="150000"/>
              </a:lnSpc>
              <a:spcAft>
                <a:spcPts val="0"/>
              </a:spcAft>
            </a:pPr>
            <a:r>
              <a:rPr lang="es-ES" sz="1800" dirty="0">
                <a:effectLst/>
                <a:latin typeface="Times New Roman" panose="02020603050405020304" pitchFamily="18" charset="0"/>
                <a:ea typeface="Times New Roman" panose="02020603050405020304" pitchFamily="18" charset="0"/>
              </a:rPr>
              <a:t>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CÓDIGO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ORGÁNICO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INTEGRAL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PENAL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RECOGE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SU</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CAPÍTULO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SEGUNDO,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RÉGIMEN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GENERAL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REHABILITACIÓN SOCIAL, SECCIÓN TERCERA, EL TRATAMIENTO Y CONCRETAMENTE EN SU ARTÍCULO 701, ACERCA 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EJES DEL</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TRATAMIENTO</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SEÑALA.</a:t>
            </a:r>
            <a:r>
              <a:rPr lang="es-ES" sz="1800" baseline="30000" dirty="0">
                <a:effectLst/>
                <a:latin typeface="Times New Roman" panose="02020603050405020304" pitchFamily="18" charset="0"/>
                <a:ea typeface="Times New Roman" panose="02020603050405020304" pitchFamily="18" charset="0"/>
              </a:rPr>
              <a:t>19</a:t>
            </a:r>
            <a:endParaRPr lang="es-EC" sz="1800" dirty="0">
              <a:effectLst/>
              <a:latin typeface="Times New Roman" panose="02020603050405020304" pitchFamily="18" charset="0"/>
              <a:ea typeface="Times New Roman" panose="02020603050405020304" pitchFamily="18" charset="0"/>
            </a:endParaRPr>
          </a:p>
          <a:p>
            <a:pPr marL="165100" marR="403860" algn="just">
              <a:lnSpc>
                <a:spcPct val="150000"/>
              </a:lnSpc>
              <a:spcBef>
                <a:spcPts val="985"/>
              </a:spcBef>
              <a:spcAft>
                <a:spcPts val="0"/>
              </a:spcAft>
            </a:pPr>
            <a:r>
              <a:rPr lang="es-ES" sz="1800" dirty="0">
                <a:effectLst/>
                <a:latin typeface="Times New Roman" panose="02020603050405020304" pitchFamily="18" charset="0"/>
                <a:ea typeface="Times New Roman" panose="02020603050405020304" pitchFamily="18" charset="0"/>
              </a:rPr>
              <a:t>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TRATAMIENTO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PERSONAS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PRIVADAS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LIBERTAD</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REGLAMENTO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SISTEMA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NACIONAL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REHABILITACIÓN SOCIAL CON MIRAS A SU REHABILITACIÓN Y REINSERCIÓN SOCIAL, SE FUNDAMENTA EN LOS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SIGUIENTES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EJES:</a:t>
            </a:r>
            <a:endParaRPr lang="es-EC" sz="1800" dirty="0">
              <a:effectLst/>
              <a:latin typeface="Times New Roman" panose="02020603050405020304" pitchFamily="18" charset="0"/>
              <a:ea typeface="Times New Roman" panose="02020603050405020304" pitchFamily="18" charset="0"/>
            </a:endParaRPr>
          </a:p>
          <a:p>
            <a:pPr marL="342900" lvl="0" indent="-342900">
              <a:spcBef>
                <a:spcPts val="980"/>
              </a:spcBef>
              <a:spcAft>
                <a:spcPts val="0"/>
              </a:spcAft>
              <a:buSzPts val="1200"/>
              <a:buFont typeface="Symbol" panose="05050102010706020507" pitchFamily="18" charset="2"/>
              <a:buChar char=""/>
              <a:tabLst>
                <a:tab pos="393700" algn="l"/>
                <a:tab pos="394335" algn="l"/>
              </a:tabLst>
            </a:pPr>
            <a:r>
              <a:rPr lang="es-ES" sz="1800" dirty="0">
                <a:effectLst/>
                <a:latin typeface="Times New Roman" panose="02020603050405020304" pitchFamily="18" charset="0"/>
                <a:ea typeface="Symbol" panose="05050102010706020507" pitchFamily="18" charset="2"/>
                <a:cs typeface="Symbol" panose="05050102010706020507" pitchFamily="18" charset="2"/>
              </a:rPr>
              <a:t>LABORAL</a:t>
            </a:r>
            <a:endParaRPr lang="es-EC" sz="18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spcBef>
                <a:spcPts val="715"/>
              </a:spcBef>
              <a:spcAft>
                <a:spcPts val="0"/>
              </a:spcAft>
              <a:buSzPts val="1200"/>
              <a:buFont typeface="Symbol" panose="05050102010706020507" pitchFamily="18" charset="2"/>
              <a:buChar char=""/>
              <a:tabLst>
                <a:tab pos="393700" algn="l"/>
                <a:tab pos="394335" algn="l"/>
              </a:tabLst>
            </a:pPr>
            <a:r>
              <a:rPr lang="es-ES" sz="1800" dirty="0">
                <a:effectLst/>
                <a:latin typeface="Times New Roman" panose="02020603050405020304" pitchFamily="18" charset="0"/>
                <a:ea typeface="Symbol" panose="05050102010706020507" pitchFamily="18" charset="2"/>
                <a:cs typeface="Symbol" panose="05050102010706020507" pitchFamily="18" charset="2"/>
              </a:rPr>
              <a:t>EDUCACIÓN,</a:t>
            </a:r>
            <a:r>
              <a:rPr lang="es-ES" sz="1800" spc="1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CULTURA</a:t>
            </a:r>
            <a:r>
              <a:rPr lang="es-ES" sz="1800" spc="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Y</a:t>
            </a:r>
            <a:r>
              <a:rPr lang="es-ES" sz="1800" spc="-70"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DEPORTE</a:t>
            </a:r>
            <a:endParaRPr lang="es-EC" sz="18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spcBef>
                <a:spcPts val="665"/>
              </a:spcBef>
              <a:spcAft>
                <a:spcPts val="0"/>
              </a:spcAft>
              <a:buSzPts val="1200"/>
              <a:buFont typeface="Symbol" panose="05050102010706020507" pitchFamily="18" charset="2"/>
              <a:buChar char=""/>
              <a:tabLst>
                <a:tab pos="393700" algn="l"/>
                <a:tab pos="394335" algn="l"/>
              </a:tabLst>
            </a:pPr>
            <a:r>
              <a:rPr lang="es-ES" sz="1800" dirty="0">
                <a:effectLst/>
                <a:latin typeface="Times New Roman" panose="02020603050405020304" pitchFamily="18" charset="0"/>
                <a:ea typeface="Symbol" panose="05050102010706020507" pitchFamily="18" charset="2"/>
                <a:cs typeface="Symbol" panose="05050102010706020507" pitchFamily="18" charset="2"/>
              </a:rPr>
              <a:t>SALUD</a:t>
            </a:r>
            <a:endParaRPr lang="es-EC" sz="18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spcBef>
                <a:spcPts val="690"/>
              </a:spcBef>
              <a:spcAft>
                <a:spcPts val="0"/>
              </a:spcAft>
              <a:buSzPts val="1200"/>
              <a:buFont typeface="Symbol" panose="05050102010706020507" pitchFamily="18" charset="2"/>
              <a:buChar char=""/>
              <a:tabLst>
                <a:tab pos="393700" algn="l"/>
                <a:tab pos="394335" algn="l"/>
              </a:tabLst>
            </a:pPr>
            <a:r>
              <a:rPr lang="es-ES" sz="1800" dirty="0">
                <a:effectLst/>
                <a:latin typeface="Times New Roman" panose="02020603050405020304" pitchFamily="18" charset="0"/>
                <a:ea typeface="Symbol" panose="05050102010706020507" pitchFamily="18" charset="2"/>
                <a:cs typeface="Symbol" panose="05050102010706020507" pitchFamily="18" charset="2"/>
              </a:rPr>
              <a:t>VINCULACIÓN</a:t>
            </a:r>
            <a:r>
              <a:rPr lang="es-ES" sz="1800" spc="-1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FAMILIAR</a:t>
            </a:r>
            <a:r>
              <a:rPr lang="es-ES" sz="1800" spc="20"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Y</a:t>
            </a:r>
            <a:r>
              <a:rPr lang="es-ES" sz="1800" spc="-60"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SOCIAL</a:t>
            </a:r>
            <a:endParaRPr lang="es-EC" sz="18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spcBef>
                <a:spcPts val="690"/>
              </a:spcBef>
              <a:spcAft>
                <a:spcPts val="0"/>
              </a:spcAft>
              <a:buSzPts val="1200"/>
              <a:buFont typeface="Symbol" panose="05050102010706020507" pitchFamily="18" charset="2"/>
              <a:buChar char=""/>
              <a:tabLst>
                <a:tab pos="393700" algn="l"/>
                <a:tab pos="394335" algn="l"/>
              </a:tabLst>
            </a:pPr>
            <a:r>
              <a:rPr lang="es-ES" sz="1800" dirty="0">
                <a:effectLst/>
                <a:latin typeface="Times New Roman" panose="02020603050405020304" pitchFamily="18" charset="0"/>
                <a:ea typeface="Symbol" panose="05050102010706020507" pitchFamily="18" charset="2"/>
                <a:cs typeface="Symbol" panose="05050102010706020507" pitchFamily="18" charset="2"/>
              </a:rPr>
              <a:t>REINSERCIÓN</a:t>
            </a:r>
            <a:endParaRPr lang="es-EC" sz="1800" dirty="0">
              <a:effectLst/>
              <a:latin typeface="Times New Roman" panose="02020603050405020304" pitchFamily="18" charset="0"/>
              <a:ea typeface="Symbol" panose="05050102010706020507" pitchFamily="18" charset="2"/>
              <a:cs typeface="Symbol" panose="05050102010706020507" pitchFamily="18" charset="2"/>
            </a:endParaRPr>
          </a:p>
          <a:p>
            <a:endParaRPr lang="es-EC" dirty="0"/>
          </a:p>
        </p:txBody>
      </p:sp>
    </p:spTree>
    <p:extLst>
      <p:ext uri="{BB962C8B-B14F-4D97-AF65-F5344CB8AC3E}">
        <p14:creationId xmlns:p14="http://schemas.microsoft.com/office/powerpoint/2010/main" val="645515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0229-E034-4277-A387-5894CBB0F97E}"/>
              </a:ext>
            </a:extLst>
          </p:cNvPr>
          <p:cNvSpPr>
            <a:spLocks noGrp="1"/>
          </p:cNvSpPr>
          <p:nvPr>
            <p:ph type="title"/>
          </p:nvPr>
        </p:nvSpPr>
        <p:spPr>
          <a:xfrm>
            <a:off x="1066800" y="263527"/>
            <a:ext cx="10058400" cy="1450757"/>
          </a:xfrm>
        </p:spPr>
        <p:txBody>
          <a:bodyPr>
            <a:normAutofit fontScale="90000"/>
          </a:bodyPr>
          <a:lstStyle/>
          <a:p>
            <a:pPr algn="ctr"/>
            <a:r>
              <a:rPr lang="es-ES"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CONTROL SOCIAL INDÍGENA EN LOS SISTEMAS PENITENCIARIOS </a:t>
            </a:r>
            <a:endPar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Marcador de contenido 4">
            <a:extLst>
              <a:ext uri="{FF2B5EF4-FFF2-40B4-BE49-F238E27FC236}">
                <a16:creationId xmlns:a16="http://schemas.microsoft.com/office/drawing/2014/main" id="{EC035F3C-592F-43B0-AF56-65C33D3EDB7B}"/>
              </a:ext>
            </a:extLst>
          </p:cNvPr>
          <p:cNvPicPr>
            <a:picLocks noGrp="1" noChangeAspect="1"/>
          </p:cNvPicPr>
          <p:nvPr>
            <p:ph idx="1"/>
          </p:nvPr>
        </p:nvPicPr>
        <p:blipFill>
          <a:blip r:embed="rId2"/>
          <a:stretch>
            <a:fillRect/>
          </a:stretch>
        </p:blipFill>
        <p:spPr>
          <a:xfrm>
            <a:off x="1066801" y="1714284"/>
            <a:ext cx="10058400" cy="4590982"/>
          </a:xfrm>
        </p:spPr>
      </p:pic>
    </p:spTree>
    <p:extLst>
      <p:ext uri="{BB962C8B-B14F-4D97-AF65-F5344CB8AC3E}">
        <p14:creationId xmlns:p14="http://schemas.microsoft.com/office/powerpoint/2010/main" val="3804253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0229-E034-4277-A387-5894CBB0F97E}"/>
              </a:ext>
            </a:extLst>
          </p:cNvPr>
          <p:cNvSpPr>
            <a:spLocks noGrp="1"/>
          </p:cNvSpPr>
          <p:nvPr>
            <p:ph type="title"/>
          </p:nvPr>
        </p:nvSpPr>
        <p:spPr>
          <a:xfrm>
            <a:off x="1066800" y="263527"/>
            <a:ext cx="10058400" cy="1450757"/>
          </a:xfrm>
        </p:spPr>
        <p:txBody>
          <a:bodyPr>
            <a:normAutofit/>
          </a:bodyPr>
          <a:lstStyle/>
          <a:p>
            <a:pPr algn="ctr"/>
            <a:r>
              <a:rPr lang="es-ES"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CONDUCTA DESVIADA </a:t>
            </a:r>
            <a:endPar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a:xfrm>
            <a:off x="1097280" y="1845733"/>
            <a:ext cx="10058400" cy="4486827"/>
          </a:xfrm>
        </p:spPr>
        <p:txBody>
          <a:bodyPr>
            <a:normAutofit fontScale="55000" lnSpcReduction="20000"/>
          </a:bodyPr>
          <a:lstStyle/>
          <a:p>
            <a:pPr>
              <a:lnSpc>
                <a:spcPct val="270000"/>
              </a:lnSpc>
            </a:pPr>
            <a:r>
              <a:rPr lang="es-ES" sz="1800" dirty="0">
                <a:effectLst/>
                <a:latin typeface="Times New Roman" panose="02020603050405020304" pitchFamily="18" charset="0"/>
                <a:ea typeface="Times New Roman" panose="02020603050405020304" pitchFamily="18" charset="0"/>
              </a:rPr>
              <a:t>SE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DENOMINA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CONDUCTA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DESVIADA</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AQUELLOS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COMPORTAMIENTOS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ALEJAN</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NORMAS</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ESTABLECIDAS POR UN GRUPO SOCIAL PARTICULAR. LOS SOCIÓLOGOS, ESPECIALMENTE, UTILIZAN EL TÉRMINO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“DESVIACIÓN”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PARA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DESIGNAR</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AQUELLOS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CASOS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 QUEBRANTAMIENTO 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NORMAS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SOCIALES.</a:t>
            </a:r>
          </a:p>
          <a:p>
            <a:pPr marL="63500" algn="just">
              <a:lnSpc>
                <a:spcPct val="270000"/>
              </a:lnSpc>
            </a:pPr>
            <a:r>
              <a:rPr lang="es-ES" sz="1800" dirty="0">
                <a:effectLst/>
                <a:latin typeface="Times New Roman" panose="02020603050405020304" pitchFamily="18" charset="0"/>
                <a:ea typeface="Times New Roman" panose="02020603050405020304" pitchFamily="18" charset="0"/>
              </a:rPr>
              <a:t>SE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DENOMINA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CONDUCTA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DESVIADA</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AQUELLOS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COMPORTAMIENTOS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ALEJAN</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NORMAS</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ESTABLECIDAS POR UN GRUPO SOCIAL PARTICULAR. LOS SOCIÓLOGOS, ESPECIALMENTE, UTILIZAN EL TÉRMINO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“DESVIACIÓN”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PARA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DESIGNAR</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AQUELLOS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CASOS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 QUEBRANTAMIENTO 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NORMAS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SOCIALES.</a:t>
            </a:r>
            <a:endParaRPr lang="es-EC" sz="1800" dirty="0">
              <a:effectLst/>
              <a:latin typeface="Times New Roman" panose="02020603050405020304" pitchFamily="18" charset="0"/>
              <a:ea typeface="Times New Roman" panose="02020603050405020304" pitchFamily="18" charset="0"/>
            </a:endParaRPr>
          </a:p>
          <a:p>
            <a:pPr marL="63500" marR="234315" algn="just">
              <a:lnSpc>
                <a:spcPct val="270000"/>
              </a:lnSpc>
              <a:spcBef>
                <a:spcPts val="450"/>
              </a:spcBef>
              <a:spcAft>
                <a:spcPts val="0"/>
              </a:spcAft>
            </a:pPr>
            <a:r>
              <a:rPr lang="es-ES" sz="1800" dirty="0">
                <a:effectLst/>
                <a:latin typeface="Times New Roman" panose="02020603050405020304" pitchFamily="18" charset="0"/>
                <a:ea typeface="Times New Roman" panose="02020603050405020304" pitchFamily="18" charset="0"/>
              </a:rPr>
              <a:t>LAS SOCIEDADES DETRMINAN REGLAS DE LO QUE DEBE Y NO DEBE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HACERSE; Y LATRSGRESIÓN A LAS MISMAS SECONSIDERAN CONDUCTAS “DESVIADAS”. ESTAS CONDUCTAS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VARÍAN</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LUGAR</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LUGAR</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t>
            </a:r>
            <a:r>
              <a:rPr lang="es-ES" sz="1800" spc="-6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TIEMPO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TIEMPO EN EL QUESEDESARROLLAN.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UN</a:t>
            </a:r>
            <a:r>
              <a:rPr lang="es-ES" sz="1800" spc="-4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EJEMPLO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TÍPICO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POLIGAMIA,</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MIENTRAS</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UNA PROHIBICIÓN</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 MUCHOS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PAÍSES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AMERICANOS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t>
            </a:r>
            <a:r>
              <a:rPr lang="es-ES" sz="1800" spc="-5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EUROPEOS,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UNA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CONDUCTA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ACEPTADA</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ARABIA</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SAUDITA Y</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ALGUNAS REGIONES 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ÁFRICA.</a:t>
            </a:r>
            <a:endParaRPr lang="es-EC" sz="1800" dirty="0">
              <a:effectLst/>
              <a:latin typeface="Times New Roman" panose="02020603050405020304" pitchFamily="18" charset="0"/>
              <a:ea typeface="Times New Roman" panose="02020603050405020304" pitchFamily="18" charset="0"/>
            </a:endParaRPr>
          </a:p>
          <a:p>
            <a:pPr>
              <a:lnSpc>
                <a:spcPct val="270000"/>
              </a:lnSpc>
            </a:pPr>
            <a:r>
              <a:rPr lang="es-EC" sz="1800" dirty="0">
                <a:effectLst/>
                <a:latin typeface="Calibri" panose="020F0502020204030204" pitchFamily="34" charset="0"/>
                <a:ea typeface="Calibri" panose="020F0502020204030204" pitchFamily="34" charset="0"/>
                <a:cs typeface="Times New Roman" panose="02020603050405020304" pitchFamily="18" charset="0"/>
              </a:rPr>
              <a:t>LOS ESFUERZOS DE LOS GRUPOS HUMANOS POR CONTROLAR, CORREGIR Y MINIMIZAR LAS CONDUCTAS</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DESVIADAS FORMAN PARTE DE LO QUE SE DENOMINA CONTROL SOCIAL; Y ENTRE SUS INSTRUMENTOS MÁS</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PODEROSOS SE ENCUENTRA LA SOCIALIZACIÓN, QUE -SIGUIENDO A KORNBLIT- “COERCIONA A LAS PERSONAS</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PARA</a:t>
            </a:r>
            <a:r>
              <a:rPr lang="es-EC"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HACER</a:t>
            </a:r>
            <a:r>
              <a:rPr lang="es-EC"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LO</a:t>
            </a:r>
            <a:r>
              <a:rPr lang="es-EC" sz="1800" spc="1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QUE</a:t>
            </a:r>
            <a:r>
              <a:rPr lang="es-EC"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SE</a:t>
            </a:r>
            <a:r>
              <a:rPr lang="es-EC"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SUPONE</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QUE</a:t>
            </a:r>
            <a:r>
              <a:rPr lang="es-EC"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DEBEN</a:t>
            </a:r>
            <a:r>
              <a:rPr lang="es-EC"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HACER”,</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ES</a:t>
            </a:r>
            <a:r>
              <a:rPr lang="es-EC" sz="1800" spc="-1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EL</a:t>
            </a:r>
            <a:r>
              <a:rPr lang="es-EC" sz="1800" spc="-5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TÉRMINO</a:t>
            </a:r>
            <a:r>
              <a:rPr lang="es-EC" sz="1800" spc="1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USADO</a:t>
            </a:r>
            <a:r>
              <a:rPr lang="es-EC" sz="1800" spc="1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PARA</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DENOTAR</a:t>
            </a:r>
            <a:r>
              <a:rPr lang="es-EC" sz="1800" spc="-2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LA</a:t>
            </a:r>
            <a:r>
              <a:rPr lang="es-EC"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CONDUCTA</a:t>
            </a:r>
            <a:r>
              <a:rPr lang="es-EC"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QUE</a:t>
            </a:r>
            <a:r>
              <a:rPr lang="es-EC" sz="1800" spc="-28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VIOLA LO QUE UN AGRUPAMIENTO ESPERA NORMALMENTE DE LAS PERSONAS DE ACUERDO A UNAS NORMAS</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SOCIALES,</a:t>
            </a:r>
            <a:r>
              <a:rPr lang="es-EC" sz="1800" spc="15" dirty="0">
                <a:effectLst/>
                <a:latin typeface="Calibri" panose="020F0502020204030204" pitchFamily="34" charset="0"/>
                <a:ea typeface="Calibri" panose="020F0502020204030204" pitchFamily="34" charset="0"/>
                <a:cs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146990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a:xfrm>
            <a:off x="1097280" y="545909"/>
            <a:ext cx="10058400" cy="5704765"/>
          </a:xfrm>
        </p:spPr>
        <p:txBody>
          <a:bodyPr>
            <a:normAutofit fontScale="25000" lnSpcReduction="20000"/>
          </a:bodyPr>
          <a:lstStyle/>
          <a:p>
            <a:pPr>
              <a:lnSpc>
                <a:spcPct val="107000"/>
              </a:lnSpc>
              <a:spcBef>
                <a:spcPts val="200"/>
              </a:spcBef>
            </a:pPr>
            <a:r>
              <a:rPr lang="es-ES" sz="4800" b="1" dirty="0">
                <a:latin typeface="Times New Roman" panose="02020603050405020304" pitchFamily="18" charset="0"/>
              </a:rPr>
              <a:t>LA BIOGENÉTICA.</a:t>
            </a:r>
            <a:endParaRPr lang="es-EC" sz="4800" b="1" dirty="0">
              <a:effectLst/>
              <a:latin typeface="Times New Roman" panose="02020603050405020304" pitchFamily="18" charset="0"/>
              <a:ea typeface="Times New Roman" panose="02020603050405020304" pitchFamily="18" charset="0"/>
            </a:endParaRPr>
          </a:p>
          <a:p>
            <a:pPr marL="63500" marR="121920">
              <a:lnSpc>
                <a:spcPct val="200000"/>
              </a:lnSpc>
              <a:spcAft>
                <a:spcPts val="0"/>
              </a:spcAft>
            </a:pPr>
            <a:r>
              <a:rPr lang="es-ES" sz="4800" dirty="0">
                <a:effectLst/>
                <a:latin typeface="Times New Roman" panose="02020603050405020304" pitchFamily="18" charset="0"/>
                <a:ea typeface="Times New Roman" panose="02020603050405020304" pitchFamily="18" charset="0"/>
              </a:rPr>
              <a:t>LA EXPLICACIÓN BIOGENÉTICA SE ENFOCA EN LAS CARACTERÍSTICAS FISIOLÓGICAS DEL INDIVIDUO”</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PARA SENTAR LAS BASES DE LA DESVIACIÓN SOCIAL. EN EL SIGLO XIX, CESARE LOMBROSO, PADRE DE LA</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CRIMINOLOGÍA,</a:t>
            </a:r>
            <a:r>
              <a:rPr lang="es-ES" sz="4800" spc="-1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ESTUDIÓ LOS</a:t>
            </a:r>
            <a:r>
              <a:rPr lang="es-ES" sz="4800" spc="-3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CRÁNEOS</a:t>
            </a:r>
            <a:r>
              <a:rPr lang="es-ES" sz="4800" spc="-2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DE</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LOS</a:t>
            </a:r>
            <a:r>
              <a:rPr lang="es-ES" sz="4800" spc="-2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CRIMINALES</a:t>
            </a:r>
            <a:r>
              <a:rPr lang="es-ES" sz="4800" spc="-1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INTENTANDO</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BUSCAR</a:t>
            </a:r>
            <a:r>
              <a:rPr lang="es-ES" sz="4800" spc="-1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CARACTERÍSTICAS</a:t>
            </a:r>
            <a:r>
              <a:rPr lang="es-ES" sz="4800" spc="-2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O</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ANOMALÍAS</a:t>
            </a:r>
            <a:r>
              <a:rPr lang="es-ES" sz="4800" spc="-28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FÍSICAS</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QUE</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PUDIERAN</a:t>
            </a:r>
            <a:r>
              <a:rPr lang="es-ES" sz="4800" spc="-2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EJERCER</a:t>
            </a:r>
            <a:r>
              <a:rPr lang="es-ES" sz="4800" spc="4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INFLUENCIA SOBRE</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EL</a:t>
            </a:r>
            <a:r>
              <a:rPr lang="es-ES" sz="4800" spc="-4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COMPORTAMIENTO.</a:t>
            </a:r>
            <a:endParaRPr lang="es-EC" sz="4800" dirty="0">
              <a:effectLst/>
              <a:latin typeface="Times New Roman" panose="02020603050405020304" pitchFamily="18" charset="0"/>
              <a:ea typeface="Times New Roman" panose="02020603050405020304" pitchFamily="18" charset="0"/>
            </a:endParaRPr>
          </a:p>
          <a:p>
            <a:pPr marL="63500" marR="208915">
              <a:lnSpc>
                <a:spcPct val="198000"/>
              </a:lnSpc>
              <a:spcBef>
                <a:spcPts val="820"/>
              </a:spcBef>
              <a:spcAft>
                <a:spcPts val="0"/>
              </a:spcAft>
            </a:pPr>
            <a:r>
              <a:rPr lang="es-ES" sz="4800" dirty="0">
                <a:effectLst/>
                <a:latin typeface="Times New Roman" panose="02020603050405020304" pitchFamily="18" charset="0"/>
                <a:ea typeface="Times New Roman" panose="02020603050405020304" pitchFamily="18" charset="0"/>
              </a:rPr>
              <a:t>EL ATAVISMO, ESTABLECIÓ QUE LOS CRIMINALES COMPARTEN UNA SERIE DE</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CARACTERÍSTICAS FÍSICAS QUE DIFIEREN DEL RESTO DE LA POBLACIÓN. NO OBSTANTE, SUS ESTUDIOS SE VIERON</a:t>
            </a:r>
            <a:r>
              <a:rPr lang="es-ES" sz="4800" spc="-28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AFECTADOS</a:t>
            </a:r>
            <a:r>
              <a:rPr lang="es-ES" sz="4800" spc="-1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POR</a:t>
            </a:r>
            <a:r>
              <a:rPr lang="es-ES" sz="4800" spc="-1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LA</a:t>
            </a:r>
            <a:r>
              <a:rPr lang="es-ES" sz="4800" spc="2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FALTA</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DE</a:t>
            </a:r>
            <a:r>
              <a:rPr lang="es-ES" sz="4800" spc="2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MUESTRAS,</a:t>
            </a:r>
            <a:r>
              <a:rPr lang="es-ES" sz="4800" spc="1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DIFERENTES</a:t>
            </a:r>
            <a:r>
              <a:rPr lang="es-ES" sz="4800" spc="-1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TIPOS</a:t>
            </a:r>
            <a:r>
              <a:rPr lang="es-ES" sz="4800" spc="-1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DE</a:t>
            </a:r>
            <a:r>
              <a:rPr lang="es-ES" sz="4800" spc="2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INDIVIDUOS,</a:t>
            </a:r>
            <a:r>
              <a:rPr lang="es-ES" sz="4800" spc="5" dirty="0">
                <a:effectLst/>
                <a:latin typeface="Times New Roman" panose="02020603050405020304" pitchFamily="18" charset="0"/>
                <a:ea typeface="Times New Roman" panose="02020603050405020304" pitchFamily="18" charset="0"/>
              </a:rPr>
              <a:t> PARA</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SER</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ANALIZADAS.</a:t>
            </a:r>
            <a:endParaRPr lang="es-EC" sz="4800" dirty="0">
              <a:effectLst/>
              <a:latin typeface="Times New Roman" panose="02020603050405020304" pitchFamily="18" charset="0"/>
              <a:ea typeface="Times New Roman" panose="02020603050405020304" pitchFamily="18" charset="0"/>
            </a:endParaRPr>
          </a:p>
          <a:p>
            <a:pPr marL="63500" marR="234315">
              <a:lnSpc>
                <a:spcPct val="201000"/>
              </a:lnSpc>
              <a:spcBef>
                <a:spcPts val="815"/>
              </a:spcBef>
              <a:spcAft>
                <a:spcPts val="0"/>
              </a:spcAft>
            </a:pPr>
            <a:r>
              <a:rPr lang="es-ES" sz="4800" dirty="0">
                <a:effectLst/>
                <a:latin typeface="Times New Roman" panose="02020603050405020304" pitchFamily="18" charset="0"/>
                <a:ea typeface="Times New Roman" panose="02020603050405020304" pitchFamily="18" charset="0"/>
              </a:rPr>
              <a:t>OTROS</a:t>
            </a:r>
            <a:r>
              <a:rPr lang="es-ES" sz="4800" spc="-1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PENSABAN</a:t>
            </a:r>
            <a:r>
              <a:rPr lang="es-ES" sz="4800" spc="-2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QUE</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EL</a:t>
            </a:r>
            <a:r>
              <a:rPr lang="es-ES" sz="4800" spc="-4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TIPO</a:t>
            </a:r>
            <a:r>
              <a:rPr lang="es-ES" sz="4800" spc="1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DE</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CUERPO</a:t>
            </a:r>
            <a:r>
              <a:rPr lang="es-ES" sz="4800" spc="1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ERA</a:t>
            </a:r>
            <a:r>
              <a:rPr lang="es-ES" sz="4800" spc="-3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UN</a:t>
            </a:r>
            <a:r>
              <a:rPr lang="es-ES" sz="4800" spc="-2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FACTOR</a:t>
            </a:r>
            <a:r>
              <a:rPr lang="es-ES" sz="4800" spc="-1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DETERMINANTE</a:t>
            </a:r>
            <a:r>
              <a:rPr lang="es-ES" sz="4800" spc="-1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PARA</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LA</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CONDUCTA</a:t>
            </a:r>
            <a:r>
              <a:rPr lang="es-ES" sz="4800" spc="-1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DESVIADA</a:t>
            </a:r>
            <a:r>
              <a:rPr lang="es-ES" sz="4800" spc="-28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SIENDO</a:t>
            </a:r>
            <a:r>
              <a:rPr lang="es-ES" sz="4800" spc="2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EL</a:t>
            </a:r>
            <a:r>
              <a:rPr lang="es-ES" sz="4800" spc="-4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PRINCIPAL,</a:t>
            </a:r>
            <a:r>
              <a:rPr lang="es-ES" sz="4800" spc="4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LA PERSONA</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CON</a:t>
            </a:r>
            <a:r>
              <a:rPr lang="es-ES" sz="4800" spc="-2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CUERPO</a:t>
            </a:r>
            <a:r>
              <a:rPr lang="es-ES" sz="4800" spc="3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MUSCULOSO.</a:t>
            </a:r>
            <a:endParaRPr lang="es-EC" sz="4800" dirty="0">
              <a:effectLst/>
              <a:latin typeface="Times New Roman" panose="02020603050405020304" pitchFamily="18" charset="0"/>
              <a:ea typeface="Times New Roman" panose="02020603050405020304" pitchFamily="18" charset="0"/>
            </a:endParaRPr>
          </a:p>
          <a:p>
            <a:pPr marL="63500">
              <a:lnSpc>
                <a:spcPct val="200000"/>
              </a:lnSpc>
              <a:spcBef>
                <a:spcPts val="750"/>
              </a:spcBef>
              <a:spcAft>
                <a:spcPts val="0"/>
              </a:spcAft>
            </a:pPr>
            <a:r>
              <a:rPr lang="es-ES" sz="4800" dirty="0">
                <a:effectLst/>
                <a:latin typeface="Times New Roman" panose="02020603050405020304" pitchFamily="18" charset="0"/>
                <a:ea typeface="Times New Roman" panose="02020603050405020304" pitchFamily="18" charset="0"/>
              </a:rPr>
              <a:t>OTRA TEORÍA TRATA SOBRE COMPOSICIÓN CROMOSÓMICA O GENÉTICA DEL</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INDIVIDUO, EN</a:t>
            </a:r>
            <a:r>
              <a:rPr lang="es-ES" sz="4800" spc="-3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ESPECIAL</a:t>
            </a:r>
            <a:r>
              <a:rPr lang="es-ES" sz="4800" spc="-3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EL</a:t>
            </a:r>
            <a:r>
              <a:rPr lang="es-ES" sz="4800" spc="-3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HOMBRE</a:t>
            </a:r>
            <a:r>
              <a:rPr lang="es-ES" sz="4800" spc="-1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CON</a:t>
            </a:r>
            <a:r>
              <a:rPr lang="es-ES" sz="4800" spc="-3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CROMOSOMA</a:t>
            </a:r>
            <a:r>
              <a:rPr lang="es-ES" sz="4800" spc="-1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XYY, INFLUÍA</a:t>
            </a:r>
            <a:r>
              <a:rPr lang="es-ES" sz="4800" spc="-1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EN</a:t>
            </a:r>
            <a:r>
              <a:rPr lang="es-ES" sz="4800" spc="-3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EL</a:t>
            </a:r>
            <a:r>
              <a:rPr lang="es-ES" sz="4800" spc="-3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COMPORTAMIENTO</a:t>
            </a:r>
            <a:r>
              <a:rPr lang="es-ES" sz="4800" spc="1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ANTISOCIAL</a:t>
            </a:r>
            <a:r>
              <a:rPr lang="es-ES" sz="4800" spc="-10"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Y</a:t>
            </a:r>
            <a:r>
              <a:rPr lang="es-ES" sz="4800" spc="-28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AGRESIVO DE ESTE TIPO DE PERSONAS. </a:t>
            </a:r>
            <a:endParaRPr lang="es-EC" sz="4800" dirty="0">
              <a:effectLst/>
              <a:latin typeface="Times New Roman" panose="02020603050405020304" pitchFamily="18" charset="0"/>
              <a:ea typeface="Times New Roman" panose="02020603050405020304" pitchFamily="18" charset="0"/>
            </a:endParaRPr>
          </a:p>
          <a:p>
            <a:pPr marL="63500">
              <a:lnSpc>
                <a:spcPct val="200000"/>
              </a:lnSpc>
              <a:spcBef>
                <a:spcPts val="750"/>
              </a:spcBef>
              <a:spcAft>
                <a:spcPts val="0"/>
              </a:spcAft>
            </a:pPr>
            <a:r>
              <a:rPr lang="es-ES" sz="4800" dirty="0">
                <a:effectLst/>
                <a:latin typeface="Times New Roman" panose="02020603050405020304" pitchFamily="18" charset="0"/>
                <a:ea typeface="Times New Roman" panose="02020603050405020304" pitchFamily="18" charset="0"/>
              </a:rPr>
              <a:t>LAS ANOMALÍAS CEREBRALES, CAMBIOS EN LA ACTIVIDAD</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GLANDULAR Y OTRAS CONDICIONES ALTERAN EL COMPORTAMIENTO. SIN EMBARGO, MUCHOS INVESTIGADORES</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CONCLUYEN QUE, INCLUSO CUANDO LA PREDISPOSICIÓN GENÉTICA ES RELEVANTE, LA SOCIALIZACIÓN DE LA</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PERSONA Y EL AMBIENTE SE DEBEN TOMAR EN CONSIDERACIÓN PARA DAR UNA EXPLICACIÓN ADECUADA DE LA</a:t>
            </a:r>
            <a:r>
              <a:rPr lang="es-ES" sz="4800" spc="5" dirty="0">
                <a:effectLst/>
                <a:latin typeface="Times New Roman" panose="02020603050405020304" pitchFamily="18" charset="0"/>
                <a:ea typeface="Times New Roman" panose="02020603050405020304" pitchFamily="18" charset="0"/>
              </a:rPr>
              <a:t> </a:t>
            </a:r>
            <a:r>
              <a:rPr lang="es-ES" sz="4800" dirty="0">
                <a:effectLst/>
                <a:latin typeface="Times New Roman" panose="02020603050405020304" pitchFamily="18" charset="0"/>
                <a:ea typeface="Times New Roman" panose="02020603050405020304" pitchFamily="18" charset="0"/>
              </a:rPr>
              <a:t>DESVIACIÓN.</a:t>
            </a:r>
            <a:endParaRPr lang="es-EC" sz="480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290111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normAutofit fontScale="85000" lnSpcReduction="20000"/>
          </a:bodyPr>
          <a:lstStyle/>
          <a:p>
            <a:pPr>
              <a:lnSpc>
                <a:spcPct val="107000"/>
              </a:lnSpc>
              <a:spcBef>
                <a:spcPts val="200"/>
              </a:spcBef>
            </a:pPr>
            <a:r>
              <a:rPr lang="es-EC" sz="1800" dirty="0">
                <a:latin typeface="Times New Roman" panose="02020603050405020304" pitchFamily="18" charset="0"/>
              </a:rPr>
              <a:t>PSICOLÓGICO.</a:t>
            </a:r>
            <a:r>
              <a:rPr lang="es-ES" sz="1800" b="1"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63500" indent="0">
              <a:lnSpc>
                <a:spcPct val="200000"/>
              </a:lnSpc>
              <a:buNone/>
            </a:pPr>
            <a:r>
              <a:rPr lang="es-ES" sz="1800" dirty="0">
                <a:effectLst/>
                <a:latin typeface="Times New Roman" panose="02020603050405020304" pitchFamily="18" charset="0"/>
                <a:ea typeface="Times New Roman" panose="02020603050405020304" pitchFamily="18" charset="0"/>
              </a:rPr>
              <a:t>LA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EXPLICACIÓN</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PSICOLÓGICA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BASA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RASGOS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PERSONALES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INDIVIDUO</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TALES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COMO</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SUS</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IMPULSOS INSTINTIVOS O LA SUPRESIÓN DE ESTOS Y EN EL ASPECTO MENTAL. PARA SIGMUND FREUD 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COMPORTAMIENTO ES CONTROLADO POR PENSAMIENTOS SUBCONSCIENTES Y NO POR VOLUNTAD PROPIA DEL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INDIVIDUO.</a:t>
            </a:r>
            <a:endParaRPr lang="es-EC" sz="1800" dirty="0">
              <a:effectLst/>
              <a:latin typeface="Times New Roman" panose="02020603050405020304" pitchFamily="18" charset="0"/>
              <a:ea typeface="Times New Roman" panose="02020603050405020304" pitchFamily="18" charset="0"/>
            </a:endParaRPr>
          </a:p>
          <a:p>
            <a:pPr marL="63500" marR="103505" indent="0">
              <a:lnSpc>
                <a:spcPct val="200000"/>
              </a:lnSpc>
              <a:spcBef>
                <a:spcPts val="795"/>
              </a:spcBef>
              <a:spcAft>
                <a:spcPts val="0"/>
              </a:spcAft>
              <a:buNone/>
            </a:pPr>
            <a:r>
              <a:rPr lang="es-ES" sz="1800" dirty="0">
                <a:effectLst/>
                <a:latin typeface="Times New Roman" panose="02020603050405020304" pitchFamily="18" charset="0"/>
                <a:ea typeface="Times New Roman" panose="02020603050405020304" pitchFamily="18" charset="0"/>
              </a:rPr>
              <a:t>AUNQUE FREUD</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NO ANALIZÓ</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CONDUCTA</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CRIMINAL,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OTRAS</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PALABRAS,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DESVIADA,</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SU</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TEORÍA</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 LA</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PERSONALIDAD PUEDE SER APLICADA AL ESTUDIO DE DICHA CONDUCTA. ESTO ES, EL CRIMINAL “SE RIGE POR 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ID, DANDO RIENDA SUELTA A SUS PLACERES, Y POSEE MUY POCO O CARECE DEL SUPEREGO, QUE LE IMPIDE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FRENAR</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SUS ACTITUDES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ANTISOCIALES”.</a:t>
            </a:r>
            <a:endParaRPr lang="es-EC" sz="180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1508664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a:xfrm>
            <a:off x="1097280" y="791570"/>
            <a:ext cx="10058400" cy="5077524"/>
          </a:xfrm>
        </p:spPr>
        <p:txBody>
          <a:bodyPr>
            <a:normAutofit fontScale="77500" lnSpcReduction="20000"/>
          </a:bodyPr>
          <a:lstStyle/>
          <a:p>
            <a:pPr marR="141605" algn="just">
              <a:lnSpc>
                <a:spcPct val="107000"/>
              </a:lnSpc>
              <a:spcBef>
                <a:spcPts val="155"/>
              </a:spcBef>
              <a:spcAft>
                <a:spcPts val="800"/>
              </a:spcAft>
            </a:pPr>
            <a:r>
              <a:rPr lang="es-ES" sz="1800" b="1" dirty="0">
                <a:latin typeface="Times New Roman" panose="02020603050405020304" pitchFamily="18" charset="0"/>
              </a:rPr>
              <a:t>PSICOSOCIOLÓGICO.</a:t>
            </a:r>
            <a:endParaRPr lang="es-EC" sz="1800" b="1" dirty="0">
              <a:latin typeface="Times New Roman" panose="02020603050405020304" pitchFamily="18" charset="0"/>
            </a:endParaRPr>
          </a:p>
          <a:p>
            <a:pPr>
              <a:spcBef>
                <a:spcPts val="15"/>
              </a:spcBef>
            </a:pPr>
            <a:r>
              <a:rPr lang="es-ES" sz="1800" b="1"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63500" algn="just">
              <a:lnSpc>
                <a:spcPct val="200000"/>
              </a:lnSpc>
            </a:pPr>
            <a:r>
              <a:rPr lang="es-ES" sz="1800" dirty="0">
                <a:effectLst/>
                <a:latin typeface="Times New Roman" panose="02020603050405020304" pitchFamily="18" charset="0"/>
                <a:ea typeface="Times New Roman" panose="02020603050405020304" pitchFamily="18" charset="0"/>
              </a:rPr>
              <a:t>LAS TEORÍAS PSICOSOCIALES ENFATIZAN LAS VARIABLES QUE EMERGEN COMO RESULTADO DE LAS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INTERACCIONES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PERSONA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OTROS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MIEMBROS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SOCIEDAD.</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ALGUNOS</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TEÓRICOS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SUGIEREN</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DESVIACIÓN ES UN PRODUCTO DEL FRACASO PERSONAL PARA DESARROLLAR SUFICIENTES CONTROLES INTERNOS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DURANTE EL PROCESO DE SOCIALIZACIÓN. AL NO POSEER CONTROLES INTERNOS, LA PERSONA NO TIENE 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CAPACIDAD PARA IMPEDIR SU INVOLUCRAMIENTO EN CONDUCTAS DESVIADAS. OTRO ASPECTO QUE INCLUYE LA</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EXPLICACIÓN</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PSICOSOCIAL</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IMITACIÓN Y</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MODELAJE</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 ROLES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COMPORTAMIENTOS.</a:t>
            </a:r>
            <a:endParaRPr lang="es-EC" sz="1800" dirty="0">
              <a:effectLst/>
              <a:latin typeface="Times New Roman" panose="02020603050405020304" pitchFamily="18" charset="0"/>
              <a:ea typeface="Times New Roman" panose="02020603050405020304" pitchFamily="18" charset="0"/>
            </a:endParaRPr>
          </a:p>
          <a:p>
            <a:pPr marL="63500" marR="103505" indent="0" algn="just">
              <a:lnSpc>
                <a:spcPct val="200000"/>
              </a:lnSpc>
              <a:spcBef>
                <a:spcPts val="825"/>
              </a:spcBef>
              <a:spcAft>
                <a:spcPts val="0"/>
              </a:spcAft>
              <a:buNone/>
            </a:pPr>
            <a:r>
              <a:rPr lang="es-ES" sz="1800" dirty="0">
                <a:effectLst/>
                <a:latin typeface="Times New Roman" panose="02020603050405020304" pitchFamily="18" charset="0"/>
                <a:ea typeface="Times New Roman" panose="02020603050405020304" pitchFamily="18" charset="0"/>
              </a:rPr>
              <a:t>LA TEORÍA DEL APRENDIZAJE SOCIAL ELABORADA POR ALBERT BANDURA ESTABLECE QUE LOS NIÑOS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IMITAN LAS CONDUCTAS DESVIADAS QUE OBSERVAN DE SUS PADRES O DE LOS MEDIOS A NIVEL COTIDIANO Y LA</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APLICAN</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SU</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COMPORTAMIENTO.</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EDWIN</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SUTHERLAND</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ELABORÓ</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TEORÍA</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ASOCIACIÓN</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DIFERENCIAL</a:t>
            </a:r>
            <a:r>
              <a:rPr lang="es-ES" sz="1800" spc="-5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 QUE EXPLICA QUE “UNA PERSONA APRENDERÁ A VIOLAR LAS REGLAS AL ASOCIARSE MÁS CON PERSONAS QUE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VIOLA</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REGLAS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 SIGUEN</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REGLAS”.</a:t>
            </a:r>
            <a:endParaRPr lang="es-EC" sz="180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1927536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a:xfrm>
            <a:off x="1097280" y="1023582"/>
            <a:ext cx="10058400" cy="4845512"/>
          </a:xfrm>
        </p:spPr>
        <p:txBody>
          <a:bodyPr>
            <a:normAutofit fontScale="77500" lnSpcReduction="20000"/>
          </a:bodyPr>
          <a:lstStyle/>
          <a:p>
            <a:pPr>
              <a:lnSpc>
                <a:spcPct val="107000"/>
              </a:lnSpc>
              <a:spcBef>
                <a:spcPts val="200"/>
              </a:spcBef>
            </a:pPr>
            <a:r>
              <a:rPr lang="es-EC" sz="1900" b="1" dirty="0">
                <a:latin typeface="Times New Roman" panose="02020603050405020304" pitchFamily="18" charset="0"/>
              </a:rPr>
              <a:t>TIPOS DE DESVIACIÓN SOCIAL</a:t>
            </a:r>
          </a:p>
          <a:p>
            <a:pPr>
              <a:spcBef>
                <a:spcPts val="25"/>
              </a:spcBef>
            </a:pPr>
            <a:r>
              <a:rPr lang="es-ES" sz="1800" b="1"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63500">
              <a:lnSpc>
                <a:spcPct val="200000"/>
              </a:lnSpc>
            </a:pPr>
            <a:r>
              <a:rPr lang="es-ES" sz="1800" dirty="0">
                <a:effectLst/>
                <a:latin typeface="Times New Roman" panose="02020603050405020304" pitchFamily="18" charset="0"/>
                <a:ea typeface="Times New Roman" panose="02020603050405020304" pitchFamily="18" charset="0"/>
              </a:rPr>
              <a:t>LA</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DESVIACIÓN</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SOCIAL</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PUEDE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SER</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DIVIDIDA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INFINITAMENTE, PERO</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ALGUNAS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CONDUCTAS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DESVIADAS</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NEGATIVAMENTE</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MANIFIESTAN</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MAYOR</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FRECUENCIA</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OTRAS.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ENTRE</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ÉSTAS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ENCUENTRAN:</a:t>
            </a:r>
            <a:endParaRPr lang="es-EC" sz="1800" dirty="0">
              <a:effectLst/>
              <a:latin typeface="Times New Roman" panose="02020603050405020304" pitchFamily="18" charset="0"/>
              <a:ea typeface="Times New Roman" panose="02020603050405020304" pitchFamily="18" charset="0"/>
            </a:endParaRPr>
          </a:p>
          <a:p>
            <a:pPr marR="144780">
              <a:lnSpc>
                <a:spcPct val="200000"/>
              </a:lnSpc>
              <a:spcBef>
                <a:spcPts val="815"/>
              </a:spcBef>
              <a:spcAft>
                <a:spcPts val="800"/>
              </a:spcAft>
              <a:tabLst>
                <a:tab pos="697865" algn="l"/>
                <a:tab pos="698500" algn="l"/>
              </a:tabLst>
            </a:pPr>
            <a:r>
              <a:rPr lang="es-EC" sz="1800" b="1" dirty="0">
                <a:effectLst/>
                <a:latin typeface="Calibri" panose="020F0502020204030204" pitchFamily="34" charset="0"/>
                <a:ea typeface="Calibri" panose="020F0502020204030204" pitchFamily="34" charset="0"/>
                <a:cs typeface="Times New Roman" panose="02020603050405020304" pitchFamily="18" charset="0"/>
              </a:rPr>
              <a:t>CRIMEN: </a:t>
            </a:r>
            <a:r>
              <a:rPr lang="es-EC" sz="1800" dirty="0">
                <a:effectLst/>
                <a:latin typeface="Calibri" panose="020F0502020204030204" pitchFamily="34" charset="0"/>
                <a:ea typeface="Calibri" panose="020F0502020204030204" pitchFamily="34" charset="0"/>
                <a:cs typeface="Times New Roman" panose="02020603050405020304" pitchFamily="18" charset="0"/>
              </a:rPr>
              <a:t>ES UNA CIENCIA EMPÍRICA E INTERDISCIPLINARIA QUE TIENE COMO OBJETIVO EL</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ESTUDIO DEL DELINCUENTE, EL LUGAR DE LOS HECHOS, EL DELITO, LAS CONDUCTAS DESVIADAS, EL CONTROL</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SOCIAL, CON RELACIÓN AL DELITO MISMO, SIN DEJAR DE LADO DEL TODO A LA VÍCTIMA, LA CUAL SERÁ EN</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TODO</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CASO</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OBJETO</a:t>
            </a:r>
            <a:r>
              <a:rPr lang="es-EC"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TOTAL</a:t>
            </a:r>
            <a:r>
              <a:rPr lang="es-EC" sz="1800" spc="-4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DE</a:t>
            </a:r>
            <a:r>
              <a:rPr lang="es-EC"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ESTUDIO</a:t>
            </a:r>
            <a:r>
              <a:rPr lang="es-EC"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DE</a:t>
            </a:r>
            <a:r>
              <a:rPr lang="es-EC"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LA</a:t>
            </a:r>
            <a:r>
              <a:rPr lang="es-EC"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VICTIMOLOGÍA,</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CON</a:t>
            </a:r>
            <a:r>
              <a:rPr lang="es-EC"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EL</a:t>
            </a:r>
            <a:r>
              <a:rPr lang="es-EC" sz="1800" spc="-4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OBJETIVO</a:t>
            </a:r>
            <a:r>
              <a:rPr lang="es-EC" sz="1800" spc="1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DE</a:t>
            </a:r>
            <a:r>
              <a:rPr lang="es-EC"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ENTENDER</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AL</a:t>
            </a:r>
            <a:r>
              <a:rPr lang="es-EC" sz="1800" spc="-5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CRIMINAL Y</a:t>
            </a:r>
            <a:r>
              <a:rPr lang="es-EC" sz="1800" spc="-28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LAS</a:t>
            </a:r>
            <a:r>
              <a:rPr lang="es-EC"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DISTINTAS</a:t>
            </a:r>
            <a:r>
              <a:rPr lang="es-EC" sz="1800" spc="1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MOTIVACIONES</a:t>
            </a:r>
            <a:r>
              <a:rPr lang="es-EC"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QUE</a:t>
            </a:r>
            <a:r>
              <a:rPr lang="es-EC" sz="1800" spc="2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LO</a:t>
            </a:r>
            <a:r>
              <a:rPr lang="es-EC"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LLEVARON</a:t>
            </a:r>
            <a:r>
              <a:rPr lang="es-EC"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A COMETER</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DETERMINADOS</a:t>
            </a:r>
            <a:r>
              <a:rPr lang="es-EC" sz="1800" spc="-5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CRÍMENES.</a:t>
            </a:r>
          </a:p>
          <a:p>
            <a:pPr marR="125730" algn="just">
              <a:lnSpc>
                <a:spcPct val="200000"/>
              </a:lnSpc>
              <a:spcBef>
                <a:spcPts val="1015"/>
              </a:spcBef>
              <a:spcAft>
                <a:spcPts val="800"/>
              </a:spcAft>
              <a:tabLst>
                <a:tab pos="701675" algn="l"/>
              </a:tabLst>
            </a:pPr>
            <a:r>
              <a:rPr lang="es-EC" sz="1800" b="1" spc="-5" dirty="0">
                <a:effectLst/>
                <a:latin typeface="Calibri" panose="020F0502020204030204" pitchFamily="34" charset="0"/>
                <a:ea typeface="Calibri" panose="020F0502020204030204" pitchFamily="34" charset="0"/>
                <a:cs typeface="Times New Roman" panose="02020603050405020304" pitchFamily="18" charset="0"/>
              </a:rPr>
              <a:t>LA DELINCUENCIA: </a:t>
            </a:r>
            <a:r>
              <a:rPr lang="es-EC" sz="1800" dirty="0">
                <a:effectLst/>
                <a:latin typeface="Calibri" panose="020F0502020204030204" pitchFamily="34" charset="0"/>
                <a:ea typeface="Calibri" panose="020F0502020204030204" pitchFamily="34" charset="0"/>
                <a:cs typeface="Times New Roman" panose="02020603050405020304" pitchFamily="18" charset="0"/>
              </a:rPr>
              <a:t>ES LA CIENCIA QUE TIENE POR OBJETIVOS PRINCIPALES LA DETERMINACIÓN DE LAS</a:t>
            </a:r>
            <a:r>
              <a:rPr lang="es-EC" sz="1800" spc="-28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CAUSAS, TANTO PERSONALES COMO SOCIALES, DEL COMPORTAMIENTO DELICTIVO, ASÍ COMO EL DESARROLLO</a:t>
            </a:r>
            <a:r>
              <a:rPr lang="es-EC" sz="1800" spc="-28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DE</a:t>
            </a:r>
            <a:r>
              <a:rPr lang="es-EC"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LOS PRINCIPIOS</a:t>
            </a:r>
            <a:r>
              <a:rPr lang="es-EC" sz="1800" spc="2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VÁLIDOS</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PARA</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EL</a:t>
            </a:r>
            <a:r>
              <a:rPr lang="es-EC"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CONTROL</a:t>
            </a:r>
            <a:r>
              <a:rPr lang="es-EC"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SOCIAL</a:t>
            </a:r>
            <a:r>
              <a:rPr lang="es-EC"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DEL DELITO.</a:t>
            </a:r>
          </a:p>
          <a:p>
            <a:endParaRPr lang="es-EC" dirty="0"/>
          </a:p>
        </p:txBody>
      </p:sp>
    </p:spTree>
    <p:extLst>
      <p:ext uri="{BB962C8B-B14F-4D97-AF65-F5344CB8AC3E}">
        <p14:creationId xmlns:p14="http://schemas.microsoft.com/office/powerpoint/2010/main" val="20236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4"/>
            <a:ext cx="10058400" cy="4280746"/>
          </a:xfrm>
        </p:spPr>
        <p:txBody>
          <a:bodyPr>
            <a:no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GENERALMENTE LA INSTITUCIÓN PENITENCIARIA ES LA CÁRCEL O TAMBIÉN DENOMINADA PRISIÓN, </a:t>
            </a: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CONTAMOS CON CENTROS PENITENCIARIOS ABIERTOS O CERRADOS, DE MÍNIMA O MÁXIMA SEGURIDAD, DEACUERDO A LAS CARACTERÍSTICAS DE LOS PPLS TAMBIÉN SE PUEDE CUMPLIR LA PENA DENTRO DE HOSPITALES O CENTROS PSIQUIÁTRICOS PENITENCIARIOS.</a:t>
            </a:r>
            <a:endParaRPr lang="es-EC" sz="2800" dirty="0"/>
          </a:p>
        </p:txBody>
      </p:sp>
    </p:spTree>
    <p:extLst>
      <p:ext uri="{BB962C8B-B14F-4D97-AF65-F5344CB8AC3E}">
        <p14:creationId xmlns:p14="http://schemas.microsoft.com/office/powerpoint/2010/main" val="1777146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normAutofit lnSpcReduction="10000"/>
          </a:bodyPr>
          <a:lstStyle/>
          <a:p>
            <a:r>
              <a:rPr lang="es-ES" b="1" dirty="0"/>
              <a:t>LA BIOGENÉTICA. </a:t>
            </a:r>
            <a:endParaRPr lang="en-US" dirty="0"/>
          </a:p>
          <a:p>
            <a:r>
              <a:rPr lang="es-ES" dirty="0"/>
              <a:t>SE ENFOCA EN LAS CARACTERÍSTICAS FISIOLÓGICAS DEL INDIVIDUO” PARA SENTAR LAS BASES DE LA DESVIACIÓN SOCIAL. EN EL SIGLO XIX, CESARE LOMBROSO, PADRE DE LA CRIMINOLOGÍA, ESTUDIÓ LOS CRÁNEOS DE LOS CRIMINALES INTENTANDO BUSCAR CARACTERÍSTICAS O ANOMALÍAS FÍSICAS QUE PUDIERAN EJERCER INFLUENCIA SOBRE EL COMPORTAMIENTO.</a:t>
            </a:r>
            <a:endParaRPr lang="en-US" dirty="0"/>
          </a:p>
          <a:p>
            <a:r>
              <a:rPr lang="es-ES" dirty="0"/>
              <a:t>EL ATAVISMO.- LOS CRIMINALES COMPARTEN UNA SERIE DE CARACTERÍSTICAS FÍSICAS QUE DIFIEREN DEL RESTO DE LA POBLACIÓN. NO OBSTANTE, SUS ESTUDIOS SE VIERON  AFECTADOS POR LA FALTA DE MUESTRAS, DIFERENTES TIPOS DE INDIVIDUOS, PARA SER ANALIZADAS.</a:t>
            </a:r>
            <a:endParaRPr lang="en-US" dirty="0"/>
          </a:p>
          <a:p>
            <a:r>
              <a:rPr lang="es-ES" dirty="0"/>
              <a:t>HABÍA OTRA TEORIA QUE MANIFESTABA QUE EL TIPO DE CONTEXTURA DEL CUERPO ERA UN FACTOR DETERMINANTE PARA ESTBALECER LA CONDUCTA DESVIADA SIENDO.</a:t>
            </a:r>
          </a:p>
          <a:p>
            <a:r>
              <a:rPr lang="es-ES" dirty="0"/>
              <a:t>OTRA TEORÍA TRATA SOBRE COMPOSICIÓN CROMOSÓMICA O GENÉTICA DEL INDIVIDUO, EN ESPECIAL EL HOMBRE CON CROMOSOMA XYY, INFLUÍA EN EL COMPORTAMIENTO ANTISOCIAL Y AGRESIVO DE ESTE TIPO DE PERSONAS. </a:t>
            </a:r>
            <a:endParaRPr lang="en-US" dirty="0"/>
          </a:p>
          <a:p>
            <a:endParaRPr lang="en-US" dirty="0"/>
          </a:p>
          <a:p>
            <a:endParaRPr lang="es-EC" dirty="0"/>
          </a:p>
        </p:txBody>
      </p:sp>
    </p:spTree>
    <p:extLst>
      <p:ext uri="{BB962C8B-B14F-4D97-AF65-F5344CB8AC3E}">
        <p14:creationId xmlns:p14="http://schemas.microsoft.com/office/powerpoint/2010/main" val="2155943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normAutofit fontScale="92500" lnSpcReduction="20000"/>
          </a:bodyPr>
          <a:lstStyle/>
          <a:p>
            <a:r>
              <a:rPr lang="es-ES" b="1" dirty="0"/>
              <a:t>PSICOLÓGICO.</a:t>
            </a:r>
            <a:endParaRPr lang="en-US" b="1" dirty="0"/>
          </a:p>
          <a:p>
            <a:r>
              <a:rPr lang="es-ES" b="1" dirty="0"/>
              <a:t> </a:t>
            </a:r>
            <a:endParaRPr lang="en-US" dirty="0"/>
          </a:p>
          <a:p>
            <a:r>
              <a:rPr lang="es-ES" dirty="0"/>
              <a:t>LA EXPLICACIÓN PSICOLÓGICA SE BASA EN LOS RASGOS PERSONALES DEL INDIVIDUO TALES COMO SUS  IMPULSOS INSTINTIVOS O LA SUPRESIÓN DE ESTOS Y EN EL ASPECTO MENTAL. </a:t>
            </a:r>
            <a:endParaRPr lang="en-US" dirty="0"/>
          </a:p>
          <a:p>
            <a:r>
              <a:rPr lang="es-ES" dirty="0"/>
              <a:t>PARA SIGMUND FREUD EL COMPORTAMIENTO ES CONTROLADO POR PENSAMIENTOS SUBCONSCIENTES Y NO POR VOLUNTAD PROPIA DEL INDIVIDUO, SU TEORÍA DE LA PERSONALIDAD “SE RIGE POR EL ID, DANDO RIENDA SUELTA A SUS PLACERES, Y POSEE MUY POCO O CARECE DEL SUPEREGO, QUE LE IMPIDE FRENAR SUS ACTITUDES ANTISOCIALES”.</a:t>
            </a:r>
            <a:endParaRPr lang="en-US" dirty="0"/>
          </a:p>
          <a:p>
            <a:r>
              <a:rPr lang="es-ES" dirty="0"/>
              <a:t>STANTON SAMENOW Y SAMUEL YOCHELSON ELABORARON LA TEORÍA DE LA PERSONALIDAD CRIMINAL EN QUE EL INDIVIDUO DESVIADO POSEE UN PATRÓN DE PENSAMIENTO CON EL QUE SE SIENTE SUPERIOR ANTE LOS DEMÁS Y NO SIENTE EMPATÍA POR LA RESPONSABILIDAD Y EL RESPETO, ENTRE OTROS. </a:t>
            </a:r>
            <a:endParaRPr lang="en-US" dirty="0"/>
          </a:p>
          <a:p>
            <a:br>
              <a:rPr lang="es-ES" dirty="0"/>
            </a:br>
            <a:endParaRPr lang="en-US" dirty="0"/>
          </a:p>
          <a:p>
            <a:endParaRPr lang="es-EC" dirty="0"/>
          </a:p>
        </p:txBody>
      </p:sp>
    </p:spTree>
    <p:extLst>
      <p:ext uri="{BB962C8B-B14F-4D97-AF65-F5344CB8AC3E}">
        <p14:creationId xmlns:p14="http://schemas.microsoft.com/office/powerpoint/2010/main" val="2064458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a:xfrm>
            <a:off x="1097280" y="1160060"/>
            <a:ext cx="10058400" cy="4709034"/>
          </a:xfrm>
        </p:spPr>
        <p:txBody>
          <a:bodyPr>
            <a:normAutofit fontScale="85000" lnSpcReduction="20000"/>
          </a:bodyPr>
          <a:lstStyle/>
          <a:p>
            <a:r>
              <a:rPr lang="es-ES" dirty="0"/>
              <a:t> </a:t>
            </a:r>
            <a:r>
              <a:rPr lang="es-ES" b="1" dirty="0"/>
              <a:t>PSICOSOCIOLÓGICO.</a:t>
            </a:r>
            <a:endParaRPr lang="en-US" b="1" dirty="0"/>
          </a:p>
          <a:p>
            <a:r>
              <a:rPr lang="es-ES" b="1" dirty="0"/>
              <a:t> </a:t>
            </a:r>
            <a:endParaRPr lang="en-US" dirty="0"/>
          </a:p>
          <a:p>
            <a:pPr algn="just"/>
            <a:r>
              <a:rPr lang="es-ES" dirty="0"/>
              <a:t>LAS TEORÍAS PSICOSOCIALES ENFATIZAN LAS VARIABLES QUE EMERGEN COMO </a:t>
            </a:r>
            <a:r>
              <a:rPr lang="es-ES" i="1" dirty="0"/>
              <a:t>RESULTADO DE LAS INTERACCIONES DE LA PERSONA CON OTROS MIEMBROS DE LA SOCIEDAD.</a:t>
            </a:r>
            <a:endParaRPr lang="en-US" dirty="0"/>
          </a:p>
          <a:p>
            <a:pPr algn="just"/>
            <a:r>
              <a:rPr lang="es-ES" dirty="0"/>
              <a:t>ALGUNOS CRITERIOR MANIFIESTAN QUE LA DESVIACIÓN ES UN PRODUCTO DEL FRACASO PERSONAL AL NO POSEER CONTROLES INTERNOS.</a:t>
            </a:r>
            <a:endParaRPr lang="en-US" dirty="0"/>
          </a:p>
          <a:p>
            <a:pPr algn="just"/>
            <a:r>
              <a:rPr lang="es-ES" dirty="0"/>
              <a:t>LA TEORÍA DEL APRENDIZAJE SOCIAL DE ALBERT BANDURA ESTABLECE QUE LOS NIÑOS IMITAN LAS CONDUCTAS DESVIADAS QUE OBSERVAN DE SUS PADRES O DEL MEDIO EN EL QUE SE DESENVUELVEN. </a:t>
            </a:r>
            <a:endParaRPr lang="en-US" dirty="0"/>
          </a:p>
          <a:p>
            <a:pPr algn="just"/>
            <a:r>
              <a:rPr lang="es-ES" dirty="0"/>
              <a:t>EDWIN SUTHERLAND EL ABORÓ LA TEORÍA DE LA ASOCIACIÓN DIFERENCIAL QUE ESTABLECE: “UNA PERSONA APRENDERÁ A VIOLAR LAS REGLAS AL ASOCIARSE MÁS CON PERSONAS QUE VIOLA LAS REGLAS QUE SIGUEN LAS REGLAS”.</a:t>
            </a:r>
            <a:endParaRPr lang="en-US" dirty="0"/>
          </a:p>
          <a:p>
            <a:pPr algn="just"/>
            <a:r>
              <a:rPr lang="es-ES" dirty="0"/>
              <a:t>LA TEORÍA DEL ETIQUETAMIENTO ESTIMULA QUE LA PERSONA, QUE RECIBIÓ DICHA ETIQUETA POR POSEER UNA CONDUCTA DESVIADA, SE CONVENZA DE QUE, EN EFECTO, ES DESVIADA Y SE CIERREN CAMINOS PARA ENDEREZAR ESE PATRÓN DE CONDUCTA.</a:t>
            </a:r>
            <a:endParaRPr lang="en-US" dirty="0"/>
          </a:p>
          <a:p>
            <a:endParaRPr lang="en-US" dirty="0"/>
          </a:p>
          <a:p>
            <a:br>
              <a:rPr lang="es-ES" dirty="0"/>
            </a:br>
            <a:endParaRPr lang="en-US" dirty="0"/>
          </a:p>
          <a:p>
            <a:endParaRPr lang="es-EC" dirty="0"/>
          </a:p>
        </p:txBody>
      </p:sp>
    </p:spTree>
    <p:extLst>
      <p:ext uri="{BB962C8B-B14F-4D97-AF65-F5344CB8AC3E}">
        <p14:creationId xmlns:p14="http://schemas.microsoft.com/office/powerpoint/2010/main" val="371648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a:xfrm>
            <a:off x="1097280" y="1845734"/>
            <a:ext cx="10058400" cy="4023360"/>
          </a:xfrm>
        </p:spPr>
        <p:txBody>
          <a:bodyPr>
            <a:normAutofit/>
          </a:bodyPr>
          <a:lstStyle/>
          <a:p>
            <a:r>
              <a:rPr lang="es-EC" dirty="0"/>
              <a:t>SOCIOLÓGICO.</a:t>
            </a:r>
            <a:endParaRPr lang="en-US" dirty="0"/>
          </a:p>
          <a:p>
            <a:r>
              <a:rPr lang="es-ES" dirty="0"/>
              <a:t> </a:t>
            </a:r>
            <a:endParaRPr lang="en-US" dirty="0"/>
          </a:p>
          <a:p>
            <a:r>
              <a:rPr lang="es-ES" dirty="0"/>
              <a:t>LAS DIFERENTES ESTRUCTURAS O AMBIENTES SOCIALES EJERCEN PRESIÓN EN LAS PERSONAS PARA QUE SE INVOLUCREN EN ACTIVIDADES DESVIADAS. </a:t>
            </a:r>
            <a:endParaRPr lang="en-US" dirty="0"/>
          </a:p>
          <a:p>
            <a:r>
              <a:rPr lang="es-ES" dirty="0"/>
              <a:t> </a:t>
            </a:r>
            <a:endParaRPr lang="en-US" dirty="0"/>
          </a:p>
          <a:p>
            <a:r>
              <a:rPr lang="es-ES" dirty="0"/>
              <a:t>LA TEORÍA FUNCIONALISTA DE ÉMILE DURKHEIM, ARGUMENTA QUE, SI LA DESVIACIÓN ESTÁ PRESENTE EN TODAS LAS SOCIEDADES, ENTONCES DEBE SERVIR ALGUNA FUNCIÓN POSITIVA, PORQUE DE LO CONTRARIO NO PODRÍA PERSISTIR. </a:t>
            </a:r>
            <a:endParaRPr lang="en-US" dirty="0"/>
          </a:p>
          <a:p>
            <a:br>
              <a:rPr lang="es-ES" dirty="0"/>
            </a:br>
            <a:endParaRPr lang="en-US" dirty="0"/>
          </a:p>
          <a:p>
            <a:endParaRPr lang="es-EC" dirty="0"/>
          </a:p>
        </p:txBody>
      </p:sp>
    </p:spTree>
    <p:extLst>
      <p:ext uri="{BB962C8B-B14F-4D97-AF65-F5344CB8AC3E}">
        <p14:creationId xmlns:p14="http://schemas.microsoft.com/office/powerpoint/2010/main" val="335495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297497-0783-4118-BF19-7D1FE8F8A92B}"/>
              </a:ext>
            </a:extLst>
          </p:cNvPr>
          <p:cNvSpPr>
            <a:spLocks noGrp="1"/>
          </p:cNvSpPr>
          <p:nvPr>
            <p:ph idx="1"/>
          </p:nvPr>
        </p:nvSpPr>
        <p:spPr/>
        <p:txBody>
          <a:bodyPr>
            <a:normAutofit fontScale="92500" lnSpcReduction="20000"/>
          </a:bodyPr>
          <a:lstStyle/>
          <a:p>
            <a:r>
              <a:rPr lang="es-ES" dirty="0"/>
              <a:t>CRIMEN: ES UNA CIENCIA QUE TIENE COMO OBJETIVO EL ESTUDIO DEL DELINCUENTE, EL LUGAR DE LOS HECHOS, EL DELITO, LAS CONDUCTAS DESVIADAS, EL CONTROL SOCIAL, CON RELACIÓN AL DELITO MISMO, SIN DEJAR DE LADO DEL TODO A LA VÍCTIMA, LA CUAL SERÁ EN TODO CASO OBJETO TOTAL DE ESTUDIO DE LA VICTIMOLOGÍA, CON EL OBJETIVO DE ENTENDER AL CRIMINAL Y LAS DISTINTAS MOTIVACIONES QUE LO LLEVARON A COMETER DETERMINADOS CRÍMENES.</a:t>
            </a:r>
          </a:p>
          <a:p>
            <a:r>
              <a:rPr lang="es-ES" dirty="0"/>
              <a:t>DELINCUENCIA: ES LA CIENCIA QUE TIENE POR OBJETIVOS PRINCIPALES LA DETERMINACIÓN DE LAS CAUSAS, TANTO PERSONALES COMO SOCIALES, DEL COMPORTAMIENTO DELICTIVO, ASÍ COMO EL DESARROLLO DE LOS PRINCIPIOS VÁLIDOS PARA EL CONTROL SOCIAL DEL DELITO.</a:t>
            </a:r>
          </a:p>
          <a:p>
            <a:r>
              <a:rPr lang="es-ES" dirty="0"/>
              <a:t>VIOLENCIA: ES EL TIPO DE INTERACCIÓN ENTRE SUJETOS QUE SE MANIFIESTA EN AQUELLAS CONDUCTAS O SITUACIONES QUE, DE FORMA DELIBERADA, APRENDIDA O IMITADA,2 PROVOCANO AMENAZAN CON HACER DAÑO, MAL O SOMETIMIENTO GRAVE (FÍSICO, SEXUAL, VERBAL O PSICOLÓGICO) A UN INDIVIDUO O A UNA COLECTIVIDAD.</a:t>
            </a:r>
          </a:p>
          <a:p>
            <a:r>
              <a:rPr lang="es-ES" dirty="0"/>
              <a:t>ALCOHOLISMO: ES UN PADECIMIENTO QUE GENERA UNA FUERTE NECESIDAD Y ANSIEDAD DE INGERIR ALCOHOL, DE FORMA QUE EXISTE UNA DEPENDENCIA FÍSICA DEL MISMO, MANIFESTÁNDOSE A TRAVÉS DE VARIOS SÍNTOMAS DE ABSTINENCIA CUANDO NO ES POSIBLE SU INGESTIÓN.</a:t>
            </a:r>
          </a:p>
          <a:p>
            <a:endParaRPr lang="es-EC" dirty="0"/>
          </a:p>
        </p:txBody>
      </p:sp>
    </p:spTree>
    <p:extLst>
      <p:ext uri="{BB962C8B-B14F-4D97-AF65-F5344CB8AC3E}">
        <p14:creationId xmlns:p14="http://schemas.microsoft.com/office/powerpoint/2010/main" val="754564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3BB1351-6E3F-4489-B168-910FA8BE34E6}"/>
              </a:ext>
            </a:extLst>
          </p:cNvPr>
          <p:cNvSpPr>
            <a:spLocks noGrp="1"/>
          </p:cNvSpPr>
          <p:nvPr>
            <p:ph idx="1"/>
          </p:nvPr>
        </p:nvSpPr>
        <p:spPr>
          <a:xfrm>
            <a:off x="1097280" y="668740"/>
            <a:ext cx="10058400" cy="5200354"/>
          </a:xfrm>
        </p:spPr>
        <p:txBody>
          <a:bodyPr>
            <a:normAutofit fontScale="70000" lnSpcReduction="20000"/>
          </a:bodyPr>
          <a:lstStyle/>
          <a:p>
            <a:pPr marL="74930" marR="189230" indent="0">
              <a:lnSpc>
                <a:spcPct val="200000"/>
              </a:lnSpc>
              <a:spcBef>
                <a:spcPts val="450"/>
              </a:spcBef>
              <a:spcAft>
                <a:spcPts val="0"/>
              </a:spcAft>
              <a:buNone/>
              <a:tabLst>
                <a:tab pos="697865" algn="l"/>
                <a:tab pos="698500" algn="l"/>
              </a:tabLst>
            </a:pPr>
            <a:r>
              <a:rPr lang="es-ES" sz="1800" b="1" dirty="0">
                <a:effectLst/>
                <a:latin typeface="Times New Roman" panose="02020603050405020304" pitchFamily="18" charset="0"/>
                <a:ea typeface="Times New Roman" panose="02020603050405020304" pitchFamily="18" charset="0"/>
              </a:rPr>
              <a:t>DROGADICCIÓN: </a:t>
            </a:r>
            <a:r>
              <a:rPr lang="es-ES" sz="1800" dirty="0">
                <a:effectLst/>
                <a:latin typeface="Times New Roman" panose="02020603050405020304" pitchFamily="18" charset="0"/>
                <a:ea typeface="Times New Roman" panose="02020603050405020304" pitchFamily="18" charset="0"/>
              </a:rPr>
              <a:t>QUE CONSISTE EN LA DEPENDENCIA DE SUSTANCIAS QUE AFECTAN EL SISTEMA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NERVIOSO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CENTRAL</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 FUNCIONES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CEREBRALES, PRODUCIENDO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ALTERACIONES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a:t>
            </a:r>
            <a:r>
              <a:rPr lang="es-ES" sz="1800" spc="-5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COMPORTAMIENTO,</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 PERCEPCIÓN,</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JUICIO</a:t>
            </a:r>
            <a:r>
              <a:rPr lang="es-ES" sz="1800" spc="5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EMOCIONES.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ENTRE</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OTROS.</a:t>
            </a:r>
            <a:endParaRPr lang="es-EC" sz="1800" dirty="0">
              <a:effectLst/>
              <a:latin typeface="Times New Roman" panose="02020603050405020304" pitchFamily="18" charset="0"/>
              <a:ea typeface="Times New Roman" panose="02020603050405020304" pitchFamily="18" charset="0"/>
            </a:endParaRPr>
          </a:p>
          <a:p>
            <a:pPr marL="63500" marR="234315" indent="0">
              <a:lnSpc>
                <a:spcPct val="198000"/>
              </a:lnSpc>
              <a:spcBef>
                <a:spcPts val="1010"/>
              </a:spcBef>
              <a:spcAft>
                <a:spcPts val="0"/>
              </a:spcAft>
              <a:buNone/>
            </a:pPr>
            <a:r>
              <a:rPr lang="es-ES" sz="1800" dirty="0">
                <a:effectLst/>
                <a:latin typeface="Times New Roman" panose="02020603050405020304" pitchFamily="18" charset="0"/>
                <a:ea typeface="Times New Roman" panose="02020603050405020304" pitchFamily="18" charset="0"/>
              </a:rPr>
              <a:t>CAUSAS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PARA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INCURRA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UN</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COMPORTAMIENTO</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DESVIADO, COMO</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MENCIONADOS</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ARRIBA, SON DE DISTINTA ÍNDOLE EN DEPENDENCIA DEL ENTORNO QUE CIRCUNDE AL INDIVIDUO Y 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FORMACIÓN</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PERSONAL</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MISMO.</a:t>
            </a:r>
            <a:endParaRPr lang="es-EC" sz="1800" dirty="0">
              <a:effectLst/>
              <a:latin typeface="Times New Roman" panose="02020603050405020304" pitchFamily="18" charset="0"/>
              <a:ea typeface="Times New Roman" panose="02020603050405020304" pitchFamily="18" charset="0"/>
            </a:endParaRPr>
          </a:p>
          <a:p>
            <a:pPr marL="63500" marR="269240" indent="0">
              <a:lnSpc>
                <a:spcPct val="200000"/>
              </a:lnSpc>
              <a:spcBef>
                <a:spcPts val="835"/>
              </a:spcBef>
              <a:spcAft>
                <a:spcPts val="0"/>
              </a:spcAft>
              <a:buNone/>
            </a:pPr>
            <a:r>
              <a:rPr lang="es-ES" sz="1800" dirty="0">
                <a:effectLst/>
                <a:latin typeface="Times New Roman" panose="02020603050405020304" pitchFamily="18" charset="0"/>
                <a:ea typeface="Times New Roman" panose="02020603050405020304" pitchFamily="18" charset="0"/>
              </a:rPr>
              <a:t>ROBERT K. MERTON, ESTABLECE UN PARADIGMA SOBRE ESTA IDEA: ACTITUDES QUE PUEDE ADOPTAR UN</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INDIVIDUO</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GRADO</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ACEPTACIÓN.</a:t>
            </a:r>
            <a:endParaRPr lang="es-EC" sz="1800" dirty="0">
              <a:effectLst/>
              <a:latin typeface="Times New Roman" panose="02020603050405020304" pitchFamily="18" charset="0"/>
              <a:ea typeface="Times New Roman" panose="02020603050405020304" pitchFamily="18" charset="0"/>
            </a:endParaRPr>
          </a:p>
          <a:p>
            <a:pPr marL="63500">
              <a:spcBef>
                <a:spcPts val="580"/>
              </a:spcBef>
              <a:spcAft>
                <a:spcPts val="0"/>
              </a:spcAft>
            </a:pPr>
            <a:r>
              <a:rPr lang="es-ES" sz="1800" dirty="0">
                <a:effectLst/>
                <a:latin typeface="Times New Roman" panose="02020603050405020304" pitchFamily="18" charset="0"/>
                <a:ea typeface="Times New Roman" panose="02020603050405020304" pitchFamily="18" charset="0"/>
              </a:rPr>
              <a:t>DISTINGUE</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TRES</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CLASES:</a:t>
            </a:r>
            <a:endParaRPr lang="es-EC" sz="1800" dirty="0">
              <a:effectLst/>
              <a:latin typeface="Times New Roman" panose="02020603050405020304" pitchFamily="18" charset="0"/>
              <a:ea typeface="Times New Roman" panose="02020603050405020304" pitchFamily="18" charset="0"/>
            </a:endParaRPr>
          </a:p>
          <a:p>
            <a:pPr>
              <a:spcBef>
                <a:spcPts val="35"/>
              </a:spcBef>
            </a:pPr>
            <a:r>
              <a:rPr lang="es-ES" sz="1800"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342900" lvl="0" indent="-342900">
              <a:buSzPts val="1200"/>
              <a:buFont typeface="Symbol" panose="05050102010706020507" pitchFamily="18" charset="2"/>
              <a:buChar char=""/>
              <a:tabLst>
                <a:tab pos="520700" algn="l"/>
                <a:tab pos="521335" algn="l"/>
              </a:tabLst>
            </a:pPr>
            <a:r>
              <a:rPr lang="es-ES" sz="1800" b="1" spc="-5" dirty="0">
                <a:effectLst/>
                <a:latin typeface="Times New Roman" panose="02020603050405020304" pitchFamily="18" charset="0"/>
                <a:ea typeface="Symbol" panose="05050102010706020507" pitchFamily="18" charset="2"/>
                <a:cs typeface="Symbol" panose="05050102010706020507" pitchFamily="18" charset="2"/>
              </a:rPr>
              <a:t>DESVIACIÓN</a:t>
            </a:r>
            <a:r>
              <a:rPr lang="es-ES" sz="1800" b="1" spc="10" dirty="0">
                <a:effectLst/>
                <a:latin typeface="Times New Roman" panose="02020603050405020304" pitchFamily="18" charset="0"/>
                <a:ea typeface="Symbol" panose="05050102010706020507" pitchFamily="18" charset="2"/>
                <a:cs typeface="Symbol" panose="05050102010706020507" pitchFamily="18" charset="2"/>
              </a:rPr>
              <a:t> </a:t>
            </a:r>
            <a:r>
              <a:rPr lang="es-ES" sz="1800" b="1" spc="-5" dirty="0">
                <a:effectLst/>
                <a:latin typeface="Times New Roman" panose="02020603050405020304" pitchFamily="18" charset="0"/>
                <a:ea typeface="Symbol" panose="05050102010706020507" pitchFamily="18" charset="2"/>
                <a:cs typeface="Symbol" panose="05050102010706020507" pitchFamily="18" charset="2"/>
              </a:rPr>
              <a:t>ABERRANTE:</a:t>
            </a:r>
            <a:r>
              <a:rPr lang="es-ES" sz="1800" b="1" spc="25"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EL</a:t>
            </a:r>
            <a:r>
              <a:rPr lang="es-ES" sz="1800" spc="-15"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INDIVIDUO</a:t>
            </a:r>
            <a:r>
              <a:rPr lang="es-ES" sz="1800" spc="30"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QUE</a:t>
            </a:r>
            <a:r>
              <a:rPr lang="es-ES" sz="1800" spc="5"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ACEPTA</a:t>
            </a:r>
            <a:r>
              <a:rPr lang="es-ES" sz="1800" spc="5"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LOS</a:t>
            </a:r>
            <a:r>
              <a:rPr lang="es-ES" sz="1800" spc="20"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FINES</a:t>
            </a:r>
            <a:r>
              <a:rPr lang="es-ES" sz="1800"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SOCIALES,</a:t>
            </a:r>
            <a:r>
              <a:rPr lang="es-ES" sz="1800" spc="25"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PERO</a:t>
            </a:r>
            <a:r>
              <a:rPr lang="es-ES" sz="1800" spc="10"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INFRINGE</a:t>
            </a:r>
            <a:r>
              <a:rPr lang="es-ES" sz="1800" spc="30"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LA</a:t>
            </a:r>
            <a:r>
              <a:rPr lang="es-ES" sz="1800" spc="-7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NORMA.</a:t>
            </a:r>
            <a:endParaRPr lang="es-EC" sz="1800" dirty="0">
              <a:effectLst/>
              <a:latin typeface="Times New Roman" panose="02020603050405020304" pitchFamily="18" charset="0"/>
              <a:ea typeface="Symbol" panose="05050102010706020507" pitchFamily="18" charset="2"/>
              <a:cs typeface="Symbol" panose="05050102010706020507" pitchFamily="18" charset="2"/>
            </a:endParaRPr>
          </a:p>
          <a:p>
            <a:pPr>
              <a:spcBef>
                <a:spcPts val="10"/>
              </a:spcBef>
            </a:pPr>
            <a:r>
              <a:rPr lang="es-ES" sz="1800"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342900" marR="742315" lvl="0" indent="-342900">
              <a:lnSpc>
                <a:spcPct val="185000"/>
              </a:lnSpc>
              <a:buSzPts val="1200"/>
              <a:buFont typeface="Symbol" panose="05050102010706020507" pitchFamily="18" charset="2"/>
              <a:buChar char=""/>
              <a:tabLst>
                <a:tab pos="520700" algn="l"/>
                <a:tab pos="521335" algn="l"/>
              </a:tabLst>
            </a:pPr>
            <a:r>
              <a:rPr lang="es-ES" sz="1800" b="1" dirty="0">
                <a:effectLst/>
                <a:latin typeface="Times New Roman" panose="02020603050405020304" pitchFamily="18" charset="0"/>
                <a:ea typeface="Symbol" panose="05050102010706020507" pitchFamily="18" charset="2"/>
                <a:cs typeface="Symbol" panose="05050102010706020507" pitchFamily="18" charset="2"/>
              </a:rPr>
              <a:t>DESVIACIÓN</a:t>
            </a:r>
            <a:r>
              <a:rPr lang="es-ES" sz="1800" b="1" spc="-20" dirty="0">
                <a:effectLst/>
                <a:latin typeface="Times New Roman" panose="02020603050405020304" pitchFamily="18" charset="0"/>
                <a:ea typeface="Symbol" panose="05050102010706020507" pitchFamily="18" charset="2"/>
                <a:cs typeface="Symbol" panose="05050102010706020507" pitchFamily="18" charset="2"/>
              </a:rPr>
              <a:t> </a:t>
            </a:r>
            <a:r>
              <a:rPr lang="es-ES" sz="1800" b="1" dirty="0">
                <a:effectLst/>
                <a:latin typeface="Times New Roman" panose="02020603050405020304" pitchFamily="18" charset="0"/>
                <a:ea typeface="Symbol" panose="05050102010706020507" pitchFamily="18" charset="2"/>
                <a:cs typeface="Symbol" panose="05050102010706020507" pitchFamily="18" charset="2"/>
              </a:rPr>
              <a:t>REBELDE:</a:t>
            </a:r>
            <a:r>
              <a:rPr lang="es-ES" sz="1800" b="1" spc="-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INFRINGE</a:t>
            </a:r>
            <a:r>
              <a:rPr lang="es-ES" sz="1800" spc="-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LA</a:t>
            </a:r>
            <a:r>
              <a:rPr lang="es-ES" sz="1800" spc="-20"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NORMA,</a:t>
            </a:r>
            <a:r>
              <a:rPr lang="es-ES" sz="1800" spc="2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NO</a:t>
            </a:r>
            <a:r>
              <a:rPr lang="es-ES" sz="1800" spc="-4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ASUME LOS</a:t>
            </a:r>
            <a:r>
              <a:rPr lang="es-ES" sz="1800" spc="-2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FINES</a:t>
            </a:r>
            <a:r>
              <a:rPr lang="es-ES" sz="1800" spc="-30"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SOCIALES</a:t>
            </a:r>
            <a:r>
              <a:rPr lang="es-ES" sz="1800" spc="-10"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Y</a:t>
            </a:r>
            <a:r>
              <a:rPr lang="es-ES" sz="1800" spc="-40"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NO</a:t>
            </a:r>
            <a:r>
              <a:rPr lang="es-ES" sz="1800" spc="-20"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OFRECE</a:t>
            </a:r>
            <a:r>
              <a:rPr lang="es-ES" sz="1800" spc="-28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ALTERNATIVAS.</a:t>
            </a:r>
          </a:p>
          <a:p>
            <a:pPr marL="342900" marR="742315" lvl="0" indent="-342900">
              <a:lnSpc>
                <a:spcPct val="185000"/>
              </a:lnSpc>
              <a:buSzPts val="1200"/>
              <a:buFont typeface="Symbol" panose="05050102010706020507" pitchFamily="18" charset="2"/>
              <a:buChar char=""/>
              <a:tabLst>
                <a:tab pos="520700" algn="l"/>
                <a:tab pos="521335" algn="l"/>
              </a:tabLst>
            </a:pPr>
            <a:r>
              <a:rPr lang="es-EC" sz="1800" b="1" dirty="0">
                <a:effectLst/>
                <a:latin typeface="Calibri" panose="020F0502020204030204" pitchFamily="34" charset="0"/>
                <a:ea typeface="Calibri" panose="020F0502020204030204" pitchFamily="34" charset="0"/>
                <a:cs typeface="Times New Roman" panose="02020603050405020304" pitchFamily="18" charset="0"/>
              </a:rPr>
              <a:t>DESVIACIÓN</a:t>
            </a:r>
            <a:r>
              <a:rPr lang="es-EC" sz="1800" b="1" spc="-20" dirty="0">
                <a:effectLst/>
                <a:latin typeface="Calibri" panose="020F0502020204030204" pitchFamily="34" charset="0"/>
                <a:ea typeface="Calibri" panose="020F0502020204030204" pitchFamily="34" charset="0"/>
                <a:cs typeface="Times New Roman" panose="02020603050405020304" pitchFamily="18" charset="0"/>
              </a:rPr>
              <a:t> </a:t>
            </a:r>
            <a:r>
              <a:rPr lang="es-EC" sz="1800" b="1" dirty="0">
                <a:effectLst/>
                <a:latin typeface="Calibri" panose="020F0502020204030204" pitchFamily="34" charset="0"/>
                <a:ea typeface="Calibri" panose="020F0502020204030204" pitchFamily="34" charset="0"/>
                <a:cs typeface="Times New Roman" panose="02020603050405020304" pitchFamily="18" charset="0"/>
              </a:rPr>
              <a:t>NO</a:t>
            </a:r>
            <a:r>
              <a:rPr lang="es-EC" sz="1800" b="1" spc="-15" dirty="0">
                <a:effectLst/>
                <a:latin typeface="Calibri" panose="020F0502020204030204" pitchFamily="34" charset="0"/>
                <a:ea typeface="Calibri" panose="020F0502020204030204" pitchFamily="34" charset="0"/>
                <a:cs typeface="Times New Roman" panose="02020603050405020304" pitchFamily="18" charset="0"/>
              </a:rPr>
              <a:t> </a:t>
            </a:r>
            <a:r>
              <a:rPr lang="es-EC" sz="1800" b="1" dirty="0">
                <a:effectLst/>
                <a:latin typeface="Calibri" panose="020F0502020204030204" pitchFamily="34" charset="0"/>
                <a:ea typeface="Calibri" panose="020F0502020204030204" pitchFamily="34" charset="0"/>
                <a:cs typeface="Times New Roman" panose="02020603050405020304" pitchFamily="18" charset="0"/>
              </a:rPr>
              <a:t>CONFORMISTA:</a:t>
            </a:r>
            <a:r>
              <a:rPr lang="es-EC" sz="1800" b="1"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RECHAZA</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LOS</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FINES</a:t>
            </a:r>
            <a:r>
              <a:rPr lang="es-EC"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SOCIALES</a:t>
            </a:r>
            <a:r>
              <a:rPr lang="es-EC"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E</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INFRINGE LA</a:t>
            </a:r>
            <a:r>
              <a:rPr lang="es-EC" sz="1800" spc="-2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NORMA,</a:t>
            </a:r>
            <a:r>
              <a:rPr lang="es-EC" sz="1800" spc="-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PERO</a:t>
            </a:r>
            <a:r>
              <a:rPr lang="es-EC" sz="1800" spc="-1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AL</a:t>
            </a:r>
            <a:r>
              <a:rPr lang="es-EC" sz="1800" spc="-28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MISMO</a:t>
            </a:r>
            <a:r>
              <a:rPr lang="es-EC"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TIEMPO</a:t>
            </a:r>
            <a:r>
              <a:rPr lang="es-EC"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TRATA</a:t>
            </a:r>
            <a:r>
              <a:rPr lang="es-EC"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DE</a:t>
            </a:r>
            <a:r>
              <a:rPr lang="es-EC" sz="1800" spc="-45"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REFORMAR</a:t>
            </a:r>
            <a:r>
              <a:rPr lang="es-EC"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EL SISTEMA.</a:t>
            </a:r>
            <a:endParaRPr lang="es-EC" dirty="0"/>
          </a:p>
        </p:txBody>
      </p:sp>
    </p:spTree>
    <p:extLst>
      <p:ext uri="{BB962C8B-B14F-4D97-AF65-F5344CB8AC3E}">
        <p14:creationId xmlns:p14="http://schemas.microsoft.com/office/powerpoint/2010/main" val="3717402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0229-E034-4277-A387-5894CBB0F97E}"/>
              </a:ext>
            </a:extLst>
          </p:cNvPr>
          <p:cNvSpPr>
            <a:spLocks noGrp="1"/>
          </p:cNvSpPr>
          <p:nvPr>
            <p:ph type="title"/>
          </p:nvPr>
        </p:nvSpPr>
        <p:spPr>
          <a:xfrm>
            <a:off x="1066800" y="263527"/>
            <a:ext cx="10058400" cy="1450757"/>
          </a:xfrm>
        </p:spPr>
        <p:txBody>
          <a:bodyPr>
            <a:normAutofit/>
          </a:bodyPr>
          <a:lstStyle/>
          <a:p>
            <a:pPr algn="ctr"/>
            <a:r>
              <a:rPr lang="es-ES"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ANOMIA</a:t>
            </a:r>
            <a:endPar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lstStyle/>
          <a:p>
            <a:endParaRPr lang="es-ES"/>
          </a:p>
          <a:p>
            <a:endParaRPr lang="es-EC"/>
          </a:p>
          <a:p>
            <a:endParaRPr lang="es-EC"/>
          </a:p>
          <a:p>
            <a:endParaRPr lang="es-EC" dirty="0"/>
          </a:p>
        </p:txBody>
      </p:sp>
      <p:sp>
        <p:nvSpPr>
          <p:cNvPr id="13" name="CuadroTexto 12">
            <a:extLst>
              <a:ext uri="{FF2B5EF4-FFF2-40B4-BE49-F238E27FC236}">
                <a16:creationId xmlns:a16="http://schemas.microsoft.com/office/drawing/2014/main" id="{A6CE9080-ABE0-4B7D-A8D8-1C5D1ECFB152}"/>
              </a:ext>
            </a:extLst>
          </p:cNvPr>
          <p:cNvSpPr txBox="1"/>
          <p:nvPr/>
        </p:nvSpPr>
        <p:spPr>
          <a:xfrm>
            <a:off x="750626" y="1714284"/>
            <a:ext cx="10809027" cy="4397229"/>
          </a:xfrm>
          <a:prstGeom prst="rect">
            <a:avLst/>
          </a:prstGeom>
          <a:noFill/>
        </p:spPr>
        <p:txBody>
          <a:bodyPr wrap="square">
            <a:spAutoFit/>
          </a:bodyPr>
          <a:lstStyle/>
          <a:p>
            <a:pPr marL="63500" marR="76835" algn="just">
              <a:lnSpc>
                <a:spcPct val="198000"/>
              </a:lnSpc>
              <a:spcAft>
                <a:spcPts val="0"/>
              </a:spcAft>
            </a:pPr>
            <a:r>
              <a:rPr lang="es-ES" sz="1800" dirty="0">
                <a:effectLst/>
                <a:latin typeface="Times New Roman" panose="02020603050405020304" pitchFamily="18" charset="0"/>
                <a:ea typeface="Times New Roman" panose="02020603050405020304" pitchFamily="18" charset="0"/>
              </a:rPr>
              <a:t>VIENE DEL</a:t>
            </a:r>
            <a:r>
              <a:rPr lang="es-ES" sz="1800" spc="5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ORIGEN</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GRIEGO</a:t>
            </a:r>
            <a:r>
              <a:rPr lang="es-ES" sz="1800" spc="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(NOMOS),</a:t>
            </a:r>
            <a:r>
              <a:rPr lang="es-ES" sz="1800" spc="7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INTRODUCIDO</a:t>
            </a:r>
            <a:r>
              <a:rPr lang="es-ES" sz="1800" spc="8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POR</a:t>
            </a:r>
            <a:r>
              <a:rPr lang="es-ES" sz="1800" spc="7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DURKHEIM,</a:t>
            </a:r>
            <a:r>
              <a:rPr lang="es-ES" sz="1800" spc="7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PUES</a:t>
            </a:r>
            <a:r>
              <a:rPr lang="es-ES" sz="1800" spc="-29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ÉL QUIEN MANIFIESTA QUE LA SOCIEDAD NECESITABA LIMITES IMPUESTOS POR UNA AUTORIDAD,</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ESTOS LÍMITES ENTENDIDOS COMO NORMAS, LEYES O CONVENCIONES. PERO DURKHEIM LIMITABA A 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ANOMIA SOLAMENTE A RELACIONARSE CON LOS SUICIDIOS, ES ASÍ QUE MERTON EXPLICA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NO SOLO AL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SUICIDIO, SINO TAMBIÉN EL CRIMEN, LA DELINCUENCIA, LOS DESÓRDENES</a:t>
            </a:r>
            <a:r>
              <a:rPr lang="es-ES" sz="1800" spc="30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MENTALES, ETC.; PUES PARA ÉL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 ANOMIA ES LA FALTA DE LEYES Y DE CONTROL EN UNA SOCIEDAD, ES DECIR LA ANOMÍA DEFINE LOS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PROBLEMAS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MÁS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EFICAZMENTE</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LOS PROBLEMAS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 DESORDEN</a:t>
            </a:r>
            <a:r>
              <a:rPr lang="es-ES" sz="1800" spc="-5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SOCIAL.</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1615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lstStyle/>
          <a:p>
            <a:endParaRPr lang="es-ES"/>
          </a:p>
          <a:p>
            <a:endParaRPr lang="es-EC"/>
          </a:p>
          <a:p>
            <a:endParaRPr lang="es-EC"/>
          </a:p>
          <a:p>
            <a:endParaRPr lang="es-EC" dirty="0"/>
          </a:p>
        </p:txBody>
      </p:sp>
      <p:sp>
        <p:nvSpPr>
          <p:cNvPr id="13" name="CuadroTexto 12">
            <a:extLst>
              <a:ext uri="{FF2B5EF4-FFF2-40B4-BE49-F238E27FC236}">
                <a16:creationId xmlns:a16="http://schemas.microsoft.com/office/drawing/2014/main" id="{A6CE9080-ABE0-4B7D-A8D8-1C5D1ECFB152}"/>
              </a:ext>
            </a:extLst>
          </p:cNvPr>
          <p:cNvSpPr txBox="1"/>
          <p:nvPr/>
        </p:nvSpPr>
        <p:spPr>
          <a:xfrm>
            <a:off x="518616" y="136478"/>
            <a:ext cx="11041038" cy="6060826"/>
          </a:xfrm>
          <a:prstGeom prst="rect">
            <a:avLst/>
          </a:prstGeom>
          <a:noFill/>
        </p:spPr>
        <p:txBody>
          <a:bodyPr wrap="square">
            <a:spAutoFit/>
          </a:bodyPr>
          <a:lstStyle/>
          <a:p>
            <a:pPr marL="63500" marR="85090" indent="448310" algn="just">
              <a:lnSpc>
                <a:spcPct val="198000"/>
              </a:lnSpc>
              <a:spcBef>
                <a:spcPts val="110"/>
              </a:spcBef>
              <a:spcAft>
                <a:spcPts val="0"/>
              </a:spcAft>
            </a:pPr>
            <a:r>
              <a:rPr lang="es-ES" sz="1800" dirty="0">
                <a:effectLst/>
                <a:latin typeface="Times New Roman" panose="02020603050405020304" pitchFamily="18" charset="0"/>
                <a:ea typeface="Times New Roman" panose="02020603050405020304" pitchFamily="18" charset="0"/>
              </a:rPr>
              <a:t>ESTE TÉRMINO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HACE REFERENCIA 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 FALTA 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LEY,</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 QUE PERMITE A LAS PERSONAS DESARROLLAR, CONDUCTAS DESVIADAS O CONDUCTAS ANTISOCIALES; EN CIENCIAS SOCIALES, LA ANOMIA ES LA FALTA 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NORMAS O INCAPACIDAD DE LA ESTRUCTURA SOCIAL DE PROVEER A CIERTOS INDIVIDUOS LO NECESARIO PARA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LOGRAR LAS METAS DE LA SOCIEDAD. EL TÉRMINO SE EMPLEA EN SOCIOLOGÍA PARA REFERIRSE A UNA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DESVIACIÓN O RUPTURA DE LAS NORMAS SOCIALES. </a:t>
            </a:r>
            <a:endParaRPr lang="es-EC" sz="1800" dirty="0">
              <a:effectLst/>
              <a:latin typeface="Times New Roman" panose="02020603050405020304" pitchFamily="18" charset="0"/>
              <a:ea typeface="Times New Roman" panose="02020603050405020304" pitchFamily="18" charset="0"/>
            </a:endParaRPr>
          </a:p>
          <a:p>
            <a:pPr marL="63500" marR="85090" algn="just">
              <a:lnSpc>
                <a:spcPct val="198000"/>
              </a:lnSpc>
              <a:spcBef>
                <a:spcPts val="110"/>
              </a:spcBef>
              <a:spcAft>
                <a:spcPts val="0"/>
              </a:spcAft>
            </a:pPr>
            <a:r>
              <a:rPr lang="es-ES" sz="1800" dirty="0">
                <a:effectLst/>
                <a:latin typeface="Times New Roman" panose="02020603050405020304" pitchFamily="18" charset="0"/>
                <a:ea typeface="Times New Roman" panose="02020603050405020304" pitchFamily="18" charset="0"/>
              </a:rPr>
              <a:t> JUALINA PEREZ Y ANA GARDEY EN UNA PUBLICACIÓN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ELECTRÓNICA ESTABLECEN</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 ANOMIA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 </a:t>
            </a:r>
            <a:r>
              <a:rPr lang="es-ES" sz="1800" b="1" dirty="0">
                <a:effectLst/>
                <a:latin typeface="Times New Roman" panose="02020603050405020304" pitchFamily="18" charset="0"/>
                <a:ea typeface="Times New Roman" panose="02020603050405020304" pitchFamily="18" charset="0"/>
              </a:rPr>
              <a:t>“UN ESTADO QUE SURGE CUANDO LAS REGLAS SOCIALES SE HAN DEGRADADO O DIRECTAMENTE SE</a:t>
            </a:r>
            <a:r>
              <a:rPr lang="es-ES" sz="1800" b="1" spc="5" dirty="0">
                <a:effectLst/>
                <a:latin typeface="Times New Roman" panose="02020603050405020304" pitchFamily="18" charset="0"/>
                <a:ea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rPr>
              <a:t>HAN ELIMINADO Y YA NO SON RESPETADAS POR LOS INTEGRANTES DE UNA COMUNIDAD. EL</a:t>
            </a:r>
            <a:r>
              <a:rPr lang="es-ES" sz="1800" b="1" spc="5" dirty="0">
                <a:effectLst/>
                <a:latin typeface="Times New Roman" panose="02020603050405020304" pitchFamily="18" charset="0"/>
                <a:ea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rPr>
              <a:t>CONCEPTO,</a:t>
            </a:r>
            <a:r>
              <a:rPr lang="es-ES" sz="1800" b="1" spc="-10" dirty="0">
                <a:effectLst/>
                <a:latin typeface="Times New Roman" panose="02020603050405020304" pitchFamily="18" charset="0"/>
                <a:ea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rPr>
              <a:t>POR</a:t>
            </a:r>
            <a:r>
              <a:rPr lang="es-ES" sz="1800" b="1" spc="-15" dirty="0">
                <a:effectLst/>
                <a:latin typeface="Times New Roman" panose="02020603050405020304" pitchFamily="18" charset="0"/>
                <a:ea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rPr>
              <a:t>LO</a:t>
            </a:r>
            <a:r>
              <a:rPr lang="es-ES" sz="1800" b="1" spc="-10" dirty="0">
                <a:effectLst/>
                <a:latin typeface="Times New Roman" panose="02020603050405020304" pitchFamily="18" charset="0"/>
                <a:ea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rPr>
              <a:t>TANTO,</a:t>
            </a:r>
            <a:r>
              <a:rPr lang="es-ES" sz="1800" b="1" spc="-50" dirty="0">
                <a:effectLst/>
                <a:latin typeface="Times New Roman" panose="02020603050405020304" pitchFamily="18" charset="0"/>
                <a:ea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rPr>
              <a:t>TAMBIÉN</a:t>
            </a:r>
            <a:r>
              <a:rPr lang="es-ES" sz="1800" b="1" spc="-30" dirty="0">
                <a:effectLst/>
                <a:latin typeface="Times New Roman" panose="02020603050405020304" pitchFamily="18" charset="0"/>
                <a:ea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rPr>
              <a:t>PUEDE</a:t>
            </a:r>
            <a:r>
              <a:rPr lang="es-ES" sz="1800" b="1" spc="10" dirty="0">
                <a:effectLst/>
                <a:latin typeface="Times New Roman" panose="02020603050405020304" pitchFamily="18" charset="0"/>
                <a:ea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rPr>
              <a:t>HACER</a:t>
            </a:r>
            <a:r>
              <a:rPr lang="es-ES" sz="1800" b="1" spc="-20" dirty="0">
                <a:effectLst/>
                <a:latin typeface="Times New Roman" panose="02020603050405020304" pitchFamily="18" charset="0"/>
                <a:ea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rPr>
              <a:t>REFERENCIA</a:t>
            </a:r>
            <a:r>
              <a:rPr lang="es-ES" sz="1800" b="1" spc="-5" dirty="0">
                <a:effectLst/>
                <a:latin typeface="Times New Roman" panose="02020603050405020304" pitchFamily="18" charset="0"/>
                <a:ea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rPr>
              <a:t>A</a:t>
            </a:r>
            <a:r>
              <a:rPr lang="es-ES" sz="1800" b="1" spc="10" dirty="0">
                <a:effectLst/>
                <a:latin typeface="Times New Roman" panose="02020603050405020304" pitchFamily="18" charset="0"/>
                <a:ea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rPr>
              <a:t>LA</a:t>
            </a:r>
            <a:r>
              <a:rPr lang="es-ES" sz="1800" b="1" spc="-5" dirty="0">
                <a:effectLst/>
                <a:latin typeface="Times New Roman" panose="02020603050405020304" pitchFamily="18" charset="0"/>
                <a:ea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rPr>
              <a:t>CARENCIA</a:t>
            </a:r>
            <a:r>
              <a:rPr lang="es-ES" sz="1800" b="1" spc="-10" dirty="0">
                <a:effectLst/>
                <a:latin typeface="Times New Roman" panose="02020603050405020304" pitchFamily="18" charset="0"/>
                <a:ea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rPr>
              <a:t>DE</a:t>
            </a:r>
            <a:r>
              <a:rPr lang="es-ES" sz="1800" b="1" spc="-15" dirty="0">
                <a:effectLst/>
                <a:latin typeface="Times New Roman" panose="02020603050405020304" pitchFamily="18" charset="0"/>
                <a:ea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rPr>
              <a:t>LEYES.”</a:t>
            </a:r>
            <a:endParaRPr lang="es-EC" dirty="0"/>
          </a:p>
        </p:txBody>
      </p:sp>
    </p:spTree>
    <p:extLst>
      <p:ext uri="{BB962C8B-B14F-4D97-AF65-F5344CB8AC3E}">
        <p14:creationId xmlns:p14="http://schemas.microsoft.com/office/powerpoint/2010/main" val="702770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0229-E034-4277-A387-5894CBB0F97E}"/>
              </a:ext>
            </a:extLst>
          </p:cNvPr>
          <p:cNvSpPr>
            <a:spLocks noGrp="1"/>
          </p:cNvSpPr>
          <p:nvPr>
            <p:ph type="title"/>
          </p:nvPr>
        </p:nvSpPr>
        <p:spPr>
          <a:xfrm>
            <a:off x="1066800" y="263527"/>
            <a:ext cx="10058400" cy="1450757"/>
          </a:xfrm>
        </p:spPr>
        <p:txBody>
          <a:bodyPr>
            <a:normAutofit/>
          </a:bodyPr>
          <a:lstStyle/>
          <a:p>
            <a:pPr algn="ctr"/>
            <a:r>
              <a:rPr lang="es-ES"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ETIQUETAMIENTO</a:t>
            </a:r>
            <a:endPar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1" name="Marcador de contenido 10">
            <a:extLst>
              <a:ext uri="{FF2B5EF4-FFF2-40B4-BE49-F238E27FC236}">
                <a16:creationId xmlns:a16="http://schemas.microsoft.com/office/drawing/2014/main" id="{015FAC3B-FFF4-4A80-A5C7-E3AD7C64A314}"/>
              </a:ext>
            </a:extLst>
          </p:cNvPr>
          <p:cNvPicPr>
            <a:picLocks noGrp="1" noChangeAspect="1"/>
          </p:cNvPicPr>
          <p:nvPr>
            <p:ph idx="1"/>
          </p:nvPr>
        </p:nvPicPr>
        <p:blipFill>
          <a:blip r:embed="rId2"/>
          <a:stretch>
            <a:fillRect/>
          </a:stretch>
        </p:blipFill>
        <p:spPr>
          <a:xfrm>
            <a:off x="1214650" y="1714284"/>
            <a:ext cx="9910549" cy="4713812"/>
          </a:xfrm>
        </p:spPr>
      </p:pic>
    </p:spTree>
    <p:extLst>
      <p:ext uri="{BB962C8B-B14F-4D97-AF65-F5344CB8AC3E}">
        <p14:creationId xmlns:p14="http://schemas.microsoft.com/office/powerpoint/2010/main" val="863251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0229-E034-4277-A387-5894CBB0F97E}"/>
              </a:ext>
            </a:extLst>
          </p:cNvPr>
          <p:cNvSpPr>
            <a:spLocks noGrp="1"/>
          </p:cNvSpPr>
          <p:nvPr>
            <p:ph type="title"/>
          </p:nvPr>
        </p:nvSpPr>
        <p:spPr>
          <a:xfrm>
            <a:off x="1066800" y="263527"/>
            <a:ext cx="10058400" cy="1450757"/>
          </a:xfrm>
        </p:spPr>
        <p:txBody>
          <a:bodyPr>
            <a:normAutofit/>
          </a:bodyPr>
          <a:lstStyle/>
          <a:p>
            <a:r>
              <a:rPr lang="es-ES"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ETIQUETAMIENTO</a:t>
            </a:r>
            <a:endPar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normAutofit fontScale="85000" lnSpcReduction="10000"/>
          </a:bodyPr>
          <a:lstStyle/>
          <a:p>
            <a:pPr marL="63500" marR="93980" algn="just">
              <a:lnSpc>
                <a:spcPct val="197000"/>
              </a:lnSpc>
              <a:spcBef>
                <a:spcPts val="5"/>
              </a:spcBef>
              <a:spcAft>
                <a:spcPts val="0"/>
              </a:spcAft>
            </a:pPr>
            <a:r>
              <a:rPr lang="es-ES" sz="1800" dirty="0">
                <a:effectLst/>
                <a:latin typeface="Times New Roman" panose="02020603050405020304" pitchFamily="18" charset="0"/>
                <a:ea typeface="Times New Roman" panose="02020603050405020304" pitchFamily="18" charset="0"/>
              </a:rPr>
              <a:t>ES UNA DE LAS TEORÍAS DE LA SOCIOLOGÍA DE LA DESVIACIÓN</a:t>
            </a:r>
            <a:r>
              <a:rPr lang="es-ES" sz="1800" spc="5" dirty="0">
                <a:effectLst/>
                <a:latin typeface="Times New Roman" panose="02020603050405020304" pitchFamily="18" charset="0"/>
                <a:ea typeface="Times New Roman" panose="02020603050405020304" pitchFamily="18" charset="0"/>
              </a:rPr>
              <a:t> QUE MANIFIESTA QUE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MAYORÍA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SOCIAL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CALIFICA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ETIQUETA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NEGATIVAMENTE LOS COMPORTAMIENTOS DE LAS MINORÍAS AL DESVIARSE DE LAS NORMAS CULTURALES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ESTANDARIZADAS DE LA MAYORÍA.</a:t>
            </a:r>
            <a:endParaRPr lang="es-EC" sz="1800" dirty="0">
              <a:effectLst/>
              <a:latin typeface="Times New Roman" panose="02020603050405020304" pitchFamily="18" charset="0"/>
              <a:ea typeface="Times New Roman" panose="02020603050405020304" pitchFamily="18" charset="0"/>
            </a:endParaRPr>
          </a:p>
          <a:p>
            <a:pPr marL="63500" marR="93980" algn="just">
              <a:lnSpc>
                <a:spcPct val="197000"/>
              </a:lnSpc>
              <a:spcBef>
                <a:spcPts val="5"/>
              </a:spcBef>
              <a:spcAft>
                <a:spcPts val="0"/>
              </a:spcAft>
            </a:pPr>
            <a:r>
              <a:rPr lang="es-ES" sz="1800"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63500" marR="93980" algn="just">
              <a:lnSpc>
                <a:spcPct val="197000"/>
              </a:lnSpc>
              <a:spcBef>
                <a:spcPts val="5"/>
              </a:spcBef>
              <a:spcAft>
                <a:spcPts val="0"/>
              </a:spcAft>
            </a:pPr>
            <a:r>
              <a:rPr lang="es-ES" sz="1800" dirty="0">
                <a:effectLst/>
                <a:latin typeface="Times New Roman" panose="02020603050405020304" pitchFamily="18" charset="0"/>
                <a:ea typeface="Times New Roman" panose="02020603050405020304" pitchFamily="18" charset="0"/>
              </a:rPr>
              <a:t>LA TEORÍA HA PRESTADO ESPECIAL ATENCIÓN A DISTINTOS COLECTIVOS 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MINORÍAS QUE HABITUALMENTE SUFREN EL ETIQUETADO O CALIFICACIÓN NEGATIVA POR SU DESVIACIÓN 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 NORMA MAYORITARIA SOCIAL (GRUPOS DE PERSONAS EN SITUACIÓN DE DISCAPACIDAD FÍSICA, PSÍQUICA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 MENTAL,</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CRIMINALES,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HOMOSEXUALES,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NIÑOS,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ANCIANOS,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MINORÍAS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RACIALES).</a:t>
            </a:r>
            <a:endParaRPr lang="es-EC" sz="1800" dirty="0">
              <a:effectLst/>
              <a:latin typeface="Times New Roman" panose="02020603050405020304" pitchFamily="18" charset="0"/>
              <a:ea typeface="Times New Roman" panose="02020603050405020304" pitchFamily="18" charset="0"/>
            </a:endParaRPr>
          </a:p>
          <a:p>
            <a:pPr marL="63500" marR="85090" indent="448310" algn="just">
              <a:lnSpc>
                <a:spcPct val="198000"/>
              </a:lnSpc>
              <a:spcBef>
                <a:spcPts val="110"/>
              </a:spcBef>
              <a:spcAft>
                <a:spcPts val="0"/>
              </a:spcAft>
            </a:pPr>
            <a:endParaRPr lang="es-EC" dirty="0"/>
          </a:p>
        </p:txBody>
      </p:sp>
    </p:spTree>
    <p:extLst>
      <p:ext uri="{BB962C8B-B14F-4D97-AF65-F5344CB8AC3E}">
        <p14:creationId xmlns:p14="http://schemas.microsoft.com/office/powerpoint/2010/main" val="406215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DEFINICIÓN DEL SISTEMA PENITENCIARIO </a:t>
            </a:r>
          </a:p>
        </p:txBody>
      </p:sp>
      <p:sp>
        <p:nvSpPr>
          <p:cNvPr id="3" name="Marcador de contenido 2"/>
          <p:cNvSpPr>
            <a:spLocks noGrp="1"/>
          </p:cNvSpPr>
          <p:nvPr>
            <p:ph idx="1"/>
          </p:nvPr>
        </p:nvSpPr>
        <p:spPr>
          <a:xfrm>
            <a:off x="1097280" y="1845734"/>
            <a:ext cx="10058400" cy="4280746"/>
          </a:xfrm>
        </p:spPr>
        <p:txBody>
          <a:bodyPr>
            <a:noAutofit/>
          </a:bodyPr>
          <a:lstStyle/>
          <a:p>
            <a:r>
              <a:rPr lang="es-EC" sz="1800" dirty="0">
                <a:effectLst/>
                <a:latin typeface="Times New Roman" panose="02020603050405020304" pitchFamily="18" charset="0"/>
                <a:ea typeface="Calibri" panose="020F0502020204030204" pitchFamily="34" charset="0"/>
              </a:rPr>
              <a:t>JULIO ALTMANN SEÑALA QUE “EN EL TERRENO PENITENCIARIO, SISTEMA ES LA REUNIÓN ORDENADA DE LOS MODERNOS PRINCIPIOS DE LA CIENCIA PENITENCIARIA APLICADOS A UNA DETERMINADA REALIDAD, DEBIÉNDOSE CONSIDERAR FACTORES COMO EL LUGAR, LA ÉPOCA, LOS MEDIOS MATERIALES Y CULTURALES DEL PAÍS EN DONDE SE LE HARÁ FUNCIONAR” </a:t>
            </a:r>
          </a:p>
          <a:p>
            <a:r>
              <a:rPr lang="es-EC" sz="1800" dirty="0">
                <a:effectLst/>
                <a:latin typeface="Times New Roman" panose="02020603050405020304" pitchFamily="18" charset="0"/>
                <a:ea typeface="Calibri" panose="020F0502020204030204" pitchFamily="34" charset="0"/>
              </a:rPr>
              <a:t>MANUEL LÓPEZ REY MENCIONABA QUE “EL SISTEMA ES EL CONJUNTO DE REGLAS Y PRINCIPIOS Y SERVICIOS MÁS O MENOS EFECTIVOS CUYO OBJETO ES INDICAR COMO DEBE SER LLEVADO A CABO EL FIN ASIGNADO A LA FUNCIÓN PENAL”</a:t>
            </a:r>
          </a:p>
          <a:p>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SISTEMA PENITENCIARIO ES EL ÓRGANO CREADO POR EL ESTADO QUE TIENE COMO FINALIDAD EL CUMPLIMIENTO DE PENAS BAJO UN MARCO DE PRINCIPIOS Y DERECHOSDE LOS PRIVADOS DE LA LIBERTAD TENDIENTE A REHABILITAR AL PENADO Y REINSERTALO A LA SOCIEDAD. </a:t>
            </a:r>
          </a:p>
          <a:p>
            <a:endParaRPr lang="es-EC" sz="1800" dirty="0">
              <a:latin typeface="Times New Roman" panose="02020603050405020304" pitchFamily="18" charset="0"/>
              <a:ea typeface="Calibri" panose="020F0502020204030204" pitchFamily="34" charset="0"/>
              <a:cs typeface="Times New Roman" panose="02020603050405020304" pitchFamily="18" charset="0"/>
            </a:endParaRPr>
          </a:p>
          <a:p>
            <a:endParaRPr lang="es-EC" sz="2800" dirty="0"/>
          </a:p>
        </p:txBody>
      </p:sp>
    </p:spTree>
    <p:extLst>
      <p:ext uri="{BB962C8B-B14F-4D97-AF65-F5344CB8AC3E}">
        <p14:creationId xmlns:p14="http://schemas.microsoft.com/office/powerpoint/2010/main" val="782937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a:xfrm>
            <a:off x="1091821" y="464023"/>
            <a:ext cx="10063859" cy="5650173"/>
          </a:xfrm>
        </p:spPr>
        <p:txBody>
          <a:bodyPr>
            <a:noAutofit/>
          </a:bodyPr>
          <a:lstStyle/>
          <a:p>
            <a:pPr marL="63500" marR="148590" algn="just">
              <a:lnSpc>
                <a:spcPct val="192000"/>
              </a:lnSpc>
              <a:spcBef>
                <a:spcPts val="370"/>
              </a:spcBef>
              <a:spcAft>
                <a:spcPts val="0"/>
              </a:spcAft>
            </a:pPr>
            <a:r>
              <a:rPr lang="es-ES" sz="1000" spc="-5" dirty="0">
                <a:effectLst/>
                <a:latin typeface="Times New Roman" panose="02020603050405020304" pitchFamily="18" charset="0"/>
                <a:ea typeface="Times New Roman" panose="02020603050405020304" pitchFamily="18" charset="0"/>
              </a:rPr>
              <a:t>EN LA VISIÓN DE HOWARD BECKER, LA </a:t>
            </a:r>
            <a:r>
              <a:rPr lang="es-ES" sz="1000" dirty="0">
                <a:effectLst/>
                <a:latin typeface="Times New Roman" panose="02020603050405020304" pitchFamily="18" charset="0"/>
                <a:ea typeface="Times New Roman" panose="02020603050405020304" pitchFamily="18" charset="0"/>
              </a:rPr>
              <a:t>TEORÍA DEL ETIQUETAMIENTO PUEDE SER PRESENTADA CON</a:t>
            </a:r>
            <a:r>
              <a:rPr lang="es-ES" sz="1000" spc="-285" dirty="0">
                <a:effectLst/>
                <a:latin typeface="Times New Roman" panose="02020603050405020304" pitchFamily="18" charset="0"/>
                <a:ea typeface="Times New Roman" panose="02020603050405020304" pitchFamily="18" charset="0"/>
              </a:rPr>
              <a:t> </a:t>
            </a:r>
            <a:r>
              <a:rPr lang="es-ES" sz="1000" dirty="0">
                <a:effectLst/>
                <a:latin typeface="Times New Roman" panose="02020603050405020304" pitchFamily="18" charset="0"/>
                <a:ea typeface="Times New Roman" panose="02020603050405020304" pitchFamily="18" charset="0"/>
              </a:rPr>
              <a:t>ARREGLO</a:t>
            </a:r>
            <a:r>
              <a:rPr lang="es-ES" sz="1000" spc="25" dirty="0">
                <a:effectLst/>
                <a:latin typeface="Times New Roman" panose="02020603050405020304" pitchFamily="18" charset="0"/>
                <a:ea typeface="Times New Roman" panose="02020603050405020304" pitchFamily="18" charset="0"/>
              </a:rPr>
              <a:t> </a:t>
            </a:r>
            <a:r>
              <a:rPr lang="es-ES" sz="1000" dirty="0">
                <a:effectLst/>
                <a:latin typeface="Times New Roman" panose="02020603050405020304" pitchFamily="18" charset="0"/>
                <a:ea typeface="Times New Roman" panose="02020603050405020304" pitchFamily="18" charset="0"/>
              </a:rPr>
              <a:t>A</a:t>
            </a:r>
            <a:r>
              <a:rPr lang="es-ES" sz="1000" spc="5" dirty="0">
                <a:effectLst/>
                <a:latin typeface="Times New Roman" panose="02020603050405020304" pitchFamily="18" charset="0"/>
                <a:ea typeface="Times New Roman" panose="02020603050405020304" pitchFamily="18" charset="0"/>
              </a:rPr>
              <a:t> </a:t>
            </a:r>
            <a:r>
              <a:rPr lang="es-ES" sz="1000" dirty="0">
                <a:effectLst/>
                <a:latin typeface="Times New Roman" panose="02020603050405020304" pitchFamily="18" charset="0"/>
                <a:ea typeface="Times New Roman" panose="02020603050405020304" pitchFamily="18" charset="0"/>
              </a:rPr>
              <a:t>ESTAS</a:t>
            </a:r>
            <a:r>
              <a:rPr lang="es-ES" sz="1000" spc="10" dirty="0">
                <a:effectLst/>
                <a:latin typeface="Times New Roman" panose="02020603050405020304" pitchFamily="18" charset="0"/>
                <a:ea typeface="Times New Roman" panose="02020603050405020304" pitchFamily="18" charset="0"/>
              </a:rPr>
              <a:t> </a:t>
            </a:r>
            <a:r>
              <a:rPr lang="es-ES" sz="1000" dirty="0">
                <a:effectLst/>
                <a:latin typeface="Times New Roman" panose="02020603050405020304" pitchFamily="18" charset="0"/>
                <a:ea typeface="Times New Roman" panose="02020603050405020304" pitchFamily="18" charset="0"/>
              </a:rPr>
              <a:t>CARACTERÍSTICAS:</a:t>
            </a:r>
            <a:endParaRPr lang="es-EC" sz="1000" dirty="0">
              <a:effectLst/>
              <a:latin typeface="Times New Roman" panose="02020603050405020304" pitchFamily="18" charset="0"/>
              <a:ea typeface="Times New Roman" panose="02020603050405020304" pitchFamily="18" charset="0"/>
            </a:endParaRPr>
          </a:p>
          <a:p>
            <a:pPr marL="742950" marR="96520" lvl="1" indent="-285750" algn="just">
              <a:lnSpc>
                <a:spcPct val="196000"/>
              </a:lnSpc>
              <a:spcBef>
                <a:spcPts val="1015"/>
              </a:spcBef>
              <a:spcAft>
                <a:spcPts val="0"/>
              </a:spcAft>
              <a:buSzPts val="1200"/>
              <a:buFont typeface="Times New Roman" panose="02020603050405020304" pitchFamily="18" charset="0"/>
              <a:buAutoNum type="arabicParenR"/>
              <a:tabLst>
                <a:tab pos="676910" algn="l"/>
              </a:tabLst>
            </a:pPr>
            <a:r>
              <a:rPr lang="es-ES" sz="1000" spc="0" dirty="0">
                <a:effectLst/>
                <a:latin typeface="Times New Roman" panose="02020603050405020304" pitchFamily="18" charset="0"/>
                <a:ea typeface="Times New Roman" panose="02020603050405020304" pitchFamily="18" charset="0"/>
              </a:rPr>
              <a:t>NINGÚN MODO</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 COMPORTAMIENTO</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CONTIENE EN SÍ</a:t>
            </a:r>
            <a:r>
              <a:rPr lang="es-ES" sz="1000" spc="30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LA CUALIDAD DE DESVIADO; ANTES</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BIEN, LOS MISMOS MODOS DE COMPORTAMIENTO PUEDEN SER TANTO CONFORMISTAS COMO DESVIADOS,</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LO</a:t>
            </a:r>
            <a:r>
              <a:rPr lang="es-ES" sz="1000" spc="2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QUE SE DEMUESTRA CON</a:t>
            </a:r>
            <a:r>
              <a:rPr lang="es-ES" sz="1000" spc="-2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FACILIDAD</a:t>
            </a:r>
            <a:r>
              <a:rPr lang="es-ES" sz="1000" spc="2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INTERCULTURAL</a:t>
            </a:r>
            <a:r>
              <a:rPr lang="es-ES" sz="1000" spc="-4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COMO</a:t>
            </a:r>
            <a:r>
              <a:rPr lang="es-ES" sz="1000" spc="-2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TAMBIÉN</a:t>
            </a:r>
            <a:r>
              <a:rPr lang="es-ES" sz="1000" spc="-2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HISTÓRICAMENTE.</a:t>
            </a:r>
            <a:endParaRPr lang="es-EC" sz="1000" spc="0" dirty="0">
              <a:effectLst/>
              <a:latin typeface="Times New Roman" panose="02020603050405020304" pitchFamily="18" charset="0"/>
              <a:ea typeface="Times New Roman" panose="02020603050405020304" pitchFamily="18" charset="0"/>
            </a:endParaRPr>
          </a:p>
          <a:p>
            <a:pPr marL="742950" marR="93980" lvl="1" indent="-285750" algn="just">
              <a:lnSpc>
                <a:spcPct val="196000"/>
              </a:lnSpc>
              <a:spcBef>
                <a:spcPts val="920"/>
              </a:spcBef>
              <a:spcAft>
                <a:spcPts val="0"/>
              </a:spcAft>
              <a:buSzPts val="1200"/>
              <a:buFont typeface="Times New Roman" panose="02020603050405020304" pitchFamily="18" charset="0"/>
              <a:buAutoNum type="arabicParenR"/>
              <a:tabLst>
                <a:tab pos="680085" algn="l"/>
              </a:tabLst>
            </a:pPr>
            <a:r>
              <a:rPr lang="es-ES" sz="1000" spc="-5" dirty="0">
                <a:effectLst/>
                <a:latin typeface="Times New Roman" panose="02020603050405020304" pitchFamily="18" charset="0"/>
                <a:ea typeface="Times New Roman" panose="02020603050405020304" pitchFamily="18" charset="0"/>
              </a:rPr>
              <a:t>POR LA FIJACIÓN DE NORMAS, A DETERMINADOS MODOS DE </a:t>
            </a:r>
            <a:r>
              <a:rPr lang="es-ES" sz="1000" spc="0" dirty="0">
                <a:effectLst/>
                <a:latin typeface="Times New Roman" panose="02020603050405020304" pitchFamily="18" charset="0"/>
                <a:ea typeface="Times New Roman" panose="02020603050405020304" pitchFamily="18" charset="0"/>
              </a:rPr>
              <a:t>COMPORTAMIENTO SE LES ATRIBUYE</a:t>
            </a:r>
            <a:r>
              <a:rPr lang="es-ES" sz="1000" spc="-28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EL PREDICADO E DESVIADO O VIOLADOR DE LAS REGLAS. POR LO TANTO, LOS QUE ESTABLECEN LAS NORMAS</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SON</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LOS QUE</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DEFINEN</a:t>
            </a:r>
            <a:r>
              <a:rPr lang="es-ES" sz="1000" spc="-2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EL</a:t>
            </a:r>
            <a:r>
              <a:rPr lang="es-ES" sz="1000" spc="-1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COMPORTAMIENTO</a:t>
            </a:r>
            <a:r>
              <a:rPr lang="es-ES" sz="1000" spc="3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DESVIADO.</a:t>
            </a:r>
            <a:endParaRPr lang="es-EC" sz="1000" spc="0" dirty="0">
              <a:effectLst/>
              <a:latin typeface="Times New Roman" panose="02020603050405020304" pitchFamily="18" charset="0"/>
              <a:ea typeface="Times New Roman" panose="02020603050405020304" pitchFamily="18" charset="0"/>
            </a:endParaRPr>
          </a:p>
          <a:p>
            <a:pPr marL="742950" marR="74930" lvl="1" indent="-285750" algn="just">
              <a:lnSpc>
                <a:spcPct val="196000"/>
              </a:lnSpc>
              <a:spcBef>
                <a:spcPts val="920"/>
              </a:spcBef>
              <a:spcAft>
                <a:spcPts val="0"/>
              </a:spcAft>
              <a:buSzPts val="1200"/>
              <a:buFont typeface="Times New Roman" panose="02020603050405020304" pitchFamily="18" charset="0"/>
              <a:buAutoNum type="arabicParenR"/>
              <a:tabLst>
                <a:tab pos="771525" algn="l"/>
              </a:tabLst>
            </a:pPr>
            <a:r>
              <a:rPr lang="es-ES" sz="1000" spc="0" dirty="0">
                <a:effectLst/>
                <a:latin typeface="Times New Roman" panose="02020603050405020304" pitchFamily="18" charset="0"/>
                <a:ea typeface="Times New Roman" panose="02020603050405020304" pitchFamily="18" charset="0"/>
              </a:rPr>
              <a:t>ESTAS</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DEFINICIONES</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DEL</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COMPORTAMIENTO</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DESVIADO</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SÓLO</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INFLUYEN</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SOBRE</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EL</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COMPORTAMIENTO CUANDO LAS MISMAS SON APLICADAS. LAS NORMAS IMPLÍCITAS O EXPLÍCITAS SON</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REALIZADAS</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EN</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INTERACCIONES.</a:t>
            </a:r>
            <a:endParaRPr lang="es-EC" sz="1000" spc="0" dirty="0">
              <a:effectLst/>
              <a:latin typeface="Times New Roman" panose="02020603050405020304" pitchFamily="18" charset="0"/>
              <a:ea typeface="Times New Roman" panose="02020603050405020304" pitchFamily="18" charset="0"/>
            </a:endParaRPr>
          </a:p>
          <a:p>
            <a:pPr marL="742950" marR="82550" lvl="1" indent="-285750" algn="just">
              <a:lnSpc>
                <a:spcPct val="197000"/>
              </a:lnSpc>
              <a:spcBef>
                <a:spcPts val="920"/>
              </a:spcBef>
              <a:spcAft>
                <a:spcPts val="0"/>
              </a:spcAft>
              <a:buSzPts val="1200"/>
              <a:buFont typeface="Times New Roman" panose="02020603050405020304" pitchFamily="18" charset="0"/>
              <a:buAutoNum type="arabicParenR"/>
              <a:tabLst>
                <a:tab pos="716915" algn="l"/>
              </a:tabLst>
            </a:pPr>
            <a:r>
              <a:rPr lang="es-ES" sz="1000" spc="0" dirty="0">
                <a:effectLst/>
                <a:latin typeface="Times New Roman" panose="02020603050405020304" pitchFamily="18" charset="0"/>
                <a:ea typeface="Times New Roman" panose="02020603050405020304" pitchFamily="18" charset="0"/>
              </a:rPr>
              <a:t>LA</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APLICACIÓN DE LA</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NORMA</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COMO</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FORMA</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ETIQUETAMIENTO</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DEL COMPORTAMIENTO</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DESVIADO ES REALIZADA SELECTIVAMENTE, ESTO ES, LOS MISMOS MODOS DE COMPORTAMIENTO SON</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DEFINIDOS</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DIFERENCIALMENTE SEGÚN</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LAS</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SITUACIONES</a:t>
            </a:r>
            <a:r>
              <a:rPr lang="es-ES" sz="1000" spc="1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Y</a:t>
            </a:r>
            <a:r>
              <a:rPr lang="es-ES" sz="1000" spc="-2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PERSONAS</a:t>
            </a:r>
            <a:r>
              <a:rPr lang="es-ES" sz="1000" spc="-6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ESPECÍFICAS.</a:t>
            </a:r>
            <a:endParaRPr lang="es-EC" sz="1000" spc="0" dirty="0">
              <a:effectLst/>
              <a:latin typeface="Times New Roman" panose="02020603050405020304" pitchFamily="18" charset="0"/>
              <a:ea typeface="Times New Roman" panose="02020603050405020304" pitchFamily="18" charset="0"/>
            </a:endParaRPr>
          </a:p>
          <a:p>
            <a:pPr marL="742950" marR="132080" lvl="1" indent="-285750" algn="just">
              <a:lnSpc>
                <a:spcPct val="195000"/>
              </a:lnSpc>
              <a:spcBef>
                <a:spcPts val="850"/>
              </a:spcBef>
              <a:spcAft>
                <a:spcPts val="0"/>
              </a:spcAft>
              <a:buSzPts val="1200"/>
              <a:buFont typeface="Times New Roman" panose="02020603050405020304" pitchFamily="18" charset="0"/>
              <a:buAutoNum type="arabicParenR"/>
              <a:tabLst>
                <a:tab pos="683260" algn="l"/>
              </a:tabLst>
            </a:pPr>
            <a:r>
              <a:rPr lang="es-ES" sz="1000" spc="0" dirty="0">
                <a:effectLst/>
                <a:latin typeface="Times New Roman" panose="02020603050405020304" pitchFamily="18" charset="0"/>
                <a:ea typeface="Times New Roman" panose="02020603050405020304" pitchFamily="18" charset="0"/>
              </a:rPr>
              <a:t>AQUELLOS</a:t>
            </a:r>
            <a:r>
              <a:rPr lang="es-ES" sz="1000" spc="-1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CRITERIOS</a:t>
            </a:r>
            <a:r>
              <a:rPr lang="es-ES" sz="1000" spc="-1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QUE</a:t>
            </a:r>
            <a:r>
              <a:rPr lang="es-ES" sz="1000" spc="-1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DETERMINAN</a:t>
            </a:r>
            <a:r>
              <a:rPr lang="es-ES" sz="1000" spc="-1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LA</a:t>
            </a:r>
            <a:r>
              <a:rPr lang="es-ES" sz="1000" spc="-1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SELECCIÓN</a:t>
            </a:r>
            <a:r>
              <a:rPr lang="es-ES" sz="1000" spc="-2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PUEDEN</a:t>
            </a:r>
            <a:r>
              <a:rPr lang="es-ES" sz="1000" spc="-3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SER SUBSUMIDOS</a:t>
            </a:r>
            <a:r>
              <a:rPr lang="es-ES" sz="1000" spc="-1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BAJO</a:t>
            </a:r>
            <a:r>
              <a:rPr lang="es-ES" sz="1000" spc="1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EL</a:t>
            </a:r>
            <a:r>
              <a:rPr lang="es-ES" sz="1000" spc="-2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FACTO</a:t>
            </a:r>
            <a:r>
              <a:rPr lang="es-ES" sz="1000" spc="-290" dirty="0">
                <a:effectLst/>
                <a:latin typeface="Times New Roman" panose="02020603050405020304" pitchFamily="18" charset="0"/>
                <a:ea typeface="Times New Roman" panose="02020603050405020304" pitchFamily="18" charset="0"/>
              </a:rPr>
              <a:t> </a:t>
            </a:r>
            <a:r>
              <a:rPr lang="es-ES" sz="1000" spc="-5" dirty="0">
                <a:effectLst/>
                <a:latin typeface="Times New Roman" panose="02020603050405020304" pitchFamily="18" charset="0"/>
                <a:ea typeface="Times New Roman" panose="02020603050405020304" pitchFamily="18" charset="0"/>
              </a:rPr>
              <a:t>PODER. EL</a:t>
            </a:r>
            <a:r>
              <a:rPr lang="es-ES" sz="1000" spc="-35" dirty="0">
                <a:effectLst/>
                <a:latin typeface="Times New Roman" panose="02020603050405020304" pitchFamily="18" charset="0"/>
                <a:ea typeface="Times New Roman" panose="02020603050405020304" pitchFamily="18" charset="0"/>
              </a:rPr>
              <a:t> </a:t>
            </a:r>
            <a:r>
              <a:rPr lang="es-ES" sz="1000" spc="-5" dirty="0">
                <a:effectLst/>
                <a:latin typeface="Times New Roman" panose="02020603050405020304" pitchFamily="18" charset="0"/>
                <a:ea typeface="Times New Roman" panose="02020603050405020304" pitchFamily="18" charset="0"/>
              </a:rPr>
              <a:t>PODER</a:t>
            </a:r>
            <a:r>
              <a:rPr lang="es-ES" sz="1000" spc="15" dirty="0">
                <a:effectLst/>
                <a:latin typeface="Times New Roman" panose="02020603050405020304" pitchFamily="18" charset="0"/>
                <a:ea typeface="Times New Roman" panose="02020603050405020304" pitchFamily="18" charset="0"/>
              </a:rPr>
              <a:t> </a:t>
            </a:r>
            <a:r>
              <a:rPr lang="es-ES" sz="1000" spc="-5" dirty="0">
                <a:effectLst/>
                <a:latin typeface="Times New Roman" panose="02020603050405020304" pitchFamily="18" charset="0"/>
                <a:ea typeface="Times New Roman" panose="02020603050405020304" pitchFamily="18" charset="0"/>
              </a:rPr>
              <a:t>PUEDE</a:t>
            </a:r>
            <a:r>
              <a:rPr lang="es-ES" sz="1000" spc="5" dirty="0">
                <a:effectLst/>
                <a:latin typeface="Times New Roman" panose="02020603050405020304" pitchFamily="18" charset="0"/>
                <a:ea typeface="Times New Roman" panose="02020603050405020304" pitchFamily="18" charset="0"/>
              </a:rPr>
              <a:t> </a:t>
            </a:r>
            <a:r>
              <a:rPr lang="es-ES" sz="1000" spc="-5" dirty="0">
                <a:effectLst/>
                <a:latin typeface="Times New Roman" panose="02020603050405020304" pitchFamily="18" charset="0"/>
                <a:ea typeface="Times New Roman" panose="02020603050405020304" pitchFamily="18" charset="0"/>
              </a:rPr>
              <a:t>SER</a:t>
            </a:r>
            <a:r>
              <a:rPr lang="es-ES" sz="1000" spc="15" dirty="0">
                <a:effectLst/>
                <a:latin typeface="Times New Roman" panose="02020603050405020304" pitchFamily="18" charset="0"/>
                <a:ea typeface="Times New Roman" panose="02020603050405020304" pitchFamily="18" charset="0"/>
              </a:rPr>
              <a:t> </a:t>
            </a:r>
            <a:r>
              <a:rPr lang="es-ES" sz="1000" spc="-5" dirty="0">
                <a:effectLst/>
                <a:latin typeface="Times New Roman" panose="02020603050405020304" pitchFamily="18" charset="0"/>
                <a:ea typeface="Times New Roman" panose="02020603050405020304" pitchFamily="18" charset="0"/>
              </a:rPr>
              <a:t>CONCEBIDO, OPERACIONALMENTE,</a:t>
            </a:r>
            <a:r>
              <a:rPr lang="es-ES" sz="1000" spc="6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COMO</a:t>
            </a:r>
            <a:r>
              <a:rPr lang="es-ES" sz="1000" spc="5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LA</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PERTENENCIA</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A</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UN</a:t>
            </a:r>
            <a:r>
              <a:rPr lang="es-ES" sz="1000" spc="-9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ESTRATO.</a:t>
            </a:r>
            <a:endParaRPr lang="es-EC" sz="1000" spc="0" dirty="0">
              <a:effectLst/>
              <a:latin typeface="Times New Roman" panose="02020603050405020304" pitchFamily="18" charset="0"/>
              <a:ea typeface="Times New Roman" panose="02020603050405020304" pitchFamily="18" charset="0"/>
            </a:endParaRPr>
          </a:p>
          <a:p>
            <a:pPr marL="742950" marR="93345" lvl="1" indent="-285750">
              <a:lnSpc>
                <a:spcPct val="198000"/>
              </a:lnSpc>
              <a:spcBef>
                <a:spcPts val="935"/>
              </a:spcBef>
              <a:spcAft>
                <a:spcPts val="0"/>
              </a:spcAft>
              <a:buSzPts val="1200"/>
              <a:buFont typeface="Times New Roman" panose="02020603050405020304" pitchFamily="18" charset="0"/>
              <a:buAutoNum type="arabicParenR"/>
              <a:tabLst>
                <a:tab pos="688975" algn="l"/>
              </a:tabLst>
            </a:pPr>
            <a:r>
              <a:rPr lang="es-ES" sz="1000" spc="0" dirty="0">
                <a:effectLst/>
                <a:latin typeface="Times New Roman" panose="02020603050405020304" pitchFamily="18" charset="0"/>
                <a:ea typeface="Times New Roman" panose="02020603050405020304" pitchFamily="18" charset="0"/>
              </a:rPr>
              <a:t>LA ROTULACIÓN COMO DESVIADO PONE EN MOVIMIENTO, BAJO CONDICIONES QUE DEBEN SER</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AÚN MÁS ESPECIFICADAS LOS MECANISMOS QUE PERMITE ESPERAR MODOS DE COMPORTAMIENTO</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ULTERIORES</a:t>
            </a:r>
            <a:r>
              <a:rPr lang="es-ES" sz="1000" spc="-1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QUE</a:t>
            </a:r>
            <a:r>
              <a:rPr lang="es-ES" sz="1000" spc="-1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ESTÁN</a:t>
            </a:r>
            <a:r>
              <a:rPr lang="es-ES" sz="1000" spc="-2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DEFINIDOS</a:t>
            </a:r>
            <a:r>
              <a:rPr lang="es-ES" sz="1000" spc="-1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COMO</a:t>
            </a:r>
            <a:r>
              <a:rPr lang="es-ES" sz="1000" spc="1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DESVIADOS,</a:t>
            </a:r>
            <a:r>
              <a:rPr lang="es-ES" sz="1000" spc="-1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O</a:t>
            </a:r>
            <a:r>
              <a:rPr lang="es-ES" sz="1000" spc="1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BIEN</a:t>
            </a:r>
            <a:r>
              <a:rPr lang="es-ES" sz="1000" spc="-3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QUE</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SERÁN</a:t>
            </a:r>
            <a:r>
              <a:rPr lang="es-ES" sz="1000" spc="-3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DEFINIDOS</a:t>
            </a:r>
            <a:r>
              <a:rPr lang="es-ES" sz="1000" spc="-1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COMO</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TALES.</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POR</a:t>
            </a:r>
            <a:r>
              <a:rPr lang="es-ES" sz="1000" spc="-1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UNA</a:t>
            </a:r>
            <a:r>
              <a:rPr lang="es-ES" sz="1000" spc="-28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DECISIVA REDUCCIÓN DE LAS POSIBILIDADES DE ACCIÓN CONFORMISTA POR EXPECTATIVAS DE</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COMPORTAMIENTO</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NO</a:t>
            </a:r>
            <a:r>
              <a:rPr lang="es-ES" sz="1000" spc="2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CONFORMISTA SE</a:t>
            </a:r>
            <a:r>
              <a:rPr lang="es-ES" sz="1000" spc="2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INICIAN</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LAS</a:t>
            </a:r>
            <a:r>
              <a:rPr lang="es-ES" sz="1000" spc="-5"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CARRERAS</a:t>
            </a:r>
            <a:r>
              <a:rPr lang="es-ES" sz="1000" spc="-40" dirty="0">
                <a:effectLst/>
                <a:latin typeface="Times New Roman" panose="02020603050405020304" pitchFamily="18" charset="0"/>
                <a:ea typeface="Times New Roman" panose="02020603050405020304" pitchFamily="18" charset="0"/>
              </a:rPr>
              <a:t> </a:t>
            </a:r>
            <a:r>
              <a:rPr lang="es-ES" sz="1000" spc="0" dirty="0">
                <a:effectLst/>
                <a:latin typeface="Times New Roman" panose="02020603050405020304" pitchFamily="18" charset="0"/>
                <a:ea typeface="Times New Roman" panose="02020603050405020304" pitchFamily="18" charset="0"/>
              </a:rPr>
              <a:t>DESVIADAS”.</a:t>
            </a:r>
            <a:endParaRPr lang="es-EC" sz="1000" dirty="0"/>
          </a:p>
        </p:txBody>
      </p:sp>
    </p:spTree>
    <p:extLst>
      <p:ext uri="{BB962C8B-B14F-4D97-AF65-F5344CB8AC3E}">
        <p14:creationId xmlns:p14="http://schemas.microsoft.com/office/powerpoint/2010/main" val="1116222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0229-E034-4277-A387-5894CBB0F97E}"/>
              </a:ext>
            </a:extLst>
          </p:cNvPr>
          <p:cNvSpPr>
            <a:spLocks noGrp="1"/>
          </p:cNvSpPr>
          <p:nvPr>
            <p:ph type="title"/>
          </p:nvPr>
        </p:nvSpPr>
        <p:spPr>
          <a:xfrm>
            <a:off x="1066800" y="263527"/>
            <a:ext cx="10058400" cy="1450757"/>
          </a:xfrm>
        </p:spPr>
        <p:txBody>
          <a:bodyPr>
            <a:normAutofit fontScale="90000"/>
          </a:bodyPr>
          <a:lstStyle/>
          <a:p>
            <a:r>
              <a:rPr lang="es-ES"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CRIMINALIZACIÓN DE INDIVIDUOS</a:t>
            </a:r>
            <a:endPar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normAutofit fontScale="92500"/>
          </a:bodyPr>
          <a:lstStyle/>
          <a:p>
            <a:r>
              <a:rPr lang="es-ES" sz="1800" dirty="0">
                <a:effectLst/>
                <a:latin typeface="Times New Roman" panose="02020603050405020304" pitchFamily="18" charset="0"/>
                <a:ea typeface="Times New Roman" panose="02020603050405020304" pitchFamily="18" charset="0"/>
              </a:rPr>
              <a:t>CRIMINALIZACIÓN: ES UN CONCEPTO CRIMINOLÓGICO QUE DESCRIBE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PROCESO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CONSTRUCCIÓN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SOCIAL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CRIMINAL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DELINCUENTE.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PERTENECE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CORRIENTE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CRIMINOLÓGICA</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LLAMADA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TEORÍA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ETIQUETADO.</a:t>
            </a:r>
            <a:endParaRPr lang="es-EC" sz="1800" dirty="0">
              <a:effectLst/>
              <a:latin typeface="Times New Roman" panose="02020603050405020304" pitchFamily="18" charset="0"/>
              <a:ea typeface="Times New Roman" panose="02020603050405020304" pitchFamily="18" charset="0"/>
            </a:endParaRPr>
          </a:p>
          <a:p>
            <a:pPr marL="63500" marR="93980" algn="just">
              <a:lnSpc>
                <a:spcPct val="197000"/>
              </a:lnSpc>
              <a:spcBef>
                <a:spcPts val="905"/>
              </a:spcBef>
              <a:spcAft>
                <a:spcPts val="0"/>
              </a:spcAft>
            </a:pPr>
            <a:r>
              <a:rPr lang="es-ES" sz="1800" dirty="0">
                <a:effectLst/>
                <a:latin typeface="Times New Roman" panose="02020603050405020304" pitchFamily="18" charset="0"/>
                <a:ea typeface="Times New Roman" panose="02020603050405020304" pitchFamily="18" charset="0"/>
              </a:rPr>
              <a:t>ESTA MISMA CORRIENTE CRIMINOLÓGICA SEÑALA QUE MUCHOS DELITOS (ESPECIALMENTE LOS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MENOS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GRAVES) RESULTAN</a:t>
            </a:r>
            <a:r>
              <a:rPr lang="es-ES" sz="1800" spc="15" dirty="0">
                <a:latin typeface="Times New Roman" panose="02020603050405020304" pitchFamily="18" charset="0"/>
                <a:ea typeface="Times New Roman" panose="02020603050405020304" pitchFamily="18" charset="0"/>
              </a:rPr>
              <a:t> IMPUNES</a:t>
            </a:r>
            <a:r>
              <a:rPr lang="es-ES" sz="1800" u="sng" spc="-5" dirty="0">
                <a:solidFill>
                  <a:srgbClr val="0563C1"/>
                </a:solidFill>
                <a:effectLst/>
                <a:latin typeface="Times New Roman" panose="02020603050405020304" pitchFamily="18" charset="0"/>
                <a:ea typeface="Times New Roman" panose="02020603050405020304" pitchFamily="18" charset="0"/>
                <a:hlinkClick r:id="rId2"/>
              </a:rPr>
              <a:t> </a:t>
            </a:r>
            <a:r>
              <a:rPr lang="es-ES" sz="1800" dirty="0">
                <a:effectLst/>
                <a:latin typeface="Times New Roman" panose="02020603050405020304" pitchFamily="18" charset="0"/>
                <a:ea typeface="Times New Roman" panose="02020603050405020304" pitchFamily="18" charset="0"/>
              </a:rPr>
              <a:t>EN LA</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MAYORÍA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CASOS,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ENTONCES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CUANDO</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a:t>
            </a:r>
            <a:endParaRPr lang="es-EC" sz="1800" dirty="0">
              <a:effectLst/>
              <a:latin typeface="Times New Roman" panose="02020603050405020304" pitchFamily="18" charset="0"/>
              <a:ea typeface="Times New Roman" panose="02020603050405020304" pitchFamily="18" charset="0"/>
            </a:endParaRPr>
          </a:p>
          <a:p>
            <a:pPr marL="63500" marR="88900" algn="just">
              <a:lnSpc>
                <a:spcPct val="198000"/>
              </a:lnSpc>
              <a:spcBef>
                <a:spcPts val="10"/>
              </a:spcBef>
              <a:spcAft>
                <a:spcPts val="0"/>
              </a:spcAft>
            </a:pPr>
            <a:r>
              <a:rPr lang="es-ES" sz="1800" dirty="0">
                <a:effectLst/>
                <a:latin typeface="Times New Roman" panose="02020603050405020304" pitchFamily="18" charset="0"/>
                <a:ea typeface="Times New Roman" panose="02020603050405020304" pitchFamily="18" charset="0"/>
              </a:rPr>
              <a:t>ETIQUETAMIENTO RESULTA PERTURBADOR, PUES SE DIRIGE HACIA AQUELLOS SECTORES DE LA POBLACIÓN QUE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RESULTAN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SER</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MÁS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VULNERABLES,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MENOS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CAPACIDAD</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ECONÓMICA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SOCIAL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EVITAR</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ENCASILLAMIENTO,</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LOS QUE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 INVESTIGA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MÁS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AHÍNCO.</a:t>
            </a:r>
            <a:endParaRPr lang="es-EC" sz="180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2082934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normAutofit/>
          </a:bodyPr>
          <a:lstStyle/>
          <a:p>
            <a:pPr marL="63500" marR="91440" algn="just">
              <a:lnSpc>
                <a:spcPct val="197000"/>
              </a:lnSpc>
              <a:spcAft>
                <a:spcPts val="0"/>
              </a:spcAft>
            </a:pPr>
            <a:r>
              <a:rPr lang="es-ES" sz="1800" dirty="0">
                <a:effectLst/>
                <a:latin typeface="Times New Roman" panose="02020603050405020304" pitchFamily="18" charset="0"/>
                <a:ea typeface="Times New Roman" panose="02020603050405020304" pitchFamily="18" charset="0"/>
              </a:rPr>
              <a:t>EL PROCESO DE CRIMINALIZACIÓN PRESENTA DOS ETAPAS O FASES:</a:t>
            </a:r>
            <a:endParaRPr lang="es-EC" sz="1800" dirty="0">
              <a:effectLst/>
              <a:latin typeface="Times New Roman" panose="02020603050405020304" pitchFamily="18" charset="0"/>
              <a:ea typeface="Times New Roman" panose="02020603050405020304" pitchFamily="18" charset="0"/>
            </a:endParaRPr>
          </a:p>
          <a:p>
            <a:pPr marL="342900" marR="91440" lvl="0" indent="-342900" algn="just">
              <a:lnSpc>
                <a:spcPct val="197000"/>
              </a:lnSpc>
              <a:spcAft>
                <a:spcPts val="0"/>
              </a:spcAft>
              <a:buFont typeface="Symbol" panose="05050102010706020507" pitchFamily="18" charset="2"/>
              <a:buChar char=""/>
            </a:pPr>
            <a:r>
              <a:rPr lang="es-ES" sz="1800" dirty="0">
                <a:effectLst/>
                <a:latin typeface="Times New Roman" panose="02020603050405020304" pitchFamily="18" charset="0"/>
                <a:ea typeface="Times New Roman" panose="02020603050405020304" pitchFamily="18" charset="0"/>
              </a:rPr>
              <a:t>LA CRIMINALIZACIÓN PRIMARIA QUE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SERÍA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PRODUCIDA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POR</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MEDIDAS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LEGISLATIVAS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TIPIFICAN</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DELITO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LEYES)</a:t>
            </a:r>
            <a:endParaRPr lang="es-EC" sz="1800" dirty="0">
              <a:effectLst/>
              <a:latin typeface="Times New Roman" panose="02020603050405020304" pitchFamily="18" charset="0"/>
              <a:ea typeface="Times New Roman" panose="02020603050405020304" pitchFamily="18" charset="0"/>
            </a:endParaRPr>
          </a:p>
          <a:p>
            <a:pPr marL="342900" marR="91440" lvl="0" indent="-342900" algn="just">
              <a:lnSpc>
                <a:spcPct val="197000"/>
              </a:lnSpc>
              <a:spcAft>
                <a:spcPts val="0"/>
              </a:spcAft>
              <a:buFont typeface="Symbol" panose="05050102010706020507" pitchFamily="18" charset="2"/>
              <a:buChar char=""/>
            </a:pPr>
            <a:r>
              <a:rPr lang="es-ES" sz="1800" dirty="0">
                <a:effectLst/>
                <a:latin typeface="Times New Roman" panose="02020603050405020304" pitchFamily="18" charset="0"/>
                <a:ea typeface="Times New Roman" panose="02020603050405020304" pitchFamily="18" charset="0"/>
              </a:rPr>
              <a:t>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CRIMINALIZACIÓN</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SECUNDARIA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SERÍA</a:t>
            </a:r>
            <a:r>
              <a:rPr lang="es-ES" sz="1800" spc="4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LLEVADA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 CABO POR</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POLICÍA</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TRIBUNALES</a:t>
            </a:r>
            <a:endParaRPr lang="es-EC" sz="180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4131709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0229-E034-4277-A387-5894CBB0F97E}"/>
              </a:ext>
            </a:extLst>
          </p:cNvPr>
          <p:cNvSpPr>
            <a:spLocks noGrp="1"/>
          </p:cNvSpPr>
          <p:nvPr>
            <p:ph type="title"/>
          </p:nvPr>
        </p:nvSpPr>
        <p:spPr>
          <a:xfrm>
            <a:off x="1066800" y="263527"/>
            <a:ext cx="10058400" cy="1450757"/>
          </a:xfrm>
        </p:spPr>
        <p:txBody>
          <a:bodyPr>
            <a:normAutofit fontScale="90000"/>
          </a:bodyPr>
          <a:lstStyle/>
          <a:p>
            <a:r>
              <a:rPr lang="es-ES"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SOCIOLOGÍA DEL DERECHO PENAL EN LA CRIMINOLOGÍA</a:t>
            </a:r>
            <a:endPar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normAutofit fontScale="85000" lnSpcReduction="20000"/>
          </a:bodyPr>
          <a:lstStyle/>
          <a:p>
            <a:pPr marL="0" indent="0" algn="just">
              <a:buNone/>
            </a:pPr>
            <a:endParaRPr lang="es-EC" sz="1800" dirty="0">
              <a:effectLst/>
              <a:latin typeface="Times New Roman" panose="02020603050405020304" pitchFamily="18" charset="0"/>
              <a:ea typeface="Times New Roman" panose="02020603050405020304" pitchFamily="18" charset="0"/>
            </a:endParaRPr>
          </a:p>
          <a:p>
            <a:pPr algn="just"/>
            <a:r>
              <a:rPr lang="es-EC" sz="1800" dirty="0">
                <a:effectLst/>
                <a:latin typeface="Times New Roman" panose="02020603050405020304" pitchFamily="18" charset="0"/>
                <a:ea typeface="Calibri" panose="020F0502020204030204" pitchFamily="34" charset="0"/>
              </a:rPr>
              <a:t>CADA INDIVIDUO TIENE SU PROPIO CÓDIGO GENÉTICO Y ÉSTE CONTIENE TODA LA INFORMACIÓN NECESARIA PARA EL DESARROLLO DE NUESTRO ORGANISMO Y DETERMINA NUESTRA TENDENCIA A LA ANTISOCIALIDAD.</a:t>
            </a:r>
            <a:endParaRPr lang="es-EC" sz="1800" dirty="0">
              <a:effectLst/>
              <a:latin typeface="Times New Roman" panose="02020603050405020304" pitchFamily="18" charset="0"/>
              <a:ea typeface="Times New Roman" panose="02020603050405020304" pitchFamily="18" charset="0"/>
            </a:endParaRPr>
          </a:p>
          <a:p>
            <a:pPr algn="just"/>
            <a:r>
              <a:rPr lang="es-EC" sz="1800" dirty="0">
                <a:effectLst/>
                <a:latin typeface="Times New Roman" panose="02020603050405020304" pitchFamily="18" charset="0"/>
                <a:ea typeface="Calibri" panose="020F0502020204030204" pitchFamily="34" charset="0"/>
              </a:rPr>
              <a:t> </a:t>
            </a:r>
            <a:endParaRPr lang="es-EC" sz="1800" dirty="0">
              <a:effectLst/>
              <a:latin typeface="Times New Roman" panose="02020603050405020304" pitchFamily="18" charset="0"/>
              <a:ea typeface="Times New Roman" panose="02020603050405020304" pitchFamily="18" charset="0"/>
            </a:endParaRPr>
          </a:p>
          <a:p>
            <a:pPr algn="just"/>
            <a:r>
              <a:rPr lang="es-EC" sz="1800" dirty="0">
                <a:effectLst/>
                <a:latin typeface="Times New Roman" panose="02020603050405020304" pitchFamily="18" charset="0"/>
                <a:ea typeface="Calibri" panose="020F0502020204030204" pitchFamily="34" charset="0"/>
              </a:rPr>
              <a:t>CESARE LOMBROSO EN SU TEORIA MANIFESTA QUE ALGUNAS PERSONAS PUEDEN ESTAR PREDISPUESTAS A LA DELINCUENCIA DEBIDO A CARACTERÍSTICAS HEREDITARIAS O GENÉTICAS, ADICIONANDO A AQUELLO LA INFLUENCIA DE LAS CONDICIONES TANTO INTERNAS COMO EXTERNAS. </a:t>
            </a:r>
            <a:endParaRPr lang="es-EC" sz="1800" dirty="0">
              <a:effectLst/>
              <a:latin typeface="Times New Roman" panose="02020603050405020304" pitchFamily="18" charset="0"/>
              <a:ea typeface="Times New Roman" panose="02020603050405020304" pitchFamily="18" charset="0"/>
            </a:endParaRPr>
          </a:p>
          <a:p>
            <a:pPr algn="just"/>
            <a:r>
              <a:rPr lang="es-EC" sz="1800" dirty="0">
                <a:effectLst/>
                <a:latin typeface="Times New Roman" panose="02020603050405020304" pitchFamily="18" charset="0"/>
                <a:ea typeface="Calibri" panose="020F0502020204030204" pitchFamily="34" charset="0"/>
              </a:rPr>
              <a:t> </a:t>
            </a:r>
            <a:endParaRPr lang="es-EC" sz="1800" dirty="0">
              <a:effectLst/>
              <a:latin typeface="Times New Roman" panose="02020603050405020304" pitchFamily="18" charset="0"/>
              <a:ea typeface="Times New Roman" panose="02020603050405020304" pitchFamily="18" charset="0"/>
            </a:endParaRPr>
          </a:p>
          <a:p>
            <a:r>
              <a:rPr lang="es-EC" sz="1800" dirty="0">
                <a:effectLst/>
                <a:latin typeface="Times New Roman" panose="02020603050405020304" pitchFamily="18" charset="0"/>
                <a:ea typeface="Calibri" panose="020F0502020204030204" pitchFamily="34" charset="0"/>
              </a:rPr>
              <a:t>EXISTEN FACTORES QUE PREDISPONEN PARA SER ANTISOCIAL COMO: GÉNERO, EDAD, DAÑO CEREBRAL, ETC. EL ESTUDIO DE ESTOS ELEMENTOS NOS PERMITE CONOCER LA TENDENCIA ANTISOCIAL DEL INDIVIDUO Y SI AGRAGAMOS LOS FACTORES AMBIENTALES COMO LA FAMILIA, LA CONDICIÓN ECONÓMICA, EL TRABAJO, LOS GRUPOS SOCIALES, ETC. </a:t>
            </a:r>
          </a:p>
          <a:p>
            <a:r>
              <a:rPr lang="es-EC" sz="1800" dirty="0">
                <a:effectLst/>
                <a:latin typeface="Times New Roman" panose="02020603050405020304" pitchFamily="18" charset="0"/>
                <a:ea typeface="Calibri" panose="020F0502020204030204" pitchFamily="34" charset="0"/>
              </a:rPr>
              <a:t>SEGÚN MANZANERA, L. (1997:63), LA BIOLOGÍA CRIMINOLÓGICA ESTUDIA A LA PERSONA DE COMPORTAMIENTO ANTISOCIAL COMO SER VIVO, DESDE SU ORIGEN GENÉTICO HASTA SUS PROCESOS ANATÓMICOFISIOLÓGICOS, LA INFLUENCIA DE LOS FENÓMENOS BIOLÓGICOS EN EL DELITO Y LA PARTICIPACIÓN DE LOS DELINCUENTES. DETERMINANTES BIOLÓGICOS DEL CRIMEN.</a:t>
            </a:r>
            <a:endParaRPr lang="es-EC" sz="180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3969171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0229-E034-4277-A387-5894CBB0F97E}"/>
              </a:ext>
            </a:extLst>
          </p:cNvPr>
          <p:cNvSpPr>
            <a:spLocks noGrp="1"/>
          </p:cNvSpPr>
          <p:nvPr>
            <p:ph type="title"/>
          </p:nvPr>
        </p:nvSpPr>
        <p:spPr>
          <a:xfrm>
            <a:off x="1066800" y="263527"/>
            <a:ext cx="10058400" cy="1450757"/>
          </a:xfrm>
        </p:spPr>
        <p:txBody>
          <a:bodyPr>
            <a:normAutofit/>
          </a:bodyPr>
          <a:lstStyle/>
          <a:p>
            <a:r>
              <a:rPr lang="es-ES"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CONDUCTA ANTISOCIAL</a:t>
            </a:r>
            <a:endPar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p:txBody>
          <a:bodyPr>
            <a:normAutofit lnSpcReduction="10000"/>
          </a:bodyPr>
          <a:lstStyle/>
          <a:p>
            <a:pPr>
              <a:spcAft>
                <a:spcPts val="1200"/>
              </a:spcAft>
            </a:pPr>
            <a:r>
              <a:rPr lang="es-EC" sz="1800" dirty="0">
                <a:effectLst/>
                <a:latin typeface="Times New Roman" panose="02020603050405020304" pitchFamily="18" charset="0"/>
                <a:ea typeface="Times New Roman" panose="02020603050405020304" pitchFamily="18" charset="0"/>
              </a:rPr>
              <a:t>LA CONDUCTA ANTISOCIAL ES EL CONJUNTO DE COMPORTAMIENTOS, PRÁCTICAS, O ACTUACIONES QUE TIENEN COMO OBJETIVO LA PERTURBACIÓN DEL ORDEN SOCIAL O LA AGRESIÓN A ESTE. </a:t>
            </a:r>
          </a:p>
          <a:p>
            <a:r>
              <a:rPr lang="es-EC" sz="1800" dirty="0">
                <a:effectLst/>
                <a:latin typeface="Times New Roman" panose="02020603050405020304" pitchFamily="18" charset="0"/>
                <a:ea typeface="Times New Roman" panose="02020603050405020304" pitchFamily="18" charset="0"/>
              </a:rPr>
              <a:t>LAS PERSONAS CON CONDUCTA ANTISOCIAL SON JUZGADOS Y SANCIONADOS POR LA LEY Y LASOCIEDAD CON ACTOS COMO EL VANDALISMO, ROBOS O ATRACOS, COMO CON LA INTENCIÓN DE PERJUDICAR OTRAS PERSONAS MEDIANTE AGRESIONES, ATAQUES Y OFENSAS, ASÍ COMO ABUSOS, ACOSO, ENTRE OTROS .</a:t>
            </a:r>
            <a:br>
              <a:rPr lang="es-EC" sz="1800" dirty="0">
                <a:effectLst/>
                <a:latin typeface="Times New Roman" panose="02020603050405020304" pitchFamily="18" charset="0"/>
                <a:ea typeface="Times New Roman" panose="02020603050405020304" pitchFamily="18" charset="0"/>
              </a:rPr>
            </a:br>
            <a:br>
              <a:rPr lang="es-EC" sz="1800" dirty="0">
                <a:effectLst/>
                <a:latin typeface="Times New Roman" panose="02020603050405020304" pitchFamily="18" charset="0"/>
                <a:ea typeface="Times New Roman" panose="02020603050405020304" pitchFamily="18" charset="0"/>
              </a:rPr>
            </a:br>
            <a:r>
              <a:rPr lang="es-EC" sz="1800" b="1" dirty="0">
                <a:effectLst/>
                <a:latin typeface="Times New Roman" panose="02020603050405020304" pitchFamily="18" charset="0"/>
                <a:ea typeface="Times New Roman" panose="02020603050405020304" pitchFamily="18" charset="0"/>
              </a:rPr>
              <a:t>¿CUÁLES SON SUS PRINCIPALES CARACTERÍSTICAS?</a:t>
            </a:r>
            <a:br>
              <a:rPr lang="es-EC" sz="1800" dirty="0">
                <a:effectLst/>
                <a:latin typeface="Times New Roman" panose="02020603050405020304" pitchFamily="18" charset="0"/>
                <a:ea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rPr>
              <a:t>EL PRINCIPAL PROBLEMA QUE EXISTE ANTE LA NECESIDAD DE ESTABLECER QUÉ PUEDE SER CONSIDERADO UNA CONDUCTA ANTISOCIAL Y QUÉ NO, YA QUE LA DEFINICIÓN DE CONDUCTA ANTISOCIAL COMO TODA AQUELLA CONDUCTA O COMPORTAMIENTO QUE VIOLE LAS NORMAS SOCIALES O LOS DERECHOS DE LAS PERSONAS ENGLOBA UNA CANTIDAD DEMASIADO GRANDE Y VARIEDAD DE ACTOS.</a:t>
            </a:r>
            <a:br>
              <a:rPr lang="es-EC" sz="1800" dirty="0">
                <a:effectLst/>
                <a:latin typeface="Times New Roman" panose="02020603050405020304" pitchFamily="18" charset="0"/>
                <a:ea typeface="Times New Roman" panose="02020603050405020304" pitchFamily="18" charset="0"/>
              </a:rPr>
            </a:br>
            <a:endParaRPr lang="es-EC" dirty="0"/>
          </a:p>
        </p:txBody>
      </p:sp>
    </p:spTree>
    <p:extLst>
      <p:ext uri="{BB962C8B-B14F-4D97-AF65-F5344CB8AC3E}">
        <p14:creationId xmlns:p14="http://schemas.microsoft.com/office/powerpoint/2010/main" val="3776086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0229-E034-4277-A387-5894CBB0F97E}"/>
              </a:ext>
            </a:extLst>
          </p:cNvPr>
          <p:cNvSpPr>
            <a:spLocks noGrp="1"/>
          </p:cNvSpPr>
          <p:nvPr>
            <p:ph type="title"/>
          </p:nvPr>
        </p:nvSpPr>
        <p:spPr>
          <a:xfrm>
            <a:off x="1066800" y="263527"/>
            <a:ext cx="10058400" cy="1450757"/>
          </a:xfrm>
        </p:spPr>
        <p:txBody>
          <a:bodyPr>
            <a:normAutofit fontScale="90000"/>
          </a:bodyPr>
          <a:lstStyle/>
          <a:p>
            <a:r>
              <a:rPr lang="es-ES"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ENFOQUE BIOLÓGICO, PSICOLÓGICO Y SOCIOLÓGICO DE LA CRIMINOLOGÍA</a:t>
            </a:r>
            <a:endPar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a:xfrm>
            <a:off x="491319" y="1610437"/>
            <a:ext cx="11354937" cy="4353636"/>
          </a:xfrm>
        </p:spPr>
        <p:txBody>
          <a:bodyPr>
            <a:noAutofit/>
          </a:bodyPr>
          <a:lstStyle/>
          <a:p>
            <a:pPr marL="423545" marR="86360" algn="just">
              <a:lnSpc>
                <a:spcPct val="200000"/>
              </a:lnSpc>
              <a:spcAft>
                <a:spcPts val="0"/>
              </a:spcAft>
            </a:pPr>
            <a:r>
              <a:rPr lang="es-ES" sz="1050" b="1" dirty="0">
                <a:effectLst/>
                <a:latin typeface="Times New Roman" panose="02020603050405020304" pitchFamily="18" charset="0"/>
                <a:ea typeface="Times New Roman" panose="02020603050405020304" pitchFamily="18" charset="0"/>
              </a:rPr>
              <a:t>ENFOQUE BIOLÓGICO.</a:t>
            </a:r>
          </a:p>
          <a:p>
            <a:pPr marL="95250" marR="86360" indent="0" algn="just">
              <a:lnSpc>
                <a:spcPct val="170000"/>
              </a:lnSpc>
              <a:spcAft>
                <a:spcPts val="0"/>
              </a:spcAft>
            </a:pPr>
            <a:r>
              <a:rPr lang="es-ES" sz="1050" dirty="0">
                <a:effectLst/>
                <a:latin typeface="Times New Roman" panose="02020603050405020304" pitchFamily="18" charset="0"/>
                <a:ea typeface="Times New Roman" panose="02020603050405020304" pitchFamily="18" charset="0"/>
              </a:rPr>
              <a:t>ESTAS TEORÍAS SURGIERON A FINALES EL SIGLO XIX CON LOMBROSO, FERRI Y GARÓFALO, QUE</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ASOCIARON</a:t>
            </a:r>
            <a:r>
              <a:rPr lang="es-ES" sz="1050" spc="-3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CIERTOS</a:t>
            </a:r>
            <a:r>
              <a:rPr lang="es-ES" sz="1050" spc="-4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RASGOS</a:t>
            </a:r>
            <a:r>
              <a:rPr lang="es-ES" sz="1050" spc="-2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FÍSICOS</a:t>
            </a:r>
            <a:r>
              <a:rPr lang="es-ES" sz="1050" spc="-1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CON</a:t>
            </a:r>
            <a:r>
              <a:rPr lang="es-ES" sz="1050" spc="-1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LA</a:t>
            </a:r>
            <a:r>
              <a:rPr lang="es-ES" sz="1050" spc="-1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CRIMINALIDAD, PRESENTANDO</a:t>
            </a:r>
            <a:r>
              <a:rPr lang="es-ES" sz="1050" spc="1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RASGOS</a:t>
            </a:r>
            <a:r>
              <a:rPr lang="es-ES" sz="1050" spc="-2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Y</a:t>
            </a:r>
            <a:r>
              <a:rPr lang="es-ES" sz="1050" spc="-5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DISFUNCIONES MUY</a:t>
            </a:r>
            <a:r>
              <a:rPr lang="es-ES" sz="1050" spc="-285" dirty="0">
                <a:effectLst/>
                <a:latin typeface="Times New Roman" panose="02020603050405020304" pitchFamily="18" charset="0"/>
                <a:ea typeface="Times New Roman" panose="02020603050405020304" pitchFamily="18" charset="0"/>
              </a:rPr>
              <a:t> </a:t>
            </a:r>
            <a:r>
              <a:rPr lang="es-ES" sz="1050" spc="-5" dirty="0">
                <a:effectLst/>
                <a:latin typeface="Times New Roman" panose="02020603050405020304" pitchFamily="18" charset="0"/>
                <a:ea typeface="Times New Roman" panose="02020603050405020304" pitchFamily="18" charset="0"/>
              </a:rPr>
              <a:t>CARACTERÍSTICAS. ESTOS CONSIDERABAN QUE LA FISIOLOGÍA </a:t>
            </a:r>
            <a:r>
              <a:rPr lang="es-ES" sz="1050" dirty="0">
                <a:effectLst/>
                <a:latin typeface="Times New Roman" panose="02020603050405020304" pitchFamily="18" charset="0"/>
                <a:ea typeface="Times New Roman" panose="02020603050405020304" pitchFamily="18" charset="0"/>
              </a:rPr>
              <a:t>DEL DELINCUENTE ERA MUY DIFERENTE A LA</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DEL NO DELINCUENTE. ESTA TEORÍA RECIBIÓ MUCHAS CRÍTICAS, PERO ES CIERTO QUE HA TENIDO GRANDES</a:t>
            </a:r>
            <a:r>
              <a:rPr lang="es-ES" sz="1050" spc="-28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REPERCUSIONES EN LA HISTORIA DE LA CRIMINOLOGÍA Y EL DERECHO PENAL. COMO UN EJEMPLO,</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CUANDO SE DESCUBRIÓ EL ADN EN LOS AÑOS 50, Y SE PUDO RELACIONAR CIERTAS ANOMALÍAS CON</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COMPORTAMIENTOS</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DELICTIVOS.</a:t>
            </a:r>
            <a:r>
              <a:rPr lang="es-ES" sz="1050" spc="2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(RIOS E.</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2016)</a:t>
            </a:r>
            <a:r>
              <a:rPr lang="es-ES" sz="1050" baseline="30000" dirty="0">
                <a:effectLst/>
                <a:latin typeface="Times New Roman" panose="02020603050405020304" pitchFamily="18" charset="0"/>
                <a:ea typeface="Times New Roman" panose="02020603050405020304" pitchFamily="18" charset="0"/>
              </a:rPr>
              <a:t>4</a:t>
            </a:r>
            <a:endParaRPr lang="es-EC" sz="1050" dirty="0">
              <a:effectLst/>
              <a:latin typeface="Times New Roman" panose="02020603050405020304" pitchFamily="18" charset="0"/>
              <a:ea typeface="Times New Roman" panose="02020603050405020304" pitchFamily="18" charset="0"/>
            </a:endParaRPr>
          </a:p>
          <a:p>
            <a:pPr marL="63500" indent="0" algn="just">
              <a:lnSpc>
                <a:spcPct val="170000"/>
              </a:lnSpc>
              <a:spcBef>
                <a:spcPts val="1015"/>
              </a:spcBef>
              <a:spcAft>
                <a:spcPts val="0"/>
              </a:spcAft>
              <a:buNone/>
            </a:pPr>
            <a:r>
              <a:rPr lang="es-ES" sz="1050" dirty="0">
                <a:effectLst/>
                <a:latin typeface="Times New Roman" panose="02020603050405020304" pitchFamily="18" charset="0"/>
                <a:ea typeface="Times New Roman" panose="02020603050405020304" pitchFamily="18" charset="0"/>
              </a:rPr>
              <a:t>A</a:t>
            </a:r>
            <a:r>
              <a:rPr lang="es-ES" sz="1050" spc="-4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CONTINUACIÓN, ALGUNAS</a:t>
            </a:r>
            <a:r>
              <a:rPr lang="es-ES" sz="1050" spc="-2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DE</a:t>
            </a:r>
            <a:r>
              <a:rPr lang="es-ES" sz="1050" spc="1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LAS</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INVESTIGACIONES</a:t>
            </a:r>
            <a:r>
              <a:rPr lang="es-ES" sz="1050" spc="-1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BIOLÓGICAS</a:t>
            </a:r>
            <a:r>
              <a:rPr lang="es-ES" sz="1050" spc="-2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QUE</a:t>
            </a:r>
            <a:r>
              <a:rPr lang="es-ES" sz="1050" spc="-1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TRATABAN</a:t>
            </a:r>
            <a:r>
              <a:rPr lang="es-ES" sz="1050" spc="-3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DE</a:t>
            </a:r>
            <a:r>
              <a:rPr lang="es-ES" sz="1050" spc="-1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EXPLICAR</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EL</a:t>
            </a:r>
            <a:r>
              <a:rPr lang="es-ES" sz="1050" spc="-28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COMPORTAMIENTO</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CRIMINAL:</a:t>
            </a:r>
            <a:endParaRPr lang="es-EC" sz="1050" dirty="0">
              <a:effectLst/>
              <a:latin typeface="Times New Roman" panose="02020603050405020304" pitchFamily="18" charset="0"/>
              <a:ea typeface="Times New Roman" panose="02020603050405020304" pitchFamily="18" charset="0"/>
            </a:endParaRPr>
          </a:p>
          <a:p>
            <a:pPr algn="just">
              <a:lnSpc>
                <a:spcPct val="170000"/>
              </a:lnSpc>
            </a:pPr>
            <a:r>
              <a:rPr lang="es-ES" sz="1050" b="1" dirty="0">
                <a:effectLst/>
                <a:latin typeface="Times New Roman" panose="02020603050405020304" pitchFamily="18" charset="0"/>
                <a:ea typeface="Times New Roman" panose="02020603050405020304" pitchFamily="18" charset="0"/>
              </a:rPr>
              <a:t>ANTROPOMETRÍA</a:t>
            </a:r>
            <a:r>
              <a:rPr lang="es-ES" sz="1050" b="1" i="1" dirty="0">
                <a:effectLst/>
                <a:latin typeface="Times New Roman" panose="02020603050405020304" pitchFamily="18" charset="0"/>
                <a:ea typeface="Times New Roman" panose="02020603050405020304" pitchFamily="18" charset="0"/>
              </a:rPr>
              <a:t>.</a:t>
            </a:r>
            <a:r>
              <a:rPr lang="es-ES" sz="1050" b="1" i="1"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SU</a:t>
            </a:r>
            <a:r>
              <a:rPr lang="es-ES" sz="1050" spc="-1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MÁXIMO</a:t>
            </a:r>
            <a:r>
              <a:rPr lang="es-ES" sz="1050" spc="1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EXPONENTE</a:t>
            </a:r>
            <a:r>
              <a:rPr lang="es-ES" sz="1050" spc="-1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FUE</a:t>
            </a:r>
            <a:r>
              <a:rPr lang="es-ES" sz="1050" spc="5" dirty="0">
                <a:effectLst/>
                <a:latin typeface="Times New Roman" panose="02020603050405020304" pitchFamily="18" charset="0"/>
                <a:ea typeface="Times New Roman" panose="02020603050405020304" pitchFamily="18" charset="0"/>
              </a:rPr>
              <a:t> </a:t>
            </a:r>
            <a:r>
              <a:rPr lang="es-ES" sz="1050" b="1" dirty="0">
                <a:effectLst/>
                <a:latin typeface="Times New Roman" panose="02020603050405020304" pitchFamily="18" charset="0"/>
                <a:ea typeface="Times New Roman" panose="02020603050405020304" pitchFamily="18" charset="0"/>
              </a:rPr>
              <a:t>BERTILLON,</a:t>
            </a:r>
            <a:r>
              <a:rPr lang="es-ES" sz="1050" b="1" spc="1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QUE</a:t>
            </a:r>
            <a:r>
              <a:rPr lang="es-ES" sz="1050" spc="-6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TOMABA</a:t>
            </a:r>
            <a:r>
              <a:rPr lang="es-ES" sz="1050" spc="1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MEDIDAS</a:t>
            </a:r>
            <a:r>
              <a:rPr lang="es-ES" sz="1050" spc="-2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DEL</a:t>
            </a:r>
            <a:r>
              <a:rPr lang="es-ES" sz="1050" spc="-5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CUERPO</a:t>
            </a:r>
            <a:r>
              <a:rPr lang="es-ES" sz="1050" spc="-28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HUMANO CON EL OBJETIVO DE CONSEGUIR UNA IDENTIFICACIÓN DE LOS DELINCUENTES. PESE A QUE SU</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SISTEMA</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DE</a:t>
            </a:r>
            <a:r>
              <a:rPr lang="es-ES" sz="1050" spc="2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IDENTIFICACIÓN FUE</a:t>
            </a:r>
            <a:r>
              <a:rPr lang="es-ES" sz="1050" spc="2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MUY</a:t>
            </a:r>
            <a:r>
              <a:rPr lang="es-ES" sz="1050" spc="-5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ÚTIL</a:t>
            </a:r>
            <a:r>
              <a:rPr lang="es-ES" sz="1050" spc="-2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EN</a:t>
            </a:r>
            <a:r>
              <a:rPr lang="es-ES" sz="1050" spc="-2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SU ÉPOCA,</a:t>
            </a:r>
            <a:r>
              <a:rPr lang="es-ES" sz="1050" spc="-1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NO</a:t>
            </a:r>
            <a:r>
              <a:rPr lang="es-ES" sz="1050" spc="2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EXPLICABA</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EL</a:t>
            </a:r>
            <a:r>
              <a:rPr lang="es-ES" sz="1050" spc="-2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HECHO</a:t>
            </a:r>
            <a:r>
              <a:rPr lang="es-ES" sz="1050" spc="2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CRIMINAL</a:t>
            </a:r>
            <a:r>
              <a:rPr lang="es-ES" sz="1050" spc="-2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EN</a:t>
            </a:r>
            <a:r>
              <a:rPr lang="es-ES" sz="1050" spc="3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SÍ.</a:t>
            </a:r>
          </a:p>
          <a:p>
            <a:pPr marL="0" marR="102235" lvl="0" indent="0" algn="just">
              <a:lnSpc>
                <a:spcPct val="170000"/>
              </a:lnSpc>
              <a:spcAft>
                <a:spcPts val="0"/>
              </a:spcAft>
              <a:buSzPts val="1000"/>
              <a:buNone/>
              <a:tabLst>
                <a:tab pos="490220" algn="l"/>
                <a:tab pos="490855" algn="l"/>
              </a:tabLst>
            </a:pPr>
            <a:r>
              <a:rPr lang="es-ES" sz="1050" b="1" dirty="0">
                <a:effectLst/>
                <a:latin typeface="Times New Roman" panose="02020603050405020304" pitchFamily="18" charset="0"/>
                <a:ea typeface="Times New Roman" panose="02020603050405020304" pitchFamily="18" charset="0"/>
              </a:rPr>
              <a:t>GENÉTICA</a:t>
            </a:r>
            <a:r>
              <a:rPr lang="es-ES" sz="1050" b="1" spc="-20" dirty="0">
                <a:effectLst/>
                <a:latin typeface="Times New Roman" panose="02020603050405020304" pitchFamily="18" charset="0"/>
                <a:ea typeface="Times New Roman" panose="02020603050405020304" pitchFamily="18" charset="0"/>
              </a:rPr>
              <a:t> </a:t>
            </a:r>
            <a:r>
              <a:rPr lang="es-ES" sz="1050" b="1" dirty="0">
                <a:effectLst/>
                <a:latin typeface="Times New Roman" panose="02020603050405020304" pitchFamily="18" charset="0"/>
                <a:ea typeface="Times New Roman" panose="02020603050405020304" pitchFamily="18" charset="0"/>
              </a:rPr>
              <a:t>CRIMINAL.</a:t>
            </a:r>
            <a:r>
              <a:rPr lang="es-ES" sz="1050" b="1" spc="1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DIVERSOS</a:t>
            </a:r>
            <a:r>
              <a:rPr lang="es-ES" sz="1050" spc="-2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ESTUDIOS INTENTARON</a:t>
            </a:r>
            <a:r>
              <a:rPr lang="es-ES" sz="1050" spc="-3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COMPROBAR</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SI</a:t>
            </a:r>
            <a:r>
              <a:rPr lang="es-ES" sz="1050" spc="-3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LOS</a:t>
            </a:r>
            <a:r>
              <a:rPr lang="es-ES" sz="1050" spc="-2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GENES INFLUÍAN</a:t>
            </a:r>
            <a:r>
              <a:rPr lang="es-ES" sz="1050" spc="-3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EN</a:t>
            </a:r>
            <a:r>
              <a:rPr lang="es-ES" sz="1050" spc="-1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LA</a:t>
            </a:r>
            <a:r>
              <a:rPr lang="es-ES" sz="1050" spc="-28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APARICIÓN</a:t>
            </a:r>
            <a:r>
              <a:rPr lang="es-ES" sz="1050" spc="-2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DE</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CONDUCTAS</a:t>
            </a:r>
            <a:r>
              <a:rPr lang="es-ES" sz="1050" spc="-1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CRIMINALES.</a:t>
            </a:r>
            <a:r>
              <a:rPr lang="es-ES" sz="1050" spc="1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LAS</a:t>
            </a:r>
            <a:r>
              <a:rPr lang="es-ES" sz="1050" spc="1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LÍNEAS</a:t>
            </a:r>
            <a:r>
              <a:rPr lang="es-ES" sz="1050" spc="-5"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DE</a:t>
            </a:r>
            <a:r>
              <a:rPr lang="es-ES" sz="1050" spc="20" dirty="0">
                <a:effectLst/>
                <a:latin typeface="Times New Roman" panose="02020603050405020304" pitchFamily="18" charset="0"/>
                <a:ea typeface="Times New Roman" panose="02020603050405020304" pitchFamily="18" charset="0"/>
              </a:rPr>
              <a:t> </a:t>
            </a:r>
            <a:r>
              <a:rPr lang="es-ES" sz="1050" dirty="0">
                <a:effectLst/>
                <a:latin typeface="Times New Roman" panose="02020603050405020304" pitchFamily="18" charset="0"/>
                <a:ea typeface="Times New Roman" panose="02020603050405020304" pitchFamily="18" charset="0"/>
              </a:rPr>
              <a:t>INVESTIGACIÓN </a:t>
            </a:r>
            <a:r>
              <a:rPr lang="es-ES" sz="1050" b="1" dirty="0">
                <a:effectLst/>
                <a:latin typeface="Times New Roman" panose="02020603050405020304" pitchFamily="18" charset="0"/>
                <a:ea typeface="Symbol" panose="05050102010706020507" pitchFamily="18" charset="2"/>
                <a:cs typeface="Symbol" panose="05050102010706020507" pitchFamily="18" charset="2"/>
              </a:rPr>
              <a:t>ESTUDIOS</a:t>
            </a:r>
            <a:r>
              <a:rPr lang="es-ES" sz="1050" b="1" spc="-20" dirty="0">
                <a:effectLst/>
                <a:latin typeface="Times New Roman" panose="02020603050405020304" pitchFamily="18" charset="0"/>
                <a:ea typeface="Symbol" panose="05050102010706020507" pitchFamily="18" charset="2"/>
                <a:cs typeface="Symbol" panose="05050102010706020507" pitchFamily="18" charset="2"/>
              </a:rPr>
              <a:t> </a:t>
            </a:r>
            <a:r>
              <a:rPr lang="es-ES" sz="1050" b="1" dirty="0">
                <a:effectLst/>
                <a:latin typeface="Times New Roman" panose="02020603050405020304" pitchFamily="18" charset="0"/>
                <a:ea typeface="Symbol" panose="05050102010706020507" pitchFamily="18" charset="2"/>
                <a:cs typeface="Symbol" panose="05050102010706020507" pitchFamily="18" charset="2"/>
              </a:rPr>
              <a:t>DE</a:t>
            </a:r>
            <a:r>
              <a:rPr lang="es-ES" sz="1050" b="1" spc="-60" dirty="0">
                <a:effectLst/>
                <a:latin typeface="Times New Roman" panose="02020603050405020304" pitchFamily="18" charset="0"/>
                <a:ea typeface="Symbol" panose="05050102010706020507" pitchFamily="18" charset="2"/>
                <a:cs typeface="Symbol" panose="05050102010706020507" pitchFamily="18" charset="2"/>
              </a:rPr>
              <a:t> </a:t>
            </a:r>
            <a:r>
              <a:rPr lang="es-ES" sz="1050" b="1" dirty="0">
                <a:effectLst/>
                <a:latin typeface="Times New Roman" panose="02020603050405020304" pitchFamily="18" charset="0"/>
                <a:ea typeface="Symbol" panose="05050102010706020507" pitchFamily="18" charset="2"/>
                <a:cs typeface="Symbol" panose="05050102010706020507" pitchFamily="18" charset="2"/>
              </a:rPr>
              <a:t>ALTERACIONES</a:t>
            </a:r>
            <a:r>
              <a:rPr lang="es-ES" sz="1050" b="1" spc="-25" dirty="0">
                <a:effectLst/>
                <a:latin typeface="Times New Roman" panose="02020603050405020304" pitchFamily="18" charset="0"/>
                <a:ea typeface="Symbol" panose="05050102010706020507" pitchFamily="18" charset="2"/>
                <a:cs typeface="Symbol" panose="05050102010706020507" pitchFamily="18" charset="2"/>
              </a:rPr>
              <a:t> </a:t>
            </a:r>
            <a:r>
              <a:rPr lang="es-ES" sz="1050" b="1" dirty="0">
                <a:effectLst/>
                <a:latin typeface="Times New Roman" panose="02020603050405020304" pitchFamily="18" charset="0"/>
                <a:ea typeface="Symbol" panose="05050102010706020507" pitchFamily="18" charset="2"/>
                <a:cs typeface="Symbol" panose="05050102010706020507" pitchFamily="18" charset="2"/>
              </a:rPr>
              <a:t>CROMOSÓMICAS.</a:t>
            </a:r>
            <a:r>
              <a:rPr lang="es-ES" sz="1050" b="1" spc="10" dirty="0">
                <a:effectLst/>
                <a:latin typeface="Times New Roman" panose="02020603050405020304" pitchFamily="18" charset="0"/>
                <a:ea typeface="Symbol" panose="05050102010706020507" pitchFamily="18" charset="2"/>
                <a:cs typeface="Symbol" panose="05050102010706020507" pitchFamily="18" charset="2"/>
              </a:rPr>
              <a:t> </a:t>
            </a:r>
            <a:r>
              <a:rPr lang="es-ES" sz="1050" dirty="0">
                <a:effectLst/>
                <a:latin typeface="Times New Roman" panose="02020603050405020304" pitchFamily="18" charset="0"/>
                <a:ea typeface="Symbol" panose="05050102010706020507" pitchFamily="18" charset="2"/>
                <a:cs typeface="Symbol" panose="05050102010706020507" pitchFamily="18" charset="2"/>
              </a:rPr>
              <a:t>DESTACA</a:t>
            </a:r>
            <a:r>
              <a:rPr lang="es-ES" sz="1050" spc="-15" dirty="0">
                <a:effectLst/>
                <a:latin typeface="Times New Roman" panose="02020603050405020304" pitchFamily="18" charset="0"/>
                <a:ea typeface="Symbol" panose="05050102010706020507" pitchFamily="18" charset="2"/>
                <a:cs typeface="Symbol" panose="05050102010706020507" pitchFamily="18" charset="2"/>
              </a:rPr>
              <a:t> </a:t>
            </a:r>
            <a:r>
              <a:rPr lang="es-ES" sz="1050" dirty="0">
                <a:effectLst/>
                <a:latin typeface="Times New Roman" panose="02020603050405020304" pitchFamily="18" charset="0"/>
                <a:ea typeface="Symbol" panose="05050102010706020507" pitchFamily="18" charset="2"/>
                <a:cs typeface="Symbol" panose="05050102010706020507" pitchFamily="18" charset="2"/>
              </a:rPr>
              <a:t>EL</a:t>
            </a:r>
            <a:r>
              <a:rPr lang="es-ES" sz="1050" spc="-55" dirty="0">
                <a:effectLst/>
                <a:latin typeface="Times New Roman" panose="02020603050405020304" pitchFamily="18" charset="0"/>
                <a:ea typeface="Symbol" panose="05050102010706020507" pitchFamily="18" charset="2"/>
                <a:cs typeface="Symbol" panose="05050102010706020507" pitchFamily="18" charset="2"/>
              </a:rPr>
              <a:t> </a:t>
            </a:r>
            <a:r>
              <a:rPr lang="es-ES" sz="1050" dirty="0">
                <a:effectLst/>
                <a:latin typeface="Times New Roman" panose="02020603050405020304" pitchFamily="18" charset="0"/>
                <a:ea typeface="Symbol" panose="05050102010706020507" pitchFamily="18" charset="2"/>
                <a:cs typeface="Symbol" panose="05050102010706020507" pitchFamily="18" charset="2"/>
              </a:rPr>
              <a:t>ESTUDIO</a:t>
            </a:r>
            <a:r>
              <a:rPr lang="es-ES" sz="1050" spc="5" dirty="0">
                <a:effectLst/>
                <a:latin typeface="Times New Roman" panose="02020603050405020304" pitchFamily="18" charset="0"/>
                <a:ea typeface="Symbol" panose="05050102010706020507" pitchFamily="18" charset="2"/>
                <a:cs typeface="Symbol" panose="05050102010706020507" pitchFamily="18" charset="2"/>
              </a:rPr>
              <a:t> </a:t>
            </a:r>
            <a:r>
              <a:rPr lang="es-ES" sz="1050" dirty="0">
                <a:effectLst/>
                <a:latin typeface="Times New Roman" panose="02020603050405020304" pitchFamily="18" charset="0"/>
                <a:ea typeface="Symbol" panose="05050102010706020507" pitchFamily="18" charset="2"/>
                <a:cs typeface="Symbol" panose="05050102010706020507" pitchFamily="18" charset="2"/>
              </a:rPr>
              <a:t>REALIZADO POR</a:t>
            </a:r>
            <a:r>
              <a:rPr lang="es-ES" sz="1050" spc="-25" dirty="0">
                <a:effectLst/>
                <a:latin typeface="Times New Roman" panose="02020603050405020304" pitchFamily="18" charset="0"/>
                <a:ea typeface="Symbol" panose="05050102010706020507" pitchFamily="18" charset="2"/>
                <a:cs typeface="Symbol" panose="05050102010706020507" pitchFamily="18" charset="2"/>
              </a:rPr>
              <a:t> </a:t>
            </a:r>
            <a:r>
              <a:rPr lang="es-ES" sz="1050" dirty="0">
                <a:effectLst/>
                <a:latin typeface="Times New Roman" panose="02020603050405020304" pitchFamily="18" charset="0"/>
                <a:ea typeface="Symbol" panose="05050102010706020507" pitchFamily="18" charset="2"/>
                <a:cs typeface="Symbol" panose="05050102010706020507" pitchFamily="18" charset="2"/>
              </a:rPr>
              <a:t>PATRICIA</a:t>
            </a:r>
            <a:r>
              <a:rPr lang="es-ES" sz="1050" spc="-20" dirty="0">
                <a:effectLst/>
                <a:latin typeface="Times New Roman" panose="02020603050405020304" pitchFamily="18" charset="0"/>
                <a:ea typeface="Symbol" panose="05050102010706020507" pitchFamily="18" charset="2"/>
                <a:cs typeface="Symbol" panose="05050102010706020507" pitchFamily="18" charset="2"/>
              </a:rPr>
              <a:t> </a:t>
            </a:r>
            <a:r>
              <a:rPr lang="es-ES" sz="1050" dirty="0">
                <a:effectLst/>
                <a:latin typeface="Times New Roman" panose="02020603050405020304" pitchFamily="18" charset="0"/>
                <a:ea typeface="Symbol" panose="05050102010706020507" pitchFamily="18" charset="2"/>
                <a:cs typeface="Symbol" panose="05050102010706020507" pitchFamily="18" charset="2"/>
              </a:rPr>
              <a:t>JACOBS</a:t>
            </a:r>
            <a:r>
              <a:rPr lang="es-ES" sz="1050" spc="-285" dirty="0">
                <a:effectLst/>
                <a:latin typeface="Times New Roman" panose="02020603050405020304" pitchFamily="18" charset="0"/>
                <a:ea typeface="Symbol" panose="05050102010706020507" pitchFamily="18" charset="2"/>
                <a:cs typeface="Symbol" panose="05050102010706020507" pitchFamily="18" charset="2"/>
              </a:rPr>
              <a:t> </a:t>
            </a:r>
            <a:r>
              <a:rPr lang="es-ES" sz="1050" dirty="0">
                <a:effectLst/>
                <a:latin typeface="Times New Roman" panose="02020603050405020304" pitchFamily="18" charset="0"/>
                <a:ea typeface="Symbol" panose="05050102010706020507" pitchFamily="18" charset="2"/>
                <a:cs typeface="Symbol" panose="05050102010706020507" pitchFamily="18" charset="2"/>
              </a:rPr>
              <a:t>EL AÑO 1965, EN EL QUE CONCLUYÓ QUE LA TRISOMÍA XYY -EXISTENCIA DE UN CROMOSOMA EXTRA</a:t>
            </a:r>
            <a:r>
              <a:rPr lang="es-ES" sz="1050" spc="5" dirty="0">
                <a:effectLst/>
                <a:latin typeface="Times New Roman" panose="02020603050405020304" pitchFamily="18" charset="0"/>
                <a:ea typeface="Symbol" panose="05050102010706020507" pitchFamily="18" charset="2"/>
                <a:cs typeface="Symbol" panose="05050102010706020507" pitchFamily="18" charset="2"/>
              </a:rPr>
              <a:t> </a:t>
            </a:r>
            <a:r>
              <a:rPr lang="es-ES" sz="1050" dirty="0">
                <a:effectLst/>
                <a:latin typeface="Times New Roman" panose="02020603050405020304" pitchFamily="18" charset="0"/>
                <a:ea typeface="Symbol" panose="05050102010706020507" pitchFamily="18" charset="2"/>
                <a:cs typeface="Symbol" panose="05050102010706020507" pitchFamily="18" charset="2"/>
              </a:rPr>
              <a:t>RESPECTO A LA DOTACIÓN NORMAL- SE ENCONTRABA CON MÁS FRECUENCIA EN LA POBLACIÓN RECLUSA.</a:t>
            </a:r>
            <a:r>
              <a:rPr lang="es-ES" sz="1050" spc="5" dirty="0">
                <a:effectLst/>
                <a:latin typeface="Times New Roman" panose="02020603050405020304" pitchFamily="18" charset="0"/>
                <a:ea typeface="Symbol" panose="05050102010706020507" pitchFamily="18" charset="2"/>
                <a:cs typeface="Symbol" panose="05050102010706020507" pitchFamily="18" charset="2"/>
              </a:rPr>
              <a:t> </a:t>
            </a:r>
            <a:r>
              <a:rPr lang="es-ES" sz="1050" dirty="0">
                <a:effectLst/>
                <a:latin typeface="Times New Roman" panose="02020603050405020304" pitchFamily="18" charset="0"/>
                <a:ea typeface="Symbol" panose="05050102010706020507" pitchFamily="18" charset="2"/>
                <a:cs typeface="Symbol" panose="05050102010706020507" pitchFamily="18" charset="2"/>
              </a:rPr>
              <a:t>AQUELLAS PERSONAS CON ESTE CROMOSOMA DE MÁS SERÍAN SUPUESTAMENTE MÁS AGRESIVAS Y</a:t>
            </a:r>
            <a:r>
              <a:rPr lang="es-ES" sz="1050" spc="5" dirty="0">
                <a:effectLst/>
                <a:latin typeface="Times New Roman" panose="02020603050405020304" pitchFamily="18" charset="0"/>
                <a:ea typeface="Symbol" panose="05050102010706020507" pitchFamily="18" charset="2"/>
                <a:cs typeface="Symbol" panose="05050102010706020507" pitchFamily="18" charset="2"/>
              </a:rPr>
              <a:t> </a:t>
            </a:r>
            <a:r>
              <a:rPr lang="es-ES" sz="1050" dirty="0">
                <a:effectLst/>
                <a:latin typeface="Times New Roman" panose="02020603050405020304" pitchFamily="18" charset="0"/>
                <a:ea typeface="Symbol" panose="05050102010706020507" pitchFamily="18" charset="2"/>
                <a:cs typeface="Symbol" panose="05050102010706020507" pitchFamily="18" charset="2"/>
              </a:rPr>
              <a:t>PROCLIVES</a:t>
            </a:r>
            <a:r>
              <a:rPr lang="es-ES" sz="1050" spc="-5" dirty="0">
                <a:effectLst/>
                <a:latin typeface="Times New Roman" panose="02020603050405020304" pitchFamily="18" charset="0"/>
                <a:ea typeface="Symbol" panose="05050102010706020507" pitchFamily="18" charset="2"/>
                <a:cs typeface="Symbol" panose="05050102010706020507" pitchFamily="18" charset="2"/>
              </a:rPr>
              <a:t> </a:t>
            </a:r>
            <a:r>
              <a:rPr lang="es-ES" sz="1050" dirty="0">
                <a:effectLst/>
                <a:latin typeface="Times New Roman" panose="02020603050405020304" pitchFamily="18" charset="0"/>
                <a:ea typeface="Symbol" panose="05050102010706020507" pitchFamily="18" charset="2"/>
                <a:cs typeface="Symbol" panose="05050102010706020507" pitchFamily="18" charset="2"/>
              </a:rPr>
              <a:t>A</a:t>
            </a:r>
            <a:r>
              <a:rPr lang="es-ES" sz="1050" spc="10" dirty="0">
                <a:effectLst/>
                <a:latin typeface="Times New Roman" panose="02020603050405020304" pitchFamily="18" charset="0"/>
                <a:ea typeface="Symbol" panose="05050102010706020507" pitchFamily="18" charset="2"/>
                <a:cs typeface="Symbol" panose="05050102010706020507" pitchFamily="18" charset="2"/>
              </a:rPr>
              <a:t> </a:t>
            </a:r>
            <a:r>
              <a:rPr lang="es-ES" sz="1050" dirty="0">
                <a:effectLst/>
                <a:latin typeface="Times New Roman" panose="02020603050405020304" pitchFamily="18" charset="0"/>
                <a:ea typeface="Symbol" panose="05050102010706020507" pitchFamily="18" charset="2"/>
                <a:cs typeface="Symbol" panose="05050102010706020507" pitchFamily="18" charset="2"/>
              </a:rPr>
              <a:t>DELINQUIR.</a:t>
            </a:r>
            <a:endParaRPr lang="es-EC" sz="1050" dirty="0">
              <a:effectLst/>
              <a:latin typeface="Times New Roman" panose="02020603050405020304" pitchFamily="18"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2168391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a:xfrm>
            <a:off x="1097280" y="1845733"/>
            <a:ext cx="10058400" cy="4241167"/>
          </a:xfrm>
        </p:spPr>
        <p:txBody>
          <a:bodyPr>
            <a:normAutofit fontScale="70000" lnSpcReduction="20000"/>
          </a:bodyPr>
          <a:lstStyle/>
          <a:p>
            <a:pPr algn="just">
              <a:lnSpc>
                <a:spcPct val="115000"/>
              </a:lnSpc>
              <a:spcBef>
                <a:spcPts val="1035"/>
              </a:spcBef>
            </a:pPr>
            <a:r>
              <a:rPr lang="es-ES" sz="1800" b="1" dirty="0">
                <a:effectLst/>
                <a:latin typeface="Times New Roman" panose="02020603050405020304" pitchFamily="18" charset="0"/>
                <a:ea typeface="Symbol" panose="05050102010706020507" pitchFamily="18" charset="2"/>
                <a:cs typeface="Symbol" panose="05050102010706020507" pitchFamily="18" charset="2"/>
              </a:rPr>
              <a:t>ESTUDIOS DE ADOPCIÓN. </a:t>
            </a:r>
            <a:r>
              <a:rPr lang="es-ES" sz="1800" dirty="0">
                <a:effectLst/>
                <a:latin typeface="Times New Roman" panose="02020603050405020304" pitchFamily="18" charset="0"/>
                <a:ea typeface="Symbol" panose="05050102010706020507" pitchFamily="18" charset="2"/>
                <a:cs typeface="Symbol" panose="05050102010706020507" pitchFamily="18" charset="2"/>
              </a:rPr>
              <a:t>SE ASAN EN LA CREENCIA DE QUE EL COMPORTAMIENTO DE LOS HIJOS ES</a:t>
            </a:r>
            <a:r>
              <a:rPr lang="es-ES" sz="1800" spc="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MÁS PARECIDO AL DE SUS PADRES BIOLÓGICOS QUE AL DE SUS PADRES ADOPTIVOS. LOS RESULTADOS</a:t>
            </a:r>
            <a:r>
              <a:rPr lang="es-ES" sz="1800" spc="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INDICARON QUE LA PROBABILIDAD DE QUE HAYA UN COMPORTAMIENTO DELICTIVO EN UN ADOPTADO</a:t>
            </a:r>
            <a:r>
              <a:rPr lang="es-ES" sz="1800" spc="5"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CUYO</a:t>
            </a:r>
            <a:r>
              <a:rPr lang="es-ES" sz="1800" spc="30"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PADRE</a:t>
            </a:r>
            <a:r>
              <a:rPr lang="es-ES" sz="1800" spc="5"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BIOLÓGICO</a:t>
            </a:r>
            <a:r>
              <a:rPr lang="es-ES" sz="1800" spc="10"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TIENE</a:t>
            </a:r>
            <a:r>
              <a:rPr lang="es-ES" sz="1800" spc="5"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ANTECEDENTES</a:t>
            </a:r>
            <a:r>
              <a:rPr lang="es-ES" sz="1800"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PENALES</a:t>
            </a:r>
            <a:r>
              <a:rPr lang="es-ES" sz="1800"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ES</a:t>
            </a:r>
            <a:r>
              <a:rPr lang="es-ES" sz="1800" spc="20" dirty="0">
                <a:effectLst/>
                <a:latin typeface="Times New Roman" panose="02020603050405020304" pitchFamily="18" charset="0"/>
                <a:ea typeface="Symbol" panose="05050102010706020507" pitchFamily="18" charset="2"/>
                <a:cs typeface="Symbol" panose="05050102010706020507" pitchFamily="18" charset="2"/>
              </a:rPr>
              <a:t> </a:t>
            </a:r>
            <a:r>
              <a:rPr lang="es-ES" sz="1800" spc="-5" dirty="0">
                <a:effectLst/>
                <a:latin typeface="Times New Roman" panose="02020603050405020304" pitchFamily="18" charset="0"/>
                <a:ea typeface="Symbol" panose="05050102010706020507" pitchFamily="18" charset="2"/>
                <a:cs typeface="Symbol" panose="05050102010706020507" pitchFamily="18" charset="2"/>
              </a:rPr>
              <a:t>MAYOR,</a:t>
            </a:r>
            <a:r>
              <a:rPr lang="es-ES" sz="1800" spc="2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Y</a:t>
            </a:r>
            <a:r>
              <a:rPr lang="es-ES" sz="1800" spc="-40"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QUE</a:t>
            </a:r>
            <a:r>
              <a:rPr lang="es-ES" sz="1800" spc="30"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LAS TASAS DE</a:t>
            </a:r>
            <a:r>
              <a:rPr lang="es-ES" sz="1800" spc="-12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CRIMINALIDAD</a:t>
            </a:r>
            <a:r>
              <a:rPr lang="es-ES" sz="1800" spc="-285" dirty="0">
                <a:effectLst/>
                <a:latin typeface="Times New Roman" panose="02020603050405020304" pitchFamily="18" charset="0"/>
                <a:ea typeface="Symbol" panose="05050102010706020507" pitchFamily="18" charset="2"/>
                <a:cs typeface="Symbol" panose="05050102010706020507" pitchFamily="18" charset="2"/>
              </a:rPr>
              <a:t> </a:t>
            </a:r>
            <a:r>
              <a:rPr lang="es-ES" sz="1800" dirty="0">
                <a:effectLst/>
                <a:latin typeface="Times New Roman" panose="02020603050405020304" pitchFamily="18" charset="0"/>
                <a:ea typeface="Symbol" panose="05050102010706020507" pitchFamily="18" charset="2"/>
                <a:cs typeface="Symbol" panose="05050102010706020507" pitchFamily="18" charset="2"/>
              </a:rPr>
              <a:t>ENTRE JÓVENES ADOPTADOS SON MAYORES </a:t>
            </a:r>
          </a:p>
          <a:p>
            <a:pPr algn="just">
              <a:lnSpc>
                <a:spcPct val="115000"/>
              </a:lnSpc>
              <a:spcBef>
                <a:spcPts val="1035"/>
              </a:spcBef>
            </a:pPr>
            <a:r>
              <a:rPr lang="es-ES" sz="1800" dirty="0">
                <a:latin typeface="Times New Roman" panose="02020603050405020304" pitchFamily="18" charset="0"/>
              </a:rPr>
              <a:t>CHARLES DARWIN </a:t>
            </a:r>
            <a:r>
              <a:rPr lang="es-EC" sz="1800" dirty="0">
                <a:latin typeface="Times New Roman" panose="02020603050405020304" pitchFamily="18" charset="0"/>
              </a:rPr>
              <a:t>SOSTIENE QUE EL MEDIO AMBIENTE ES UN FACTOR FUNDAMENTAL EN LA TRANSMISIÓN DE LAS CARACTERÍSTICAS HEREDITARIAS COMO (FACTOR EXÓGENO) LO QUE DICE QUE EL MÁS FUERTE Y MEJOR ADAPTADO AL LUGAR EN DONDE HABITA SOBREVIVE.</a:t>
            </a:r>
          </a:p>
          <a:p>
            <a:pPr algn="just">
              <a:lnSpc>
                <a:spcPct val="115000"/>
              </a:lnSpc>
            </a:pPr>
            <a:r>
              <a:rPr lang="es-EC" sz="1800" dirty="0">
                <a:effectLst/>
                <a:latin typeface="Times New Roman" panose="02020603050405020304" pitchFamily="18" charset="0"/>
                <a:ea typeface="Calibri" panose="020F0502020204030204" pitchFamily="34" charset="0"/>
              </a:rPr>
              <a:t>ESTE ENFOQUE TRATA DE EXPLICAR EL SIGNIFICADO DESDE UN PUNTO DE VISTA HISTÓRICO-GENÉTICO, ES NECESARIO HACER UN ANÁLISIS DEL CRIMINAL, QUE PERMITA DEVELAR EL ENTORNO DE VIDA DE LAS PERSONAS; SOBRE SU FAMILIA, LA CULTURA Y SUS DIVERSOS ASPECTOS EN LAS ORGANIZACIONES CULTURALES, EDUCATIVAS, EDUCATIVAS Y SOCIALES, LAS ESTRUCTURAS POLÍTICAS, LA RELIGIÓN Y EL ARTE; ESO ES INVESTIGAR A NIVEL PSICOLÓGICO Y CON UN MÉTODO ESPECÍFICO.</a:t>
            </a:r>
            <a:endParaRPr lang="es-EC" sz="1800" dirty="0">
              <a:effectLst/>
              <a:latin typeface="Times New Roman" panose="02020603050405020304" pitchFamily="18" charset="0"/>
              <a:ea typeface="Times New Roman" panose="02020603050405020304" pitchFamily="18" charset="0"/>
            </a:endParaRPr>
          </a:p>
          <a:p>
            <a:pPr algn="just">
              <a:lnSpc>
                <a:spcPct val="115000"/>
              </a:lnSpc>
              <a:spcBef>
                <a:spcPts val="845"/>
              </a:spcBef>
            </a:pPr>
            <a:r>
              <a:rPr lang="es-ES" sz="1800" dirty="0">
                <a:effectLst/>
                <a:latin typeface="Times New Roman" panose="02020603050405020304" pitchFamily="18" charset="0"/>
                <a:ea typeface="Times New Roman" panose="02020603050405020304" pitchFamily="18" charset="0"/>
              </a:rPr>
              <a:t>INTENTABA</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DAR</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UNA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EXPLICACIÓN</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CRIMINOLOGÍA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BASE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MEDIDA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CRÁNEOS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LOS</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DELINCUENTES (ANTROPOMETRÍA) LA REFERENCIO CON BASE A LA TEORÍA DE DARWIN POSTULANDO UNA TEORÍA</a:t>
            </a:r>
            <a:r>
              <a:rPr lang="es-ES" sz="1800" spc="5" dirty="0">
                <a:effectLst/>
                <a:latin typeface="Times New Roman" panose="02020603050405020304" pitchFamily="18" charset="0"/>
                <a:ea typeface="Times New Roman" panose="02020603050405020304" pitchFamily="18" charset="0"/>
              </a:rPr>
              <a:t> </a:t>
            </a:r>
            <a:r>
              <a:rPr lang="es-ES" sz="1800" spc="-5" dirty="0">
                <a:effectLst/>
                <a:latin typeface="Times New Roman" panose="02020603050405020304" pitchFamily="18" charset="0"/>
                <a:ea typeface="Times New Roman" panose="02020603050405020304" pitchFamily="18" charset="0"/>
              </a:rPr>
              <a:t>LLAMADA</a:t>
            </a:r>
            <a:r>
              <a:rPr lang="es-ES" sz="1800" spc="30" dirty="0">
                <a:effectLst/>
                <a:latin typeface="Times New Roman" panose="02020603050405020304" pitchFamily="18" charset="0"/>
                <a:ea typeface="Times New Roman" panose="02020603050405020304" pitchFamily="18" charset="0"/>
              </a:rPr>
              <a:t> </a:t>
            </a:r>
            <a:r>
              <a:rPr lang="es-ES" sz="1800" spc="-5" dirty="0">
                <a:effectLst/>
                <a:latin typeface="Times New Roman" panose="02020603050405020304" pitchFamily="18" charset="0"/>
                <a:ea typeface="Times New Roman" panose="02020603050405020304" pitchFamily="18" charset="0"/>
              </a:rPr>
              <a:t>“ATAVISMO</a:t>
            </a:r>
            <a:r>
              <a:rPr lang="es-ES" sz="1800" spc="-5" baseline="30000" dirty="0">
                <a:effectLst/>
                <a:latin typeface="Times New Roman" panose="02020603050405020304" pitchFamily="18" charset="0"/>
                <a:ea typeface="Times New Roman" panose="02020603050405020304" pitchFamily="18" charset="0"/>
              </a:rPr>
              <a:t>5</a:t>
            </a:r>
            <a:r>
              <a:rPr lang="es-ES" sz="1800" spc="-100" dirty="0">
                <a:effectLst/>
                <a:latin typeface="Times New Roman" panose="02020603050405020304" pitchFamily="18" charset="0"/>
                <a:ea typeface="Times New Roman" panose="02020603050405020304" pitchFamily="18" charset="0"/>
              </a:rPr>
              <a:t> </a:t>
            </a:r>
            <a:r>
              <a:rPr lang="es-ES" sz="1800" spc="-5" dirty="0">
                <a:effectLst/>
                <a:latin typeface="Times New Roman" panose="02020603050405020304" pitchFamily="18" charset="0"/>
                <a:ea typeface="Times New Roman" panose="02020603050405020304" pitchFamily="18" charset="0"/>
              </a:rPr>
              <a:t>MORAL”</a:t>
            </a:r>
            <a:r>
              <a:rPr lang="es-ES" sz="1800" spc="30" dirty="0">
                <a:effectLst/>
                <a:latin typeface="Times New Roman" panose="02020603050405020304" pitchFamily="18" charset="0"/>
                <a:ea typeface="Times New Roman" panose="02020603050405020304" pitchFamily="18" charset="0"/>
              </a:rPr>
              <a:t> </a:t>
            </a:r>
            <a:r>
              <a:rPr lang="es-ES" sz="1800" spc="-5" dirty="0">
                <a:effectLst/>
                <a:latin typeface="Times New Roman" panose="02020603050405020304" pitchFamily="18" charset="0"/>
                <a:ea typeface="Times New Roman" panose="02020603050405020304" pitchFamily="18" charset="0"/>
              </a:rPr>
              <a:t>LAS CUALES</a:t>
            </a:r>
            <a:r>
              <a:rPr lang="es-ES" sz="1800" spc="20" dirty="0">
                <a:effectLst/>
                <a:latin typeface="Times New Roman" panose="02020603050405020304" pitchFamily="18" charset="0"/>
                <a:ea typeface="Times New Roman" panose="02020603050405020304" pitchFamily="18" charset="0"/>
              </a:rPr>
              <a:t> </a:t>
            </a:r>
            <a:r>
              <a:rPr lang="es-ES" sz="1800" spc="-5" dirty="0">
                <a:effectLst/>
                <a:latin typeface="Times New Roman" panose="02020603050405020304" pitchFamily="18" charset="0"/>
                <a:ea typeface="Times New Roman" panose="02020603050405020304" pitchFamily="18" charset="0"/>
              </a:rPr>
              <a:t>FUERON</a:t>
            </a:r>
            <a:r>
              <a:rPr lang="es-ES" sz="1800" spc="-15" dirty="0">
                <a:effectLst/>
                <a:latin typeface="Times New Roman" panose="02020603050405020304" pitchFamily="18" charset="0"/>
                <a:ea typeface="Times New Roman" panose="02020603050405020304" pitchFamily="18" charset="0"/>
              </a:rPr>
              <a:t> </a:t>
            </a:r>
            <a:r>
              <a:rPr lang="es-ES" sz="1800" spc="-5" dirty="0">
                <a:effectLst/>
                <a:latin typeface="Times New Roman" panose="02020603050405020304" pitchFamily="18" charset="0"/>
                <a:ea typeface="Times New Roman" panose="02020603050405020304" pitchFamily="18" charset="0"/>
              </a:rPr>
              <a:t>DESECHADAS,</a:t>
            </a:r>
            <a:r>
              <a:rPr lang="es-ES" sz="1800" spc="25" dirty="0">
                <a:effectLst/>
                <a:latin typeface="Times New Roman" panose="02020603050405020304" pitchFamily="18" charset="0"/>
                <a:ea typeface="Times New Roman" panose="02020603050405020304" pitchFamily="18" charset="0"/>
              </a:rPr>
              <a:t> </a:t>
            </a:r>
            <a:r>
              <a:rPr lang="es-ES" sz="1800" spc="-5" dirty="0">
                <a:effectLst/>
                <a:latin typeface="Times New Roman" panose="02020603050405020304" pitchFamily="18" charset="0"/>
                <a:ea typeface="Times New Roman" panose="02020603050405020304" pitchFamily="18" charset="0"/>
              </a:rPr>
              <a:t>PERO</a:t>
            </a:r>
            <a:r>
              <a:rPr lang="es-ES" sz="1800" spc="30" dirty="0">
                <a:effectLst/>
                <a:latin typeface="Times New Roman" panose="02020603050405020304" pitchFamily="18" charset="0"/>
                <a:ea typeface="Times New Roman" panose="02020603050405020304" pitchFamily="18" charset="0"/>
              </a:rPr>
              <a:t> </a:t>
            </a:r>
            <a:r>
              <a:rPr lang="es-ES" sz="1800" spc="-5" dirty="0">
                <a:effectLst/>
                <a:latin typeface="Times New Roman" panose="02020603050405020304" pitchFamily="18" charset="0"/>
                <a:ea typeface="Times New Roman" panose="02020603050405020304" pitchFamily="18" charset="0"/>
              </a:rPr>
              <a:t>AYUDARON</a:t>
            </a:r>
            <a:r>
              <a:rPr lang="es-ES" sz="1800" spc="10" dirty="0">
                <a:effectLst/>
                <a:latin typeface="Times New Roman" panose="02020603050405020304" pitchFamily="18" charset="0"/>
                <a:ea typeface="Times New Roman" panose="02020603050405020304" pitchFamily="18" charset="0"/>
              </a:rPr>
              <a:t> </a:t>
            </a:r>
            <a:r>
              <a:rPr lang="es-ES" sz="1800" spc="-5" dirty="0">
                <a:effectLst/>
                <a:latin typeface="Times New Roman" panose="02020603050405020304" pitchFamily="18" charset="0"/>
                <a:ea typeface="Times New Roman" panose="02020603050405020304" pitchFamily="18" charset="0"/>
              </a:rPr>
              <a:t>MUCHO</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PARA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FUTURO.</a:t>
            </a:r>
            <a:endParaRPr lang="es-EC" sz="1800" dirty="0">
              <a:effectLst/>
              <a:latin typeface="Times New Roman" panose="02020603050405020304" pitchFamily="18" charset="0"/>
              <a:ea typeface="Times New Roman" panose="02020603050405020304" pitchFamily="18" charset="0"/>
            </a:endParaRPr>
          </a:p>
          <a:p>
            <a:pPr marL="63500" marR="103505" algn="just">
              <a:lnSpc>
                <a:spcPct val="115000"/>
              </a:lnSpc>
              <a:spcBef>
                <a:spcPts val="1015"/>
              </a:spcBef>
              <a:spcAft>
                <a:spcPts val="0"/>
              </a:spcAft>
            </a:pPr>
            <a:r>
              <a:rPr lang="es-ES" sz="1800" dirty="0">
                <a:effectLst/>
                <a:latin typeface="Times New Roman" panose="02020603050405020304" pitchFamily="18" charset="0"/>
                <a:ea typeface="Times New Roman" panose="02020603050405020304" pitchFamily="18" charset="0"/>
              </a:rPr>
              <a:t>LOMBROSO</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SOSTUVO</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CAUSAS FÍSICAS Y</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BIOLÓGICAS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SON</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ORIGINAN</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CRIMINALIDAD;</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CRIMEN</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PRODUCTO</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TENDENCIAS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INNATAS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ORDEN</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GENÉTICO,</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VISIBLES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DETERMINADOS.</a:t>
            </a:r>
            <a:endParaRPr lang="es-EC" sz="1800" dirty="0">
              <a:effectLst/>
              <a:latin typeface="Times New Roman" panose="02020603050405020304" pitchFamily="18" charset="0"/>
              <a:ea typeface="Times New Roman" panose="02020603050405020304" pitchFamily="18" charset="0"/>
            </a:endParaRPr>
          </a:p>
          <a:p>
            <a:pPr marL="423545" marR="86360" algn="just">
              <a:lnSpc>
                <a:spcPct val="200000"/>
              </a:lnSpc>
              <a:spcAft>
                <a:spcPts val="0"/>
              </a:spcAft>
            </a:pPr>
            <a:endParaRPr lang="es-EC" dirty="0"/>
          </a:p>
        </p:txBody>
      </p:sp>
    </p:spTree>
    <p:extLst>
      <p:ext uri="{BB962C8B-B14F-4D97-AF65-F5344CB8AC3E}">
        <p14:creationId xmlns:p14="http://schemas.microsoft.com/office/powerpoint/2010/main" val="2066595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a:xfrm>
            <a:off x="1097280" y="1845733"/>
            <a:ext cx="10058400" cy="4241167"/>
          </a:xfrm>
        </p:spPr>
        <p:txBody>
          <a:bodyPr>
            <a:normAutofit/>
          </a:bodyPr>
          <a:lstStyle/>
          <a:p>
            <a:pPr algn="just">
              <a:spcBef>
                <a:spcPts val="1035"/>
              </a:spcBef>
            </a:pPr>
            <a:r>
              <a:rPr lang="es-ES" sz="1400" b="1" spc="-5" dirty="0">
                <a:latin typeface="Times New Roman" panose="02020603050405020304" pitchFamily="18" charset="0"/>
              </a:rPr>
              <a:t>TIPOLOGÍAS CORPORALES.</a:t>
            </a:r>
            <a:endParaRPr lang="es-EC" sz="1400" b="1" spc="-5" dirty="0">
              <a:latin typeface="Times New Roman" panose="02020603050405020304" pitchFamily="18" charset="0"/>
            </a:endParaRPr>
          </a:p>
          <a:p>
            <a:pPr algn="just">
              <a:spcBef>
                <a:spcPts val="10"/>
              </a:spcBef>
            </a:pPr>
            <a:r>
              <a:rPr lang="es-ES" sz="1850" b="1" dirty="0">
                <a:effectLst/>
                <a:latin typeface="Times New Roman" panose="02020603050405020304" pitchFamily="18" charset="0"/>
                <a:ea typeface="Times New Roman" panose="02020603050405020304" pitchFamily="18" charset="0"/>
              </a:rPr>
              <a:t> </a:t>
            </a:r>
            <a:endParaRPr lang="es-EC" sz="1200" dirty="0">
              <a:effectLst/>
              <a:latin typeface="Times New Roman" panose="02020603050405020304" pitchFamily="18" charset="0"/>
              <a:ea typeface="Times New Roman" panose="02020603050405020304" pitchFamily="18" charset="0"/>
            </a:endParaRPr>
          </a:p>
          <a:p>
            <a:pPr marL="742950" marR="104140" lvl="1" indent="-285750" algn="just">
              <a:lnSpc>
                <a:spcPct val="200000"/>
              </a:lnSpc>
              <a:spcBef>
                <a:spcPts val="5"/>
              </a:spcBef>
              <a:spcAft>
                <a:spcPts val="0"/>
              </a:spcAft>
              <a:buSzPts val="1000"/>
              <a:buFont typeface="Symbol" panose="05050102010706020507" pitchFamily="18" charset="2"/>
              <a:buChar char=""/>
              <a:tabLst>
                <a:tab pos="540385" algn="l"/>
                <a:tab pos="962660" algn="l"/>
                <a:tab pos="963295" algn="l"/>
              </a:tabLst>
            </a:pPr>
            <a:r>
              <a:rPr lang="es-ES" sz="1200" b="1" spc="-10" dirty="0">
                <a:effectLst/>
                <a:latin typeface="Times New Roman" panose="02020603050405020304" pitchFamily="18" charset="0"/>
                <a:ea typeface="Symbol" panose="05050102010706020507" pitchFamily="18" charset="2"/>
                <a:cs typeface="Symbol" panose="05050102010706020507" pitchFamily="18" charset="2"/>
              </a:rPr>
              <a:t>LEPTOSOMO:</a:t>
            </a:r>
            <a:r>
              <a:rPr lang="es-ES" sz="1200" b="1" spc="20"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SON</a:t>
            </a:r>
            <a:r>
              <a:rPr lang="es-ES" sz="1200" spc="15"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LLAMADOS</a:t>
            </a:r>
            <a:r>
              <a:rPr lang="es-ES" sz="1200" spc="5"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DELITOS</a:t>
            </a:r>
            <a:r>
              <a:rPr lang="es-ES" sz="1200" spc="25"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INTELIGENTES</a:t>
            </a:r>
            <a:r>
              <a:rPr lang="es-ES" sz="1200" spc="5"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O</a:t>
            </a:r>
            <a:r>
              <a:rPr lang="es-ES" sz="1200" spc="15"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DE</a:t>
            </a:r>
            <a:r>
              <a:rPr lang="es-ES" sz="1200" spc="10"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ASTUCIA,</a:t>
            </a:r>
            <a:r>
              <a:rPr lang="es-ES" sz="1200" spc="20"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COMO</a:t>
            </a:r>
            <a:r>
              <a:rPr lang="es-ES" sz="1200" spc="35"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POR</a:t>
            </a:r>
            <a:r>
              <a:rPr lang="es-ES" sz="1200" spc="20"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EJEMPLO</a:t>
            </a:r>
            <a:r>
              <a:rPr lang="es-ES" sz="1200" spc="-85"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UNA</a:t>
            </a:r>
            <a:r>
              <a:rPr lang="es-ES" sz="1200" spc="-285"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ESTAFA;</a:t>
            </a:r>
            <a:r>
              <a:rPr lang="es-ES" sz="1200" spc="10"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LOS</a:t>
            </a:r>
            <a:r>
              <a:rPr lang="es-ES" sz="1200"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DELINCUENTES</a:t>
            </a:r>
            <a:r>
              <a:rPr lang="es-ES" sz="1200" dirty="0">
                <a:effectLst/>
                <a:latin typeface="Times New Roman" panose="02020603050405020304" pitchFamily="18" charset="0"/>
                <a:ea typeface="Symbol" panose="05050102010706020507" pitchFamily="18" charset="2"/>
                <a:cs typeface="Symbol" panose="05050102010706020507" pitchFamily="18" charset="2"/>
              </a:rPr>
              <a:t> SON</a:t>
            </a:r>
            <a:r>
              <a:rPr lang="es-ES" sz="1200" spc="-15" dirty="0">
                <a:effectLst/>
                <a:latin typeface="Times New Roman" panose="02020603050405020304" pitchFamily="18" charset="0"/>
                <a:ea typeface="Symbol" panose="05050102010706020507" pitchFamily="18" charset="2"/>
                <a:cs typeface="Symbol" panose="05050102010706020507" pitchFamily="18" charset="2"/>
              </a:rPr>
              <a:t> </a:t>
            </a:r>
            <a:r>
              <a:rPr lang="es-ES" sz="1200" dirty="0">
                <a:effectLst/>
                <a:latin typeface="Times New Roman" panose="02020603050405020304" pitchFamily="18" charset="0"/>
                <a:ea typeface="Symbol" panose="05050102010706020507" pitchFamily="18" charset="2"/>
                <a:cs typeface="Symbol" panose="05050102010706020507" pitchFamily="18" charset="2"/>
              </a:rPr>
              <a:t>PRECOCES Y</a:t>
            </a:r>
            <a:r>
              <a:rPr lang="es-ES" sz="1200" spc="-40" dirty="0">
                <a:effectLst/>
                <a:latin typeface="Times New Roman" panose="02020603050405020304" pitchFamily="18" charset="0"/>
                <a:ea typeface="Symbol" panose="05050102010706020507" pitchFamily="18" charset="2"/>
                <a:cs typeface="Symbol" panose="05050102010706020507" pitchFamily="18" charset="2"/>
              </a:rPr>
              <a:t> </a:t>
            </a:r>
            <a:r>
              <a:rPr lang="es-ES" sz="1200" dirty="0">
                <a:effectLst/>
                <a:latin typeface="Times New Roman" panose="02020603050405020304" pitchFamily="18" charset="0"/>
                <a:ea typeface="Symbol" panose="05050102010706020507" pitchFamily="18" charset="2"/>
                <a:cs typeface="Symbol" panose="05050102010706020507" pitchFamily="18" charset="2"/>
              </a:rPr>
              <a:t>REINCIDENTES</a:t>
            </a:r>
            <a:r>
              <a:rPr lang="es-ES" sz="1200" spc="5" dirty="0">
                <a:effectLst/>
                <a:latin typeface="Times New Roman" panose="02020603050405020304" pitchFamily="18" charset="0"/>
                <a:ea typeface="Symbol" panose="05050102010706020507" pitchFamily="18" charset="2"/>
                <a:cs typeface="Symbol" panose="05050102010706020507" pitchFamily="18" charset="2"/>
              </a:rPr>
              <a:t> </a:t>
            </a:r>
            <a:r>
              <a:rPr lang="es-ES" sz="1200" dirty="0">
                <a:effectLst/>
                <a:latin typeface="Times New Roman" panose="02020603050405020304" pitchFamily="18" charset="0"/>
                <a:ea typeface="Symbol" panose="05050102010706020507" pitchFamily="18" charset="2"/>
                <a:cs typeface="Symbol" panose="05050102010706020507" pitchFamily="18" charset="2"/>
              </a:rPr>
              <a:t>POR</a:t>
            </a:r>
            <a:r>
              <a:rPr lang="es-ES" sz="1200" spc="-5" dirty="0">
                <a:effectLst/>
                <a:latin typeface="Times New Roman" panose="02020603050405020304" pitchFamily="18" charset="0"/>
                <a:ea typeface="Symbol" panose="05050102010706020507" pitchFamily="18" charset="2"/>
                <a:cs typeface="Symbol" panose="05050102010706020507" pitchFamily="18" charset="2"/>
              </a:rPr>
              <a:t> </a:t>
            </a:r>
            <a:r>
              <a:rPr lang="es-ES" sz="1200" dirty="0">
                <a:effectLst/>
                <a:latin typeface="Times New Roman" panose="02020603050405020304" pitchFamily="18" charset="0"/>
                <a:ea typeface="Symbol" panose="05050102010706020507" pitchFamily="18" charset="2"/>
                <a:cs typeface="Symbol" panose="05050102010706020507" pitchFamily="18" charset="2"/>
              </a:rPr>
              <a:t>ENDE</a:t>
            </a:r>
            <a:r>
              <a:rPr lang="es-ES" sz="1200" spc="5" dirty="0">
                <a:effectLst/>
                <a:latin typeface="Times New Roman" panose="02020603050405020304" pitchFamily="18" charset="0"/>
                <a:ea typeface="Symbol" panose="05050102010706020507" pitchFamily="18" charset="2"/>
                <a:cs typeface="Symbol" panose="05050102010706020507" pitchFamily="18" charset="2"/>
              </a:rPr>
              <a:t> </a:t>
            </a:r>
            <a:r>
              <a:rPr lang="es-ES" sz="1200" dirty="0">
                <a:effectLst/>
                <a:latin typeface="Times New Roman" panose="02020603050405020304" pitchFamily="18" charset="0"/>
                <a:ea typeface="Symbol" panose="05050102010706020507" pitchFamily="18" charset="2"/>
                <a:cs typeface="Symbol" panose="05050102010706020507" pitchFamily="18" charset="2"/>
              </a:rPr>
              <a:t>SON</a:t>
            </a:r>
            <a:r>
              <a:rPr lang="es-ES" sz="1200" spc="10" dirty="0">
                <a:effectLst/>
                <a:latin typeface="Times New Roman" panose="02020603050405020304" pitchFamily="18" charset="0"/>
                <a:ea typeface="Symbol" panose="05050102010706020507" pitchFamily="18" charset="2"/>
                <a:cs typeface="Symbol" panose="05050102010706020507" pitchFamily="18" charset="2"/>
              </a:rPr>
              <a:t> </a:t>
            </a:r>
            <a:r>
              <a:rPr lang="es-ES" sz="1200" dirty="0">
                <a:effectLst/>
                <a:latin typeface="Times New Roman" panose="02020603050405020304" pitchFamily="18" charset="0"/>
                <a:ea typeface="Symbol" panose="05050102010706020507" pitchFamily="18" charset="2"/>
                <a:cs typeface="Symbol" panose="05050102010706020507" pitchFamily="18" charset="2"/>
              </a:rPr>
              <a:t>MÁS</a:t>
            </a:r>
            <a:r>
              <a:rPr lang="es-ES" sz="1200" spc="-90" dirty="0">
                <a:effectLst/>
                <a:latin typeface="Times New Roman" panose="02020603050405020304" pitchFamily="18" charset="0"/>
                <a:ea typeface="Symbol" panose="05050102010706020507" pitchFamily="18" charset="2"/>
                <a:cs typeface="Symbol" panose="05050102010706020507" pitchFamily="18" charset="2"/>
              </a:rPr>
              <a:t> </a:t>
            </a:r>
            <a:r>
              <a:rPr lang="es-ES" sz="1200" dirty="0">
                <a:effectLst/>
                <a:latin typeface="Times New Roman" panose="02020603050405020304" pitchFamily="18" charset="0"/>
                <a:ea typeface="Symbol" panose="05050102010706020507" pitchFamily="18" charset="2"/>
                <a:cs typeface="Symbol" panose="05050102010706020507" pitchFamily="18" charset="2"/>
              </a:rPr>
              <a:t>PELIGROSOS.</a:t>
            </a:r>
            <a:endParaRPr lang="es-EC" sz="1100" dirty="0">
              <a:effectLst/>
              <a:latin typeface="Times New Roman" panose="02020603050405020304" pitchFamily="18" charset="0"/>
              <a:ea typeface="Symbol" panose="05050102010706020507" pitchFamily="18" charset="2"/>
              <a:cs typeface="Symbol" panose="05050102010706020507" pitchFamily="18" charset="2"/>
            </a:endParaRPr>
          </a:p>
          <a:p>
            <a:pPr marL="742950" marR="82550" lvl="1" indent="-285750" algn="just">
              <a:lnSpc>
                <a:spcPct val="200000"/>
              </a:lnSpc>
              <a:spcBef>
                <a:spcPts val="335"/>
              </a:spcBef>
              <a:spcAft>
                <a:spcPts val="0"/>
              </a:spcAft>
              <a:buSzPts val="1000"/>
              <a:buFont typeface="Symbol" panose="05050102010706020507" pitchFamily="18" charset="2"/>
              <a:buChar char=""/>
              <a:tabLst>
                <a:tab pos="962660" algn="l"/>
                <a:tab pos="963295" algn="l"/>
              </a:tabLst>
            </a:pPr>
            <a:r>
              <a:rPr lang="es-ES" sz="1200" b="1" dirty="0">
                <a:effectLst/>
                <a:latin typeface="Times New Roman" panose="02020603050405020304" pitchFamily="18" charset="0"/>
                <a:ea typeface="Symbol" panose="05050102010706020507" pitchFamily="18" charset="2"/>
                <a:cs typeface="Symbol" panose="05050102010706020507" pitchFamily="18" charset="2"/>
              </a:rPr>
              <a:t>ATLÉTICO: </a:t>
            </a:r>
            <a:r>
              <a:rPr lang="es-ES" sz="1200" dirty="0">
                <a:effectLst/>
                <a:latin typeface="Times New Roman" panose="02020603050405020304" pitchFamily="18" charset="0"/>
                <a:ea typeface="Symbol" panose="05050102010706020507" pitchFamily="18" charset="2"/>
                <a:cs typeface="Symbol" panose="05050102010706020507" pitchFamily="18" charset="2"/>
              </a:rPr>
              <a:t>SE DISTINGUE POR SU FRIALDAD, COMETEN DELITOS COMO POR EJEMPLO EL</a:t>
            </a:r>
            <a:r>
              <a:rPr lang="es-ES" sz="1200" spc="5"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HOMICIDIO, LESIONES Y HURTO AGRAVADOS; DESPUÉS </a:t>
            </a:r>
            <a:r>
              <a:rPr lang="es-ES" sz="1200" dirty="0">
                <a:effectLst/>
                <a:latin typeface="Times New Roman" panose="02020603050405020304" pitchFamily="18" charset="0"/>
                <a:ea typeface="Symbol" panose="05050102010706020507" pitchFamily="18" charset="2"/>
                <a:cs typeface="Symbol" panose="05050102010706020507" pitchFamily="18" charset="2"/>
              </a:rPr>
              <a:t>DE UN TRATAMIENTO RE SOCIALIZADOR EL CUAL NO ES</a:t>
            </a:r>
            <a:r>
              <a:rPr lang="es-ES" sz="1200" spc="-285" dirty="0">
                <a:effectLst/>
                <a:latin typeface="Times New Roman" panose="02020603050405020304" pitchFamily="18" charset="0"/>
                <a:ea typeface="Symbol" panose="05050102010706020507" pitchFamily="18" charset="2"/>
                <a:cs typeface="Symbol" panose="05050102010706020507" pitchFamily="18" charset="2"/>
              </a:rPr>
              <a:t> </a:t>
            </a:r>
            <a:r>
              <a:rPr lang="es-ES" sz="1200" dirty="0">
                <a:effectLst/>
                <a:latin typeface="Times New Roman" panose="02020603050405020304" pitchFamily="18" charset="0"/>
                <a:ea typeface="Symbol" panose="05050102010706020507" pitchFamily="18" charset="2"/>
                <a:cs typeface="Symbol" panose="05050102010706020507" pitchFamily="18" charset="2"/>
              </a:rPr>
              <a:t>COMÚN</a:t>
            </a:r>
            <a:r>
              <a:rPr lang="es-ES" sz="1200" spc="-20" dirty="0">
                <a:effectLst/>
                <a:latin typeface="Times New Roman" panose="02020603050405020304" pitchFamily="18" charset="0"/>
                <a:ea typeface="Symbol" panose="05050102010706020507" pitchFamily="18" charset="2"/>
                <a:cs typeface="Symbol" panose="05050102010706020507" pitchFamily="18" charset="2"/>
              </a:rPr>
              <a:t> </a:t>
            </a:r>
            <a:r>
              <a:rPr lang="es-ES" sz="1200" dirty="0">
                <a:effectLst/>
                <a:latin typeface="Times New Roman" panose="02020603050405020304" pitchFamily="18" charset="0"/>
                <a:ea typeface="Symbol" panose="05050102010706020507" pitchFamily="18" charset="2"/>
                <a:cs typeface="Symbol" panose="05050102010706020507" pitchFamily="18" charset="2"/>
              </a:rPr>
              <a:t>EN</a:t>
            </a:r>
            <a:r>
              <a:rPr lang="es-ES" sz="1200" spc="-5" dirty="0">
                <a:effectLst/>
                <a:latin typeface="Times New Roman" panose="02020603050405020304" pitchFamily="18" charset="0"/>
                <a:ea typeface="Symbol" panose="05050102010706020507" pitchFamily="18" charset="2"/>
                <a:cs typeface="Symbol" panose="05050102010706020507" pitchFamily="18" charset="2"/>
              </a:rPr>
              <a:t> </a:t>
            </a:r>
            <a:r>
              <a:rPr lang="es-ES" sz="1200" dirty="0">
                <a:effectLst/>
                <a:latin typeface="Times New Roman" panose="02020603050405020304" pitchFamily="18" charset="0"/>
                <a:ea typeface="Symbol" panose="05050102010706020507" pitchFamily="18" charset="2"/>
                <a:cs typeface="Symbol" panose="05050102010706020507" pitchFamily="18" charset="2"/>
              </a:rPr>
              <a:t>REINCIDIR.</a:t>
            </a:r>
            <a:endParaRPr lang="es-EC" sz="1100" dirty="0">
              <a:effectLst/>
              <a:latin typeface="Times New Roman" panose="02020603050405020304" pitchFamily="18" charset="0"/>
              <a:ea typeface="Symbol" panose="05050102010706020507" pitchFamily="18" charset="2"/>
              <a:cs typeface="Symbol" panose="05050102010706020507" pitchFamily="18" charset="2"/>
            </a:endParaRPr>
          </a:p>
          <a:p>
            <a:pPr marL="742950" marR="82550" lvl="1" indent="-285750" algn="just">
              <a:lnSpc>
                <a:spcPct val="200000"/>
              </a:lnSpc>
              <a:spcBef>
                <a:spcPts val="335"/>
              </a:spcBef>
              <a:spcAft>
                <a:spcPts val="0"/>
              </a:spcAft>
              <a:buSzPts val="1000"/>
              <a:buFont typeface="Symbol" panose="05050102010706020507" pitchFamily="18" charset="2"/>
              <a:buChar char=""/>
              <a:tabLst>
                <a:tab pos="962660" algn="l"/>
                <a:tab pos="963295" algn="l"/>
              </a:tabLst>
            </a:pPr>
            <a:r>
              <a:rPr lang="es-ES" sz="1200" b="1" dirty="0">
                <a:effectLst/>
                <a:latin typeface="Times New Roman" panose="02020603050405020304" pitchFamily="18" charset="0"/>
                <a:ea typeface="Symbol" panose="05050102010706020507" pitchFamily="18" charset="2"/>
                <a:cs typeface="Symbol" panose="05050102010706020507" pitchFamily="18" charset="2"/>
              </a:rPr>
              <a:t>EL PÍCNICO: </a:t>
            </a:r>
            <a:r>
              <a:rPr lang="es-ES" sz="1200" dirty="0">
                <a:effectLst/>
                <a:latin typeface="Times New Roman" panose="02020603050405020304" pitchFamily="18" charset="0"/>
                <a:ea typeface="Symbol" panose="05050102010706020507" pitchFamily="18" charset="2"/>
                <a:cs typeface="Symbol" panose="05050102010706020507" pitchFamily="18" charset="2"/>
              </a:rPr>
              <a:t>EL DELINCUENTE TIENDE UN TRASTORNO MENTAL O REPRESIVO LOS CUALES</a:t>
            </a:r>
            <a:r>
              <a:rPr lang="es-ES" sz="1200" spc="5"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COMETEN</a:t>
            </a:r>
            <a:r>
              <a:rPr lang="es-ES" sz="1200" spc="-15"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CON</a:t>
            </a:r>
            <a:r>
              <a:rPr lang="es-ES" sz="1200" spc="-15"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ACTOS</a:t>
            </a:r>
            <a:r>
              <a:rPr lang="es-ES" sz="1200"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VANDÁLICOS</a:t>
            </a:r>
            <a:r>
              <a:rPr lang="es-ES" sz="1200" dirty="0">
                <a:effectLst/>
                <a:latin typeface="Times New Roman" panose="02020603050405020304" pitchFamily="18" charset="0"/>
                <a:ea typeface="Symbol" panose="05050102010706020507" pitchFamily="18" charset="2"/>
                <a:cs typeface="Symbol" panose="05050102010706020507" pitchFamily="18" charset="2"/>
              </a:rPr>
              <a:t> </a:t>
            </a:r>
            <a:r>
              <a:rPr lang="es-ES" sz="1200" spc="-5" dirty="0">
                <a:effectLst/>
                <a:latin typeface="Times New Roman" panose="02020603050405020304" pitchFamily="18" charset="0"/>
                <a:ea typeface="Symbol" panose="05050102010706020507" pitchFamily="18" charset="2"/>
                <a:cs typeface="Symbol" panose="05050102010706020507" pitchFamily="18" charset="2"/>
              </a:rPr>
              <a:t>COMO</a:t>
            </a:r>
            <a:r>
              <a:rPr lang="es-ES" sz="1200" spc="35" dirty="0">
                <a:effectLst/>
                <a:latin typeface="Times New Roman" panose="02020603050405020304" pitchFamily="18" charset="0"/>
                <a:ea typeface="Symbol" panose="05050102010706020507" pitchFamily="18" charset="2"/>
                <a:cs typeface="Symbol" panose="05050102010706020507" pitchFamily="18" charset="2"/>
              </a:rPr>
              <a:t> </a:t>
            </a:r>
            <a:r>
              <a:rPr lang="es-ES" sz="1100" spc="-5" dirty="0">
                <a:effectLst/>
                <a:latin typeface="Times New Roman" panose="02020603050405020304" pitchFamily="18" charset="0"/>
                <a:ea typeface="Symbol" panose="05050102010706020507" pitchFamily="18" charset="2"/>
                <a:cs typeface="Symbol" panose="05050102010706020507" pitchFamily="18" charset="2"/>
              </a:rPr>
              <a:t>EL</a:t>
            </a:r>
            <a:r>
              <a:rPr lang="es-ES" sz="1100" spc="-15" dirty="0">
                <a:effectLst/>
                <a:latin typeface="Times New Roman" panose="02020603050405020304" pitchFamily="18" charset="0"/>
                <a:ea typeface="Symbol" panose="05050102010706020507" pitchFamily="18" charset="2"/>
                <a:cs typeface="Symbol" panose="05050102010706020507" pitchFamily="18" charset="2"/>
              </a:rPr>
              <a:t> </a:t>
            </a:r>
            <a:r>
              <a:rPr lang="es-ES" sz="1100" spc="-5" dirty="0">
                <a:effectLst/>
                <a:latin typeface="Times New Roman" panose="02020603050405020304" pitchFamily="18" charset="0"/>
                <a:ea typeface="Symbol" panose="05050102010706020507" pitchFamily="18" charset="2"/>
                <a:cs typeface="Symbol" panose="05050102010706020507" pitchFamily="18" charset="2"/>
              </a:rPr>
              <a:t>IRRESPETO</a:t>
            </a:r>
            <a:r>
              <a:rPr lang="es-ES" sz="1100" spc="3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A</a:t>
            </a:r>
            <a:r>
              <a:rPr lang="es-ES" sz="1100" spc="-2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LA</a:t>
            </a:r>
            <a:r>
              <a:rPr lang="es-ES" sz="1100" spc="1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SOCIEDAD</a:t>
            </a:r>
            <a:r>
              <a:rPr lang="es-ES" sz="1100" spc="1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O</a:t>
            </a:r>
            <a:r>
              <a:rPr lang="es-ES" sz="1100" spc="3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A</a:t>
            </a:r>
            <a:r>
              <a:rPr lang="es-ES" sz="1100" spc="-2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LAS</a:t>
            </a:r>
            <a:r>
              <a:rPr lang="es-ES" sz="1100" spc="5"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AUTORIDADES EN</a:t>
            </a:r>
            <a:r>
              <a:rPr lang="es-ES" sz="1100" spc="-15"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DONDE</a:t>
            </a:r>
            <a:r>
              <a:rPr lang="es-ES" sz="1100" spc="-75"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SE ENCUENTRE,</a:t>
            </a:r>
            <a:r>
              <a:rPr lang="es-ES" sz="1100" spc="-25"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CUANDO</a:t>
            </a:r>
            <a:r>
              <a:rPr lang="es-ES" sz="1100" spc="15"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ESTÁ</a:t>
            </a:r>
            <a:r>
              <a:rPr lang="es-ES" sz="1100" spc="-35"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DEMASIADO</a:t>
            </a:r>
            <a:r>
              <a:rPr lang="es-ES" sz="1100" spc="1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DEPRIMIDO</a:t>
            </a:r>
            <a:r>
              <a:rPr lang="es-ES" sz="1100" spc="15"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AL</a:t>
            </a:r>
            <a:r>
              <a:rPr lang="es-ES" sz="1100" spc="-5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PUNTO</a:t>
            </a:r>
            <a:r>
              <a:rPr lang="es-ES" sz="1100" spc="-1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QUE</a:t>
            </a:r>
            <a:r>
              <a:rPr lang="es-ES" sz="1100" spc="-1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PUEDA</a:t>
            </a:r>
            <a:r>
              <a:rPr lang="es-ES" sz="1100" spc="-1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LLEGAR</a:t>
            </a:r>
            <a:r>
              <a:rPr lang="es-ES" sz="1100" spc="-5"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AL</a:t>
            </a:r>
            <a:r>
              <a:rPr lang="es-ES" sz="1100" spc="-5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SUICIDIO,</a:t>
            </a:r>
            <a:r>
              <a:rPr lang="es-ES" sz="1100" spc="5"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SE</a:t>
            </a:r>
            <a:r>
              <a:rPr lang="es-ES" sz="1100" spc="-1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PUEDE</a:t>
            </a:r>
            <a:r>
              <a:rPr lang="es-ES" sz="1100" spc="-285"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RECUPERAR</a:t>
            </a:r>
            <a:r>
              <a:rPr lang="es-ES" sz="1100" spc="1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SU</a:t>
            </a:r>
            <a:r>
              <a:rPr lang="es-ES" sz="1100" spc="5"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PERSONALIDAD</a:t>
            </a:r>
            <a:r>
              <a:rPr lang="es-ES" sz="1100" spc="1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CON</a:t>
            </a:r>
            <a:r>
              <a:rPr lang="es-ES" sz="1100" spc="-20"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TRATAMIENTOS</a:t>
            </a:r>
            <a:r>
              <a:rPr lang="es-ES" sz="1100" spc="-5" dirty="0">
                <a:effectLst/>
                <a:latin typeface="Times New Roman" panose="02020603050405020304" pitchFamily="18" charset="0"/>
                <a:ea typeface="Symbol" panose="05050102010706020507" pitchFamily="18" charset="2"/>
                <a:cs typeface="Symbol" panose="05050102010706020507" pitchFamily="18" charset="2"/>
              </a:rPr>
              <a:t> </a:t>
            </a:r>
            <a:r>
              <a:rPr lang="es-ES" sz="1100" dirty="0">
                <a:effectLst/>
                <a:latin typeface="Times New Roman" panose="02020603050405020304" pitchFamily="18" charset="0"/>
                <a:ea typeface="Symbol" panose="05050102010706020507" pitchFamily="18" charset="2"/>
                <a:cs typeface="Symbol" panose="05050102010706020507" pitchFamily="18" charset="2"/>
              </a:rPr>
              <a:t>PENITENCIARIOS.</a:t>
            </a:r>
            <a:endParaRPr lang="es-EC" sz="1100" dirty="0">
              <a:effectLst/>
              <a:latin typeface="Times New Roman" panose="02020603050405020304" pitchFamily="18" charset="0"/>
              <a:ea typeface="Symbol" panose="05050102010706020507" pitchFamily="18" charset="2"/>
              <a:cs typeface="Symbol" panose="05050102010706020507" pitchFamily="18" charset="2"/>
            </a:endParaRPr>
          </a:p>
          <a:p>
            <a:pPr marL="423545" marR="86360" algn="just">
              <a:lnSpc>
                <a:spcPct val="200000"/>
              </a:lnSpc>
              <a:spcAft>
                <a:spcPts val="0"/>
              </a:spcAft>
            </a:pPr>
            <a:endParaRPr lang="es-EC" dirty="0"/>
          </a:p>
        </p:txBody>
      </p:sp>
    </p:spTree>
    <p:extLst>
      <p:ext uri="{BB962C8B-B14F-4D97-AF65-F5344CB8AC3E}">
        <p14:creationId xmlns:p14="http://schemas.microsoft.com/office/powerpoint/2010/main" val="676771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7243B-7B87-4DE6-BF98-13328E0698E5}"/>
              </a:ext>
            </a:extLst>
          </p:cNvPr>
          <p:cNvSpPr>
            <a:spLocks noGrp="1"/>
          </p:cNvSpPr>
          <p:nvPr>
            <p:ph idx="1"/>
          </p:nvPr>
        </p:nvSpPr>
        <p:spPr>
          <a:xfrm>
            <a:off x="1097280" y="1845733"/>
            <a:ext cx="10058400" cy="4241167"/>
          </a:xfrm>
        </p:spPr>
        <p:txBody>
          <a:bodyPr>
            <a:normAutofit/>
          </a:bodyPr>
          <a:lstStyle/>
          <a:p>
            <a:pPr algn="just">
              <a:spcBef>
                <a:spcPts val="1035"/>
              </a:spcBef>
            </a:pPr>
            <a:r>
              <a:rPr lang="es-ES" sz="1200" dirty="0">
                <a:latin typeface="Times New Roman" panose="02020603050405020304" pitchFamily="18" charset="0"/>
              </a:rPr>
              <a:t>BIOTIPOLOGÍA DE WILLIAM SHELDON.</a:t>
            </a:r>
            <a:endParaRPr lang="es-EC" sz="1200" dirty="0">
              <a:latin typeface="Times New Roman" panose="02020603050405020304" pitchFamily="18" charset="0"/>
            </a:endParaRPr>
          </a:p>
          <a:p>
            <a:pPr algn="just">
              <a:spcBef>
                <a:spcPts val="10"/>
              </a:spcBef>
            </a:pPr>
            <a:r>
              <a:rPr lang="es-ES" sz="1200" dirty="0">
                <a:latin typeface="Times New Roman" panose="02020603050405020304" pitchFamily="18" charset="0"/>
              </a:rPr>
              <a:t> </a:t>
            </a:r>
            <a:endParaRPr lang="es-EC" sz="1200" dirty="0">
              <a:latin typeface="Times New Roman" panose="02020603050405020304" pitchFamily="18" charset="0"/>
            </a:endParaRPr>
          </a:p>
          <a:p>
            <a:pPr marL="63500" marR="103505" algn="just">
              <a:lnSpc>
                <a:spcPct val="200000"/>
              </a:lnSpc>
              <a:spcAft>
                <a:spcPts val="0"/>
              </a:spcAft>
            </a:pPr>
            <a:r>
              <a:rPr lang="es-ES" sz="1200" dirty="0">
                <a:latin typeface="Times New Roman" panose="02020603050405020304" pitchFamily="18" charset="0"/>
              </a:rPr>
              <a:t>SOSTENÍA QUE LAS PERSONAS CON DETERMINADO BIOTIPO TIENDEN A DESARROLLAR DETERMINADO TIPO DE PERSONALIDAD, LOS SERES HUMANOS POR GENÉTICA TIENEN UNA SERIE DE CARACTERÍSTICAS QUE DETERMINAN QUE COSAS SE LE DARÁN BIEN Y CUALES NO Y CUALES LE GUSTARÁN Y CUÁLES NO. </a:t>
            </a:r>
            <a:endParaRPr lang="es-EC" sz="1200" dirty="0">
              <a:latin typeface="Times New Roman" panose="02020603050405020304" pitchFamily="18" charset="0"/>
            </a:endParaRPr>
          </a:p>
          <a:p>
            <a:pPr algn="just">
              <a:spcBef>
                <a:spcPts val="1040"/>
              </a:spcBef>
            </a:pPr>
            <a:r>
              <a:rPr lang="es-ES" sz="1200" dirty="0">
                <a:latin typeface="Times New Roman" panose="02020603050405020304" pitchFamily="18" charset="0"/>
              </a:rPr>
              <a:t>TIPOLOGÍAS DE WILLIAM SHELDON.</a:t>
            </a:r>
            <a:endParaRPr lang="es-EC" sz="1200" dirty="0">
              <a:latin typeface="Times New Roman" panose="02020603050405020304" pitchFamily="18" charset="0"/>
            </a:endParaRPr>
          </a:p>
          <a:p>
            <a:pPr algn="just">
              <a:spcBef>
                <a:spcPts val="10"/>
              </a:spcBef>
            </a:pPr>
            <a:r>
              <a:rPr lang="es-ES" sz="1200" dirty="0">
                <a:latin typeface="Times New Roman" panose="02020603050405020304" pitchFamily="18" charset="0"/>
              </a:rPr>
              <a:t> </a:t>
            </a:r>
            <a:endParaRPr lang="es-EC" sz="1200" dirty="0">
              <a:latin typeface="Times New Roman" panose="02020603050405020304" pitchFamily="18" charset="0"/>
            </a:endParaRPr>
          </a:p>
          <a:p>
            <a:pPr algn="just"/>
            <a:r>
              <a:rPr lang="es-ES" sz="1200" dirty="0">
                <a:latin typeface="Times New Roman" panose="02020603050405020304" pitchFamily="18" charset="0"/>
              </a:rPr>
              <a:t>DIVIDIO LOS CUERPOS MASCULINOS EN TRES COMPONENTES.</a:t>
            </a:r>
            <a:endParaRPr lang="es-EC" sz="1200" dirty="0">
              <a:latin typeface="Times New Roman" panose="02020603050405020304" pitchFamily="18" charset="0"/>
            </a:endParaRPr>
          </a:p>
          <a:p>
            <a:pPr algn="just"/>
            <a:r>
              <a:rPr lang="es-ES" sz="1200" b="1" dirty="0">
                <a:latin typeface="Times New Roman" panose="02020603050405020304" pitchFamily="18" charset="0"/>
              </a:rPr>
              <a:t>ENDOMORFO: </a:t>
            </a:r>
            <a:r>
              <a:rPr lang="es-ES" sz="1200" dirty="0">
                <a:latin typeface="Times New Roman" panose="02020603050405020304" pitchFamily="18" charset="0"/>
              </a:rPr>
              <a:t>CARACTERIZADO POR TENER UNAS VÍSCERAS DIGESTIVAS SUAVES, REDONDAS Y SOBRE DESARROLLADAS, INCLINADO A LA VIDA FÁCIL.</a:t>
            </a:r>
          </a:p>
          <a:p>
            <a:pPr algn="just"/>
            <a:r>
              <a:rPr lang="es-ES" sz="1200" b="1" dirty="0">
                <a:latin typeface="Times New Roman" panose="02020603050405020304" pitchFamily="18" charset="0"/>
              </a:rPr>
              <a:t>MESOMORFO</a:t>
            </a:r>
            <a:r>
              <a:rPr lang="es-ES" sz="1200" dirty="0">
                <a:latin typeface="Times New Roman" panose="02020603050405020304" pitchFamily="18" charset="0"/>
              </a:rPr>
              <a:t>: CARACTERIZADO POR TENER UNOS MÚSCULOS DUROS, RECTANGULARES, FUERTES, ATLÉTICOS Y DESARROLLADOS. </a:t>
            </a:r>
            <a:endParaRPr lang="es-EC" sz="1200" dirty="0">
              <a:latin typeface="Times New Roman" panose="02020603050405020304" pitchFamily="18" charset="0"/>
            </a:endParaRPr>
          </a:p>
          <a:p>
            <a:pPr algn="just"/>
            <a:r>
              <a:rPr lang="es-ES" sz="1200" b="1" dirty="0">
                <a:latin typeface="Times New Roman" panose="02020603050405020304" pitchFamily="18" charset="0"/>
              </a:rPr>
              <a:t>ECTOMORFO: </a:t>
            </a:r>
            <a:r>
              <a:rPr lang="es-ES" sz="1200" dirty="0">
                <a:latin typeface="Times New Roman" panose="02020603050405020304" pitchFamily="18" charset="0"/>
              </a:rPr>
              <a:t>CARACTERIZADO POR SER ALTO DELGADO, FRÁGIL, CEREBRO GRANDE Y SISTEMA NERVIOSO SENSIBLE MÁS AGRESIVA.</a:t>
            </a:r>
            <a:endParaRPr lang="es-EC" sz="1200" dirty="0">
              <a:latin typeface="Times New Roman" panose="02020603050405020304" pitchFamily="18" charset="0"/>
            </a:endParaRPr>
          </a:p>
          <a:p>
            <a:pPr marL="423545" marR="86360" algn="just">
              <a:lnSpc>
                <a:spcPct val="200000"/>
              </a:lnSpc>
              <a:spcAft>
                <a:spcPts val="0"/>
              </a:spcAft>
            </a:pPr>
            <a:endParaRPr lang="es-EC" dirty="0"/>
          </a:p>
        </p:txBody>
      </p:sp>
    </p:spTree>
    <p:extLst>
      <p:ext uri="{BB962C8B-B14F-4D97-AF65-F5344CB8AC3E}">
        <p14:creationId xmlns:p14="http://schemas.microsoft.com/office/powerpoint/2010/main" val="1293935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065126D-4891-4D86-AAD9-01594938C9CB}"/>
              </a:ext>
            </a:extLst>
          </p:cNvPr>
          <p:cNvSpPr>
            <a:spLocks noGrp="1"/>
          </p:cNvSpPr>
          <p:nvPr>
            <p:ph idx="1"/>
          </p:nvPr>
        </p:nvSpPr>
        <p:spPr/>
        <p:txBody>
          <a:bodyPr>
            <a:normAutofit fontScale="85000" lnSpcReduction="10000"/>
          </a:bodyPr>
          <a:lstStyle/>
          <a:p>
            <a:pPr algn="just">
              <a:lnSpc>
                <a:spcPct val="115000"/>
              </a:lnSpc>
              <a:spcBef>
                <a:spcPts val="360"/>
              </a:spcBef>
            </a:pPr>
            <a:r>
              <a:rPr lang="es-ES" sz="1800" dirty="0">
                <a:latin typeface="Times New Roman" panose="02020603050405020304" pitchFamily="18" charset="0"/>
              </a:rPr>
              <a:t>ENFOQUE PSICOLÓGICO DE LA CRIMINOLOGÍA</a:t>
            </a:r>
            <a:endParaRPr lang="es-EC" sz="1800" dirty="0">
              <a:latin typeface="Times New Roman" panose="02020603050405020304" pitchFamily="18" charset="0"/>
            </a:endParaRPr>
          </a:p>
          <a:p>
            <a:pPr algn="just">
              <a:lnSpc>
                <a:spcPct val="115000"/>
              </a:lnSpc>
              <a:spcBef>
                <a:spcPts val="35"/>
              </a:spcBef>
            </a:pPr>
            <a:r>
              <a:rPr lang="es-ES" sz="1800" dirty="0">
                <a:latin typeface="Times New Roman" panose="02020603050405020304" pitchFamily="18" charset="0"/>
              </a:rPr>
              <a:t> </a:t>
            </a:r>
            <a:endParaRPr lang="es-EC" sz="1800" dirty="0">
              <a:latin typeface="Times New Roman" panose="02020603050405020304" pitchFamily="18" charset="0"/>
            </a:endParaRPr>
          </a:p>
          <a:p>
            <a:pPr marR="82550" algn="just">
              <a:lnSpc>
                <a:spcPct val="115000"/>
              </a:lnSpc>
            </a:pPr>
            <a:r>
              <a:rPr lang="es-ES" sz="1800" dirty="0">
                <a:latin typeface="Times New Roman" panose="02020603050405020304" pitchFamily="18" charset="0"/>
              </a:rPr>
              <a:t>LA CRIMINOLOGÍA ES UNA DISCIPLINA ENCARGADA DEL ESTUDIO DE LAS DIFERENTES CAUSAS DEL CRIMEN, PRINCIPALMENTE SU OBJETO DE ESTUDIO ES EL HOMBRE MISMO EN SU ESENCIA ES POR ELLO, QUE BASA SUS FUNDAMENTOS EN CONOCIMIENTOS DE DISTINTAS DISCIPLINAS COMO LA ANTROPOLOGÍA, LA PSICOLOGÍA, LA BIOLOGÍA, LA SOCIOLOGÍA.</a:t>
            </a:r>
            <a:endParaRPr lang="es-EC" sz="1800" dirty="0">
              <a:latin typeface="Times New Roman" panose="02020603050405020304" pitchFamily="18" charset="0"/>
            </a:endParaRPr>
          </a:p>
          <a:p>
            <a:pPr algn="just">
              <a:lnSpc>
                <a:spcPct val="115000"/>
              </a:lnSpc>
              <a:spcBef>
                <a:spcPts val="1035"/>
              </a:spcBef>
            </a:pPr>
            <a:r>
              <a:rPr lang="es-ES" sz="1800" dirty="0">
                <a:latin typeface="Times New Roman" panose="02020603050405020304" pitchFamily="18" charset="0"/>
              </a:rPr>
              <a:t>LA PSICOLOGÍA CRIMINOLÓGICA.- PRETENDE COMPRENDER EL CRIMEN, SUS CAUSAS, A SUS AUTORES Y ESTABLECER MEDIDAS PREVENTIVAS PARA QUIENES ATENTEN CONTRA EL BIEN COMÚN DE LA SOCIEDAD.</a:t>
            </a:r>
            <a:endParaRPr lang="es-EC" sz="1800" dirty="0">
              <a:latin typeface="Times New Roman" panose="02020603050405020304" pitchFamily="18" charset="0"/>
            </a:endParaRPr>
          </a:p>
          <a:p>
            <a:pPr marR="103505" algn="just">
              <a:lnSpc>
                <a:spcPct val="115000"/>
              </a:lnSpc>
              <a:spcBef>
                <a:spcPts val="1010"/>
              </a:spcBef>
              <a:spcAft>
                <a:spcPts val="0"/>
              </a:spcAft>
            </a:pPr>
            <a:r>
              <a:rPr lang="es-ES" sz="1800" dirty="0">
                <a:latin typeface="Times New Roman" panose="02020603050405020304" pitchFamily="18" charset="0"/>
              </a:rPr>
              <a:t>SE ENCARGA PRINCIPALMENTE EN AVERIGUAR O CONOCER QUÉ ES LO QUE INDUCE A UN SUJETO A COMETER EL CRIMEN</a:t>
            </a:r>
            <a:r>
              <a:rPr lang="es-ES" sz="1800" dirty="0">
                <a:effectLst/>
                <a:latin typeface="Times New Roman" panose="02020603050405020304" pitchFamily="18" charset="0"/>
                <a:ea typeface="Times New Roman" panose="02020603050405020304" pitchFamily="18" charset="0"/>
              </a:rPr>
              <a:t>, CUÁL ES EL</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SIGNIFICADO QUE TIENE ESA CONDUCTA PARA ÉL, POR QUÉ LA IDEA DE CASTIGO NO LO ATEMORIZA Y LE HACE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RENUNCIAR</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SUS CONDUCTAS CRIMINALES.</a:t>
            </a:r>
            <a:endParaRPr lang="es-EC" sz="1800" dirty="0">
              <a:effectLst/>
              <a:latin typeface="Times New Roman" panose="02020603050405020304" pitchFamily="18" charset="0"/>
              <a:ea typeface="Times New Roman" panose="02020603050405020304" pitchFamily="18" charset="0"/>
            </a:endParaRPr>
          </a:p>
          <a:p>
            <a:pPr marR="82550" algn="just">
              <a:lnSpc>
                <a:spcPct val="115000"/>
              </a:lnSpc>
              <a:spcBef>
                <a:spcPts val="335"/>
              </a:spcBef>
              <a:spcAft>
                <a:spcPts val="0"/>
              </a:spcAft>
            </a:pPr>
            <a:r>
              <a:rPr lang="es-ES" sz="1800" dirty="0">
                <a:effectLst/>
                <a:latin typeface="Times New Roman" panose="02020603050405020304" pitchFamily="18" charset="0"/>
                <a:ea typeface="Times New Roman" panose="02020603050405020304" pitchFamily="18" charset="0"/>
              </a:rPr>
              <a:t>UN</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ESTUDIO</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PSICOLÓGICO ES UN CONJUNTO DE TEST DESTINADOS A HACER UNA EVALUACIÓN DEL FUNCIONAMIENTO</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INTELECTUAL Y AFECTIVO DE UNA PERSONA, ES ASÍ COMO, MEDIANTE DE ESTA HERRAMIENTA PODREMOS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CONOCER</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INTERROGANTES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NOS HEMOS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PLANTEADO.</a:t>
            </a:r>
            <a:endParaRPr lang="es-EC" sz="180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56905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928243"/>
          </a:xfrm>
        </p:spPr>
        <p:txBody>
          <a:bodyPr>
            <a:noAutofit/>
          </a:bodyPr>
          <a:lstStyle/>
          <a:p>
            <a:pPr algn="ctr"/>
            <a:r>
              <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OBJETIVOS</a:t>
            </a:r>
          </a:p>
        </p:txBody>
      </p:sp>
      <p:sp>
        <p:nvSpPr>
          <p:cNvPr id="3" name="Marcador de contenido 2"/>
          <p:cNvSpPr>
            <a:spLocks noGrp="1"/>
          </p:cNvSpPr>
          <p:nvPr>
            <p:ph idx="1"/>
          </p:nvPr>
        </p:nvSpPr>
        <p:spPr>
          <a:xfrm>
            <a:off x="1097280" y="1410789"/>
            <a:ext cx="10058400" cy="5003074"/>
          </a:xfrm>
        </p:spPr>
        <p:txBody>
          <a:bodyPr>
            <a:no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1. LOGRAR LA RESOCIALIZACIÓN DEL PRIVADO O LA PRIVADA DE LIBERTAD SOBRE LA BASE DE UN ADECUADO TRATAMIENTO PENITENCIARIO, EL TRABAJO, LA CAPACITACIÓN, LA EDUCACIÓN Y LA PRÁCTICA DE VALORES MORALES;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2. MANTENER RECLUIDAS A LAS PERSONAS QUE SE ENCUENTRAN CUMPLIENDO SANCIONES ADMINISTRATIVAS, DE CARÁCTER PENAL Y MEDIDAS DE SEGURIDAD, GARANTIZÁNDOLES EL RESPETO DE LOS DERECHOS HUMANOS;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3. SERVIR DE CUSTODIA Y SEGURIDAD DE LAS PERSONAS SOMETIDAS A DETENCIÓN PREVENTIVA.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4. BRINDAR AYUDA Y LABOR ASISTENCIAL A LOS PRIVADOS O LAS PRIVADAS DE LIBERTAD Y A LOS LIBERADOS O LIBERADAS, DE MODO QUE PUEDAN REINCORPORARSE ÚTILMENTE A LA SOCIEDAD;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5. EJECUTAR LAS SENTENCIAS EMITIDAS POR LOS TRIBUNALES DE JUSTICIA Y LAS RESOLUCIONES DE LAS AUTORIDADES ADMINISTRATIVAS DE POLICÍA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sz="1800" dirty="0">
              <a:latin typeface="Times New Roman" panose="02020603050405020304" pitchFamily="18" charset="0"/>
              <a:ea typeface="Calibri" panose="020F0502020204030204" pitchFamily="34" charset="0"/>
              <a:cs typeface="Times New Roman" panose="02020603050405020304" pitchFamily="18" charset="0"/>
            </a:endParaRPr>
          </a:p>
          <a:p>
            <a:endParaRPr lang="es-EC" sz="2800" dirty="0"/>
          </a:p>
        </p:txBody>
      </p:sp>
    </p:spTree>
    <p:extLst>
      <p:ext uri="{BB962C8B-B14F-4D97-AF65-F5344CB8AC3E}">
        <p14:creationId xmlns:p14="http://schemas.microsoft.com/office/powerpoint/2010/main" val="1877526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065126D-4891-4D86-AAD9-01594938C9CB}"/>
              </a:ext>
            </a:extLst>
          </p:cNvPr>
          <p:cNvSpPr>
            <a:spLocks noGrp="1"/>
          </p:cNvSpPr>
          <p:nvPr>
            <p:ph idx="1"/>
          </p:nvPr>
        </p:nvSpPr>
        <p:spPr>
          <a:xfrm>
            <a:off x="1097280" y="1132765"/>
            <a:ext cx="10058400" cy="5186148"/>
          </a:xfrm>
        </p:spPr>
        <p:txBody>
          <a:bodyPr>
            <a:normAutofit fontScale="62500" lnSpcReduction="20000"/>
          </a:bodyPr>
          <a:lstStyle/>
          <a:p>
            <a:pPr algn="just">
              <a:lnSpc>
                <a:spcPct val="115000"/>
              </a:lnSpc>
              <a:spcBef>
                <a:spcPts val="360"/>
              </a:spcBef>
            </a:pPr>
            <a:r>
              <a:rPr lang="es-ES" dirty="0">
                <a:effectLst/>
                <a:latin typeface="Times New Roman" panose="02020603050405020304" pitchFamily="18" charset="0"/>
                <a:ea typeface="Times New Roman" panose="02020603050405020304" pitchFamily="18" charset="0"/>
              </a:rPr>
              <a:t>TIENE COMO FINALIDAD DESCUBRIR LAS CAUSAS POR LAS QUE EL INDIVIDUO COMETE EL CRIMEN Y</a:t>
            </a:r>
            <a:r>
              <a:rPr lang="es-ES" spc="5" dirty="0">
                <a:effectLst/>
                <a:latin typeface="Times New Roman" panose="02020603050405020304" pitchFamily="18" charset="0"/>
                <a:ea typeface="Times New Roman" panose="02020603050405020304" pitchFamily="18" charset="0"/>
              </a:rPr>
              <a:t> </a:t>
            </a:r>
            <a:r>
              <a:rPr lang="es-ES" dirty="0">
                <a:effectLst/>
                <a:latin typeface="Times New Roman" panose="02020603050405020304" pitchFamily="18" charset="0"/>
                <a:ea typeface="Times New Roman" panose="02020603050405020304" pitchFamily="18" charset="0"/>
              </a:rPr>
              <a:t>SE</a:t>
            </a:r>
            <a:r>
              <a:rPr lang="es-ES" spc="-15" dirty="0">
                <a:effectLst/>
                <a:latin typeface="Times New Roman" panose="02020603050405020304" pitchFamily="18" charset="0"/>
                <a:ea typeface="Times New Roman" panose="02020603050405020304" pitchFamily="18" charset="0"/>
              </a:rPr>
              <a:t> </a:t>
            </a:r>
            <a:r>
              <a:rPr lang="es-ES" dirty="0">
                <a:effectLst/>
                <a:latin typeface="Times New Roman" panose="02020603050405020304" pitchFamily="18" charset="0"/>
                <a:ea typeface="Times New Roman" panose="02020603050405020304" pitchFamily="18" charset="0"/>
              </a:rPr>
              <a:t>ENCARGA</a:t>
            </a:r>
            <a:r>
              <a:rPr lang="es-ES" spc="-10" dirty="0">
                <a:effectLst/>
                <a:latin typeface="Times New Roman" panose="02020603050405020304" pitchFamily="18" charset="0"/>
                <a:ea typeface="Times New Roman" panose="02020603050405020304" pitchFamily="18" charset="0"/>
              </a:rPr>
              <a:t> </a:t>
            </a:r>
            <a:r>
              <a:rPr lang="es-ES" dirty="0">
                <a:effectLst/>
                <a:latin typeface="Times New Roman" panose="02020603050405020304" pitchFamily="18" charset="0"/>
                <a:ea typeface="Times New Roman" panose="02020603050405020304" pitchFamily="18" charset="0"/>
              </a:rPr>
              <a:t>DE</a:t>
            </a:r>
            <a:r>
              <a:rPr lang="es-ES" spc="-15" dirty="0">
                <a:effectLst/>
                <a:latin typeface="Times New Roman" panose="02020603050405020304" pitchFamily="18" charset="0"/>
                <a:ea typeface="Times New Roman" panose="02020603050405020304" pitchFamily="18" charset="0"/>
              </a:rPr>
              <a:t> </a:t>
            </a:r>
            <a:r>
              <a:rPr lang="es-ES" dirty="0">
                <a:effectLst/>
                <a:latin typeface="Times New Roman" panose="02020603050405020304" pitchFamily="18" charset="0"/>
                <a:ea typeface="Times New Roman" panose="02020603050405020304" pitchFamily="18" charset="0"/>
              </a:rPr>
              <a:t>ENCONTRAR</a:t>
            </a:r>
            <a:r>
              <a:rPr lang="es-ES" spc="-5" dirty="0">
                <a:effectLst/>
                <a:latin typeface="Times New Roman" panose="02020603050405020304" pitchFamily="18" charset="0"/>
                <a:ea typeface="Times New Roman" panose="02020603050405020304" pitchFamily="18" charset="0"/>
              </a:rPr>
              <a:t> </a:t>
            </a:r>
            <a:r>
              <a:rPr lang="es-ES" dirty="0">
                <a:effectLst/>
                <a:latin typeface="Times New Roman" panose="02020603050405020304" pitchFamily="18" charset="0"/>
                <a:ea typeface="Times New Roman" panose="02020603050405020304" pitchFamily="18" charset="0"/>
              </a:rPr>
              <a:t>LAS FORMAS</a:t>
            </a:r>
            <a:r>
              <a:rPr lang="es-ES" spc="-15" dirty="0">
                <a:effectLst/>
                <a:latin typeface="Times New Roman" panose="02020603050405020304" pitchFamily="18" charset="0"/>
                <a:ea typeface="Times New Roman" panose="02020603050405020304" pitchFamily="18" charset="0"/>
              </a:rPr>
              <a:t> </a:t>
            </a:r>
            <a:r>
              <a:rPr lang="es-ES" dirty="0">
                <a:effectLst/>
                <a:latin typeface="Times New Roman" panose="02020603050405020304" pitchFamily="18" charset="0"/>
                <a:ea typeface="Times New Roman" panose="02020603050405020304" pitchFamily="18" charset="0"/>
              </a:rPr>
              <a:t>DE</a:t>
            </a:r>
            <a:r>
              <a:rPr lang="es-ES" spc="-15" dirty="0">
                <a:effectLst/>
                <a:latin typeface="Times New Roman" panose="02020603050405020304" pitchFamily="18" charset="0"/>
                <a:ea typeface="Times New Roman" panose="02020603050405020304" pitchFamily="18" charset="0"/>
              </a:rPr>
              <a:t> </a:t>
            </a:r>
            <a:r>
              <a:rPr lang="es-ES" dirty="0">
                <a:effectLst/>
                <a:latin typeface="Times New Roman" panose="02020603050405020304" pitchFamily="18" charset="0"/>
                <a:ea typeface="Times New Roman" panose="02020603050405020304" pitchFamily="18" charset="0"/>
              </a:rPr>
              <a:t>PREVENCIÓN</a:t>
            </a:r>
            <a:r>
              <a:rPr lang="es-ES" spc="-35" dirty="0">
                <a:effectLst/>
                <a:latin typeface="Times New Roman" panose="02020603050405020304" pitchFamily="18" charset="0"/>
                <a:ea typeface="Times New Roman" panose="02020603050405020304" pitchFamily="18" charset="0"/>
              </a:rPr>
              <a:t> </a:t>
            </a:r>
            <a:r>
              <a:rPr lang="es-ES" dirty="0">
                <a:effectLst/>
                <a:latin typeface="Times New Roman" panose="02020603050405020304" pitchFamily="18" charset="0"/>
                <a:ea typeface="Times New Roman" panose="02020603050405020304" pitchFamily="18" charset="0"/>
              </a:rPr>
              <a:t>DEL</a:t>
            </a:r>
            <a:r>
              <a:rPr lang="es-ES" spc="-30" dirty="0">
                <a:effectLst/>
                <a:latin typeface="Times New Roman" panose="02020603050405020304" pitchFamily="18" charset="0"/>
                <a:ea typeface="Times New Roman" panose="02020603050405020304" pitchFamily="18" charset="0"/>
              </a:rPr>
              <a:t> </a:t>
            </a:r>
            <a:r>
              <a:rPr lang="es-ES" dirty="0">
                <a:effectLst/>
                <a:latin typeface="Times New Roman" panose="02020603050405020304" pitchFamily="18" charset="0"/>
                <a:ea typeface="Times New Roman" panose="02020603050405020304" pitchFamily="18" charset="0"/>
              </a:rPr>
              <a:t>DELITO.</a:t>
            </a:r>
          </a:p>
          <a:p>
            <a:pPr algn="just">
              <a:spcBef>
                <a:spcPts val="1035"/>
              </a:spcBef>
            </a:pPr>
            <a:r>
              <a:rPr lang="es-ES" b="1" dirty="0">
                <a:latin typeface="Times New Roman" panose="02020603050405020304" pitchFamily="18" charset="0"/>
              </a:rPr>
              <a:t>LA IMPORTANCIA DE LA PSICOLOGÍA PARA LA CRIMINOLOGÍA.</a:t>
            </a:r>
            <a:endParaRPr lang="es-EC" b="1" dirty="0">
              <a:latin typeface="Times New Roman" panose="02020603050405020304" pitchFamily="18" charset="0"/>
            </a:endParaRPr>
          </a:p>
          <a:p>
            <a:pPr algn="just">
              <a:spcBef>
                <a:spcPts val="35"/>
              </a:spcBef>
            </a:pPr>
            <a:r>
              <a:rPr lang="es-ES" b="1" dirty="0">
                <a:latin typeface="Times New Roman" panose="02020603050405020304" pitchFamily="18" charset="0"/>
              </a:rPr>
              <a:t> </a:t>
            </a:r>
            <a:endParaRPr lang="es-EC" b="1" dirty="0">
              <a:latin typeface="Times New Roman" panose="02020603050405020304" pitchFamily="18" charset="0"/>
            </a:endParaRPr>
          </a:p>
          <a:p>
            <a:pPr marR="103505" algn="just">
              <a:lnSpc>
                <a:spcPct val="200000"/>
              </a:lnSpc>
            </a:pPr>
            <a:r>
              <a:rPr lang="es-ES" dirty="0">
                <a:effectLst/>
                <a:latin typeface="Times New Roman" panose="02020603050405020304" pitchFamily="18" charset="0"/>
                <a:ea typeface="Times New Roman" panose="02020603050405020304" pitchFamily="18" charset="0"/>
              </a:rPr>
              <a:t>ES UN MEDIO PARA TENER UN ACERCAMIENTO EN TODOS LOS ASPECTOS QUE ENCIERRA A LA PERSONALIDAD Y CON ESTO REALIZA UN ESTUDIO TANTO DE LA VÍCTIMA COMO DEL DELINCUENTE, DENTRO DEL ENFOQUE SICOLÓGICO DE LA CRIMINOLOGÍA.</a:t>
            </a:r>
            <a:endParaRPr lang="es-EC" dirty="0">
              <a:effectLst/>
              <a:latin typeface="Times New Roman" panose="02020603050405020304" pitchFamily="18" charset="0"/>
              <a:ea typeface="Times New Roman" panose="02020603050405020304" pitchFamily="18" charset="0"/>
            </a:endParaRPr>
          </a:p>
          <a:p>
            <a:pPr algn="just">
              <a:spcBef>
                <a:spcPts val="1035"/>
              </a:spcBef>
            </a:pPr>
            <a:r>
              <a:rPr lang="es-ES" b="1" dirty="0">
                <a:latin typeface="Times New Roman" panose="02020603050405020304" pitchFamily="18" charset="0"/>
              </a:rPr>
              <a:t>RAMAS PARA ANALIZAR LA PERSONALIDAD TOTAL DEL DELINCUENTE.</a:t>
            </a:r>
            <a:endParaRPr lang="es-EC" b="1" dirty="0">
              <a:latin typeface="Times New Roman" panose="02020603050405020304" pitchFamily="18" charset="0"/>
            </a:endParaRPr>
          </a:p>
          <a:p>
            <a:pPr algn="just">
              <a:spcBef>
                <a:spcPts val="10"/>
              </a:spcBef>
            </a:pPr>
            <a:r>
              <a:rPr lang="es-ES" dirty="0">
                <a:effectLst/>
                <a:latin typeface="Times New Roman" panose="02020603050405020304" pitchFamily="18"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a:p>
            <a:pPr algn="just"/>
            <a:r>
              <a:rPr lang="es-ES" b="1" dirty="0">
                <a:effectLst/>
                <a:latin typeface="Times New Roman" panose="02020603050405020304" pitchFamily="18" charset="0"/>
                <a:ea typeface="Times New Roman" panose="02020603050405020304" pitchFamily="18" charset="0"/>
              </a:rPr>
              <a:t>PSICOLOGÍA CRIMINAL</a:t>
            </a:r>
            <a:r>
              <a:rPr lang="es-ES" dirty="0">
                <a:effectLst/>
                <a:latin typeface="Times New Roman" panose="02020603050405020304" pitchFamily="18" charset="0"/>
                <a:ea typeface="Times New Roman" panose="02020603050405020304" pitchFamily="18" charset="0"/>
              </a:rPr>
              <a:t>.- SE ENCARGA DEL ESTUDIO DE LA PERSONALIDAD Y TODOS LOS PROCESOS MENTALES QUE SE PUEDA TENER.</a:t>
            </a:r>
            <a:endParaRPr lang="es-EC" dirty="0">
              <a:effectLst/>
              <a:latin typeface="Times New Roman" panose="02020603050405020304" pitchFamily="18" charset="0"/>
              <a:ea typeface="Times New Roman" panose="02020603050405020304" pitchFamily="18" charset="0"/>
            </a:endParaRPr>
          </a:p>
          <a:p>
            <a:pPr algn="just">
              <a:spcBef>
                <a:spcPts val="985"/>
              </a:spcBef>
            </a:pPr>
            <a:r>
              <a:rPr lang="es-ES" b="1" dirty="0">
                <a:latin typeface="Times New Roman" panose="02020603050405020304" pitchFamily="18" charset="0"/>
              </a:rPr>
              <a:t>PSICOLOGÍA JUDICIAL.- </a:t>
            </a:r>
            <a:r>
              <a:rPr lang="es-ES" dirty="0">
                <a:latin typeface="Times New Roman" panose="02020603050405020304" pitchFamily="18" charset="0"/>
              </a:rPr>
              <a:t>QUE SE ENCARGA DE ESTUDIAR PRINCIPALMENTE EL COMPORTAMIENTO DE LA PERSONA QUE HA SIDO ACUSADA DE UN DELITO.</a:t>
            </a:r>
            <a:endParaRPr lang="es-EC" dirty="0">
              <a:latin typeface="Times New Roman" panose="02020603050405020304" pitchFamily="18" charset="0"/>
            </a:endParaRPr>
          </a:p>
          <a:p>
            <a:pPr algn="just">
              <a:spcBef>
                <a:spcPts val="1035"/>
              </a:spcBef>
            </a:pPr>
            <a:r>
              <a:rPr lang="es-ES" b="1" dirty="0">
                <a:latin typeface="Times New Roman" panose="02020603050405020304" pitchFamily="18" charset="0"/>
              </a:rPr>
              <a:t>PSICOLOGÍA CARCELARIA.- </a:t>
            </a:r>
            <a:r>
              <a:rPr lang="es-ES" dirty="0">
                <a:latin typeface="Times New Roman" panose="02020603050405020304" pitchFamily="18" charset="0"/>
              </a:rPr>
              <a:t>EN DONDE ESTA ESTUDIA AL INDIVIDUO MIENTRAS SE ENCUENTRA EN UN ESTABLECIMIENTO CARCELARIO CUMPLIENDO UN CASTIGO POR HABER COMETIDO UN DELITO.</a:t>
            </a:r>
            <a:endParaRPr lang="es-EC" dirty="0">
              <a:latin typeface="Times New Roman" panose="02020603050405020304" pitchFamily="18" charset="0"/>
            </a:endParaRPr>
          </a:p>
          <a:p>
            <a:pPr algn="just">
              <a:spcBef>
                <a:spcPts val="1035"/>
              </a:spcBef>
            </a:pPr>
            <a:r>
              <a:rPr lang="es-ES" dirty="0">
                <a:latin typeface="Times New Roman" panose="02020603050405020304" pitchFamily="18" charset="0"/>
              </a:rPr>
              <a:t>P</a:t>
            </a:r>
            <a:r>
              <a:rPr lang="es-ES" b="1" dirty="0">
                <a:latin typeface="Times New Roman" panose="02020603050405020304" pitchFamily="18" charset="0"/>
              </a:rPr>
              <a:t>SICOLOGÍA LEGAL.- </a:t>
            </a:r>
            <a:r>
              <a:rPr lang="es-ES" dirty="0">
                <a:latin typeface="Times New Roman" panose="02020603050405020304" pitchFamily="18" charset="0"/>
              </a:rPr>
              <a:t>AQUÍ LA FUNCIÓN ES COORDINAR LOS CONCEPTOS PSICOLÓGICOS Y PSICOPATOLÓGICOS QUE SE DAN DEBIDO A QUE SE APLICAN LAS NORMAS PENALES.</a:t>
            </a:r>
            <a:endParaRPr lang="es-EC" dirty="0">
              <a:latin typeface="Times New Roman" panose="02020603050405020304" pitchFamily="18" charset="0"/>
            </a:endParaRPr>
          </a:p>
          <a:p>
            <a:pPr algn="just"/>
            <a:r>
              <a:rPr lang="es-ES" sz="1800" dirty="0">
                <a:latin typeface="Times New Roman" panose="02020603050405020304" pitchFamily="18" charset="0"/>
              </a:rPr>
              <a:t> </a:t>
            </a:r>
            <a:endParaRPr lang="es-EC" sz="1800" dirty="0">
              <a:latin typeface="Times New Roman" panose="02020603050405020304" pitchFamily="18" charset="0"/>
            </a:endParaRPr>
          </a:p>
          <a:p>
            <a:pPr algn="just">
              <a:lnSpc>
                <a:spcPct val="115000"/>
              </a:lnSpc>
              <a:spcBef>
                <a:spcPts val="360"/>
              </a:spcBef>
            </a:pPr>
            <a:r>
              <a:rPr lang="es-ES" sz="1800" spc="35" dirty="0">
                <a:effectLst/>
                <a:latin typeface="Times New Roman" panose="02020603050405020304" pitchFamily="18" charset="0"/>
                <a:ea typeface="Times New Roman" panose="02020603050405020304" pitchFamily="18" charset="0"/>
              </a:rPr>
              <a:t> </a:t>
            </a:r>
            <a:endParaRPr lang="es-EC" dirty="0"/>
          </a:p>
        </p:txBody>
      </p:sp>
    </p:spTree>
    <p:extLst>
      <p:ext uri="{BB962C8B-B14F-4D97-AF65-F5344CB8AC3E}">
        <p14:creationId xmlns:p14="http://schemas.microsoft.com/office/powerpoint/2010/main" val="2346446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0B63972-9644-438B-91A5-E991FF5537A0}"/>
              </a:ext>
            </a:extLst>
          </p:cNvPr>
          <p:cNvSpPr>
            <a:spLocks noGrp="1"/>
          </p:cNvSpPr>
          <p:nvPr>
            <p:ph idx="1"/>
          </p:nvPr>
        </p:nvSpPr>
        <p:spPr/>
        <p:txBody>
          <a:bodyPr>
            <a:normAutofit lnSpcReduction="10000"/>
          </a:bodyPr>
          <a:lstStyle/>
          <a:p>
            <a:pPr algn="just"/>
            <a:r>
              <a:rPr lang="es-ES" dirty="0"/>
              <a:t>ENFOQUE SOCIOLÓGICO DE LA CRIMINOLOGÍA.</a:t>
            </a:r>
          </a:p>
          <a:p>
            <a:pPr algn="just"/>
            <a:r>
              <a:rPr lang="es-ES" dirty="0"/>
              <a:t>LA SOCIOLOGÍA ES UNA CIENCIA QUE ESTUDIA LA VIDA SOCIAL HUMANA, EN ESTE SENTIDO, LA SOCIOLOGÍA SE ENCARGA DE ESTUDIAR, ANALIZAR Y DESCRIBIR LA ESTRUCTURA, ORGANIZACIÓN Y FUNCIONAMIENTO DE LAS SOCIEDADES, ASÍ COMO LAS CONDUCTAS, TENDENCIAS, FENÓMENOS Y PROBLEMÁTICAS QUE SE CONFIGURAN A NIVEL COLECTIVO COMO CONSECUENCIA DE LAS ACTIVIDADES SOCIALES.</a:t>
            </a:r>
          </a:p>
          <a:p>
            <a:pPr algn="just"/>
            <a:r>
              <a:rPr lang="es-ES" dirty="0"/>
              <a:t>SOCIOLOGÍA DEL DERECHO PENAL EN LA CRIMINOLOGÍA</a:t>
            </a:r>
          </a:p>
          <a:p>
            <a:pPr algn="just"/>
            <a:r>
              <a:rPr lang="es-ES" dirty="0"/>
              <a:t>LA SOCIOLOGÍA DEL DERECHO O TAMBIÉN CONOCIDA COMO SOCIOLOGÍA JURÍDICA; LA MISMA QUE PUEDE DEFINIRSE COMO UNA RAMA DE LA SOCIOLOGÍA GENERAL, QUE SE ENCARGA DEL ESTUDIO DE TODO LO RELATIVO Y CONCERNIENTE A LAS RELACIONES ENTRE DERECHO Y SOCIEDAD. DEL MISMO MODO PODEMOS REFERIRNOS A LA CRIMINOLOGÍA COMO LA CIENCIA EMPÍRICA E INTERDISCIPLINARIA QUE SE ENCARGA DEL ESTUDIO DE TODOS LOS ASPECTOS </a:t>
            </a:r>
            <a:r>
              <a:rPr lang="es-ES" sz="1800" dirty="0">
                <a:effectLst/>
                <a:latin typeface="Times New Roman" panose="02020603050405020304" pitchFamily="18" charset="0"/>
                <a:ea typeface="Times New Roman" panose="02020603050405020304" pitchFamily="18" charset="0"/>
              </a:rPr>
              <a:t>CORRESPONDIENTES AL COMETIMIENTO DE UN DELITO, EN TANTO MOTIVACIÓN, LUGAR, CRIMINAL, VÍCTIMA Y EL DELITO EN SÍ MISMO.</a:t>
            </a:r>
            <a:endParaRPr lang="es-EC" sz="1800" dirty="0">
              <a:effectLst/>
              <a:latin typeface="Times New Roman" panose="02020603050405020304" pitchFamily="18" charset="0"/>
              <a:ea typeface="Times New Roman" panose="02020603050405020304" pitchFamily="18" charset="0"/>
            </a:endParaRPr>
          </a:p>
          <a:p>
            <a:pPr algn="just"/>
            <a:endParaRPr lang="es-EC" dirty="0"/>
          </a:p>
        </p:txBody>
      </p:sp>
    </p:spTree>
    <p:extLst>
      <p:ext uri="{BB962C8B-B14F-4D97-AF65-F5344CB8AC3E}">
        <p14:creationId xmlns:p14="http://schemas.microsoft.com/office/powerpoint/2010/main" val="3759248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0B63972-9644-438B-91A5-E991FF5537A0}"/>
              </a:ext>
            </a:extLst>
          </p:cNvPr>
          <p:cNvSpPr>
            <a:spLocks noGrp="1"/>
          </p:cNvSpPr>
          <p:nvPr>
            <p:ph idx="1"/>
          </p:nvPr>
        </p:nvSpPr>
        <p:spPr>
          <a:xfrm>
            <a:off x="1066800" y="1433015"/>
            <a:ext cx="10058400" cy="4694830"/>
          </a:xfrm>
        </p:spPr>
        <p:txBody>
          <a:bodyPr>
            <a:normAutofit fontScale="62500" lnSpcReduction="20000"/>
          </a:bodyPr>
          <a:lstStyle/>
          <a:p>
            <a:pPr marL="63500" marR="234315" algn="just">
              <a:lnSpc>
                <a:spcPct val="170000"/>
              </a:lnSpc>
              <a:spcBef>
                <a:spcPts val="1110"/>
              </a:spcBef>
              <a:spcAft>
                <a:spcPts val="0"/>
              </a:spcAft>
            </a:pPr>
            <a:r>
              <a:rPr lang="es-ES" sz="1800" dirty="0">
                <a:effectLst/>
                <a:latin typeface="Times New Roman" panose="02020603050405020304" pitchFamily="18" charset="0"/>
                <a:ea typeface="Times New Roman" panose="02020603050405020304" pitchFamily="18" charset="0"/>
              </a:rPr>
              <a:t>QUETELET EN</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SU</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ESTUDIO DE</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SOCIOLOGÍA Y</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CRIMINOLOGÍA</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PUDO DETERMINAR</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LLAMADAS</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LEYES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TÉRMICAS,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ESTAS SON</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TRES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PRINCIPALMENTE:</a:t>
            </a:r>
            <a:endParaRPr lang="es-EC" sz="1800" dirty="0">
              <a:effectLst/>
              <a:latin typeface="Times New Roman" panose="02020603050405020304" pitchFamily="18" charset="0"/>
              <a:ea typeface="Times New Roman" panose="02020603050405020304" pitchFamily="18" charset="0"/>
            </a:endParaRPr>
          </a:p>
          <a:p>
            <a:pPr marL="63500" indent="448310" algn="just">
              <a:lnSpc>
                <a:spcPct val="170000"/>
              </a:lnSpc>
              <a:spcBef>
                <a:spcPts val="1045"/>
              </a:spcBef>
              <a:spcAft>
                <a:spcPts val="0"/>
              </a:spcAft>
            </a:pPr>
            <a:r>
              <a:rPr lang="es-ES" sz="1800" dirty="0">
                <a:effectLst/>
                <a:latin typeface="Times New Roman" panose="02020603050405020304" pitchFamily="18" charset="0"/>
                <a:ea typeface="Times New Roman" panose="02020603050405020304" pitchFamily="18" charset="0"/>
              </a:rPr>
              <a:t>1ª. EN</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INVIERNO</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COMETEN</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MAYOR NÚMERO</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DELITOS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CONTRA</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PROPIEDAD</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QUE</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VERANO.</a:t>
            </a:r>
            <a:endParaRPr lang="es-EC" sz="1800" dirty="0">
              <a:effectLst/>
              <a:latin typeface="Times New Roman" panose="02020603050405020304" pitchFamily="18" charset="0"/>
              <a:ea typeface="Times New Roman" panose="02020603050405020304" pitchFamily="18" charset="0"/>
            </a:endParaRPr>
          </a:p>
          <a:p>
            <a:pPr algn="just">
              <a:lnSpc>
                <a:spcPct val="170000"/>
              </a:lnSpc>
            </a:pPr>
            <a:r>
              <a:rPr lang="es-EC" dirty="0"/>
              <a:t>UN EJEMPLO DEESTA LEY TÉMICA .- EN EL MES DEDICIEMBRE SE COMETEN MAYOR NÚMERO DE DELITOS CONTRA LAPROPIEDAD.</a:t>
            </a:r>
          </a:p>
          <a:p>
            <a:pPr marL="511810" algn="just">
              <a:lnSpc>
                <a:spcPct val="170000"/>
              </a:lnSpc>
              <a:spcBef>
                <a:spcPts val="990"/>
              </a:spcBef>
              <a:spcAft>
                <a:spcPts val="0"/>
              </a:spcAft>
            </a:pPr>
            <a:r>
              <a:rPr lang="es-ES" sz="1800" dirty="0">
                <a:effectLst/>
                <a:latin typeface="Times New Roman" panose="02020603050405020304" pitchFamily="18" charset="0"/>
                <a:ea typeface="Times New Roman" panose="02020603050405020304" pitchFamily="18" charset="0"/>
              </a:rPr>
              <a:t>2ª.</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DELITOS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CONTRA</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PERSONAS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COMETEN</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PRINCIPALMENTE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VERANO.</a:t>
            </a:r>
            <a:endParaRPr lang="es-EC" sz="1800" dirty="0">
              <a:effectLst/>
              <a:latin typeface="Times New Roman" panose="02020603050405020304" pitchFamily="18" charset="0"/>
              <a:ea typeface="Times New Roman" panose="02020603050405020304" pitchFamily="18" charset="0"/>
            </a:endParaRPr>
          </a:p>
          <a:p>
            <a:pPr algn="just">
              <a:lnSpc>
                <a:spcPct val="170000"/>
              </a:lnSpc>
            </a:pPr>
            <a:r>
              <a:rPr lang="es-ES" sz="1800" dirty="0">
                <a:effectLst/>
                <a:latin typeface="Times New Roman" panose="02020603050405020304" pitchFamily="18" charset="0"/>
                <a:ea typeface="Times New Roman" panose="02020603050405020304" pitchFamily="18" charset="0"/>
              </a:rPr>
              <a:t>ESTA LEY LA PODEMOS EXPLICAR DE IGUAL MANERA DESDE LA EJEMPLIFICACIÓN; CUANDO EXISTEN</a:t>
            </a:r>
            <a:r>
              <a:rPr lang="es-ES" sz="1800" spc="-29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ALTAS TEMPERATURAS, LAS PASIONES HUMANAS SE VEN EXALTADAS. EN LAS ÉPOCAS CALUROSAS LAS PERSONAS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TIENDEN A SALIR DE CASA PARA EVITAR EL CALOR, TAMBIÉN A CONSUMIR MÁS BEBIDAS ALCOHÓLICAS, COMO ES</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LÓGICO INCLUSO LA MISMA TEMPERATURA PUEDE IRRITAR A LAS PERSONAS, POR CONSIGUIENTE EXISTE MÁS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CONTACTO,</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MÁS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INTERACCIÓN</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SOCIAL,</a:t>
            </a:r>
            <a:r>
              <a:rPr lang="es-ES" sz="1800" spc="4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Y</a:t>
            </a:r>
            <a:r>
              <a:rPr lang="es-ES" sz="1800" spc="-4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COMO</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CONSECUENCIA DISGUSTOS,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RIÑAS,</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ETC.</a:t>
            </a:r>
          </a:p>
          <a:p>
            <a:pPr marL="511810" algn="just">
              <a:lnSpc>
                <a:spcPct val="170000"/>
              </a:lnSpc>
              <a:spcBef>
                <a:spcPts val="985"/>
              </a:spcBef>
              <a:spcAft>
                <a:spcPts val="0"/>
              </a:spcAft>
            </a:pPr>
            <a:r>
              <a:rPr lang="es-ES" sz="1800" dirty="0">
                <a:effectLst/>
                <a:latin typeface="Times New Roman" panose="02020603050405020304" pitchFamily="18" charset="0"/>
                <a:ea typeface="Times New Roman" panose="02020603050405020304" pitchFamily="18" charset="0"/>
              </a:rPr>
              <a:t>3ª.</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LOS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DELITOS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SEXUALES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PRESENTAN</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CON</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MAYOR</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FRECUENCIA</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EN</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PRIMAVERA.</a:t>
            </a:r>
            <a:endParaRPr lang="es-EC" sz="1800" dirty="0">
              <a:effectLst/>
              <a:latin typeface="Times New Roman" panose="02020603050405020304" pitchFamily="18" charset="0"/>
              <a:ea typeface="Times New Roman" panose="02020603050405020304" pitchFamily="18" charset="0"/>
            </a:endParaRPr>
          </a:p>
          <a:p>
            <a:pPr algn="just">
              <a:lnSpc>
                <a:spcPct val="170000"/>
              </a:lnSpc>
            </a:pPr>
            <a:r>
              <a:rPr lang="es-ES" sz="1800" dirty="0">
                <a:effectLst/>
                <a:latin typeface="Times New Roman" panose="02020603050405020304" pitchFamily="18" charset="0"/>
                <a:ea typeface="Times New Roman" panose="02020603050405020304" pitchFamily="18" charset="0"/>
              </a:rPr>
              <a:t>EN ESTA LEY, QUETELET AFIRMA QUE EN PRIMAVERA TODOS LOS ANIMALES POTENCIAN SUS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CAPACIDADES</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SEXUALES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POR HECHOS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NATURALES</a:t>
            </a:r>
            <a:r>
              <a:rPr lang="es-ES" sz="1800" spc="-1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PARA</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PRESERVAR</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LA</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ESPECIE,</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EL</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HOMBRE</a:t>
            </a:r>
            <a:r>
              <a:rPr lang="es-ES" sz="1800" spc="-1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AL</a:t>
            </a:r>
            <a:r>
              <a:rPr lang="es-ES" sz="1800" spc="-5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SER</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UN</a:t>
            </a:r>
            <a:r>
              <a:rPr lang="es-ES" sz="1800" spc="-2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ANIMAR</a:t>
            </a:r>
            <a:r>
              <a:rPr lang="es-ES" sz="1800" spc="-28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(RACIONAL)</a:t>
            </a:r>
            <a:r>
              <a:rPr lang="es-ES" sz="1800" spc="3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NO</a:t>
            </a:r>
            <a:r>
              <a:rPr lang="es-ES" sz="1800" spc="3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ES</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NINGUNA</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EXCEPCIÓN.</a:t>
            </a:r>
            <a:endParaRPr lang="es-EC" sz="1800" dirty="0">
              <a:effectLst/>
              <a:latin typeface="Times New Roman" panose="02020603050405020304" pitchFamily="18" charset="0"/>
              <a:ea typeface="Times New Roman" panose="02020603050405020304" pitchFamily="18" charset="0"/>
            </a:endParaRPr>
          </a:p>
          <a:p>
            <a:pPr marL="63500" marR="93980" algn="just">
              <a:lnSpc>
                <a:spcPct val="200000"/>
              </a:lnSpc>
              <a:spcBef>
                <a:spcPts val="920"/>
              </a:spcBef>
              <a:spcAft>
                <a:spcPts val="0"/>
              </a:spcAft>
            </a:pPr>
            <a:endParaRPr lang="es-EC" sz="1800" dirty="0">
              <a:effectLst/>
              <a:latin typeface="Times New Roman" panose="02020603050405020304" pitchFamily="18" charset="0"/>
              <a:ea typeface="Times New Roman" panose="02020603050405020304" pitchFamily="18" charset="0"/>
            </a:endParaRPr>
          </a:p>
          <a:p>
            <a:pPr algn="just"/>
            <a:endParaRPr lang="es-EC" dirty="0"/>
          </a:p>
        </p:txBody>
      </p:sp>
    </p:spTree>
    <p:extLst>
      <p:ext uri="{BB962C8B-B14F-4D97-AF65-F5344CB8AC3E}">
        <p14:creationId xmlns:p14="http://schemas.microsoft.com/office/powerpoint/2010/main" val="1584235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0B63972-9644-438B-91A5-E991FF5537A0}"/>
              </a:ext>
            </a:extLst>
          </p:cNvPr>
          <p:cNvSpPr>
            <a:spLocks noGrp="1"/>
          </p:cNvSpPr>
          <p:nvPr>
            <p:ph idx="1"/>
          </p:nvPr>
        </p:nvSpPr>
        <p:spPr>
          <a:xfrm>
            <a:off x="875732" y="1746913"/>
            <a:ext cx="10058400" cy="4694830"/>
          </a:xfrm>
        </p:spPr>
        <p:txBody>
          <a:bodyPr>
            <a:normAutofit fontScale="62500" lnSpcReduction="20000"/>
          </a:bodyPr>
          <a:lstStyle/>
          <a:p>
            <a:pPr algn="just">
              <a:spcBef>
                <a:spcPts val="360"/>
              </a:spcBef>
            </a:pPr>
            <a:r>
              <a:rPr lang="es-ES" sz="2200" b="1" dirty="0">
                <a:latin typeface="Times New Roman" panose="02020603050405020304" pitchFamily="18" charset="0"/>
              </a:rPr>
              <a:t>CLASES DE DELINCUENTES SEGÚN ENRICO FERRI</a:t>
            </a:r>
            <a:r>
              <a:rPr lang="es-ES" sz="1800" b="1" dirty="0">
                <a:latin typeface="Times New Roman" panose="02020603050405020304" pitchFamily="18" charset="0"/>
              </a:rPr>
              <a:t>.</a:t>
            </a:r>
            <a:endParaRPr lang="es-EC" sz="1800" b="1" dirty="0">
              <a:latin typeface="Times New Roman" panose="02020603050405020304" pitchFamily="18" charset="0"/>
            </a:endParaRPr>
          </a:p>
          <a:p>
            <a:pPr algn="just"/>
            <a:r>
              <a:rPr lang="es-ES" sz="1800" dirty="0">
                <a:latin typeface="Times New Roman" panose="02020603050405020304" pitchFamily="18" charset="0"/>
              </a:rPr>
              <a:t> </a:t>
            </a:r>
            <a:endParaRPr lang="es-EC" sz="1800" dirty="0">
              <a:latin typeface="Times New Roman" panose="02020603050405020304" pitchFamily="18" charset="0"/>
            </a:endParaRPr>
          </a:p>
          <a:p>
            <a:pPr algn="just">
              <a:spcBef>
                <a:spcPts val="895"/>
              </a:spcBef>
            </a:pPr>
            <a:r>
              <a:rPr lang="es-ES" sz="1800" dirty="0">
                <a:latin typeface="Times New Roman" panose="02020603050405020304" pitchFamily="18" charset="0"/>
              </a:rPr>
              <a:t>DELINCUENTE NATO.- ES AQUEL QUE TIENE UNA CARGA CONGÉNITA Y ORGÁNICA QUE ES LA PULSIÓN DE SU DELITO, LO QUE HACE LA PROGNOSIS DIFÍCIL.</a:t>
            </a:r>
            <a:endParaRPr lang="es-EC" sz="1800" dirty="0">
              <a:latin typeface="Times New Roman" panose="02020603050405020304" pitchFamily="18" charset="0"/>
            </a:endParaRPr>
          </a:p>
          <a:p>
            <a:pPr algn="just">
              <a:spcBef>
                <a:spcPts val="1035"/>
              </a:spcBef>
            </a:pPr>
            <a:r>
              <a:rPr lang="es-ES" sz="1800" dirty="0">
                <a:latin typeface="Times New Roman" panose="02020603050405020304" pitchFamily="18" charset="0"/>
              </a:rPr>
              <a:t>DELINCUENTE LOCO O ALIENADO.- ES EL QUE PADECE UNA GRAVE DESARMONÍA PSÍQUICA.</a:t>
            </a:r>
            <a:endParaRPr lang="es-EC" sz="1800" dirty="0">
              <a:latin typeface="Times New Roman" panose="02020603050405020304" pitchFamily="18" charset="0"/>
            </a:endParaRPr>
          </a:p>
          <a:p>
            <a:pPr algn="just"/>
            <a:r>
              <a:rPr lang="es-ES" sz="1800" dirty="0">
                <a:latin typeface="Times New Roman" panose="02020603050405020304" pitchFamily="18" charset="0"/>
              </a:rPr>
              <a:t> </a:t>
            </a:r>
            <a:endParaRPr lang="es-EC" sz="1800" dirty="0">
              <a:latin typeface="Times New Roman" panose="02020603050405020304" pitchFamily="18" charset="0"/>
            </a:endParaRPr>
          </a:p>
          <a:p>
            <a:pPr algn="just">
              <a:spcBef>
                <a:spcPts val="895"/>
              </a:spcBef>
            </a:pPr>
            <a:r>
              <a:rPr lang="es-ES" sz="1800" dirty="0">
                <a:latin typeface="Times New Roman" panose="02020603050405020304" pitchFamily="18" charset="0"/>
              </a:rPr>
              <a:t>DELINCUENTE HABITUAL.- ES AQUEL CUYA INCLINACIÓN A DELINQUIR ES ADQUIRIDA, AUNQUE TENGAN BASE ORGÁNICA, YA QUE NO SE ADQUIEREN HÁBITOS QUE NO SIMPATICEN AL PROPIO SER, QUE CEDE ANTE LA OPORTUNIDAD DE DELINQUIR, ES EL MEDIO EL QUE LO EMPUJA, Y SU BASE ORGÁNICA ES PEQUEÑA.</a:t>
            </a:r>
            <a:endParaRPr lang="es-EC" sz="1800" dirty="0">
              <a:latin typeface="Times New Roman" panose="02020603050405020304" pitchFamily="18" charset="0"/>
            </a:endParaRPr>
          </a:p>
          <a:p>
            <a:pPr algn="just">
              <a:spcBef>
                <a:spcPts val="1020"/>
              </a:spcBef>
            </a:pPr>
            <a:r>
              <a:rPr lang="es-ES" sz="1800" dirty="0">
                <a:latin typeface="Times New Roman" panose="02020603050405020304" pitchFamily="18" charset="0"/>
              </a:rPr>
              <a:t>DELINCUENTE PASIONAL.- ES UNA VARIEDAD DEL OCASIONAL, PERO PRESENTA CARACTERÍSTICAS QUE LO HACE TÍPICO, ESENCIALMENTE LA FACILIDAD CON QUE SE ENCIENDE Y EXPLOTA SUS SENTIMIENTOS.</a:t>
            </a:r>
            <a:endParaRPr lang="es-EC" sz="1800" dirty="0">
              <a:latin typeface="Times New Roman" panose="02020603050405020304" pitchFamily="18" charset="0"/>
            </a:endParaRPr>
          </a:p>
          <a:p>
            <a:pPr algn="just">
              <a:lnSpc>
                <a:spcPct val="200000"/>
              </a:lnSpc>
              <a:spcBef>
                <a:spcPts val="1010"/>
              </a:spcBef>
            </a:pPr>
            <a:r>
              <a:rPr lang="es-ES" sz="1800" dirty="0">
                <a:latin typeface="Times New Roman" panose="02020603050405020304" pitchFamily="18" charset="0"/>
              </a:rPr>
              <a:t>SE MANIFIESTA QUE "LAS ACCIONES HUMANAS, HONESTAS O DESHONESTAS</a:t>
            </a:r>
            <a:r>
              <a:rPr lang="es-ES" sz="1800" dirty="0">
                <a:effectLst/>
                <a:latin typeface="Times New Roman" panose="02020603050405020304" pitchFamily="18" charset="0"/>
                <a:ea typeface="Times New Roman" panose="02020603050405020304" pitchFamily="18" charset="0"/>
              </a:rPr>
              <a:t>, SOCIALES O ANTISOCIALES, SON SIEMPRE EL PRODUCTO DE UN ORGANISMO FISIO-PSÍQUICO, Y DE LA ATMÓSFERA FÍSICA Y SOCIAL QUE LO ENVUELVE, YO HE DISTINGUIDO LOS FACTORES ANTROPOLÓGICOS O INDIVIDUALES DEL CRIMEN, LOS FACTORES FÍSICOS Y LOS FACTORES SOCIALES" (FERRI, 1896)</a:t>
            </a:r>
            <a:endParaRPr lang="es-EC" sz="1800" dirty="0">
              <a:effectLst/>
              <a:latin typeface="Times New Roman" panose="02020603050405020304" pitchFamily="18" charset="0"/>
              <a:ea typeface="Times New Roman" panose="02020603050405020304" pitchFamily="18" charset="0"/>
            </a:endParaRPr>
          </a:p>
          <a:p>
            <a:pPr marR="82550" algn="just">
              <a:lnSpc>
                <a:spcPct val="200000"/>
              </a:lnSpc>
              <a:spcBef>
                <a:spcPts val="1010"/>
              </a:spcBef>
              <a:spcAft>
                <a:spcPts val="0"/>
              </a:spcAft>
            </a:pPr>
            <a:r>
              <a:rPr lang="es-ES" sz="1800" dirty="0">
                <a:effectLst/>
                <a:latin typeface="Times New Roman" panose="02020603050405020304" pitchFamily="18" charset="0"/>
                <a:ea typeface="Times New Roman" panose="02020603050405020304" pitchFamily="18" charset="0"/>
              </a:rPr>
              <a:t>DE ACUERDO A LAS TEORÍAS DE QUÉTELET, LA EDAD DE LOS DELINCUENTES ES UN PUNTO ACEPTABLE PARA TOMAR COMO REFERENCIA EN CIERTOS DELITOS.</a:t>
            </a:r>
            <a:endParaRPr lang="es-EC" sz="1800" dirty="0">
              <a:effectLst/>
              <a:latin typeface="Times New Roman" panose="02020603050405020304" pitchFamily="18" charset="0"/>
              <a:ea typeface="Times New Roman" panose="02020603050405020304" pitchFamily="18" charset="0"/>
            </a:endParaRPr>
          </a:p>
          <a:p>
            <a:pPr marL="63500" marR="93980" algn="just">
              <a:lnSpc>
                <a:spcPct val="200000"/>
              </a:lnSpc>
              <a:spcBef>
                <a:spcPts val="920"/>
              </a:spcBef>
              <a:spcAft>
                <a:spcPts val="0"/>
              </a:spcAft>
            </a:pPr>
            <a:endParaRPr lang="es-EC" sz="1800" dirty="0">
              <a:effectLst/>
              <a:latin typeface="Times New Roman" panose="02020603050405020304" pitchFamily="18" charset="0"/>
              <a:ea typeface="Times New Roman" panose="02020603050405020304" pitchFamily="18" charset="0"/>
            </a:endParaRPr>
          </a:p>
          <a:p>
            <a:pPr algn="just"/>
            <a:endParaRPr lang="es-EC" dirty="0"/>
          </a:p>
        </p:txBody>
      </p:sp>
    </p:spTree>
    <p:extLst>
      <p:ext uri="{BB962C8B-B14F-4D97-AF65-F5344CB8AC3E}">
        <p14:creationId xmlns:p14="http://schemas.microsoft.com/office/powerpoint/2010/main" val="3789357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6300" y="803915"/>
            <a:ext cx="10432586" cy="3416320"/>
          </a:xfrm>
          <a:prstGeom prst="rect">
            <a:avLst/>
          </a:prstGeom>
          <a:noFill/>
        </p:spPr>
        <p:txBody>
          <a:bodyPr wrap="square" lIns="91440" tIns="45720" rIns="91440" bIns="45720">
            <a:spAutoFit/>
          </a:bodyPr>
          <a:lstStyle/>
          <a:p>
            <a:pPr>
              <a:spcBef>
                <a:spcPts val="200"/>
              </a:spcBef>
            </a:pPr>
            <a:r>
              <a:rPr lang="es-ES" sz="5400" dirty="0">
                <a:ln w="0"/>
                <a:solidFill>
                  <a:srgbClr val="C00000"/>
                </a:solidFill>
                <a:effectLst>
                  <a:outerShdw blurRad="38100" dist="25400" dir="5400000" algn="ctr" rotWithShape="0">
                    <a:srgbClr val="6E747A">
                      <a:alpha val="43000"/>
                    </a:srgbClr>
                  </a:outerShdw>
                </a:effectLst>
                <a:latin typeface="Agency FB" panose="020B0503020202020204" pitchFamily="34" charset="0"/>
              </a:rPr>
              <a:t> “Lo único que necesita el mal para triunfar, es que los hombres buenos no haga nada» </a:t>
            </a:r>
          </a:p>
          <a:p>
            <a:pPr algn="ctr"/>
            <a:endParaRPr lang="es-ES" sz="5400" dirty="0">
              <a:ln w="0"/>
              <a:solidFill>
                <a:schemeClr val="accent2">
                  <a:lumMod val="50000"/>
                </a:schemeClr>
              </a:solidFill>
              <a:effectLst>
                <a:reflection blurRad="6350" stA="53000" endA="300" endPos="35500" dir="5400000" sy="-90000" algn="bl" rotWithShape="0"/>
              </a:effectLst>
              <a:latin typeface="Agency FB" panose="020B0503020202020204" pitchFamily="34" charset="0"/>
            </a:endParaRPr>
          </a:p>
          <a:p>
            <a:pPr algn="r">
              <a:spcBef>
                <a:spcPts val="200"/>
              </a:spcBef>
            </a:pPr>
            <a:r>
              <a:rPr lang="es-ES" sz="5400" b="1" i="1" dirty="0">
                <a:ln w="0"/>
                <a:solidFill>
                  <a:schemeClr val="accent2">
                    <a:lumMod val="50000"/>
                  </a:schemeClr>
                </a:solidFill>
                <a:effectLst>
                  <a:reflection blurRad="6350" stA="53000" endA="300" endPos="35500" dir="5400000" sy="-90000" algn="bl" rotWithShape="0"/>
                </a:effectLst>
                <a:latin typeface="Agency FB" panose="020B0503020202020204" pitchFamily="34" charset="0"/>
              </a:rPr>
              <a:t>Edmund </a:t>
            </a:r>
            <a:r>
              <a:rPr lang="es-ES" sz="5400" b="1" i="1" dirty="0" err="1">
                <a:ln w="0"/>
                <a:solidFill>
                  <a:schemeClr val="accent2">
                    <a:lumMod val="50000"/>
                  </a:schemeClr>
                </a:solidFill>
                <a:effectLst>
                  <a:reflection blurRad="6350" stA="53000" endA="300" endPos="35500" dir="5400000" sy="-90000" algn="bl" rotWithShape="0"/>
                </a:effectLst>
                <a:latin typeface="Agency FB" panose="020B0503020202020204" pitchFamily="34" charset="0"/>
              </a:rPr>
              <a:t>Burke</a:t>
            </a:r>
            <a:endParaRPr lang="es-EC" sz="5400" b="1" i="1" dirty="0">
              <a:ln w="0"/>
              <a:solidFill>
                <a:schemeClr val="accent2">
                  <a:lumMod val="50000"/>
                </a:schemeClr>
              </a:solidFill>
              <a:effectLst>
                <a:reflection blurRad="6350" stA="53000" endA="300" endPos="35500" dir="5400000" sy="-90000" algn="bl" rotWithShape="0"/>
              </a:effectLst>
              <a:latin typeface="Agency FB" panose="020B0503020202020204" pitchFamily="34" charset="0"/>
            </a:endParaRPr>
          </a:p>
        </p:txBody>
      </p:sp>
    </p:spTree>
    <p:extLst>
      <p:ext uri="{BB962C8B-B14F-4D97-AF65-F5344CB8AC3E}">
        <p14:creationId xmlns:p14="http://schemas.microsoft.com/office/powerpoint/2010/main" val="3603254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ANTECEDENTES DEL SISTEMA PENITENCIARIO </a:t>
            </a:r>
          </a:p>
        </p:txBody>
      </p:sp>
      <p:pic>
        <p:nvPicPr>
          <p:cNvPr id="5" name="Marcador de contenido 4">
            <a:extLst>
              <a:ext uri="{FF2B5EF4-FFF2-40B4-BE49-F238E27FC236}">
                <a16:creationId xmlns:a16="http://schemas.microsoft.com/office/drawing/2014/main" id="{346415BC-A0A0-412C-8047-D8243A6FEF9A}"/>
              </a:ext>
            </a:extLst>
          </p:cNvPr>
          <p:cNvPicPr>
            <a:picLocks noGrp="1" noChangeAspect="1"/>
          </p:cNvPicPr>
          <p:nvPr>
            <p:ph idx="1"/>
          </p:nvPr>
        </p:nvPicPr>
        <p:blipFill>
          <a:blip r:embed="rId2"/>
          <a:stretch>
            <a:fillRect/>
          </a:stretch>
        </p:blipFill>
        <p:spPr>
          <a:xfrm>
            <a:off x="1201004" y="1737360"/>
            <a:ext cx="9954676" cy="4623753"/>
          </a:xfrm>
        </p:spPr>
      </p:pic>
    </p:spTree>
    <p:extLst>
      <p:ext uri="{BB962C8B-B14F-4D97-AF65-F5344CB8AC3E}">
        <p14:creationId xmlns:p14="http://schemas.microsoft.com/office/powerpoint/2010/main" val="241687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C" sz="54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ANTECEDENTES DEL SISTEMA PENITENCIARIO </a:t>
            </a:r>
          </a:p>
        </p:txBody>
      </p:sp>
      <p:sp>
        <p:nvSpPr>
          <p:cNvPr id="3" name="Marcador de contenido 2"/>
          <p:cNvSpPr>
            <a:spLocks noGrp="1"/>
          </p:cNvSpPr>
          <p:nvPr>
            <p:ph idx="1"/>
          </p:nvPr>
        </p:nvSpPr>
        <p:spPr>
          <a:xfrm>
            <a:off x="836023" y="1845733"/>
            <a:ext cx="10515600" cy="4515877"/>
          </a:xfrm>
        </p:spPr>
        <p:txBody>
          <a:bodyPr>
            <a:noAutofit/>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SISTEMA PENITENCIARIO SURGE CON LA NECESIDAD DE AISLAR A LAS PERSONAS CONSIDERADAS PELIGROSAS PARA LA SOCIEDAD, ERAN UBICADAS EN CUEVAS, CAVERNAS O TUMBAS.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LAS CÁRCELES TUVIERON SUS INICIOS EN GRECIA Y ROMA, EN EL AÑO 640 D.C. Y TENÍAN COMO OBJETIVO FUNDAMENTAL EL ENCIERRO DE QUIENES ERAN CONSIDERADOS LOS ENEMIGOS DE LA PATRIA.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LA CÁRCEL DE ROMA FUE CONSTRUIDA POR ANCO MARCIO, SE LA DENOMINÓ CARCERE NEMERTINO Y SE DICE QUE EN ESE LUGAR ESTUVO COMO PRISIONERO SAN PEDRO.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GRECIA, EXISTÍA UNA CÁRCEL PARA LOS JÓVENES DELINCUENTES Y EL PRITANIO, (LOS TRAIDORES DEL ESTADO).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LA ÉPOCA MEDIEVAL NO EXISTÍAN CÁRCELES, PORQUE LA PENA ERA CONSIDERADA COMO UNA VENGANZA.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sz="2800" dirty="0"/>
          </a:p>
        </p:txBody>
      </p:sp>
    </p:spTree>
    <p:extLst>
      <p:ext uri="{BB962C8B-B14F-4D97-AF65-F5344CB8AC3E}">
        <p14:creationId xmlns:p14="http://schemas.microsoft.com/office/powerpoint/2010/main" val="336156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953D50-21C3-0BB2-2693-F904C72D79A8}"/>
              </a:ext>
            </a:extLst>
          </p:cNvPr>
          <p:cNvSpPr>
            <a:spLocks noGrp="1"/>
          </p:cNvSpPr>
          <p:nvPr>
            <p:ph idx="1"/>
          </p:nvPr>
        </p:nvSpPr>
        <p:spPr>
          <a:xfrm>
            <a:off x="1097280" y="966651"/>
            <a:ext cx="10058400" cy="4902443"/>
          </a:xfrm>
        </p:spPr>
        <p:txBody>
          <a:bodyPr>
            <a:normAutofit fontScale="85000" lnSpcReduction="20000"/>
          </a:bodyPr>
          <a:lstStyle/>
          <a:p>
            <a:pPr marL="342900" lvl="0" indent="-342900" algn="just">
              <a:lnSpc>
                <a:spcPct val="107000"/>
              </a:lnSpc>
              <a:buFont typeface="Symbol" panose="05050102010706020507" pitchFamily="18"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LA ÉPOCA FEUDAL SE CONSTRUYERON CÁRCELES, PARA CASTIGAR PRIVANDO DE LA LIBERTAD A LOS DELINCUENTES QUE NO PODÍAN COMPENSAR SU ACTO ILÍCITO CON EL PAGO DE UNA PENA PECUNIARIA.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FRANCIA EN EL AÑO 1300 TENEMOS LOS CONSERJES Y LA BASTILLA, (SE ENCERRABA A LOS POLÍTICOS CORRUPTOS).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INGLATERRA A MEDIADOS DEL SIGLO XVI SE CONSTRUYÓ LA PRIMERA CASA PARA CORRECCIÓN DE PROSTITUTAS, VAGABUNDOS Y MENDIGOS MEDIANTE TRABAJO, INSTRUCCIÓN, CASTIGOS CORPORALES Y ASISTENCIA RELIGIOSA”.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ROMA, TOMA EL NOMBRE DE HOSPICIO DE SAN MIGUEL, CREADA POR EL PAPA CLEMENTE XI EN EL AÑO 1703 Y EN LA ACTUALIDAD, EN DICHO SITIO SE UBICA EL PORTA PÓRTESE, LUGAR QUE ACOGE A LOS JÓVENES DELINCUENTES EN LA CAPITAL ITALIANA.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SISTEMA PENITENCIARIO MODERNO NACE EN EUROPA, EN EL SIGLO XVIII CON EL OBJETIVO DE HUMANIZAR LAS PENAS Y TERMINAR CON EL TRATO INHUMANO, DEBIENDO CONSIDERAR QUE EL CÓDIGO PENAL FRANCÉS A ESA FECHA CONTENÍA PENAS ARBITRARIAS Y CRUELES QUE IBAN DESDE SER QUEMADOS VIVOS, A LA TORTURA DE LA RUEDA, MUTILACIONES, MARCAS CON FUEGO, ETC </a:t>
            </a:r>
          </a:p>
          <a:p>
            <a:pPr marL="342900" indent="-342900" algn="just">
              <a:lnSpc>
                <a:spcPct val="107000"/>
              </a:lnSpc>
              <a:spcAft>
                <a:spcPts val="800"/>
              </a:spcAft>
              <a:buFont typeface="Symbol" panose="05050102010706020507" pitchFamily="18"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HISTÓRICAMENTE LOS SISTEMAS PENITENCIARIOS SE DIVIDÍAN EN CÁRCELES PÚBLICAS (AISLABA A REOS, PLEBEYOS, SIERVOS Y POLÍTICOS) Y PRIVADAS (SE AISLABA A LOS SEÑORES FEUDALES) PENA QUE SE CUMPLÍA EN SUS PROPIOS CASTILLOS.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390771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953D50-21C3-0BB2-2693-F904C72D79A8}"/>
              </a:ext>
            </a:extLst>
          </p:cNvPr>
          <p:cNvSpPr>
            <a:spLocks noGrp="1"/>
          </p:cNvSpPr>
          <p:nvPr>
            <p:ph idx="1"/>
          </p:nvPr>
        </p:nvSpPr>
        <p:spPr>
          <a:xfrm>
            <a:off x="1097280" y="966651"/>
            <a:ext cx="10058400" cy="4902443"/>
          </a:xfrm>
        </p:spPr>
        <p:txBody>
          <a:bodyPr>
            <a:normAutofit fontScale="70000" lnSpcReduction="20000"/>
          </a:bodyPr>
          <a:lstStyle/>
          <a:p>
            <a:pPr algn="just">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EL CONTINENTE AMERICANO SE HAN APLICADO ALGUNOS RÉGIMENES TALES COMO NEN EL EUROPEO DESDE EL SIGLO XIX  Y SON:</a:t>
            </a:r>
          </a:p>
          <a:p>
            <a:pPr algn="just">
              <a:lnSpc>
                <a:spcPct val="107000"/>
              </a:lnSpc>
              <a:spcAft>
                <a:spcPts val="80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A) FILADÉLFICO, CELULAR O PENSILVANO</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NACE EN ESTADOS UNIDOS. SE CARACTERIZABA POR EL AISLAMIENTO TOTAL DEL INTERNO Y LA ORIENTACIÓN PENITENCIAL RELIGIOSA, A PARTIR DEL ENCIERRO TOTAL DE DÍA Y DE NOCHE QUE BUSCABA UN AMBIENTE PROPICIO A LA MEDITACIÓN, TENIENDO COMO ÚNICA LECTURA LA BIBLIA;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B) DE AUBURN,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SURGIÓ EN NUEVA YORK Y MANTUVO EL AISLAMIENTO NOCTURNO, PERO INCORPORÓ EL TRABAJO Y LA VIDA COMÚN DURANTE EL DÍA, EXIGÍA LA “REGLA DEL SILENCIO” ABSOLUTO SOBRE LA BASE DE LA DISCIPLINA MEDIANTE CASTIGOS CORPORALES;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 PROGRESIVO,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SURGIÓ EN EUROPA EN EL SIGLO XIX, SE CARACTERIZA PORQUE EL CUMPLIMIENTO DE LA PENA DE PRISIÓN EN ETAPAS QUE IBAN DESDE EL AISLAMIENTO TOTAL HASTA LA LIBERTAD CONDICIONAL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D) REFORMATORIO,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SE INSTAURÓ EN 1876 EN ESTADOS UNIDOS ES CONSIDERADO UN RÉGIMEN PARA JÓVENES DELINCUENTES, ORIENTADO A LA CORRECCIÓN A TRAVÉS DEL EJERCICIO FÍSICO Y LA EDUCACIÓN. LA SENTENCIA ES INDETERMINADA HASTA QUE LAS AUTORIDADES VERIFICARAN LA READAPTACIÓN DE LOS JÓVENES.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2638508275"/>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1BBC4379487034497F84F37A6E208F1" ma:contentTypeVersion="13" ma:contentTypeDescription="Crear nuevo documento." ma:contentTypeScope="" ma:versionID="0ccca799197816e6e85154dd443a4938">
  <xsd:schema xmlns:xsd="http://www.w3.org/2001/XMLSchema" xmlns:xs="http://www.w3.org/2001/XMLSchema" xmlns:p="http://schemas.microsoft.com/office/2006/metadata/properties" xmlns:ns3="27b7841e-e335-4e58-9428-778d0a61e66b" xmlns:ns4="6bc6b756-ea9c-4d57-8dc9-b99d99f3690b" targetNamespace="http://schemas.microsoft.com/office/2006/metadata/properties" ma:root="true" ma:fieldsID="0f4dd1185eed0ca4b25861d4d2bd94fb" ns3:_="" ns4:_="">
    <xsd:import namespace="27b7841e-e335-4e58-9428-778d0a61e66b"/>
    <xsd:import namespace="6bc6b756-ea9c-4d57-8dc9-b99d99f3690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b7841e-e335-4e58-9428-778d0a61e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c6b756-ea9c-4d57-8dc9-b99d99f3690b"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A159B7-9E19-446E-A8C5-72948AB2B5CE}">
  <ds:schemaRefs>
    <ds:schemaRef ds:uri="http://schemas.microsoft.com/sharepoint/v3/contenttype/forms"/>
  </ds:schemaRefs>
</ds:datastoreItem>
</file>

<file path=customXml/itemProps2.xml><?xml version="1.0" encoding="utf-8"?>
<ds:datastoreItem xmlns:ds="http://schemas.openxmlformats.org/officeDocument/2006/customXml" ds:itemID="{08925DD2-356F-4A40-B779-7E88E7078136}">
  <ds:schemaRefs>
    <ds:schemaRef ds:uri="http://schemas.openxmlformats.org/package/2006/metadata/core-properties"/>
    <ds:schemaRef ds:uri="http://schemas.microsoft.com/office/2006/documentManagement/types"/>
    <ds:schemaRef ds:uri="http://purl.org/dc/terms/"/>
    <ds:schemaRef ds:uri="6bc6b756-ea9c-4d57-8dc9-b99d99f3690b"/>
    <ds:schemaRef ds:uri="http://purl.org/dc/elements/1.1/"/>
    <ds:schemaRef ds:uri="http://schemas.microsoft.com/office/2006/metadata/properties"/>
    <ds:schemaRef ds:uri="http://schemas.microsoft.com/office/infopath/2007/PartnerControls"/>
    <ds:schemaRef ds:uri="27b7841e-e335-4e58-9428-778d0a61e66b"/>
    <ds:schemaRef ds:uri="http://www.w3.org/XML/1998/namespace"/>
    <ds:schemaRef ds:uri="http://purl.org/dc/dcmitype/"/>
  </ds:schemaRefs>
</ds:datastoreItem>
</file>

<file path=customXml/itemProps3.xml><?xml version="1.0" encoding="utf-8"?>
<ds:datastoreItem xmlns:ds="http://schemas.openxmlformats.org/officeDocument/2006/customXml" ds:itemID="{1C0C6DA4-A443-4C77-BC3F-16782FED71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b7841e-e335-4e58-9428-778d0a61e66b"/>
    <ds:schemaRef ds:uri="6bc6b756-ea9c-4d57-8dc9-b99d99f36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16204</TotalTime>
  <Words>7027</Words>
  <Application>Microsoft Office PowerPoint</Application>
  <PresentationFormat>Panorámica</PresentationFormat>
  <Paragraphs>282</Paragraphs>
  <Slides>54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54</vt:i4>
      </vt:variant>
    </vt:vector>
  </HeadingPairs>
  <TitlesOfParts>
    <vt:vector size="61" baseType="lpstr">
      <vt:lpstr>Agency FB</vt:lpstr>
      <vt:lpstr>Arial</vt:lpstr>
      <vt:lpstr>Calibri</vt:lpstr>
      <vt:lpstr>Calibri Light</vt:lpstr>
      <vt:lpstr>Symbol</vt:lpstr>
      <vt:lpstr>Times New Roman</vt:lpstr>
      <vt:lpstr>Retrospección</vt:lpstr>
      <vt:lpstr>SISTEMA PENITENCIARIO</vt:lpstr>
      <vt:lpstr>ASPECTOS GENERALES DEL SISTEMA PENITENCIARIO </vt:lpstr>
      <vt:lpstr>Presentación de PowerPoint</vt:lpstr>
      <vt:lpstr>DEFINICIÓN DEL SISTEMA PENITENCIARIO </vt:lpstr>
      <vt:lpstr>OBJETIVOS</vt:lpstr>
      <vt:lpstr>ANTECEDENTES DEL SISTEMA PENITENCIARIO </vt:lpstr>
      <vt:lpstr>ANTECEDENTES DEL SISTEMA PENITENCIARIO </vt:lpstr>
      <vt:lpstr>Presentación de PowerPoint</vt:lpstr>
      <vt:lpstr>Presentación de PowerPoint</vt:lpstr>
      <vt:lpstr>LEY DE GRACIA</vt:lpstr>
      <vt:lpstr>Presentación de PowerPoint</vt:lpstr>
      <vt:lpstr>TEORÍA DE LA ASOCIACIÓN DIFERENCIAL</vt:lpstr>
      <vt:lpstr>PRINCIPIOS RECTORES DEL SISTEMA PENITENCIARIO </vt:lpstr>
      <vt:lpstr>Presentación de PowerPoint</vt:lpstr>
      <vt:lpstr>LA REALIDAD DEL SISTEMA PENITENCIARIO</vt:lpstr>
      <vt:lpstr>LA REALIDAD DEL SISTEMA PENITENCIARIO</vt:lpstr>
      <vt:lpstr>Presentación de PowerPoint</vt:lpstr>
      <vt:lpstr>MODALIDAD DEL SISTEMA</vt:lpstr>
      <vt:lpstr>LOS INTERNOS </vt:lpstr>
      <vt:lpstr>SITUACIÓN FINANCIERA</vt:lpstr>
      <vt:lpstr>SITUACIÓN DE LAS PERSONAS RECLUIDAS</vt:lpstr>
      <vt:lpstr>TRATAMIENTO A LOS PLS</vt:lpstr>
      <vt:lpstr>TRATAMIENTO A LOS PLS</vt:lpstr>
      <vt:lpstr>CONTROL SOCIAL INDÍGENA EN LOS SISTEMAS PENITENCIARIOS </vt:lpstr>
      <vt:lpstr>CONDUCTA DESVIADA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ANOMIA</vt:lpstr>
      <vt:lpstr>Presentación de PowerPoint</vt:lpstr>
      <vt:lpstr>EL ETIQUETAMIENTO</vt:lpstr>
      <vt:lpstr>EL ETIQUETAMIENTO</vt:lpstr>
      <vt:lpstr>Presentación de PowerPoint</vt:lpstr>
      <vt:lpstr>LA CRIMINALIZACIÓN DE INDIVIDUOS</vt:lpstr>
      <vt:lpstr>Presentación de PowerPoint</vt:lpstr>
      <vt:lpstr>LA SOCIOLOGÍA DEL DERECHO PENAL EN LA CRIMINOLOGÍA</vt:lpstr>
      <vt:lpstr>CONDUCTA ANTISOCIAL</vt:lpstr>
      <vt:lpstr>ENFOQUE BIOLÓGICO, PSICOLÓGICO Y SOCIOLÓGICO DE LA CRIMINOLOGÍA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tipicidad</dc:title>
  <dc:creator>Hewlett-Packard</dc:creator>
  <cp:lastModifiedBy>DELL</cp:lastModifiedBy>
  <cp:revision>189</cp:revision>
  <cp:lastPrinted>2019-04-16T17:32:28Z</cp:lastPrinted>
  <dcterms:created xsi:type="dcterms:W3CDTF">2019-04-15T03:55:16Z</dcterms:created>
  <dcterms:modified xsi:type="dcterms:W3CDTF">2023-03-11T01:54:03Z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0x01010061BBC4379487034497F84F37A6E208F1</vt:lpwstr>
  </property>
</Properties>
</file>