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Greenth Grunge" charset="1" panose="00000000000000000000"/>
      <p:regular r:id="rId17"/>
    </p:embeddedFont>
    <p:embeddedFont>
      <p:font typeface="Space Mono" charset="1" panose="02000509040000020004"/>
      <p:regular r:id="rId18"/>
    </p:embeddedFont>
    <p:embeddedFont>
      <p:font typeface="Space Mono Bold" charset="1" panose="02000809030000020004"/>
      <p:regular r:id="rId19"/>
    </p:embeddedFon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  <p:embeddedFont>
      <p:font typeface="League Spartan" charset="1" panose="00000800000000000000"/>
      <p:regular r:id="rId22"/>
    </p:embeddedFont>
    <p:embeddedFont>
      <p:font typeface="Glacial Indifference" charset="1" panose="00000000000000000000"/>
      <p:regular r:id="rId23"/>
    </p:embeddedFont>
    <p:embeddedFont>
      <p:font typeface="Glacial Indifference Bold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111" r="0" b="-21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875000">
            <a:off x="-2412302" y="6953312"/>
            <a:ext cx="6882003" cy="8229600"/>
          </a:xfrm>
          <a:custGeom>
            <a:avLst/>
            <a:gdLst/>
            <a:ahLst/>
            <a:cxnLst/>
            <a:rect r="r" b="b" t="t" l="l"/>
            <a:pathLst>
              <a:path h="8229600" w="6882003">
                <a:moveTo>
                  <a:pt x="0" y="0"/>
                </a:moveTo>
                <a:lnTo>
                  <a:pt x="6882004" y="0"/>
                </a:lnTo>
                <a:lnTo>
                  <a:pt x="68820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875000">
            <a:off x="13611321" y="-5500401"/>
            <a:ext cx="6882003" cy="8229600"/>
          </a:xfrm>
          <a:custGeom>
            <a:avLst/>
            <a:gdLst/>
            <a:ahLst/>
            <a:cxnLst/>
            <a:rect r="r" b="b" t="t" l="l"/>
            <a:pathLst>
              <a:path h="8229600" w="6882003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37289">
            <a:off x="5867952" y="8956803"/>
            <a:ext cx="16230600" cy="3130187"/>
          </a:xfrm>
          <a:custGeom>
            <a:avLst/>
            <a:gdLst/>
            <a:ahLst/>
            <a:cxnLst/>
            <a:rect r="r" b="b" t="t" l="l"/>
            <a:pathLst>
              <a:path h="3130187" w="16230600">
                <a:moveTo>
                  <a:pt x="0" y="0"/>
                </a:moveTo>
                <a:lnTo>
                  <a:pt x="16230600" y="0"/>
                </a:lnTo>
                <a:lnTo>
                  <a:pt x="16230600" y="3130187"/>
                </a:lnTo>
                <a:lnTo>
                  <a:pt x="0" y="3130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895434">
            <a:off x="-5876030" y="-1304097"/>
            <a:ext cx="16230600" cy="3130187"/>
          </a:xfrm>
          <a:custGeom>
            <a:avLst/>
            <a:gdLst/>
            <a:ahLst/>
            <a:cxnLst/>
            <a:rect r="r" b="b" t="t" l="l"/>
            <a:pathLst>
              <a:path h="3130187" w="16230600">
                <a:moveTo>
                  <a:pt x="0" y="0"/>
                </a:moveTo>
                <a:lnTo>
                  <a:pt x="16230600" y="0"/>
                </a:lnTo>
                <a:lnTo>
                  <a:pt x="16230600" y="3130187"/>
                </a:lnTo>
                <a:lnTo>
                  <a:pt x="0" y="3130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83414">
            <a:off x="15053336" y="9010712"/>
            <a:ext cx="7116792" cy="4114800"/>
          </a:xfrm>
          <a:custGeom>
            <a:avLst/>
            <a:gdLst/>
            <a:ahLst/>
            <a:cxnLst/>
            <a:rect r="r" b="b" t="t" l="l"/>
            <a:pathLst>
              <a:path h="4114800" w="7116792">
                <a:moveTo>
                  <a:pt x="0" y="0"/>
                </a:moveTo>
                <a:lnTo>
                  <a:pt x="7116793" y="0"/>
                </a:lnTo>
                <a:lnTo>
                  <a:pt x="71167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211521" y="-490474"/>
            <a:ext cx="7315200" cy="1502941"/>
          </a:xfrm>
          <a:custGeom>
            <a:avLst/>
            <a:gdLst/>
            <a:ahLst/>
            <a:cxnLst/>
            <a:rect r="r" b="b" t="t" l="l"/>
            <a:pathLst>
              <a:path h="1502941" w="7315200">
                <a:moveTo>
                  <a:pt x="0" y="0"/>
                </a:moveTo>
                <a:lnTo>
                  <a:pt x="7315200" y="0"/>
                </a:lnTo>
                <a:lnTo>
                  <a:pt x="7315200" y="1502941"/>
                </a:lnTo>
                <a:lnTo>
                  <a:pt x="0" y="1502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824735" y="9655636"/>
            <a:ext cx="7315200" cy="2824953"/>
          </a:xfrm>
          <a:custGeom>
            <a:avLst/>
            <a:gdLst/>
            <a:ahLst/>
            <a:cxnLst/>
            <a:rect r="r" b="b" t="t" l="l"/>
            <a:pathLst>
              <a:path h="2824953" w="7315200">
                <a:moveTo>
                  <a:pt x="0" y="0"/>
                </a:moveTo>
                <a:lnTo>
                  <a:pt x="7315200" y="0"/>
                </a:lnTo>
                <a:lnTo>
                  <a:pt x="7315200" y="2824953"/>
                </a:lnTo>
                <a:lnTo>
                  <a:pt x="0" y="2824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65642" y="1938374"/>
            <a:ext cx="13556715" cy="4172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63"/>
              </a:lnSpc>
            </a:pPr>
            <a:r>
              <a:rPr lang="en-US" sz="11973">
                <a:solidFill>
                  <a:srgbClr val="000000"/>
                </a:solidFill>
                <a:latin typeface="Greenth Grunge"/>
                <a:ea typeface="Greenth Grunge"/>
                <a:cs typeface="Greenth Grunge"/>
                <a:sym typeface="Greenth Grunge"/>
              </a:rPr>
              <a:t>BOMBAS TERRORISTAS.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2322867">
            <a:off x="-11115394" y="5986612"/>
            <a:ext cx="15013121" cy="1811073"/>
          </a:xfrm>
          <a:custGeom>
            <a:avLst/>
            <a:gdLst/>
            <a:ahLst/>
            <a:cxnLst/>
            <a:rect r="r" b="b" t="t" l="l"/>
            <a:pathLst>
              <a:path h="1811073" w="15013121">
                <a:moveTo>
                  <a:pt x="0" y="0"/>
                </a:moveTo>
                <a:lnTo>
                  <a:pt x="15013122" y="0"/>
                </a:lnTo>
                <a:lnTo>
                  <a:pt x="15013122" y="1811073"/>
                </a:lnTo>
                <a:lnTo>
                  <a:pt x="0" y="1811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5450" y="8864931"/>
            <a:ext cx="5329440" cy="1124027"/>
          </a:xfrm>
          <a:custGeom>
            <a:avLst/>
            <a:gdLst/>
            <a:ahLst/>
            <a:cxnLst/>
            <a:rect r="r" b="b" t="t" l="l"/>
            <a:pathLst>
              <a:path h="1124027" w="5329440">
                <a:moveTo>
                  <a:pt x="0" y="0"/>
                </a:moveTo>
                <a:lnTo>
                  <a:pt x="5329440" y="0"/>
                </a:lnTo>
                <a:lnTo>
                  <a:pt x="5329440" y="1124028"/>
                </a:lnTo>
                <a:lnTo>
                  <a:pt x="0" y="11240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939855" y="6490867"/>
            <a:ext cx="10408290" cy="774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1"/>
              </a:lnSpc>
            </a:pPr>
            <a:r>
              <a:rPr lang="en-US" sz="4543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Docente: Msc. Gladys Bonilla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E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44598" y="923925"/>
            <a:ext cx="14121902" cy="2032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2"/>
              </a:lnSpc>
            </a:pPr>
            <a:r>
              <a:rPr lang="en-US" sz="584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IMPORTANCIA DE LA EDUCACIÓN Y LA RESILIENCIA</a:t>
            </a:r>
          </a:p>
        </p:txBody>
      </p:sp>
      <p:sp>
        <p:nvSpPr>
          <p:cNvPr name="AutoShape 3" id="3"/>
          <p:cNvSpPr/>
          <p:nvPr/>
        </p:nvSpPr>
        <p:spPr>
          <a:xfrm>
            <a:off x="2820287" y="2990017"/>
            <a:ext cx="1264742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075656" y="7836828"/>
            <a:ext cx="5638545" cy="979697"/>
          </a:xfrm>
          <a:custGeom>
            <a:avLst/>
            <a:gdLst/>
            <a:ahLst/>
            <a:cxnLst/>
            <a:rect r="r" b="b" t="t" l="l"/>
            <a:pathLst>
              <a:path h="979697" w="5638545">
                <a:moveTo>
                  <a:pt x="0" y="0"/>
                </a:moveTo>
                <a:lnTo>
                  <a:pt x="5638546" y="0"/>
                </a:lnTo>
                <a:lnTo>
                  <a:pt x="5638546" y="979697"/>
                </a:lnTo>
                <a:lnTo>
                  <a:pt x="0" y="97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083232" y="3199567"/>
            <a:ext cx="5630970" cy="5256739"/>
            <a:chOff x="0" y="0"/>
            <a:chExt cx="1483054" cy="13844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83054" cy="1384491"/>
            </a:xfrm>
            <a:custGeom>
              <a:avLst/>
              <a:gdLst/>
              <a:ahLst/>
              <a:cxnLst/>
              <a:rect r="r" b="b" t="t" l="l"/>
              <a:pathLst>
                <a:path h="1384491" w="1483054">
                  <a:moveTo>
                    <a:pt x="70119" y="0"/>
                  </a:moveTo>
                  <a:lnTo>
                    <a:pt x="1412935" y="0"/>
                  </a:lnTo>
                  <a:cubicBezTo>
                    <a:pt x="1431532" y="0"/>
                    <a:pt x="1449367" y="7388"/>
                    <a:pt x="1462516" y="20537"/>
                  </a:cubicBezTo>
                  <a:cubicBezTo>
                    <a:pt x="1475666" y="33687"/>
                    <a:pt x="1483054" y="51522"/>
                    <a:pt x="1483054" y="70119"/>
                  </a:cubicBezTo>
                  <a:lnTo>
                    <a:pt x="1483054" y="1314372"/>
                  </a:lnTo>
                  <a:cubicBezTo>
                    <a:pt x="1483054" y="1332969"/>
                    <a:pt x="1475666" y="1350804"/>
                    <a:pt x="1462516" y="1363954"/>
                  </a:cubicBezTo>
                  <a:cubicBezTo>
                    <a:pt x="1449367" y="1377104"/>
                    <a:pt x="1431532" y="1384491"/>
                    <a:pt x="1412935" y="1384491"/>
                  </a:cubicBezTo>
                  <a:lnTo>
                    <a:pt x="70119" y="1384491"/>
                  </a:lnTo>
                  <a:cubicBezTo>
                    <a:pt x="51522" y="1384491"/>
                    <a:pt x="33687" y="1377104"/>
                    <a:pt x="20537" y="1363954"/>
                  </a:cubicBezTo>
                  <a:cubicBezTo>
                    <a:pt x="7388" y="1350804"/>
                    <a:pt x="0" y="1332969"/>
                    <a:pt x="0" y="1314372"/>
                  </a:cubicBezTo>
                  <a:lnTo>
                    <a:pt x="0" y="70119"/>
                  </a:lnTo>
                  <a:cubicBezTo>
                    <a:pt x="0" y="51522"/>
                    <a:pt x="7388" y="33687"/>
                    <a:pt x="20537" y="20537"/>
                  </a:cubicBezTo>
                  <a:cubicBezTo>
                    <a:pt x="33687" y="7388"/>
                    <a:pt x="51522" y="0"/>
                    <a:pt x="70119" y="0"/>
                  </a:cubicBezTo>
                  <a:close/>
                </a:path>
              </a:pathLst>
            </a:custGeom>
            <a:solidFill>
              <a:srgbClr val="36363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83054" cy="1422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573798" y="7836828"/>
            <a:ext cx="5638545" cy="979697"/>
          </a:xfrm>
          <a:custGeom>
            <a:avLst/>
            <a:gdLst/>
            <a:ahLst/>
            <a:cxnLst/>
            <a:rect r="r" b="b" t="t" l="l"/>
            <a:pathLst>
              <a:path h="979697" w="5638545">
                <a:moveTo>
                  <a:pt x="0" y="0"/>
                </a:moveTo>
                <a:lnTo>
                  <a:pt x="5638546" y="0"/>
                </a:lnTo>
                <a:lnTo>
                  <a:pt x="5638546" y="979697"/>
                </a:lnTo>
                <a:lnTo>
                  <a:pt x="0" y="97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573798" y="3199567"/>
            <a:ext cx="5630970" cy="5256739"/>
            <a:chOff x="0" y="0"/>
            <a:chExt cx="1483054" cy="13844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83054" cy="1384491"/>
            </a:xfrm>
            <a:custGeom>
              <a:avLst/>
              <a:gdLst/>
              <a:ahLst/>
              <a:cxnLst/>
              <a:rect r="r" b="b" t="t" l="l"/>
              <a:pathLst>
                <a:path h="1384491" w="1483054">
                  <a:moveTo>
                    <a:pt x="70119" y="0"/>
                  </a:moveTo>
                  <a:lnTo>
                    <a:pt x="1412935" y="0"/>
                  </a:lnTo>
                  <a:cubicBezTo>
                    <a:pt x="1431532" y="0"/>
                    <a:pt x="1449367" y="7388"/>
                    <a:pt x="1462516" y="20537"/>
                  </a:cubicBezTo>
                  <a:cubicBezTo>
                    <a:pt x="1475666" y="33687"/>
                    <a:pt x="1483054" y="51522"/>
                    <a:pt x="1483054" y="70119"/>
                  </a:cubicBezTo>
                  <a:lnTo>
                    <a:pt x="1483054" y="1314372"/>
                  </a:lnTo>
                  <a:cubicBezTo>
                    <a:pt x="1483054" y="1332969"/>
                    <a:pt x="1475666" y="1350804"/>
                    <a:pt x="1462516" y="1363954"/>
                  </a:cubicBezTo>
                  <a:cubicBezTo>
                    <a:pt x="1449367" y="1377104"/>
                    <a:pt x="1431532" y="1384491"/>
                    <a:pt x="1412935" y="1384491"/>
                  </a:cubicBezTo>
                  <a:lnTo>
                    <a:pt x="70119" y="1384491"/>
                  </a:lnTo>
                  <a:cubicBezTo>
                    <a:pt x="51522" y="1384491"/>
                    <a:pt x="33687" y="1377104"/>
                    <a:pt x="20537" y="1363954"/>
                  </a:cubicBezTo>
                  <a:cubicBezTo>
                    <a:pt x="7388" y="1350804"/>
                    <a:pt x="0" y="1332969"/>
                    <a:pt x="0" y="1314372"/>
                  </a:cubicBezTo>
                  <a:lnTo>
                    <a:pt x="0" y="70119"/>
                  </a:lnTo>
                  <a:cubicBezTo>
                    <a:pt x="0" y="51522"/>
                    <a:pt x="7388" y="33687"/>
                    <a:pt x="20537" y="20537"/>
                  </a:cubicBezTo>
                  <a:cubicBezTo>
                    <a:pt x="33687" y="7388"/>
                    <a:pt x="51522" y="0"/>
                    <a:pt x="70119" y="0"/>
                  </a:cubicBezTo>
                  <a:close/>
                </a:path>
              </a:pathLst>
            </a:custGeom>
            <a:solidFill>
              <a:srgbClr val="36363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483054" cy="1422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083232" y="3199567"/>
            <a:ext cx="1272584" cy="1272584"/>
          </a:xfrm>
          <a:custGeom>
            <a:avLst/>
            <a:gdLst/>
            <a:ahLst/>
            <a:cxnLst/>
            <a:rect r="r" b="b" t="t" l="l"/>
            <a:pathLst>
              <a:path h="1272584" w="1272584">
                <a:moveTo>
                  <a:pt x="0" y="0"/>
                </a:moveTo>
                <a:lnTo>
                  <a:pt x="1272584" y="0"/>
                </a:lnTo>
                <a:lnTo>
                  <a:pt x="1272584" y="1272584"/>
                </a:lnTo>
                <a:lnTo>
                  <a:pt x="0" y="127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266633" y="3382969"/>
            <a:ext cx="905781" cy="905781"/>
          </a:xfrm>
          <a:custGeom>
            <a:avLst/>
            <a:gdLst/>
            <a:ahLst/>
            <a:cxnLst/>
            <a:rect r="r" b="b" t="t" l="l"/>
            <a:pathLst>
              <a:path h="905781" w="905781">
                <a:moveTo>
                  <a:pt x="0" y="0"/>
                </a:moveTo>
                <a:lnTo>
                  <a:pt x="905781" y="0"/>
                </a:lnTo>
                <a:lnTo>
                  <a:pt x="905781" y="905780"/>
                </a:lnTo>
                <a:lnTo>
                  <a:pt x="0" y="905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416348" y="3532683"/>
            <a:ext cx="606351" cy="606351"/>
          </a:xfrm>
          <a:custGeom>
            <a:avLst/>
            <a:gdLst/>
            <a:ahLst/>
            <a:cxnLst/>
            <a:rect r="r" b="b" t="t" l="l"/>
            <a:pathLst>
              <a:path h="606351" w="606351">
                <a:moveTo>
                  <a:pt x="0" y="0"/>
                </a:moveTo>
                <a:lnTo>
                  <a:pt x="606351" y="0"/>
                </a:lnTo>
                <a:lnTo>
                  <a:pt x="606351" y="606352"/>
                </a:lnTo>
                <a:lnTo>
                  <a:pt x="0" y="6063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539121" y="3655457"/>
            <a:ext cx="360805" cy="360805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3573626" y="3677272"/>
            <a:ext cx="296414" cy="317175"/>
          </a:xfrm>
          <a:custGeom>
            <a:avLst/>
            <a:gdLst/>
            <a:ahLst/>
            <a:cxnLst/>
            <a:rect r="r" b="b" t="t" l="l"/>
            <a:pathLst>
              <a:path h="317175" w="296414">
                <a:moveTo>
                  <a:pt x="0" y="0"/>
                </a:moveTo>
                <a:lnTo>
                  <a:pt x="296415" y="0"/>
                </a:lnTo>
                <a:lnTo>
                  <a:pt x="296415" y="317175"/>
                </a:lnTo>
                <a:lnTo>
                  <a:pt x="0" y="317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573798" y="3199567"/>
            <a:ext cx="1272584" cy="1272584"/>
          </a:xfrm>
          <a:custGeom>
            <a:avLst/>
            <a:gdLst/>
            <a:ahLst/>
            <a:cxnLst/>
            <a:rect r="r" b="b" t="t" l="l"/>
            <a:pathLst>
              <a:path h="1272584" w="1272584">
                <a:moveTo>
                  <a:pt x="0" y="0"/>
                </a:moveTo>
                <a:lnTo>
                  <a:pt x="1272584" y="0"/>
                </a:lnTo>
                <a:lnTo>
                  <a:pt x="1272584" y="1272584"/>
                </a:lnTo>
                <a:lnTo>
                  <a:pt x="0" y="127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757200" y="3382969"/>
            <a:ext cx="905781" cy="905781"/>
          </a:xfrm>
          <a:custGeom>
            <a:avLst/>
            <a:gdLst/>
            <a:ahLst/>
            <a:cxnLst/>
            <a:rect r="r" b="b" t="t" l="l"/>
            <a:pathLst>
              <a:path h="905781" w="905781">
                <a:moveTo>
                  <a:pt x="0" y="0"/>
                </a:moveTo>
                <a:lnTo>
                  <a:pt x="905780" y="0"/>
                </a:lnTo>
                <a:lnTo>
                  <a:pt x="905780" y="905780"/>
                </a:lnTo>
                <a:lnTo>
                  <a:pt x="0" y="905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906914" y="3532683"/>
            <a:ext cx="606351" cy="606351"/>
          </a:xfrm>
          <a:custGeom>
            <a:avLst/>
            <a:gdLst/>
            <a:ahLst/>
            <a:cxnLst/>
            <a:rect r="r" b="b" t="t" l="l"/>
            <a:pathLst>
              <a:path h="606351" w="606351">
                <a:moveTo>
                  <a:pt x="0" y="0"/>
                </a:moveTo>
                <a:lnTo>
                  <a:pt x="606352" y="0"/>
                </a:lnTo>
                <a:lnTo>
                  <a:pt x="606352" y="606352"/>
                </a:lnTo>
                <a:lnTo>
                  <a:pt x="0" y="6063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0029688" y="3655457"/>
            <a:ext cx="360805" cy="360805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064192" y="3677272"/>
            <a:ext cx="296414" cy="317175"/>
          </a:xfrm>
          <a:custGeom>
            <a:avLst/>
            <a:gdLst/>
            <a:ahLst/>
            <a:cxnLst/>
            <a:rect r="r" b="b" t="t" l="l"/>
            <a:pathLst>
              <a:path h="317175" w="296414">
                <a:moveTo>
                  <a:pt x="0" y="0"/>
                </a:moveTo>
                <a:lnTo>
                  <a:pt x="296415" y="0"/>
                </a:lnTo>
                <a:lnTo>
                  <a:pt x="296415" y="317175"/>
                </a:lnTo>
                <a:lnTo>
                  <a:pt x="0" y="317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416348" y="4614946"/>
            <a:ext cx="5207666" cy="148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spc="14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Educación Crítica: Enseñar a las personas a analizar y cuestionar la información que reciben para evitar ser manipuladas.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906914" y="4614946"/>
            <a:ext cx="5207666" cy="148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spc="14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Resiliencia Social: Fortalecer las comunidades y las instituciones para que puedan resistir y recuperarse de los intentos de desestabilización.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169131" y="3620122"/>
            <a:ext cx="3728267" cy="48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0"/>
              </a:lnSpc>
            </a:pPr>
            <a:r>
              <a:rPr lang="en-US" sz="2835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EDUCACIÓN CRÍTICA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05855" y="3620122"/>
            <a:ext cx="3728267" cy="48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0"/>
              </a:lnSpc>
            </a:pPr>
            <a:r>
              <a:rPr lang="en-US" sz="2835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RESILIENCIA SOCIAL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E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299043">
            <a:off x="-1746670" y="4230785"/>
            <a:ext cx="11240987" cy="1825430"/>
          </a:xfrm>
          <a:custGeom>
            <a:avLst/>
            <a:gdLst/>
            <a:ahLst/>
            <a:cxnLst/>
            <a:rect r="r" b="b" t="t" l="l"/>
            <a:pathLst>
              <a:path h="1825430" w="11240987">
                <a:moveTo>
                  <a:pt x="0" y="0"/>
                </a:moveTo>
                <a:lnTo>
                  <a:pt x="11240987" y="0"/>
                </a:lnTo>
                <a:lnTo>
                  <a:pt x="11240987" y="1825430"/>
                </a:lnTo>
                <a:lnTo>
                  <a:pt x="0" y="1825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69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1107706">
            <a:off x="-921467" y="-1570623"/>
            <a:ext cx="5280133" cy="12462121"/>
            <a:chOff x="0" y="0"/>
            <a:chExt cx="1390652" cy="32822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90652" cy="3282205"/>
            </a:xfrm>
            <a:custGeom>
              <a:avLst/>
              <a:gdLst/>
              <a:ahLst/>
              <a:cxnLst/>
              <a:rect r="r" b="b" t="t" l="l"/>
              <a:pathLst>
                <a:path h="3282205" w="1390652">
                  <a:moveTo>
                    <a:pt x="0" y="0"/>
                  </a:moveTo>
                  <a:lnTo>
                    <a:pt x="1390652" y="0"/>
                  </a:lnTo>
                  <a:lnTo>
                    <a:pt x="1390652" y="3282205"/>
                  </a:lnTo>
                  <a:lnTo>
                    <a:pt x="0" y="3282205"/>
                  </a:lnTo>
                  <a:close/>
                </a:path>
              </a:pathLst>
            </a:custGeom>
            <a:solidFill>
              <a:srgbClr val="36363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390652" cy="3320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299043">
            <a:off x="-2646668" y="4025505"/>
            <a:ext cx="11240987" cy="1953121"/>
          </a:xfrm>
          <a:custGeom>
            <a:avLst/>
            <a:gdLst/>
            <a:ahLst/>
            <a:cxnLst/>
            <a:rect r="r" b="b" t="t" l="l"/>
            <a:pathLst>
              <a:path h="1953121" w="11240987">
                <a:moveTo>
                  <a:pt x="0" y="0"/>
                </a:moveTo>
                <a:lnTo>
                  <a:pt x="11240987" y="0"/>
                </a:lnTo>
                <a:lnTo>
                  <a:pt x="11240987" y="1953121"/>
                </a:lnTo>
                <a:lnTo>
                  <a:pt x="0" y="195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1107706">
            <a:off x="-1880460" y="-1819814"/>
            <a:ext cx="5280133" cy="12462121"/>
            <a:chOff x="0" y="0"/>
            <a:chExt cx="1390652" cy="32822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90652" cy="3282205"/>
            </a:xfrm>
            <a:custGeom>
              <a:avLst/>
              <a:gdLst/>
              <a:ahLst/>
              <a:cxnLst/>
              <a:rect r="r" b="b" t="t" l="l"/>
              <a:pathLst>
                <a:path h="3282205" w="1390652">
                  <a:moveTo>
                    <a:pt x="0" y="0"/>
                  </a:moveTo>
                  <a:lnTo>
                    <a:pt x="1390652" y="0"/>
                  </a:lnTo>
                  <a:lnTo>
                    <a:pt x="1390652" y="3282205"/>
                  </a:lnTo>
                  <a:lnTo>
                    <a:pt x="0" y="3282205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390652" cy="3320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70114" y="3514530"/>
            <a:ext cx="11264901" cy="3003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572"/>
              </a:lnSpc>
            </a:pPr>
            <a:r>
              <a:rPr lang="en-US" sz="1755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111" r="0" b="-21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875000">
            <a:off x="-2924978" y="6945416"/>
            <a:ext cx="6408472" cy="7663345"/>
          </a:xfrm>
          <a:custGeom>
            <a:avLst/>
            <a:gdLst/>
            <a:ahLst/>
            <a:cxnLst/>
            <a:rect r="r" b="b" t="t" l="l"/>
            <a:pathLst>
              <a:path h="7663345" w="6408472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875000">
            <a:off x="14382159" y="-6115439"/>
            <a:ext cx="6882003" cy="8229600"/>
          </a:xfrm>
          <a:custGeom>
            <a:avLst/>
            <a:gdLst/>
            <a:ahLst/>
            <a:cxnLst/>
            <a:rect r="r" b="b" t="t" l="l"/>
            <a:pathLst>
              <a:path h="8229600" w="6882003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37289">
            <a:off x="7446954" y="8876308"/>
            <a:ext cx="14185597" cy="2735794"/>
          </a:xfrm>
          <a:custGeom>
            <a:avLst/>
            <a:gdLst/>
            <a:ahLst/>
            <a:cxnLst/>
            <a:rect r="r" b="b" t="t" l="l"/>
            <a:pathLst>
              <a:path h="2735794" w="14185597">
                <a:moveTo>
                  <a:pt x="0" y="0"/>
                </a:moveTo>
                <a:lnTo>
                  <a:pt x="14185597" y="0"/>
                </a:lnTo>
                <a:lnTo>
                  <a:pt x="14185597" y="2735794"/>
                </a:lnTo>
                <a:lnTo>
                  <a:pt x="0" y="2735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895434">
            <a:off x="-6489048" y="-1168459"/>
            <a:ext cx="15035495" cy="2899703"/>
          </a:xfrm>
          <a:custGeom>
            <a:avLst/>
            <a:gdLst/>
            <a:ahLst/>
            <a:cxnLst/>
            <a:rect r="r" b="b" t="t" l="l"/>
            <a:pathLst>
              <a:path h="2899703" w="15035495">
                <a:moveTo>
                  <a:pt x="0" y="0"/>
                </a:moveTo>
                <a:lnTo>
                  <a:pt x="15035496" y="0"/>
                </a:lnTo>
                <a:lnTo>
                  <a:pt x="15035496" y="2899702"/>
                </a:lnTo>
                <a:lnTo>
                  <a:pt x="0" y="289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83414">
            <a:off x="15475009" y="8923425"/>
            <a:ext cx="6220100" cy="3596348"/>
          </a:xfrm>
          <a:custGeom>
            <a:avLst/>
            <a:gdLst/>
            <a:ahLst/>
            <a:cxnLst/>
            <a:rect r="r" b="b" t="t" l="l"/>
            <a:pathLst>
              <a:path h="3596348" w="6220100">
                <a:moveTo>
                  <a:pt x="0" y="0"/>
                </a:moveTo>
                <a:lnTo>
                  <a:pt x="6220100" y="0"/>
                </a:lnTo>
                <a:lnTo>
                  <a:pt x="6220100" y="3596349"/>
                </a:lnTo>
                <a:lnTo>
                  <a:pt x="0" y="3596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094367" y="-414746"/>
            <a:ext cx="6776561" cy="1392275"/>
          </a:xfrm>
          <a:custGeom>
            <a:avLst/>
            <a:gdLst/>
            <a:ahLst/>
            <a:cxnLst/>
            <a:rect r="r" b="b" t="t" l="l"/>
            <a:pathLst>
              <a:path h="1392275" w="6776561">
                <a:moveTo>
                  <a:pt x="0" y="0"/>
                </a:moveTo>
                <a:lnTo>
                  <a:pt x="6776561" y="0"/>
                </a:lnTo>
                <a:lnTo>
                  <a:pt x="6776561" y="1392276"/>
                </a:lnTo>
                <a:lnTo>
                  <a:pt x="0" y="1392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83185" y="9487090"/>
            <a:ext cx="6393508" cy="2469018"/>
          </a:xfrm>
          <a:custGeom>
            <a:avLst/>
            <a:gdLst/>
            <a:ahLst/>
            <a:cxnLst/>
            <a:rect r="r" b="b" t="t" l="l"/>
            <a:pathLst>
              <a:path h="2469018" w="6393508">
                <a:moveTo>
                  <a:pt x="0" y="0"/>
                </a:moveTo>
                <a:lnTo>
                  <a:pt x="6393509" y="0"/>
                </a:lnTo>
                <a:lnTo>
                  <a:pt x="6393509" y="2469018"/>
                </a:lnTo>
                <a:lnTo>
                  <a:pt x="0" y="2469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22867">
            <a:off x="-11029236" y="6045231"/>
            <a:ext cx="13980112" cy="1686458"/>
          </a:xfrm>
          <a:custGeom>
            <a:avLst/>
            <a:gdLst/>
            <a:ahLst/>
            <a:cxnLst/>
            <a:rect r="r" b="b" t="t" l="l"/>
            <a:pathLst>
              <a:path h="1686458" w="13980112">
                <a:moveTo>
                  <a:pt x="0" y="0"/>
                </a:moveTo>
                <a:lnTo>
                  <a:pt x="13980112" y="0"/>
                </a:lnTo>
                <a:lnTo>
                  <a:pt x="13980112" y="1686459"/>
                </a:lnTo>
                <a:lnTo>
                  <a:pt x="0" y="16864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074836" y="8725502"/>
            <a:ext cx="4962737" cy="1046686"/>
          </a:xfrm>
          <a:custGeom>
            <a:avLst/>
            <a:gdLst/>
            <a:ahLst/>
            <a:cxnLst/>
            <a:rect r="r" b="b" t="t" l="l"/>
            <a:pathLst>
              <a:path h="1046686" w="4962737">
                <a:moveTo>
                  <a:pt x="0" y="0"/>
                </a:moveTo>
                <a:lnTo>
                  <a:pt x="4962736" y="0"/>
                </a:lnTo>
                <a:lnTo>
                  <a:pt x="4962736" y="1046686"/>
                </a:lnTo>
                <a:lnTo>
                  <a:pt x="0" y="10466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30545" y="2180353"/>
            <a:ext cx="10826911" cy="1634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88"/>
              </a:lnSpc>
            </a:pPr>
            <a:r>
              <a:rPr lang="en-US" sz="9562">
                <a:solidFill>
                  <a:srgbClr val="000000"/>
                </a:solidFill>
                <a:latin typeface="Greenth Grunge"/>
                <a:ea typeface="Greenth Grunge"/>
                <a:cs typeface="Greenth Grunge"/>
                <a:sym typeface="Greenth Grunge"/>
              </a:rPr>
              <a:t>Introducción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10579" y="4277353"/>
            <a:ext cx="12466841" cy="469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 Convenio Internacional para la Represión de los Atentados Terroristas Cometidos con Bombas es un tratado adoptado por la Asamblea General de las Naciones Unidas el 15 de diciembre de 1997 y que entró en vigor el 23 de mayo de 2001¹. Este convenio tiene como objetivo principal prevenir y sancionar los atentados terroristas cometidos con explosivos y otros artefactos letales.</a:t>
            </a:r>
          </a:p>
          <a:p>
            <a:pPr algn="ctr">
              <a:lnSpc>
                <a:spcPts val="4186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111" r="0" b="-21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875000">
            <a:off x="-2924978" y="6945416"/>
            <a:ext cx="6408472" cy="7663345"/>
          </a:xfrm>
          <a:custGeom>
            <a:avLst/>
            <a:gdLst/>
            <a:ahLst/>
            <a:cxnLst/>
            <a:rect r="r" b="b" t="t" l="l"/>
            <a:pathLst>
              <a:path h="7663345" w="6408472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875000">
            <a:off x="14382159" y="-6115439"/>
            <a:ext cx="6882003" cy="8229600"/>
          </a:xfrm>
          <a:custGeom>
            <a:avLst/>
            <a:gdLst/>
            <a:ahLst/>
            <a:cxnLst/>
            <a:rect r="r" b="b" t="t" l="l"/>
            <a:pathLst>
              <a:path h="8229600" w="6882003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37289">
            <a:off x="7446954" y="8876308"/>
            <a:ext cx="14185597" cy="2735794"/>
          </a:xfrm>
          <a:custGeom>
            <a:avLst/>
            <a:gdLst/>
            <a:ahLst/>
            <a:cxnLst/>
            <a:rect r="r" b="b" t="t" l="l"/>
            <a:pathLst>
              <a:path h="2735794" w="14185597">
                <a:moveTo>
                  <a:pt x="0" y="0"/>
                </a:moveTo>
                <a:lnTo>
                  <a:pt x="14185597" y="0"/>
                </a:lnTo>
                <a:lnTo>
                  <a:pt x="14185597" y="2735794"/>
                </a:lnTo>
                <a:lnTo>
                  <a:pt x="0" y="2735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895434">
            <a:off x="-6489048" y="-1168459"/>
            <a:ext cx="15035495" cy="2899703"/>
          </a:xfrm>
          <a:custGeom>
            <a:avLst/>
            <a:gdLst/>
            <a:ahLst/>
            <a:cxnLst/>
            <a:rect r="r" b="b" t="t" l="l"/>
            <a:pathLst>
              <a:path h="2899703" w="15035495">
                <a:moveTo>
                  <a:pt x="0" y="0"/>
                </a:moveTo>
                <a:lnTo>
                  <a:pt x="15035496" y="0"/>
                </a:lnTo>
                <a:lnTo>
                  <a:pt x="15035496" y="2899702"/>
                </a:lnTo>
                <a:lnTo>
                  <a:pt x="0" y="289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83414">
            <a:off x="15475009" y="8923425"/>
            <a:ext cx="6220100" cy="3596348"/>
          </a:xfrm>
          <a:custGeom>
            <a:avLst/>
            <a:gdLst/>
            <a:ahLst/>
            <a:cxnLst/>
            <a:rect r="r" b="b" t="t" l="l"/>
            <a:pathLst>
              <a:path h="3596348" w="6220100">
                <a:moveTo>
                  <a:pt x="0" y="0"/>
                </a:moveTo>
                <a:lnTo>
                  <a:pt x="6220100" y="0"/>
                </a:lnTo>
                <a:lnTo>
                  <a:pt x="6220100" y="3596349"/>
                </a:lnTo>
                <a:lnTo>
                  <a:pt x="0" y="3596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094367" y="-414746"/>
            <a:ext cx="6776561" cy="1392275"/>
          </a:xfrm>
          <a:custGeom>
            <a:avLst/>
            <a:gdLst/>
            <a:ahLst/>
            <a:cxnLst/>
            <a:rect r="r" b="b" t="t" l="l"/>
            <a:pathLst>
              <a:path h="1392275" w="6776561">
                <a:moveTo>
                  <a:pt x="0" y="0"/>
                </a:moveTo>
                <a:lnTo>
                  <a:pt x="6776561" y="0"/>
                </a:lnTo>
                <a:lnTo>
                  <a:pt x="6776561" y="1392276"/>
                </a:lnTo>
                <a:lnTo>
                  <a:pt x="0" y="1392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83185" y="9487090"/>
            <a:ext cx="6393508" cy="2469018"/>
          </a:xfrm>
          <a:custGeom>
            <a:avLst/>
            <a:gdLst/>
            <a:ahLst/>
            <a:cxnLst/>
            <a:rect r="r" b="b" t="t" l="l"/>
            <a:pathLst>
              <a:path h="2469018" w="6393508">
                <a:moveTo>
                  <a:pt x="0" y="0"/>
                </a:moveTo>
                <a:lnTo>
                  <a:pt x="6393509" y="0"/>
                </a:lnTo>
                <a:lnTo>
                  <a:pt x="6393509" y="2469018"/>
                </a:lnTo>
                <a:lnTo>
                  <a:pt x="0" y="2469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22867">
            <a:off x="-11029236" y="6045231"/>
            <a:ext cx="13980112" cy="1686458"/>
          </a:xfrm>
          <a:custGeom>
            <a:avLst/>
            <a:gdLst/>
            <a:ahLst/>
            <a:cxnLst/>
            <a:rect r="r" b="b" t="t" l="l"/>
            <a:pathLst>
              <a:path h="1686458" w="13980112">
                <a:moveTo>
                  <a:pt x="0" y="0"/>
                </a:moveTo>
                <a:lnTo>
                  <a:pt x="13980112" y="0"/>
                </a:lnTo>
                <a:lnTo>
                  <a:pt x="13980112" y="1686459"/>
                </a:lnTo>
                <a:lnTo>
                  <a:pt x="0" y="16864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074836" y="8725502"/>
            <a:ext cx="4962737" cy="1046686"/>
          </a:xfrm>
          <a:custGeom>
            <a:avLst/>
            <a:gdLst/>
            <a:ahLst/>
            <a:cxnLst/>
            <a:rect r="r" b="b" t="t" l="l"/>
            <a:pathLst>
              <a:path h="1046686" w="4962737">
                <a:moveTo>
                  <a:pt x="0" y="0"/>
                </a:moveTo>
                <a:lnTo>
                  <a:pt x="4962736" y="0"/>
                </a:lnTo>
                <a:lnTo>
                  <a:pt x="4962736" y="1046686"/>
                </a:lnTo>
                <a:lnTo>
                  <a:pt x="0" y="10466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06532" y="1005612"/>
            <a:ext cx="16005770" cy="2010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1"/>
              </a:lnSpc>
            </a:pPr>
            <a:r>
              <a:rPr lang="en-US" sz="5758">
                <a:solidFill>
                  <a:srgbClr val="000000"/>
                </a:solidFill>
                <a:latin typeface="Greenth Grunge"/>
                <a:ea typeface="Greenth Grunge"/>
                <a:cs typeface="Greenth Grunge"/>
                <a:sym typeface="Greenth Grunge"/>
              </a:rPr>
              <a:t> Contexto y Propósitos del Convenio</a:t>
            </a:r>
          </a:p>
          <a:p>
            <a:pPr algn="ctr">
              <a:lnSpc>
                <a:spcPts val="8061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513331" y="2363961"/>
            <a:ext cx="17309829" cy="1980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1371" indent="-245686" lvl="1">
              <a:lnSpc>
                <a:spcPts val="3186"/>
              </a:lnSpc>
              <a:buFont typeface="Arial"/>
              <a:buChar char="•"/>
            </a:pPr>
            <a:r>
              <a:rPr lang="en-US" b="true" sz="2275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1. Motivación y Necesidad:</a:t>
            </a:r>
          </a:p>
          <a:p>
            <a:pPr algn="just">
              <a:lnSpc>
                <a:spcPts val="3186"/>
              </a:lnSpc>
            </a:pPr>
            <a:r>
              <a:rPr lang="en-US" sz="2275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 aumento de los atentados terroristas en todo el mundo llevó a la comunidad internacional a reconocer la necesidad de un marco jurídico específico para abordar este tipo de crímenes¹.</a:t>
            </a:r>
          </a:p>
          <a:p>
            <a:pPr algn="just">
              <a:lnSpc>
                <a:spcPts val="3186"/>
              </a:lnSpc>
            </a:pPr>
            <a:r>
              <a:rPr lang="en-US" sz="2275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 convenio busca fortalecer la cooperación internacional para prevenir estos atentados y asegurar que los responsables sean llevados ante la justicia¹.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82194" y="4847078"/>
            <a:ext cx="14163363" cy="4319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5765" indent="-222882" lvl="1">
              <a:lnSpc>
                <a:spcPts val="2890"/>
              </a:lnSpc>
              <a:buFont typeface="Arial"/>
              <a:buChar char="•"/>
            </a:pPr>
            <a:r>
              <a:rPr lang="en-US" b="true" sz="2064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2. Principales Disposiciones:</a:t>
            </a:r>
          </a:p>
          <a:p>
            <a:pPr algn="just">
              <a:lnSpc>
                <a:spcPts val="2890"/>
              </a:lnSpc>
            </a:pPr>
            <a:r>
              <a:rPr lang="en-US" sz="2064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Definición de Delitos: El convenio define claramente qué constituye un atentado terrorista con bombas, incluyendo la colocación, detonación o intento de detonar un artefacto explosivo en lugares públicos, instalaciones gubernamentales, sistemas de transporte público, o infraestructuras¹.</a:t>
            </a:r>
          </a:p>
          <a:p>
            <a:pPr algn="just">
              <a:lnSpc>
                <a:spcPts val="2890"/>
              </a:lnSpc>
            </a:pPr>
            <a:r>
              <a:rPr lang="en-US" sz="2064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Jurisdicción: Establece las bases para que los Estados partes puedan ejercer su jurisdicción sobre los delitos cometidos en su territorio, por sus nacionales, o contra sus intereses¹.</a:t>
            </a:r>
          </a:p>
          <a:p>
            <a:pPr algn="just">
              <a:lnSpc>
                <a:spcPts val="2890"/>
              </a:lnSpc>
            </a:pPr>
            <a:r>
              <a:rPr lang="en-US" sz="2064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Extradición y Asistencia Judicial: Facilita la extradición de los sospechosos y promueve la asistencia judicial mutua entre los Estados partes para la investigación y enjuiciamiento de estos delitos¹.</a:t>
            </a:r>
          </a:p>
          <a:p>
            <a:pPr algn="l">
              <a:lnSpc>
                <a:spcPts val="289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111" r="0" b="-21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875000">
            <a:off x="-2924978" y="6945416"/>
            <a:ext cx="6408472" cy="7663345"/>
          </a:xfrm>
          <a:custGeom>
            <a:avLst/>
            <a:gdLst/>
            <a:ahLst/>
            <a:cxnLst/>
            <a:rect r="r" b="b" t="t" l="l"/>
            <a:pathLst>
              <a:path h="7663345" w="6408472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875000">
            <a:off x="14382159" y="-6115439"/>
            <a:ext cx="6882003" cy="8229600"/>
          </a:xfrm>
          <a:custGeom>
            <a:avLst/>
            <a:gdLst/>
            <a:ahLst/>
            <a:cxnLst/>
            <a:rect r="r" b="b" t="t" l="l"/>
            <a:pathLst>
              <a:path h="8229600" w="6882003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37289">
            <a:off x="7446954" y="8876308"/>
            <a:ext cx="14185597" cy="2735794"/>
          </a:xfrm>
          <a:custGeom>
            <a:avLst/>
            <a:gdLst/>
            <a:ahLst/>
            <a:cxnLst/>
            <a:rect r="r" b="b" t="t" l="l"/>
            <a:pathLst>
              <a:path h="2735794" w="14185597">
                <a:moveTo>
                  <a:pt x="0" y="0"/>
                </a:moveTo>
                <a:lnTo>
                  <a:pt x="14185597" y="0"/>
                </a:lnTo>
                <a:lnTo>
                  <a:pt x="14185597" y="2735794"/>
                </a:lnTo>
                <a:lnTo>
                  <a:pt x="0" y="2735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895434">
            <a:off x="-6489048" y="-1168459"/>
            <a:ext cx="15035495" cy="2899703"/>
          </a:xfrm>
          <a:custGeom>
            <a:avLst/>
            <a:gdLst/>
            <a:ahLst/>
            <a:cxnLst/>
            <a:rect r="r" b="b" t="t" l="l"/>
            <a:pathLst>
              <a:path h="2899703" w="15035495">
                <a:moveTo>
                  <a:pt x="0" y="0"/>
                </a:moveTo>
                <a:lnTo>
                  <a:pt x="15035496" y="0"/>
                </a:lnTo>
                <a:lnTo>
                  <a:pt x="15035496" y="2899702"/>
                </a:lnTo>
                <a:lnTo>
                  <a:pt x="0" y="289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83414">
            <a:off x="15475009" y="8923425"/>
            <a:ext cx="6220100" cy="3596348"/>
          </a:xfrm>
          <a:custGeom>
            <a:avLst/>
            <a:gdLst/>
            <a:ahLst/>
            <a:cxnLst/>
            <a:rect r="r" b="b" t="t" l="l"/>
            <a:pathLst>
              <a:path h="3596348" w="6220100">
                <a:moveTo>
                  <a:pt x="0" y="0"/>
                </a:moveTo>
                <a:lnTo>
                  <a:pt x="6220100" y="0"/>
                </a:lnTo>
                <a:lnTo>
                  <a:pt x="6220100" y="3596349"/>
                </a:lnTo>
                <a:lnTo>
                  <a:pt x="0" y="3596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094367" y="-414746"/>
            <a:ext cx="6776561" cy="1392275"/>
          </a:xfrm>
          <a:custGeom>
            <a:avLst/>
            <a:gdLst/>
            <a:ahLst/>
            <a:cxnLst/>
            <a:rect r="r" b="b" t="t" l="l"/>
            <a:pathLst>
              <a:path h="1392275" w="6776561">
                <a:moveTo>
                  <a:pt x="0" y="0"/>
                </a:moveTo>
                <a:lnTo>
                  <a:pt x="6776561" y="0"/>
                </a:lnTo>
                <a:lnTo>
                  <a:pt x="6776561" y="1392276"/>
                </a:lnTo>
                <a:lnTo>
                  <a:pt x="0" y="1392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83185" y="9487090"/>
            <a:ext cx="6393508" cy="2469018"/>
          </a:xfrm>
          <a:custGeom>
            <a:avLst/>
            <a:gdLst/>
            <a:ahLst/>
            <a:cxnLst/>
            <a:rect r="r" b="b" t="t" l="l"/>
            <a:pathLst>
              <a:path h="2469018" w="6393508">
                <a:moveTo>
                  <a:pt x="0" y="0"/>
                </a:moveTo>
                <a:lnTo>
                  <a:pt x="6393509" y="0"/>
                </a:lnTo>
                <a:lnTo>
                  <a:pt x="6393509" y="2469018"/>
                </a:lnTo>
                <a:lnTo>
                  <a:pt x="0" y="2469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22867">
            <a:off x="-11029236" y="6045231"/>
            <a:ext cx="13980112" cy="1686458"/>
          </a:xfrm>
          <a:custGeom>
            <a:avLst/>
            <a:gdLst/>
            <a:ahLst/>
            <a:cxnLst/>
            <a:rect r="r" b="b" t="t" l="l"/>
            <a:pathLst>
              <a:path h="1686458" w="13980112">
                <a:moveTo>
                  <a:pt x="0" y="0"/>
                </a:moveTo>
                <a:lnTo>
                  <a:pt x="13980112" y="0"/>
                </a:lnTo>
                <a:lnTo>
                  <a:pt x="13980112" y="1686459"/>
                </a:lnTo>
                <a:lnTo>
                  <a:pt x="0" y="16864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074836" y="8725502"/>
            <a:ext cx="4962737" cy="1046686"/>
          </a:xfrm>
          <a:custGeom>
            <a:avLst/>
            <a:gdLst/>
            <a:ahLst/>
            <a:cxnLst/>
            <a:rect r="r" b="b" t="t" l="l"/>
            <a:pathLst>
              <a:path h="1046686" w="4962737">
                <a:moveTo>
                  <a:pt x="0" y="0"/>
                </a:moveTo>
                <a:lnTo>
                  <a:pt x="4962736" y="0"/>
                </a:lnTo>
                <a:lnTo>
                  <a:pt x="4962736" y="1046686"/>
                </a:lnTo>
                <a:lnTo>
                  <a:pt x="0" y="10466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87900" y="3034536"/>
            <a:ext cx="9854773" cy="3896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4"/>
              </a:lnSpc>
            </a:pPr>
            <a:r>
              <a:rPr lang="en-US" sz="2203" b="true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3. Implementación y Cooperación:</a:t>
            </a:r>
          </a:p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Los Estados partes se comprometen a adoptar las medidas necesarias para tipificar estos delitos en su legislación nacional y a cooperar estrechamente con otros países en la prevención, investigación y enjuiciamiento de los atentados terroristas¹.</a:t>
            </a:r>
          </a:p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Se fomenta el intercambio de información y la asistencia técnica para mejorar las capacidades nacionales en la lucha contra el terrorismo¹.</a:t>
            </a:r>
          </a:p>
          <a:p>
            <a:pPr algn="just">
              <a:lnSpc>
                <a:spcPts val="3084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111" r="0" b="-21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875000">
            <a:off x="-2924978" y="6945416"/>
            <a:ext cx="6408472" cy="7663345"/>
          </a:xfrm>
          <a:custGeom>
            <a:avLst/>
            <a:gdLst/>
            <a:ahLst/>
            <a:cxnLst/>
            <a:rect r="r" b="b" t="t" l="l"/>
            <a:pathLst>
              <a:path h="7663345" w="6408472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875000">
            <a:off x="14382159" y="-6115439"/>
            <a:ext cx="6882003" cy="8229600"/>
          </a:xfrm>
          <a:custGeom>
            <a:avLst/>
            <a:gdLst/>
            <a:ahLst/>
            <a:cxnLst/>
            <a:rect r="r" b="b" t="t" l="l"/>
            <a:pathLst>
              <a:path h="8229600" w="6882003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37289">
            <a:off x="7446954" y="8876308"/>
            <a:ext cx="14185597" cy="2735794"/>
          </a:xfrm>
          <a:custGeom>
            <a:avLst/>
            <a:gdLst/>
            <a:ahLst/>
            <a:cxnLst/>
            <a:rect r="r" b="b" t="t" l="l"/>
            <a:pathLst>
              <a:path h="2735794" w="14185597">
                <a:moveTo>
                  <a:pt x="0" y="0"/>
                </a:moveTo>
                <a:lnTo>
                  <a:pt x="14185597" y="0"/>
                </a:lnTo>
                <a:lnTo>
                  <a:pt x="14185597" y="2735794"/>
                </a:lnTo>
                <a:lnTo>
                  <a:pt x="0" y="2735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895434">
            <a:off x="-6489048" y="-1168459"/>
            <a:ext cx="15035495" cy="2899703"/>
          </a:xfrm>
          <a:custGeom>
            <a:avLst/>
            <a:gdLst/>
            <a:ahLst/>
            <a:cxnLst/>
            <a:rect r="r" b="b" t="t" l="l"/>
            <a:pathLst>
              <a:path h="2899703" w="15035495">
                <a:moveTo>
                  <a:pt x="0" y="0"/>
                </a:moveTo>
                <a:lnTo>
                  <a:pt x="15035496" y="0"/>
                </a:lnTo>
                <a:lnTo>
                  <a:pt x="15035496" y="2899702"/>
                </a:lnTo>
                <a:lnTo>
                  <a:pt x="0" y="289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83414">
            <a:off x="15475009" y="8923425"/>
            <a:ext cx="6220100" cy="3596348"/>
          </a:xfrm>
          <a:custGeom>
            <a:avLst/>
            <a:gdLst/>
            <a:ahLst/>
            <a:cxnLst/>
            <a:rect r="r" b="b" t="t" l="l"/>
            <a:pathLst>
              <a:path h="3596348" w="6220100">
                <a:moveTo>
                  <a:pt x="0" y="0"/>
                </a:moveTo>
                <a:lnTo>
                  <a:pt x="6220100" y="0"/>
                </a:lnTo>
                <a:lnTo>
                  <a:pt x="6220100" y="3596349"/>
                </a:lnTo>
                <a:lnTo>
                  <a:pt x="0" y="3596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094367" y="-414746"/>
            <a:ext cx="6776561" cy="1392275"/>
          </a:xfrm>
          <a:custGeom>
            <a:avLst/>
            <a:gdLst/>
            <a:ahLst/>
            <a:cxnLst/>
            <a:rect r="r" b="b" t="t" l="l"/>
            <a:pathLst>
              <a:path h="1392275" w="6776561">
                <a:moveTo>
                  <a:pt x="0" y="0"/>
                </a:moveTo>
                <a:lnTo>
                  <a:pt x="6776561" y="0"/>
                </a:lnTo>
                <a:lnTo>
                  <a:pt x="6776561" y="1392276"/>
                </a:lnTo>
                <a:lnTo>
                  <a:pt x="0" y="1392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83185" y="9487090"/>
            <a:ext cx="6393508" cy="2469018"/>
          </a:xfrm>
          <a:custGeom>
            <a:avLst/>
            <a:gdLst/>
            <a:ahLst/>
            <a:cxnLst/>
            <a:rect r="r" b="b" t="t" l="l"/>
            <a:pathLst>
              <a:path h="2469018" w="6393508">
                <a:moveTo>
                  <a:pt x="0" y="0"/>
                </a:moveTo>
                <a:lnTo>
                  <a:pt x="6393509" y="0"/>
                </a:lnTo>
                <a:lnTo>
                  <a:pt x="6393509" y="2469018"/>
                </a:lnTo>
                <a:lnTo>
                  <a:pt x="0" y="2469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22867">
            <a:off x="-11029236" y="6045231"/>
            <a:ext cx="13980112" cy="1686458"/>
          </a:xfrm>
          <a:custGeom>
            <a:avLst/>
            <a:gdLst/>
            <a:ahLst/>
            <a:cxnLst/>
            <a:rect r="r" b="b" t="t" l="l"/>
            <a:pathLst>
              <a:path h="1686458" w="13980112">
                <a:moveTo>
                  <a:pt x="0" y="0"/>
                </a:moveTo>
                <a:lnTo>
                  <a:pt x="13980112" y="0"/>
                </a:lnTo>
                <a:lnTo>
                  <a:pt x="13980112" y="1686459"/>
                </a:lnTo>
                <a:lnTo>
                  <a:pt x="0" y="16864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074836" y="8725502"/>
            <a:ext cx="4962737" cy="1046686"/>
          </a:xfrm>
          <a:custGeom>
            <a:avLst/>
            <a:gdLst/>
            <a:ahLst/>
            <a:cxnLst/>
            <a:rect r="r" b="b" t="t" l="l"/>
            <a:pathLst>
              <a:path h="1046686" w="4962737">
                <a:moveTo>
                  <a:pt x="0" y="0"/>
                </a:moveTo>
                <a:lnTo>
                  <a:pt x="4962736" y="0"/>
                </a:lnTo>
                <a:lnTo>
                  <a:pt x="4962736" y="1046686"/>
                </a:lnTo>
                <a:lnTo>
                  <a:pt x="0" y="10466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18474" y="1117479"/>
            <a:ext cx="12705713" cy="333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88"/>
              </a:lnSpc>
            </a:pPr>
            <a:r>
              <a:rPr lang="en-US" sz="9562">
                <a:solidFill>
                  <a:srgbClr val="000000"/>
                </a:solidFill>
                <a:latin typeface="Greenth Grunge"/>
                <a:ea typeface="Greenth Grunge"/>
                <a:cs typeface="Greenth Grunge"/>
                <a:sym typeface="Greenth Grunge"/>
              </a:rPr>
              <a:t> Importancia del Convenio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118474" y="4694597"/>
            <a:ext cx="12466841" cy="4172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5631" indent="-322815" lvl="1">
              <a:lnSpc>
                <a:spcPts val="4186"/>
              </a:lnSpc>
              <a:buFont typeface="Arial"/>
              <a:buChar char="•"/>
            </a:pPr>
            <a:r>
              <a:rPr lang="en-US" sz="299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 convenio representa un esfuerzo significativo de la comunidad internacional para abordar el terrorismo de manera coordinada y efectiva. Al establecer un marco legal claro y promover la cooperación entre los Estados, se busca reducir la incidencia de estos actos violentos y proteger a las poblaciones civiles de sus devastadoras consecuencias¹.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484786" y="2556529"/>
            <a:ext cx="633688" cy="633688"/>
          </a:xfrm>
          <a:custGeom>
            <a:avLst/>
            <a:gdLst/>
            <a:ahLst/>
            <a:cxnLst/>
            <a:rect r="r" b="b" t="t" l="l"/>
            <a:pathLst>
              <a:path h="633688" w="633688">
                <a:moveTo>
                  <a:pt x="0" y="0"/>
                </a:moveTo>
                <a:lnTo>
                  <a:pt x="633688" y="0"/>
                </a:lnTo>
                <a:lnTo>
                  <a:pt x="633688" y="633688"/>
                </a:lnTo>
                <a:lnTo>
                  <a:pt x="0" y="6336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12587" y="7414263"/>
            <a:ext cx="3075969" cy="3075969"/>
          </a:xfrm>
          <a:custGeom>
            <a:avLst/>
            <a:gdLst/>
            <a:ahLst/>
            <a:cxnLst/>
            <a:rect r="r" b="b" t="t" l="l"/>
            <a:pathLst>
              <a:path h="3075969" w="3075969">
                <a:moveTo>
                  <a:pt x="0" y="0"/>
                </a:moveTo>
                <a:lnTo>
                  <a:pt x="3075970" y="0"/>
                </a:lnTo>
                <a:lnTo>
                  <a:pt x="3075970" y="3075970"/>
                </a:lnTo>
                <a:lnTo>
                  <a:pt x="0" y="3075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198113" y="-375135"/>
            <a:ext cx="3328479" cy="3328479"/>
          </a:xfrm>
          <a:custGeom>
            <a:avLst/>
            <a:gdLst/>
            <a:ahLst/>
            <a:cxnLst/>
            <a:rect r="r" b="b" t="t" l="l"/>
            <a:pathLst>
              <a:path h="3328479" w="3328479">
                <a:moveTo>
                  <a:pt x="0" y="0"/>
                </a:moveTo>
                <a:lnTo>
                  <a:pt x="3328478" y="0"/>
                </a:lnTo>
                <a:lnTo>
                  <a:pt x="3328478" y="3328479"/>
                </a:lnTo>
                <a:lnTo>
                  <a:pt x="0" y="332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18901" y="7920577"/>
            <a:ext cx="2450523" cy="2450523"/>
          </a:xfrm>
          <a:custGeom>
            <a:avLst/>
            <a:gdLst/>
            <a:ahLst/>
            <a:cxnLst/>
            <a:rect r="r" b="b" t="t" l="l"/>
            <a:pathLst>
              <a:path h="2450523" w="2450523">
                <a:moveTo>
                  <a:pt x="0" y="0"/>
                </a:moveTo>
                <a:lnTo>
                  <a:pt x="2450523" y="0"/>
                </a:lnTo>
                <a:lnTo>
                  <a:pt x="2450523" y="2450523"/>
                </a:lnTo>
                <a:lnTo>
                  <a:pt x="0" y="2450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69201" y="-246222"/>
            <a:ext cx="2651689" cy="2651689"/>
          </a:xfrm>
          <a:custGeom>
            <a:avLst/>
            <a:gdLst/>
            <a:ahLst/>
            <a:cxnLst/>
            <a:rect r="r" b="b" t="t" l="l"/>
            <a:pathLst>
              <a:path h="2651689" w="2651689">
                <a:moveTo>
                  <a:pt x="0" y="0"/>
                </a:moveTo>
                <a:lnTo>
                  <a:pt x="2651689" y="0"/>
                </a:lnTo>
                <a:lnTo>
                  <a:pt x="2651689" y="2651688"/>
                </a:lnTo>
                <a:lnTo>
                  <a:pt x="0" y="2651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700000">
            <a:off x="16750015" y="5360938"/>
            <a:ext cx="3075969" cy="3075969"/>
          </a:xfrm>
          <a:custGeom>
            <a:avLst/>
            <a:gdLst/>
            <a:ahLst/>
            <a:cxnLst/>
            <a:rect r="r" b="b" t="t" l="l"/>
            <a:pathLst>
              <a:path h="3075969" w="3075969">
                <a:moveTo>
                  <a:pt x="0" y="0"/>
                </a:moveTo>
                <a:lnTo>
                  <a:pt x="3075970" y="0"/>
                </a:lnTo>
                <a:lnTo>
                  <a:pt x="3075970" y="3075969"/>
                </a:lnTo>
                <a:lnTo>
                  <a:pt x="0" y="3075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100000">
            <a:off x="-1664239" y="1924527"/>
            <a:ext cx="3328479" cy="3328479"/>
          </a:xfrm>
          <a:custGeom>
            <a:avLst/>
            <a:gdLst/>
            <a:ahLst/>
            <a:cxnLst/>
            <a:rect r="r" b="b" t="t" l="l"/>
            <a:pathLst>
              <a:path h="3328479" w="3328479">
                <a:moveTo>
                  <a:pt x="0" y="0"/>
                </a:moveTo>
                <a:lnTo>
                  <a:pt x="3328478" y="0"/>
                </a:lnTo>
                <a:lnTo>
                  <a:pt x="3328478" y="3328479"/>
                </a:lnTo>
                <a:lnTo>
                  <a:pt x="0" y="332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440198" y="9460152"/>
            <a:ext cx="1658065" cy="1639977"/>
          </a:xfrm>
          <a:custGeom>
            <a:avLst/>
            <a:gdLst/>
            <a:ahLst/>
            <a:cxnLst/>
            <a:rect r="r" b="b" t="t" l="l"/>
            <a:pathLst>
              <a:path h="1639977" w="1658065">
                <a:moveTo>
                  <a:pt x="0" y="0"/>
                </a:moveTo>
                <a:lnTo>
                  <a:pt x="1658065" y="0"/>
                </a:lnTo>
                <a:lnTo>
                  <a:pt x="1658065" y="1639977"/>
                </a:lnTo>
                <a:lnTo>
                  <a:pt x="0" y="16399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-857871" y="-1035099"/>
            <a:ext cx="1794177" cy="1774605"/>
          </a:xfrm>
          <a:custGeom>
            <a:avLst/>
            <a:gdLst/>
            <a:ahLst/>
            <a:cxnLst/>
            <a:rect r="r" b="b" t="t" l="l"/>
            <a:pathLst>
              <a:path h="1774605" w="1794177">
                <a:moveTo>
                  <a:pt x="0" y="0"/>
                </a:moveTo>
                <a:lnTo>
                  <a:pt x="1794178" y="0"/>
                </a:lnTo>
                <a:lnTo>
                  <a:pt x="1794178" y="1774605"/>
                </a:lnTo>
                <a:lnTo>
                  <a:pt x="0" y="17746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57558" y="9002084"/>
            <a:ext cx="1180071" cy="143754"/>
          </a:xfrm>
          <a:custGeom>
            <a:avLst/>
            <a:gdLst/>
            <a:ahLst/>
            <a:cxnLst/>
            <a:rect r="r" b="b" t="t" l="l"/>
            <a:pathLst>
              <a:path h="143754" w="1180071">
                <a:moveTo>
                  <a:pt x="0" y="0"/>
                </a:moveTo>
                <a:lnTo>
                  <a:pt x="1180071" y="0"/>
                </a:lnTo>
                <a:lnTo>
                  <a:pt x="1180071" y="143754"/>
                </a:lnTo>
                <a:lnTo>
                  <a:pt x="0" y="1437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398041" y="1079622"/>
            <a:ext cx="1276944" cy="155555"/>
          </a:xfrm>
          <a:custGeom>
            <a:avLst/>
            <a:gdLst/>
            <a:ahLst/>
            <a:cxnLst/>
            <a:rect r="r" b="b" t="t" l="l"/>
            <a:pathLst>
              <a:path h="155555" w="1276944">
                <a:moveTo>
                  <a:pt x="0" y="0"/>
                </a:moveTo>
                <a:lnTo>
                  <a:pt x="1276944" y="0"/>
                </a:lnTo>
                <a:lnTo>
                  <a:pt x="1276944" y="155555"/>
                </a:lnTo>
                <a:lnTo>
                  <a:pt x="0" y="155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8447" y="9343447"/>
            <a:ext cx="1432702" cy="442835"/>
          </a:xfrm>
          <a:custGeom>
            <a:avLst/>
            <a:gdLst/>
            <a:ahLst/>
            <a:cxnLst/>
            <a:rect r="r" b="b" t="t" l="l"/>
            <a:pathLst>
              <a:path h="442835" w="1432702">
                <a:moveTo>
                  <a:pt x="0" y="0"/>
                </a:moveTo>
                <a:lnTo>
                  <a:pt x="1432701" y="0"/>
                </a:lnTo>
                <a:lnTo>
                  <a:pt x="1432701" y="442835"/>
                </a:lnTo>
                <a:lnTo>
                  <a:pt x="0" y="442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6216852" y="500718"/>
            <a:ext cx="1432702" cy="442835"/>
          </a:xfrm>
          <a:custGeom>
            <a:avLst/>
            <a:gdLst/>
            <a:ahLst/>
            <a:cxnLst/>
            <a:rect r="r" b="b" t="t" l="l"/>
            <a:pathLst>
              <a:path h="442835" w="1432702">
                <a:moveTo>
                  <a:pt x="1432701" y="0"/>
                </a:moveTo>
                <a:lnTo>
                  <a:pt x="0" y="0"/>
                </a:lnTo>
                <a:lnTo>
                  <a:pt x="0" y="442835"/>
                </a:lnTo>
                <a:lnTo>
                  <a:pt x="1432701" y="442835"/>
                </a:lnTo>
                <a:lnTo>
                  <a:pt x="14327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414252" y="3857614"/>
            <a:ext cx="5729748" cy="5094634"/>
            <a:chOff x="0" y="0"/>
            <a:chExt cx="1509069" cy="13417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09069" cy="1341797"/>
            </a:xfrm>
            <a:custGeom>
              <a:avLst/>
              <a:gdLst/>
              <a:ahLst/>
              <a:cxnLst/>
              <a:rect r="r" b="b" t="t" l="l"/>
              <a:pathLst>
                <a:path h="1341797" w="1509069">
                  <a:moveTo>
                    <a:pt x="0" y="0"/>
                  </a:moveTo>
                  <a:lnTo>
                    <a:pt x="1509069" y="0"/>
                  </a:lnTo>
                  <a:lnTo>
                    <a:pt x="1509069" y="1341797"/>
                  </a:lnTo>
                  <a:lnTo>
                    <a:pt x="0" y="13417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509069" cy="139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347531" y="3857614"/>
            <a:ext cx="5729748" cy="5094634"/>
            <a:chOff x="0" y="0"/>
            <a:chExt cx="1509069" cy="134179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09069" cy="1341797"/>
            </a:xfrm>
            <a:custGeom>
              <a:avLst/>
              <a:gdLst/>
              <a:ahLst/>
              <a:cxnLst/>
              <a:rect r="r" b="b" t="t" l="l"/>
              <a:pathLst>
                <a:path h="1341797" w="1509069">
                  <a:moveTo>
                    <a:pt x="0" y="0"/>
                  </a:moveTo>
                  <a:lnTo>
                    <a:pt x="1509069" y="0"/>
                  </a:lnTo>
                  <a:lnTo>
                    <a:pt x="1509069" y="1341797"/>
                  </a:lnTo>
                  <a:lnTo>
                    <a:pt x="0" y="13417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509069" cy="139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847303" y="4536127"/>
            <a:ext cx="4956960" cy="3999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- Propaganda: Utilización de información sesgada o manipulada para influir en la opinión pública y ganar apoyo para una causa específica.</a:t>
            </a: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- Desinformación: Difusión deliberada de información falsa para confundir o engañar a la población o a los adversarios.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9733925" y="4336102"/>
            <a:ext cx="4956960" cy="4399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- Sabotaje: Actos destinados a dañar o destruir infraestructuras críticas, como redes de transporte, comunicaciones, o instalaciones energéticas.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- Ataques Cibernéticos: Infiltración y daño a sistemas informáticos y redes para robar información, causar interrupciones o desestabilizar operaciones.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910760" y="1023527"/>
            <a:ext cx="6873542" cy="1546553"/>
            <a:chOff x="0" y="0"/>
            <a:chExt cx="2068481" cy="4654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068481" cy="465410"/>
            </a:xfrm>
            <a:custGeom>
              <a:avLst/>
              <a:gdLst/>
              <a:ahLst/>
              <a:cxnLst/>
              <a:rect r="r" b="b" t="t" l="l"/>
              <a:pathLst>
                <a:path h="465410" w="2068481">
                  <a:moveTo>
                    <a:pt x="0" y="0"/>
                  </a:moveTo>
                  <a:lnTo>
                    <a:pt x="2068481" y="0"/>
                  </a:lnTo>
                  <a:lnTo>
                    <a:pt x="2068481" y="465410"/>
                  </a:lnTo>
                  <a:lnTo>
                    <a:pt x="0" y="465410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068481" cy="522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6075595" y="946272"/>
            <a:ext cx="6708707" cy="1614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0"/>
              </a:lnSpc>
              <a:spcBef>
                <a:spcPct val="0"/>
              </a:spcBef>
            </a:pPr>
            <a:r>
              <a:rPr lang="en-US" b="true" sz="451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LOS MEDIOS SUBVERSIVOS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891929" y="366302"/>
            <a:ext cx="2504141" cy="0"/>
          </a:xfrm>
          <a:prstGeom prst="line">
            <a:avLst/>
          </a:prstGeom>
          <a:ln cap="rnd" w="1143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7891929" y="9460152"/>
            <a:ext cx="2504141" cy="0"/>
          </a:xfrm>
          <a:prstGeom prst="line">
            <a:avLst/>
          </a:prstGeom>
          <a:ln cap="rnd" w="1143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4071033" y="2953344"/>
            <a:ext cx="4869436" cy="1203368"/>
            <a:chOff x="0" y="0"/>
            <a:chExt cx="2847914" cy="7037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847914" cy="703796"/>
            </a:xfrm>
            <a:custGeom>
              <a:avLst/>
              <a:gdLst/>
              <a:ahLst/>
              <a:cxnLst/>
              <a:rect r="r" b="b" t="t" l="l"/>
              <a:pathLst>
                <a:path h="703796" w="2847914">
                  <a:moveTo>
                    <a:pt x="0" y="0"/>
                  </a:moveTo>
                  <a:lnTo>
                    <a:pt x="2847914" y="0"/>
                  </a:lnTo>
                  <a:lnTo>
                    <a:pt x="2847914" y="703796"/>
                  </a:lnTo>
                  <a:lnTo>
                    <a:pt x="0" y="703796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2847914" cy="760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396071" y="3113068"/>
            <a:ext cx="5016517" cy="1043644"/>
            <a:chOff x="0" y="0"/>
            <a:chExt cx="2933934" cy="6103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933934" cy="610380"/>
            </a:xfrm>
            <a:custGeom>
              <a:avLst/>
              <a:gdLst/>
              <a:ahLst/>
              <a:cxnLst/>
              <a:rect r="r" b="b" t="t" l="l"/>
              <a:pathLst>
                <a:path h="610380" w="2933934">
                  <a:moveTo>
                    <a:pt x="0" y="0"/>
                  </a:moveTo>
                  <a:lnTo>
                    <a:pt x="2933934" y="0"/>
                  </a:lnTo>
                  <a:lnTo>
                    <a:pt x="2933934" y="610380"/>
                  </a:lnTo>
                  <a:lnTo>
                    <a:pt x="0" y="610380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2933934" cy="6675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4071033" y="3036868"/>
            <a:ext cx="4733230" cy="96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 PROPAGANDA Y DESINFORMACIÓN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782465" y="3274993"/>
            <a:ext cx="4294814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2. ACCIONES DIRECTAS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12587" y="7414263"/>
            <a:ext cx="3075969" cy="3075969"/>
          </a:xfrm>
          <a:custGeom>
            <a:avLst/>
            <a:gdLst/>
            <a:ahLst/>
            <a:cxnLst/>
            <a:rect r="r" b="b" t="t" l="l"/>
            <a:pathLst>
              <a:path h="3075969" w="3075969">
                <a:moveTo>
                  <a:pt x="0" y="0"/>
                </a:moveTo>
                <a:lnTo>
                  <a:pt x="3075970" y="0"/>
                </a:lnTo>
                <a:lnTo>
                  <a:pt x="3075970" y="3075970"/>
                </a:lnTo>
                <a:lnTo>
                  <a:pt x="0" y="3075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198113" y="-375135"/>
            <a:ext cx="3328479" cy="3328479"/>
          </a:xfrm>
          <a:custGeom>
            <a:avLst/>
            <a:gdLst/>
            <a:ahLst/>
            <a:cxnLst/>
            <a:rect r="r" b="b" t="t" l="l"/>
            <a:pathLst>
              <a:path h="3328479" w="3328479">
                <a:moveTo>
                  <a:pt x="0" y="0"/>
                </a:moveTo>
                <a:lnTo>
                  <a:pt x="3328478" y="0"/>
                </a:lnTo>
                <a:lnTo>
                  <a:pt x="3328478" y="3328479"/>
                </a:lnTo>
                <a:lnTo>
                  <a:pt x="0" y="332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18901" y="7920577"/>
            <a:ext cx="2450523" cy="2450523"/>
          </a:xfrm>
          <a:custGeom>
            <a:avLst/>
            <a:gdLst/>
            <a:ahLst/>
            <a:cxnLst/>
            <a:rect r="r" b="b" t="t" l="l"/>
            <a:pathLst>
              <a:path h="2450523" w="2450523">
                <a:moveTo>
                  <a:pt x="0" y="0"/>
                </a:moveTo>
                <a:lnTo>
                  <a:pt x="2450523" y="0"/>
                </a:lnTo>
                <a:lnTo>
                  <a:pt x="2450523" y="2450523"/>
                </a:lnTo>
                <a:lnTo>
                  <a:pt x="0" y="2450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69201" y="-246222"/>
            <a:ext cx="2651689" cy="2651689"/>
          </a:xfrm>
          <a:custGeom>
            <a:avLst/>
            <a:gdLst/>
            <a:ahLst/>
            <a:cxnLst/>
            <a:rect r="r" b="b" t="t" l="l"/>
            <a:pathLst>
              <a:path h="2651689" w="2651689">
                <a:moveTo>
                  <a:pt x="0" y="0"/>
                </a:moveTo>
                <a:lnTo>
                  <a:pt x="2651689" y="0"/>
                </a:lnTo>
                <a:lnTo>
                  <a:pt x="2651689" y="2651688"/>
                </a:lnTo>
                <a:lnTo>
                  <a:pt x="0" y="2651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700000">
            <a:off x="16750015" y="5360938"/>
            <a:ext cx="3075969" cy="3075969"/>
          </a:xfrm>
          <a:custGeom>
            <a:avLst/>
            <a:gdLst/>
            <a:ahLst/>
            <a:cxnLst/>
            <a:rect r="r" b="b" t="t" l="l"/>
            <a:pathLst>
              <a:path h="3075969" w="3075969">
                <a:moveTo>
                  <a:pt x="0" y="0"/>
                </a:moveTo>
                <a:lnTo>
                  <a:pt x="3075970" y="0"/>
                </a:lnTo>
                <a:lnTo>
                  <a:pt x="3075970" y="3075969"/>
                </a:lnTo>
                <a:lnTo>
                  <a:pt x="0" y="3075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100000">
            <a:off x="-1664239" y="1924527"/>
            <a:ext cx="3328479" cy="3328479"/>
          </a:xfrm>
          <a:custGeom>
            <a:avLst/>
            <a:gdLst/>
            <a:ahLst/>
            <a:cxnLst/>
            <a:rect r="r" b="b" t="t" l="l"/>
            <a:pathLst>
              <a:path h="3328479" w="3328479">
                <a:moveTo>
                  <a:pt x="0" y="0"/>
                </a:moveTo>
                <a:lnTo>
                  <a:pt x="3328478" y="0"/>
                </a:lnTo>
                <a:lnTo>
                  <a:pt x="3328478" y="3328479"/>
                </a:lnTo>
                <a:lnTo>
                  <a:pt x="0" y="332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440198" y="9460152"/>
            <a:ext cx="1658065" cy="1639977"/>
          </a:xfrm>
          <a:custGeom>
            <a:avLst/>
            <a:gdLst/>
            <a:ahLst/>
            <a:cxnLst/>
            <a:rect r="r" b="b" t="t" l="l"/>
            <a:pathLst>
              <a:path h="1639977" w="1658065">
                <a:moveTo>
                  <a:pt x="0" y="0"/>
                </a:moveTo>
                <a:lnTo>
                  <a:pt x="1658065" y="0"/>
                </a:lnTo>
                <a:lnTo>
                  <a:pt x="1658065" y="1639977"/>
                </a:lnTo>
                <a:lnTo>
                  <a:pt x="0" y="16399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-857871" y="-1035099"/>
            <a:ext cx="1794177" cy="1774605"/>
          </a:xfrm>
          <a:custGeom>
            <a:avLst/>
            <a:gdLst/>
            <a:ahLst/>
            <a:cxnLst/>
            <a:rect r="r" b="b" t="t" l="l"/>
            <a:pathLst>
              <a:path h="1774605" w="1794177">
                <a:moveTo>
                  <a:pt x="0" y="0"/>
                </a:moveTo>
                <a:lnTo>
                  <a:pt x="1794178" y="0"/>
                </a:lnTo>
                <a:lnTo>
                  <a:pt x="1794178" y="1774605"/>
                </a:lnTo>
                <a:lnTo>
                  <a:pt x="0" y="17746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57558" y="9002084"/>
            <a:ext cx="1180071" cy="143754"/>
          </a:xfrm>
          <a:custGeom>
            <a:avLst/>
            <a:gdLst/>
            <a:ahLst/>
            <a:cxnLst/>
            <a:rect r="r" b="b" t="t" l="l"/>
            <a:pathLst>
              <a:path h="143754" w="1180071">
                <a:moveTo>
                  <a:pt x="0" y="0"/>
                </a:moveTo>
                <a:lnTo>
                  <a:pt x="1180071" y="0"/>
                </a:lnTo>
                <a:lnTo>
                  <a:pt x="1180071" y="143754"/>
                </a:lnTo>
                <a:lnTo>
                  <a:pt x="0" y="1437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398041" y="1079622"/>
            <a:ext cx="1276944" cy="155555"/>
          </a:xfrm>
          <a:custGeom>
            <a:avLst/>
            <a:gdLst/>
            <a:ahLst/>
            <a:cxnLst/>
            <a:rect r="r" b="b" t="t" l="l"/>
            <a:pathLst>
              <a:path h="155555" w="1276944">
                <a:moveTo>
                  <a:pt x="0" y="0"/>
                </a:moveTo>
                <a:lnTo>
                  <a:pt x="1276944" y="0"/>
                </a:lnTo>
                <a:lnTo>
                  <a:pt x="1276944" y="155555"/>
                </a:lnTo>
                <a:lnTo>
                  <a:pt x="0" y="155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8447" y="9343447"/>
            <a:ext cx="1432702" cy="442835"/>
          </a:xfrm>
          <a:custGeom>
            <a:avLst/>
            <a:gdLst/>
            <a:ahLst/>
            <a:cxnLst/>
            <a:rect r="r" b="b" t="t" l="l"/>
            <a:pathLst>
              <a:path h="442835" w="1432702">
                <a:moveTo>
                  <a:pt x="0" y="0"/>
                </a:moveTo>
                <a:lnTo>
                  <a:pt x="1432701" y="0"/>
                </a:lnTo>
                <a:lnTo>
                  <a:pt x="1432701" y="442835"/>
                </a:lnTo>
                <a:lnTo>
                  <a:pt x="0" y="442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6216852" y="500718"/>
            <a:ext cx="1432702" cy="442835"/>
          </a:xfrm>
          <a:custGeom>
            <a:avLst/>
            <a:gdLst/>
            <a:ahLst/>
            <a:cxnLst/>
            <a:rect r="r" b="b" t="t" l="l"/>
            <a:pathLst>
              <a:path h="442835" w="1432702">
                <a:moveTo>
                  <a:pt x="1432701" y="0"/>
                </a:moveTo>
                <a:lnTo>
                  <a:pt x="0" y="0"/>
                </a:lnTo>
                <a:lnTo>
                  <a:pt x="0" y="442835"/>
                </a:lnTo>
                <a:lnTo>
                  <a:pt x="1432701" y="442835"/>
                </a:lnTo>
                <a:lnTo>
                  <a:pt x="14327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414252" y="3857614"/>
            <a:ext cx="5729748" cy="5094634"/>
            <a:chOff x="0" y="0"/>
            <a:chExt cx="1509069" cy="13417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09069" cy="1341797"/>
            </a:xfrm>
            <a:custGeom>
              <a:avLst/>
              <a:gdLst/>
              <a:ahLst/>
              <a:cxnLst/>
              <a:rect r="r" b="b" t="t" l="l"/>
              <a:pathLst>
                <a:path h="1341797" w="1509069">
                  <a:moveTo>
                    <a:pt x="0" y="0"/>
                  </a:moveTo>
                  <a:lnTo>
                    <a:pt x="1509069" y="0"/>
                  </a:lnTo>
                  <a:lnTo>
                    <a:pt x="1509069" y="1341797"/>
                  </a:lnTo>
                  <a:lnTo>
                    <a:pt x="0" y="13417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509069" cy="139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847303" y="4536127"/>
            <a:ext cx="4956960" cy="3599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- Protestas y Manifestaciones: Organización de eventos masivos para mostrar descontento y presionar a las autoridades.</a:t>
            </a: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- Huelgas y Boicots: Interrupción de actividades económicas para debilitar la economía y forzar cambios políticos.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AutoShape 18" id="18"/>
          <p:cNvSpPr/>
          <p:nvPr/>
        </p:nvSpPr>
        <p:spPr>
          <a:xfrm>
            <a:off x="7891929" y="366302"/>
            <a:ext cx="2504141" cy="0"/>
          </a:xfrm>
          <a:prstGeom prst="line">
            <a:avLst/>
          </a:prstGeom>
          <a:ln cap="rnd" w="1143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7891929" y="9460152"/>
            <a:ext cx="2504141" cy="0"/>
          </a:xfrm>
          <a:prstGeom prst="line">
            <a:avLst/>
          </a:prstGeom>
          <a:ln cap="rnd" w="1143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4071033" y="2953344"/>
            <a:ext cx="4869436" cy="1203368"/>
            <a:chOff x="0" y="0"/>
            <a:chExt cx="2847914" cy="70379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847914" cy="703796"/>
            </a:xfrm>
            <a:custGeom>
              <a:avLst/>
              <a:gdLst/>
              <a:ahLst/>
              <a:cxnLst/>
              <a:rect r="r" b="b" t="t" l="l"/>
              <a:pathLst>
                <a:path h="703796" w="2847914">
                  <a:moveTo>
                    <a:pt x="0" y="0"/>
                  </a:moveTo>
                  <a:lnTo>
                    <a:pt x="2847914" y="0"/>
                  </a:lnTo>
                  <a:lnTo>
                    <a:pt x="2847914" y="703796"/>
                  </a:lnTo>
                  <a:lnTo>
                    <a:pt x="0" y="703796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847914" cy="760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071033" y="3036868"/>
            <a:ext cx="4733230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3. MOVILIZACIÓN SOCIAL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1049465" y="2987083"/>
            <a:ext cx="4869436" cy="1203368"/>
            <a:chOff x="0" y="0"/>
            <a:chExt cx="2847914" cy="70379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847914" cy="703796"/>
            </a:xfrm>
            <a:custGeom>
              <a:avLst/>
              <a:gdLst/>
              <a:ahLst/>
              <a:cxnLst/>
              <a:rect r="r" b="b" t="t" l="l"/>
              <a:pathLst>
                <a:path h="703796" w="2847914">
                  <a:moveTo>
                    <a:pt x="0" y="0"/>
                  </a:moveTo>
                  <a:lnTo>
                    <a:pt x="2847914" y="0"/>
                  </a:lnTo>
                  <a:lnTo>
                    <a:pt x="2847914" y="703796"/>
                  </a:lnTo>
                  <a:lnTo>
                    <a:pt x="0" y="703796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847914" cy="760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1049465" y="3104897"/>
            <a:ext cx="4733230" cy="96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4. INFILTRACIÓN Y ESPIONAJE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0189153" y="3979327"/>
            <a:ext cx="5729748" cy="5094634"/>
            <a:chOff x="0" y="0"/>
            <a:chExt cx="1509069" cy="134179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509069" cy="1341797"/>
            </a:xfrm>
            <a:custGeom>
              <a:avLst/>
              <a:gdLst/>
              <a:ahLst/>
              <a:cxnLst/>
              <a:rect r="r" b="b" t="t" l="l"/>
              <a:pathLst>
                <a:path h="1341797" w="1509069">
                  <a:moveTo>
                    <a:pt x="0" y="0"/>
                  </a:moveTo>
                  <a:lnTo>
                    <a:pt x="1509069" y="0"/>
                  </a:lnTo>
                  <a:lnTo>
                    <a:pt x="1509069" y="1341797"/>
                  </a:lnTo>
                  <a:lnTo>
                    <a:pt x="0" y="13417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1509069" cy="139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3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0575547" y="4698479"/>
            <a:ext cx="4956960" cy="3999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Infiltración: Introducción de agentes en organizaciones gubernamentales, militares o empresariales para obtener información o influir desde dentro.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- Espionaje: Recolección de información secreta sobre el enemigo para obtener ventajas estratégicas.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3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06186" y="605868"/>
            <a:ext cx="11534711" cy="262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2"/>
              </a:lnSpc>
            </a:pPr>
            <a:r>
              <a:rPr lang="en-US" sz="498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OBJETIVOS DE LOS MEDIOS SUBVERSIVOS</a:t>
            </a:r>
          </a:p>
          <a:p>
            <a:pPr algn="ctr">
              <a:lnSpc>
                <a:spcPts val="6972"/>
              </a:lnSpc>
            </a:pPr>
          </a:p>
        </p:txBody>
      </p:sp>
      <p:sp>
        <p:nvSpPr>
          <p:cNvPr name="AutoShape 3" id="3"/>
          <p:cNvSpPr/>
          <p:nvPr/>
        </p:nvSpPr>
        <p:spPr>
          <a:xfrm>
            <a:off x="2910226" y="2480310"/>
            <a:ext cx="1264742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967898" y="5989206"/>
            <a:ext cx="1264742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4420936" y="2889526"/>
            <a:ext cx="4456311" cy="185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1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Desestabilización del Gobierno: Debilitar la autoridad y legitimidad del gobierno para provocar su caída o forzar reformas.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69835" y="2889526"/>
            <a:ext cx="4456311" cy="148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1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Ganar Apoyo Popular: Atraer simpatizantes y reclutar nuevos miembros para la causa subversiva.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20936" y="6227514"/>
            <a:ext cx="4456311" cy="185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1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Generación de Caos y Confusión: Crear un ambiente de incertidumbre y miedo que dificulte la gobernabilidad y la cohesión social.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869835" y="6227514"/>
            <a:ext cx="4456311" cy="148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1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Debilitar al Adversario: Reducir la capacidad operativa y la moral del enemigo a través de ataques directos y psicológicos.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672676" y="3401927"/>
            <a:ext cx="1544598" cy="1544598"/>
          </a:xfrm>
          <a:custGeom>
            <a:avLst/>
            <a:gdLst/>
            <a:ahLst/>
            <a:cxnLst/>
            <a:rect r="r" b="b" t="t" l="l"/>
            <a:pathLst>
              <a:path h="1544598" w="1544598">
                <a:moveTo>
                  <a:pt x="0" y="0"/>
                </a:moveTo>
                <a:lnTo>
                  <a:pt x="1544598" y="0"/>
                </a:lnTo>
                <a:lnTo>
                  <a:pt x="1544598" y="1544598"/>
                </a:lnTo>
                <a:lnTo>
                  <a:pt x="0" y="154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026442" y="3755694"/>
            <a:ext cx="837064" cy="837064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895279" y="3624530"/>
            <a:ext cx="1099391" cy="1099391"/>
          </a:xfrm>
          <a:custGeom>
            <a:avLst/>
            <a:gdLst/>
            <a:ahLst/>
            <a:cxnLst/>
            <a:rect r="r" b="b" t="t" l="l"/>
            <a:pathLst>
              <a:path h="1099391" w="1099391">
                <a:moveTo>
                  <a:pt x="0" y="0"/>
                </a:moveTo>
                <a:lnTo>
                  <a:pt x="1099391" y="0"/>
                </a:lnTo>
                <a:lnTo>
                  <a:pt x="1099391" y="1099392"/>
                </a:lnTo>
                <a:lnTo>
                  <a:pt x="0" y="1099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117882" y="3847134"/>
            <a:ext cx="654185" cy="65418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672676" y="6611908"/>
            <a:ext cx="1544598" cy="1544598"/>
          </a:xfrm>
          <a:custGeom>
            <a:avLst/>
            <a:gdLst/>
            <a:ahLst/>
            <a:cxnLst/>
            <a:rect r="r" b="b" t="t" l="l"/>
            <a:pathLst>
              <a:path h="1544598" w="1544598">
                <a:moveTo>
                  <a:pt x="0" y="0"/>
                </a:moveTo>
                <a:lnTo>
                  <a:pt x="1544598" y="0"/>
                </a:lnTo>
                <a:lnTo>
                  <a:pt x="1544598" y="1544598"/>
                </a:lnTo>
                <a:lnTo>
                  <a:pt x="0" y="154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026442" y="6965675"/>
            <a:ext cx="837064" cy="83706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895279" y="6834512"/>
            <a:ext cx="1099391" cy="1099391"/>
          </a:xfrm>
          <a:custGeom>
            <a:avLst/>
            <a:gdLst/>
            <a:ahLst/>
            <a:cxnLst/>
            <a:rect r="r" b="b" t="t" l="l"/>
            <a:pathLst>
              <a:path h="1099391" w="1099391">
                <a:moveTo>
                  <a:pt x="0" y="0"/>
                </a:moveTo>
                <a:lnTo>
                  <a:pt x="1099391" y="0"/>
                </a:lnTo>
                <a:lnTo>
                  <a:pt x="1099391" y="1099391"/>
                </a:lnTo>
                <a:lnTo>
                  <a:pt x="0" y="10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3117882" y="7057115"/>
            <a:ext cx="654185" cy="654185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9101242" y="3228169"/>
            <a:ext cx="1544598" cy="1544598"/>
          </a:xfrm>
          <a:custGeom>
            <a:avLst/>
            <a:gdLst/>
            <a:ahLst/>
            <a:cxnLst/>
            <a:rect r="r" b="b" t="t" l="l"/>
            <a:pathLst>
              <a:path h="1544598" w="1544598">
                <a:moveTo>
                  <a:pt x="0" y="0"/>
                </a:moveTo>
                <a:lnTo>
                  <a:pt x="1544598" y="0"/>
                </a:lnTo>
                <a:lnTo>
                  <a:pt x="1544598" y="1544598"/>
                </a:lnTo>
                <a:lnTo>
                  <a:pt x="0" y="154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9455009" y="3581936"/>
            <a:ext cx="837064" cy="837064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9323845" y="3450772"/>
            <a:ext cx="1099391" cy="1099391"/>
          </a:xfrm>
          <a:custGeom>
            <a:avLst/>
            <a:gdLst/>
            <a:ahLst/>
            <a:cxnLst/>
            <a:rect r="r" b="b" t="t" l="l"/>
            <a:pathLst>
              <a:path h="1099391" w="1099391">
                <a:moveTo>
                  <a:pt x="0" y="0"/>
                </a:moveTo>
                <a:lnTo>
                  <a:pt x="1099392" y="0"/>
                </a:lnTo>
                <a:lnTo>
                  <a:pt x="1099392" y="1099391"/>
                </a:lnTo>
                <a:lnTo>
                  <a:pt x="0" y="10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9546449" y="3673376"/>
            <a:ext cx="654185" cy="654185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9101242" y="6611908"/>
            <a:ext cx="1544598" cy="1544598"/>
          </a:xfrm>
          <a:custGeom>
            <a:avLst/>
            <a:gdLst/>
            <a:ahLst/>
            <a:cxnLst/>
            <a:rect r="r" b="b" t="t" l="l"/>
            <a:pathLst>
              <a:path h="1544598" w="1544598">
                <a:moveTo>
                  <a:pt x="0" y="0"/>
                </a:moveTo>
                <a:lnTo>
                  <a:pt x="1544598" y="0"/>
                </a:lnTo>
                <a:lnTo>
                  <a:pt x="1544598" y="1544598"/>
                </a:lnTo>
                <a:lnTo>
                  <a:pt x="0" y="154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9455009" y="6965675"/>
            <a:ext cx="837064" cy="837064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9323845" y="6834512"/>
            <a:ext cx="1099391" cy="1099391"/>
          </a:xfrm>
          <a:custGeom>
            <a:avLst/>
            <a:gdLst/>
            <a:ahLst/>
            <a:cxnLst/>
            <a:rect r="r" b="b" t="t" l="l"/>
            <a:pathLst>
              <a:path h="1099391" w="1099391">
                <a:moveTo>
                  <a:pt x="0" y="0"/>
                </a:moveTo>
                <a:lnTo>
                  <a:pt x="1099392" y="0"/>
                </a:lnTo>
                <a:lnTo>
                  <a:pt x="1099392" y="1099391"/>
                </a:lnTo>
                <a:lnTo>
                  <a:pt x="0" y="10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9546449" y="7057115"/>
            <a:ext cx="654185" cy="654185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E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16774">
            <a:off x="-2876537" y="381017"/>
            <a:ext cx="11240987" cy="1953121"/>
          </a:xfrm>
          <a:custGeom>
            <a:avLst/>
            <a:gdLst/>
            <a:ahLst/>
            <a:cxnLst/>
            <a:rect r="r" b="b" t="t" l="l"/>
            <a:pathLst>
              <a:path h="1953121" w="11240987">
                <a:moveTo>
                  <a:pt x="0" y="0"/>
                </a:moveTo>
                <a:lnTo>
                  <a:pt x="11240987" y="0"/>
                </a:lnTo>
                <a:lnTo>
                  <a:pt x="11240987" y="1953122"/>
                </a:lnTo>
                <a:lnTo>
                  <a:pt x="0" y="195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2489975">
            <a:off x="-1793689" y="-6118273"/>
            <a:ext cx="5280133" cy="12462121"/>
            <a:chOff x="0" y="0"/>
            <a:chExt cx="1390652" cy="32822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90652" cy="3282205"/>
            </a:xfrm>
            <a:custGeom>
              <a:avLst/>
              <a:gdLst/>
              <a:ahLst/>
              <a:cxnLst/>
              <a:rect r="r" b="b" t="t" l="l"/>
              <a:pathLst>
                <a:path h="3282205" w="1390652">
                  <a:moveTo>
                    <a:pt x="0" y="0"/>
                  </a:moveTo>
                  <a:lnTo>
                    <a:pt x="1390652" y="0"/>
                  </a:lnTo>
                  <a:lnTo>
                    <a:pt x="1390652" y="3282205"/>
                  </a:lnTo>
                  <a:lnTo>
                    <a:pt x="0" y="3282205"/>
                  </a:lnTo>
                  <a:close/>
                </a:path>
              </a:pathLst>
            </a:custGeom>
            <a:solidFill>
              <a:srgbClr val="36363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390652" cy="3320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916774">
            <a:off x="-3772339" y="-38341"/>
            <a:ext cx="11240987" cy="1953121"/>
          </a:xfrm>
          <a:custGeom>
            <a:avLst/>
            <a:gdLst/>
            <a:ahLst/>
            <a:cxnLst/>
            <a:rect r="r" b="b" t="t" l="l"/>
            <a:pathLst>
              <a:path h="1953121" w="11240987">
                <a:moveTo>
                  <a:pt x="0" y="0"/>
                </a:moveTo>
                <a:lnTo>
                  <a:pt x="11240987" y="0"/>
                </a:lnTo>
                <a:lnTo>
                  <a:pt x="11240987" y="1953122"/>
                </a:lnTo>
                <a:lnTo>
                  <a:pt x="0" y="195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2489975">
            <a:off x="-2578682" y="-6722881"/>
            <a:ext cx="5280133" cy="12462121"/>
            <a:chOff x="0" y="0"/>
            <a:chExt cx="1390652" cy="32822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90652" cy="3282205"/>
            </a:xfrm>
            <a:custGeom>
              <a:avLst/>
              <a:gdLst/>
              <a:ahLst/>
              <a:cxnLst/>
              <a:rect r="r" b="b" t="t" l="l"/>
              <a:pathLst>
                <a:path h="3282205" w="1390652">
                  <a:moveTo>
                    <a:pt x="0" y="0"/>
                  </a:moveTo>
                  <a:lnTo>
                    <a:pt x="1390652" y="0"/>
                  </a:lnTo>
                  <a:lnTo>
                    <a:pt x="1390652" y="3282205"/>
                  </a:lnTo>
                  <a:lnTo>
                    <a:pt x="0" y="3282205"/>
                  </a:lnTo>
                  <a:close/>
                </a:path>
              </a:pathLst>
            </a:custGeom>
            <a:solidFill>
              <a:srgbClr val="36363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390652" cy="3320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2844341">
            <a:off x="10423848" y="250397"/>
            <a:ext cx="11240987" cy="1953121"/>
          </a:xfrm>
          <a:custGeom>
            <a:avLst/>
            <a:gdLst/>
            <a:ahLst/>
            <a:cxnLst/>
            <a:rect r="r" b="b" t="t" l="l"/>
            <a:pathLst>
              <a:path h="1953121" w="11240987">
                <a:moveTo>
                  <a:pt x="0" y="0"/>
                </a:moveTo>
                <a:lnTo>
                  <a:pt x="11240987" y="0"/>
                </a:lnTo>
                <a:lnTo>
                  <a:pt x="11240987" y="1953121"/>
                </a:lnTo>
                <a:lnTo>
                  <a:pt x="0" y="195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8251091">
            <a:off x="14841168" y="-6760705"/>
            <a:ext cx="5280133" cy="12462121"/>
            <a:chOff x="0" y="0"/>
            <a:chExt cx="1390652" cy="32822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90652" cy="3282205"/>
            </a:xfrm>
            <a:custGeom>
              <a:avLst/>
              <a:gdLst/>
              <a:ahLst/>
              <a:cxnLst/>
              <a:rect r="r" b="b" t="t" l="l"/>
              <a:pathLst>
                <a:path h="3282205" w="1390652">
                  <a:moveTo>
                    <a:pt x="0" y="0"/>
                  </a:moveTo>
                  <a:lnTo>
                    <a:pt x="1390652" y="0"/>
                  </a:lnTo>
                  <a:lnTo>
                    <a:pt x="1390652" y="3282205"/>
                  </a:lnTo>
                  <a:lnTo>
                    <a:pt x="0" y="3282205"/>
                  </a:lnTo>
                  <a:close/>
                </a:path>
              </a:pathLst>
            </a:custGeom>
            <a:solidFill>
              <a:srgbClr val="36363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90652" cy="3320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2844341">
            <a:off x="10934820" y="-596497"/>
            <a:ext cx="11240987" cy="1953121"/>
          </a:xfrm>
          <a:custGeom>
            <a:avLst/>
            <a:gdLst/>
            <a:ahLst/>
            <a:cxnLst/>
            <a:rect r="r" b="b" t="t" l="l"/>
            <a:pathLst>
              <a:path h="1953121" w="11240987">
                <a:moveTo>
                  <a:pt x="0" y="0"/>
                </a:moveTo>
                <a:lnTo>
                  <a:pt x="11240987" y="0"/>
                </a:lnTo>
                <a:lnTo>
                  <a:pt x="11240987" y="1953121"/>
                </a:lnTo>
                <a:lnTo>
                  <a:pt x="0" y="195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8251091">
            <a:off x="15524751" y="-7477977"/>
            <a:ext cx="5280133" cy="12462121"/>
            <a:chOff x="0" y="0"/>
            <a:chExt cx="1390652" cy="328220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90652" cy="3282205"/>
            </a:xfrm>
            <a:custGeom>
              <a:avLst/>
              <a:gdLst/>
              <a:ahLst/>
              <a:cxnLst/>
              <a:rect r="r" b="b" t="t" l="l"/>
              <a:pathLst>
                <a:path h="3282205" w="1390652">
                  <a:moveTo>
                    <a:pt x="0" y="0"/>
                  </a:moveTo>
                  <a:lnTo>
                    <a:pt x="1390652" y="0"/>
                  </a:lnTo>
                  <a:lnTo>
                    <a:pt x="1390652" y="3282205"/>
                  </a:lnTo>
                  <a:lnTo>
                    <a:pt x="0" y="3282205"/>
                  </a:lnTo>
                  <a:close/>
                </a:path>
              </a:pathLst>
            </a:custGeom>
            <a:solidFill>
              <a:srgbClr val="36363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390652" cy="3320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083232" y="3397133"/>
            <a:ext cx="5630970" cy="5256739"/>
            <a:chOff x="0" y="0"/>
            <a:chExt cx="1483054" cy="138449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83054" cy="1384491"/>
            </a:xfrm>
            <a:custGeom>
              <a:avLst/>
              <a:gdLst/>
              <a:ahLst/>
              <a:cxnLst/>
              <a:rect r="r" b="b" t="t" l="l"/>
              <a:pathLst>
                <a:path h="1384491" w="1483054">
                  <a:moveTo>
                    <a:pt x="70119" y="0"/>
                  </a:moveTo>
                  <a:lnTo>
                    <a:pt x="1412935" y="0"/>
                  </a:lnTo>
                  <a:cubicBezTo>
                    <a:pt x="1431532" y="0"/>
                    <a:pt x="1449367" y="7388"/>
                    <a:pt x="1462516" y="20537"/>
                  </a:cubicBezTo>
                  <a:cubicBezTo>
                    <a:pt x="1475666" y="33687"/>
                    <a:pt x="1483054" y="51522"/>
                    <a:pt x="1483054" y="70119"/>
                  </a:cubicBezTo>
                  <a:lnTo>
                    <a:pt x="1483054" y="1314372"/>
                  </a:lnTo>
                  <a:cubicBezTo>
                    <a:pt x="1483054" y="1332969"/>
                    <a:pt x="1475666" y="1350804"/>
                    <a:pt x="1462516" y="1363954"/>
                  </a:cubicBezTo>
                  <a:cubicBezTo>
                    <a:pt x="1449367" y="1377104"/>
                    <a:pt x="1431532" y="1384491"/>
                    <a:pt x="1412935" y="1384491"/>
                  </a:cubicBezTo>
                  <a:lnTo>
                    <a:pt x="70119" y="1384491"/>
                  </a:lnTo>
                  <a:cubicBezTo>
                    <a:pt x="51522" y="1384491"/>
                    <a:pt x="33687" y="1377104"/>
                    <a:pt x="20537" y="1363954"/>
                  </a:cubicBezTo>
                  <a:cubicBezTo>
                    <a:pt x="7388" y="1350804"/>
                    <a:pt x="0" y="1332969"/>
                    <a:pt x="0" y="1314372"/>
                  </a:cubicBezTo>
                  <a:lnTo>
                    <a:pt x="0" y="70119"/>
                  </a:lnTo>
                  <a:cubicBezTo>
                    <a:pt x="0" y="51522"/>
                    <a:pt x="7388" y="33687"/>
                    <a:pt x="20537" y="20537"/>
                  </a:cubicBezTo>
                  <a:cubicBezTo>
                    <a:pt x="33687" y="7388"/>
                    <a:pt x="51522" y="0"/>
                    <a:pt x="70119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483054" cy="1422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573798" y="3397133"/>
            <a:ext cx="5630970" cy="5256739"/>
            <a:chOff x="0" y="0"/>
            <a:chExt cx="1483054" cy="138449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83054" cy="1384491"/>
            </a:xfrm>
            <a:custGeom>
              <a:avLst/>
              <a:gdLst/>
              <a:ahLst/>
              <a:cxnLst/>
              <a:rect r="r" b="b" t="t" l="l"/>
              <a:pathLst>
                <a:path h="1384491" w="1483054">
                  <a:moveTo>
                    <a:pt x="70119" y="0"/>
                  </a:moveTo>
                  <a:lnTo>
                    <a:pt x="1412935" y="0"/>
                  </a:lnTo>
                  <a:cubicBezTo>
                    <a:pt x="1431532" y="0"/>
                    <a:pt x="1449367" y="7388"/>
                    <a:pt x="1462516" y="20537"/>
                  </a:cubicBezTo>
                  <a:cubicBezTo>
                    <a:pt x="1475666" y="33687"/>
                    <a:pt x="1483054" y="51522"/>
                    <a:pt x="1483054" y="70119"/>
                  </a:cubicBezTo>
                  <a:lnTo>
                    <a:pt x="1483054" y="1314372"/>
                  </a:lnTo>
                  <a:cubicBezTo>
                    <a:pt x="1483054" y="1332969"/>
                    <a:pt x="1475666" y="1350804"/>
                    <a:pt x="1462516" y="1363954"/>
                  </a:cubicBezTo>
                  <a:cubicBezTo>
                    <a:pt x="1449367" y="1377104"/>
                    <a:pt x="1431532" y="1384491"/>
                    <a:pt x="1412935" y="1384491"/>
                  </a:cubicBezTo>
                  <a:lnTo>
                    <a:pt x="70119" y="1384491"/>
                  </a:lnTo>
                  <a:cubicBezTo>
                    <a:pt x="51522" y="1384491"/>
                    <a:pt x="33687" y="1377104"/>
                    <a:pt x="20537" y="1363954"/>
                  </a:cubicBezTo>
                  <a:cubicBezTo>
                    <a:pt x="7388" y="1350804"/>
                    <a:pt x="0" y="1332969"/>
                    <a:pt x="0" y="1314372"/>
                  </a:cubicBezTo>
                  <a:lnTo>
                    <a:pt x="0" y="70119"/>
                  </a:lnTo>
                  <a:cubicBezTo>
                    <a:pt x="0" y="51522"/>
                    <a:pt x="7388" y="33687"/>
                    <a:pt x="20537" y="20537"/>
                  </a:cubicBezTo>
                  <a:cubicBezTo>
                    <a:pt x="33687" y="7388"/>
                    <a:pt x="51522" y="0"/>
                    <a:pt x="70119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483054" cy="1422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4169131" y="847725"/>
            <a:ext cx="10809335" cy="505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EJEMPLOS HISTÓRICOS</a:t>
            </a:r>
          </a:p>
          <a:p>
            <a:pPr algn="ctr">
              <a:lnSpc>
                <a:spcPts val="13439"/>
              </a:lnSpc>
            </a:pPr>
          </a:p>
        </p:txBody>
      </p:sp>
      <p:sp>
        <p:nvSpPr>
          <p:cNvPr name="AutoShape 25" id="25"/>
          <p:cNvSpPr/>
          <p:nvPr/>
        </p:nvSpPr>
        <p:spPr>
          <a:xfrm>
            <a:off x="4169131" y="2489835"/>
            <a:ext cx="1080933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3539121" y="3853023"/>
            <a:ext cx="360805" cy="360805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721833" y="5517442"/>
            <a:ext cx="5207666" cy="187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Durante este periodo, tanto Estados Unidos como la Unión Soviética utilizaron medios subversivos para influir en países de todo el mundo, apoyando golpes de estado, movimientos insurgentes y campañas de desinformación.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9906914" y="3730249"/>
            <a:ext cx="606351" cy="606351"/>
          </a:xfrm>
          <a:custGeom>
            <a:avLst/>
            <a:gdLst/>
            <a:ahLst/>
            <a:cxnLst/>
            <a:rect r="r" b="b" t="t" l="l"/>
            <a:pathLst>
              <a:path h="606351" w="606351">
                <a:moveTo>
                  <a:pt x="0" y="0"/>
                </a:moveTo>
                <a:lnTo>
                  <a:pt x="606352" y="0"/>
                </a:lnTo>
                <a:lnTo>
                  <a:pt x="606352" y="606352"/>
                </a:lnTo>
                <a:lnTo>
                  <a:pt x="0" y="606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10029688" y="3853023"/>
            <a:ext cx="360805" cy="360805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E4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0513266" y="5481118"/>
            <a:ext cx="5207666" cy="344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Lorem ipsum dolor sit amet, consectetur adipiscing elit, sed do eiusmod tempor </a:t>
            </a:r>
          </a:p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incididunt ut labore et dolore magna aliqua. </a:t>
            </a:r>
          </a:p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Ut enim ad minim veniam, quis nostrud exercitation ullamco laboris nisi ut aliquip </a:t>
            </a:r>
          </a:p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 ea commodo consequat. Duis aute irure </a:t>
            </a:r>
          </a:p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dolor in reprehenderit in voluptate velit esse cillum dolore eu fugiat nulla pariatur. </a:t>
            </a:r>
          </a:p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Excepteur sint occaecat cupidatat </a:t>
            </a:r>
          </a:p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 proident, sunt in culpa qui officia </a:t>
            </a:r>
          </a:p>
          <a:p>
            <a:pPr algn="just">
              <a:lnSpc>
                <a:spcPts val="2520"/>
              </a:lnSpc>
            </a:pPr>
            <a:r>
              <a:rPr lang="en-US" sz="1800" spc="1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deserunt mollit anim id est laborum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719524" y="4843844"/>
            <a:ext cx="3728267" cy="48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0"/>
              </a:lnSpc>
            </a:pPr>
            <a:r>
              <a:rPr lang="en-US" sz="2835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GUERRA FRÍA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578644" y="4429165"/>
            <a:ext cx="5976670" cy="975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0"/>
              </a:lnSpc>
            </a:pPr>
            <a:r>
              <a:rPr lang="en-US" sz="2835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MOVIMIENTOS DE LIBERACIÓN NACIONAL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DAGYE2gD5K0</dc:identifier>
  <dcterms:modified xsi:type="dcterms:W3CDTF">2011-08-01T06:04:30Z</dcterms:modified>
  <cp:revision>1</cp:revision>
  <dc:title>Black and Gray Grunge Presentation</dc:title>
</cp:coreProperties>
</file>