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54"/>
  </p:notesMasterIdLst>
  <p:sldIdLst>
    <p:sldId id="280" r:id="rId2"/>
    <p:sldId id="257" r:id="rId3"/>
    <p:sldId id="258" r:id="rId4"/>
    <p:sldId id="259" r:id="rId5"/>
    <p:sldId id="260" r:id="rId6"/>
    <p:sldId id="261" r:id="rId7"/>
    <p:sldId id="262" r:id="rId8"/>
    <p:sldId id="263" r:id="rId9"/>
    <p:sldId id="264" r:id="rId10"/>
    <p:sldId id="265" r:id="rId11"/>
    <p:sldId id="283" r:id="rId12"/>
    <p:sldId id="291" r:id="rId13"/>
    <p:sldId id="292" r:id="rId14"/>
    <p:sldId id="293" r:id="rId15"/>
    <p:sldId id="294" r:id="rId16"/>
    <p:sldId id="295" r:id="rId17"/>
    <p:sldId id="296" r:id="rId18"/>
    <p:sldId id="297" r:id="rId19"/>
    <p:sldId id="298" r:id="rId20"/>
    <p:sldId id="299" r:id="rId21"/>
    <p:sldId id="300" r:id="rId22"/>
    <p:sldId id="301" r:id="rId23"/>
    <p:sldId id="284" r:id="rId24"/>
    <p:sldId id="302" r:id="rId25"/>
    <p:sldId id="303" r:id="rId26"/>
    <p:sldId id="304" r:id="rId27"/>
    <p:sldId id="305" r:id="rId28"/>
    <p:sldId id="307" r:id="rId29"/>
    <p:sldId id="308" r:id="rId30"/>
    <p:sldId id="285" r:id="rId31"/>
    <p:sldId id="309" r:id="rId32"/>
    <p:sldId id="286" r:id="rId33"/>
    <p:sldId id="310" r:id="rId34"/>
    <p:sldId id="311" r:id="rId35"/>
    <p:sldId id="312" r:id="rId36"/>
    <p:sldId id="313" r:id="rId37"/>
    <p:sldId id="314" r:id="rId38"/>
    <p:sldId id="315" r:id="rId39"/>
    <p:sldId id="316" r:id="rId40"/>
    <p:sldId id="317" r:id="rId41"/>
    <p:sldId id="287" r:id="rId42"/>
    <p:sldId id="288" r:id="rId43"/>
    <p:sldId id="289" r:id="rId44"/>
    <p:sldId id="290" r:id="rId45"/>
    <p:sldId id="281" r:id="rId46"/>
    <p:sldId id="318" r:id="rId47"/>
    <p:sldId id="319" r:id="rId48"/>
    <p:sldId id="320" r:id="rId49"/>
    <p:sldId id="321" r:id="rId50"/>
    <p:sldId id="322" r:id="rId51"/>
    <p:sldId id="323" r:id="rId52"/>
    <p:sldId id="324" r:id="rId5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8"/>
  </p:normalViewPr>
  <p:slideViewPr>
    <p:cSldViewPr snapToGrid="0">
      <p:cViewPr varScale="1">
        <p:scale>
          <a:sx n="115" d="100"/>
          <a:sy n="115"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5D438-AB3B-4CB8-8766-3F74764C51D8}" type="doc">
      <dgm:prSet loTypeId="urn:microsoft.com/office/officeart/2005/8/layout/matrix2" loCatId="matrix" qsTypeId="urn:microsoft.com/office/officeart/2005/8/quickstyle/simple1" qsCatId="simple" csTypeId="urn:microsoft.com/office/officeart/2005/8/colors/colorful2" csCatId="colorful"/>
      <dgm:spPr/>
      <dgm:t>
        <a:bodyPr/>
        <a:lstStyle/>
        <a:p>
          <a:endParaRPr lang="en-US"/>
        </a:p>
      </dgm:t>
    </dgm:pt>
    <dgm:pt modelId="{7C6BD672-C54A-4A8A-8DBC-BBFF772C908F}">
      <dgm:prSet/>
      <dgm:spPr/>
      <dgm:t>
        <a:bodyPr/>
        <a:lstStyle/>
        <a:p>
          <a:r>
            <a:rPr lang="en-US"/>
            <a:t>• Arterial: sangre pulsátil, roja brillante</a:t>
          </a:r>
        </a:p>
      </dgm:t>
    </dgm:pt>
    <dgm:pt modelId="{AB55E784-9D65-4C38-9357-3B5B3C7E5C14}" type="parTrans" cxnId="{72483FD3-3E09-4A30-AA16-250B94BB8B2E}">
      <dgm:prSet/>
      <dgm:spPr/>
      <dgm:t>
        <a:bodyPr/>
        <a:lstStyle/>
        <a:p>
          <a:endParaRPr lang="en-US"/>
        </a:p>
      </dgm:t>
    </dgm:pt>
    <dgm:pt modelId="{292E5812-6384-40F8-9EF9-6F72DF33471B}" type="sibTrans" cxnId="{72483FD3-3E09-4A30-AA16-250B94BB8B2E}">
      <dgm:prSet/>
      <dgm:spPr/>
      <dgm:t>
        <a:bodyPr/>
        <a:lstStyle/>
        <a:p>
          <a:endParaRPr lang="en-US"/>
        </a:p>
      </dgm:t>
    </dgm:pt>
    <dgm:pt modelId="{8FD2B5C2-F957-41BF-B7A8-450DEE13D958}">
      <dgm:prSet/>
      <dgm:spPr/>
      <dgm:t>
        <a:bodyPr/>
        <a:lstStyle/>
        <a:p>
          <a:r>
            <a:rPr lang="en-US"/>
            <a:t>• Venosa: flujo constante, rojo oscuro</a:t>
          </a:r>
        </a:p>
      </dgm:t>
    </dgm:pt>
    <dgm:pt modelId="{08F54479-E013-4DBF-ADF1-AB9449AE0C94}" type="parTrans" cxnId="{657497E1-4150-4C56-9613-A69533D028BB}">
      <dgm:prSet/>
      <dgm:spPr/>
      <dgm:t>
        <a:bodyPr/>
        <a:lstStyle/>
        <a:p>
          <a:endParaRPr lang="en-US"/>
        </a:p>
      </dgm:t>
    </dgm:pt>
    <dgm:pt modelId="{7F0DC9A5-C71F-4810-A227-9EB67F251279}" type="sibTrans" cxnId="{657497E1-4150-4C56-9613-A69533D028BB}">
      <dgm:prSet/>
      <dgm:spPr/>
      <dgm:t>
        <a:bodyPr/>
        <a:lstStyle/>
        <a:p>
          <a:endParaRPr lang="en-US"/>
        </a:p>
      </dgm:t>
    </dgm:pt>
    <dgm:pt modelId="{7E8D479E-B78C-4D3C-A5A4-A8E17E86E6EB}">
      <dgm:prSet/>
      <dgm:spPr/>
      <dgm:t>
        <a:bodyPr/>
        <a:lstStyle/>
        <a:p>
          <a:r>
            <a:rPr lang="en-US"/>
            <a:t>• Capilar: leve, superficial</a:t>
          </a:r>
        </a:p>
      </dgm:t>
    </dgm:pt>
    <dgm:pt modelId="{0C72C4E8-243A-48A6-A50F-5BEE0039A557}" type="parTrans" cxnId="{03483992-710F-481D-9CCF-5DA8F5A658C7}">
      <dgm:prSet/>
      <dgm:spPr/>
      <dgm:t>
        <a:bodyPr/>
        <a:lstStyle/>
        <a:p>
          <a:endParaRPr lang="en-US"/>
        </a:p>
      </dgm:t>
    </dgm:pt>
    <dgm:pt modelId="{A997EAEF-7B7E-4DA9-8E7A-A0BAA35B8F7B}" type="sibTrans" cxnId="{03483992-710F-481D-9CCF-5DA8F5A658C7}">
      <dgm:prSet/>
      <dgm:spPr/>
      <dgm:t>
        <a:bodyPr/>
        <a:lstStyle/>
        <a:p>
          <a:endParaRPr lang="en-US"/>
        </a:p>
      </dgm:t>
    </dgm:pt>
    <dgm:pt modelId="{9A5FA249-5D3A-4214-8FF3-C5D41FCDD4CF}">
      <dgm:prSet/>
      <dgm:spPr/>
      <dgm:t>
        <a:bodyPr/>
        <a:lstStyle/>
        <a:p>
          <a:r>
            <a:rPr lang="en-US"/>
            <a:t>• Externa / Interna / Oculta</a:t>
          </a:r>
        </a:p>
      </dgm:t>
    </dgm:pt>
    <dgm:pt modelId="{4C27441C-F2C9-4E5A-97F4-2DC6CFDD0742}" type="parTrans" cxnId="{0C79A54D-CE2A-4A7C-AC4E-E0F78D2D82BB}">
      <dgm:prSet/>
      <dgm:spPr/>
      <dgm:t>
        <a:bodyPr/>
        <a:lstStyle/>
        <a:p>
          <a:endParaRPr lang="en-US"/>
        </a:p>
      </dgm:t>
    </dgm:pt>
    <dgm:pt modelId="{A38E6117-A961-4C06-AC6B-1F04AC7DB4DC}" type="sibTrans" cxnId="{0C79A54D-CE2A-4A7C-AC4E-E0F78D2D82BB}">
      <dgm:prSet/>
      <dgm:spPr/>
      <dgm:t>
        <a:bodyPr/>
        <a:lstStyle/>
        <a:p>
          <a:endParaRPr lang="en-US"/>
        </a:p>
      </dgm:t>
    </dgm:pt>
    <dgm:pt modelId="{880D9CAA-EB6E-4447-A285-D76B5C9ADB72}" type="pres">
      <dgm:prSet presAssocID="{26D5D438-AB3B-4CB8-8766-3F74764C51D8}" presName="matrix" presStyleCnt="0">
        <dgm:presLayoutVars>
          <dgm:chMax val="1"/>
          <dgm:dir/>
          <dgm:resizeHandles val="exact"/>
        </dgm:presLayoutVars>
      </dgm:prSet>
      <dgm:spPr/>
    </dgm:pt>
    <dgm:pt modelId="{7C9F502E-7884-7945-BECE-77DE14B10915}" type="pres">
      <dgm:prSet presAssocID="{26D5D438-AB3B-4CB8-8766-3F74764C51D8}" presName="axisShape" presStyleLbl="bgShp" presStyleIdx="0" presStyleCnt="1"/>
      <dgm:spPr/>
    </dgm:pt>
    <dgm:pt modelId="{FA285E4F-D3CB-7845-874B-E074753403ED}" type="pres">
      <dgm:prSet presAssocID="{26D5D438-AB3B-4CB8-8766-3F74764C51D8}" presName="rect1" presStyleLbl="node1" presStyleIdx="0" presStyleCnt="4">
        <dgm:presLayoutVars>
          <dgm:chMax val="0"/>
          <dgm:chPref val="0"/>
          <dgm:bulletEnabled val="1"/>
        </dgm:presLayoutVars>
      </dgm:prSet>
      <dgm:spPr/>
    </dgm:pt>
    <dgm:pt modelId="{EC697D1F-EAC7-4041-98DE-C51F6A908769}" type="pres">
      <dgm:prSet presAssocID="{26D5D438-AB3B-4CB8-8766-3F74764C51D8}" presName="rect2" presStyleLbl="node1" presStyleIdx="1" presStyleCnt="4">
        <dgm:presLayoutVars>
          <dgm:chMax val="0"/>
          <dgm:chPref val="0"/>
          <dgm:bulletEnabled val="1"/>
        </dgm:presLayoutVars>
      </dgm:prSet>
      <dgm:spPr/>
    </dgm:pt>
    <dgm:pt modelId="{C6FD07EA-AC44-E046-A82D-41A077AA23E3}" type="pres">
      <dgm:prSet presAssocID="{26D5D438-AB3B-4CB8-8766-3F74764C51D8}" presName="rect3" presStyleLbl="node1" presStyleIdx="2" presStyleCnt="4">
        <dgm:presLayoutVars>
          <dgm:chMax val="0"/>
          <dgm:chPref val="0"/>
          <dgm:bulletEnabled val="1"/>
        </dgm:presLayoutVars>
      </dgm:prSet>
      <dgm:spPr/>
    </dgm:pt>
    <dgm:pt modelId="{B30B3C1D-C1E7-4545-8267-20EC6EE77F1A}" type="pres">
      <dgm:prSet presAssocID="{26D5D438-AB3B-4CB8-8766-3F74764C51D8}" presName="rect4" presStyleLbl="node1" presStyleIdx="3" presStyleCnt="4">
        <dgm:presLayoutVars>
          <dgm:chMax val="0"/>
          <dgm:chPref val="0"/>
          <dgm:bulletEnabled val="1"/>
        </dgm:presLayoutVars>
      </dgm:prSet>
      <dgm:spPr/>
    </dgm:pt>
  </dgm:ptLst>
  <dgm:cxnLst>
    <dgm:cxn modelId="{0B0AE705-5F14-8F42-80FA-FD1167781D80}" type="presOf" srcId="{8FD2B5C2-F957-41BF-B7A8-450DEE13D958}" destId="{EC697D1F-EAC7-4041-98DE-C51F6A908769}" srcOrd="0" destOrd="0" presId="urn:microsoft.com/office/officeart/2005/8/layout/matrix2"/>
    <dgm:cxn modelId="{EE1F540D-B2A4-5D4C-A8EB-8E313C43E9A5}" type="presOf" srcId="{7C6BD672-C54A-4A8A-8DBC-BBFF772C908F}" destId="{FA285E4F-D3CB-7845-874B-E074753403ED}" srcOrd="0" destOrd="0" presId="urn:microsoft.com/office/officeart/2005/8/layout/matrix2"/>
    <dgm:cxn modelId="{0C79A54D-CE2A-4A7C-AC4E-E0F78D2D82BB}" srcId="{26D5D438-AB3B-4CB8-8766-3F74764C51D8}" destId="{9A5FA249-5D3A-4214-8FF3-C5D41FCDD4CF}" srcOrd="3" destOrd="0" parTransId="{4C27441C-F2C9-4E5A-97F4-2DC6CFDD0742}" sibTransId="{A38E6117-A961-4C06-AC6B-1F04AC7DB4DC}"/>
    <dgm:cxn modelId="{FC22B952-CFCB-834E-B026-60455162DA9E}" type="presOf" srcId="{7E8D479E-B78C-4D3C-A5A4-A8E17E86E6EB}" destId="{C6FD07EA-AC44-E046-A82D-41A077AA23E3}" srcOrd="0" destOrd="0" presId="urn:microsoft.com/office/officeart/2005/8/layout/matrix2"/>
    <dgm:cxn modelId="{03483992-710F-481D-9CCF-5DA8F5A658C7}" srcId="{26D5D438-AB3B-4CB8-8766-3F74764C51D8}" destId="{7E8D479E-B78C-4D3C-A5A4-A8E17E86E6EB}" srcOrd="2" destOrd="0" parTransId="{0C72C4E8-243A-48A6-A50F-5BEE0039A557}" sibTransId="{A997EAEF-7B7E-4DA9-8E7A-A0BAA35B8F7B}"/>
    <dgm:cxn modelId="{72483FD3-3E09-4A30-AA16-250B94BB8B2E}" srcId="{26D5D438-AB3B-4CB8-8766-3F74764C51D8}" destId="{7C6BD672-C54A-4A8A-8DBC-BBFF772C908F}" srcOrd="0" destOrd="0" parTransId="{AB55E784-9D65-4C38-9357-3B5B3C7E5C14}" sibTransId="{292E5812-6384-40F8-9EF9-6F72DF33471B}"/>
    <dgm:cxn modelId="{657497E1-4150-4C56-9613-A69533D028BB}" srcId="{26D5D438-AB3B-4CB8-8766-3F74764C51D8}" destId="{8FD2B5C2-F957-41BF-B7A8-450DEE13D958}" srcOrd="1" destOrd="0" parTransId="{08F54479-E013-4DBF-ADF1-AB9449AE0C94}" sibTransId="{7F0DC9A5-C71F-4810-A227-9EB67F251279}"/>
    <dgm:cxn modelId="{8174CFED-E0D1-6945-9E49-716ADAC89D53}" type="presOf" srcId="{9A5FA249-5D3A-4214-8FF3-C5D41FCDD4CF}" destId="{B30B3C1D-C1E7-4545-8267-20EC6EE77F1A}" srcOrd="0" destOrd="0" presId="urn:microsoft.com/office/officeart/2005/8/layout/matrix2"/>
    <dgm:cxn modelId="{E7C1ECEE-D630-B040-99AB-988A55EC639A}" type="presOf" srcId="{26D5D438-AB3B-4CB8-8766-3F74764C51D8}" destId="{880D9CAA-EB6E-4447-A285-D76B5C9ADB72}" srcOrd="0" destOrd="0" presId="urn:microsoft.com/office/officeart/2005/8/layout/matrix2"/>
    <dgm:cxn modelId="{017B4DEE-EAE8-9445-8692-2312EB00B06D}" type="presParOf" srcId="{880D9CAA-EB6E-4447-A285-D76B5C9ADB72}" destId="{7C9F502E-7884-7945-BECE-77DE14B10915}" srcOrd="0" destOrd="0" presId="urn:microsoft.com/office/officeart/2005/8/layout/matrix2"/>
    <dgm:cxn modelId="{E6795BBF-3782-DE4E-8311-9914336355D8}" type="presParOf" srcId="{880D9CAA-EB6E-4447-A285-D76B5C9ADB72}" destId="{FA285E4F-D3CB-7845-874B-E074753403ED}" srcOrd="1" destOrd="0" presId="urn:microsoft.com/office/officeart/2005/8/layout/matrix2"/>
    <dgm:cxn modelId="{55FBD3C1-0C0A-574C-94FF-915B06840727}" type="presParOf" srcId="{880D9CAA-EB6E-4447-A285-D76B5C9ADB72}" destId="{EC697D1F-EAC7-4041-98DE-C51F6A908769}" srcOrd="2" destOrd="0" presId="urn:microsoft.com/office/officeart/2005/8/layout/matrix2"/>
    <dgm:cxn modelId="{176156D7-A86A-A14E-8B8C-EA0BBB75C1AD}" type="presParOf" srcId="{880D9CAA-EB6E-4447-A285-D76B5C9ADB72}" destId="{C6FD07EA-AC44-E046-A82D-41A077AA23E3}" srcOrd="3" destOrd="0" presId="urn:microsoft.com/office/officeart/2005/8/layout/matrix2"/>
    <dgm:cxn modelId="{FB77DDB2-20A6-904B-8AF4-7303EDF33AF5}" type="presParOf" srcId="{880D9CAA-EB6E-4447-A285-D76B5C9ADB72}" destId="{B30B3C1D-C1E7-4545-8267-20EC6EE77F1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DB2F4F-DC14-4D85-940E-E27EB03F2FF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E3CC87-8382-4671-A43D-9F35D7639C90}">
      <dgm:prSet/>
      <dgm:spPr/>
      <dgm:t>
        <a:bodyPr/>
        <a:lstStyle/>
        <a:p>
          <a:pPr>
            <a:lnSpc>
              <a:spcPct val="100000"/>
            </a:lnSpc>
          </a:pPr>
          <a:r>
            <a:rPr lang="en-US" dirty="0"/>
            <a:t>• </a:t>
          </a:r>
          <a:r>
            <a:rPr lang="en-US" dirty="0" err="1"/>
            <a:t>Ácido</a:t>
          </a:r>
          <a:r>
            <a:rPr lang="en-US" dirty="0"/>
            <a:t> </a:t>
          </a:r>
          <a:r>
            <a:rPr lang="en-US" dirty="0" err="1"/>
            <a:t>tranexámico</a:t>
          </a:r>
          <a:r>
            <a:rPr lang="en-US" dirty="0"/>
            <a:t>: </a:t>
          </a:r>
          <a:r>
            <a:rPr lang="en-US" dirty="0" err="1"/>
            <a:t>efectivo</a:t>
          </a:r>
          <a:r>
            <a:rPr lang="en-US" dirty="0"/>
            <a:t> </a:t>
          </a:r>
          <a:r>
            <a:rPr lang="en-US" dirty="0" err="1"/>
            <a:t>en</a:t>
          </a:r>
          <a:r>
            <a:rPr lang="en-US" dirty="0"/>
            <a:t> la 1.ª hora (1 g + 1 g/8h)</a:t>
          </a:r>
        </a:p>
      </dgm:t>
    </dgm:pt>
    <dgm:pt modelId="{E2A1463C-4047-4F60-94BD-5C8FBAA435C5}" type="parTrans" cxnId="{2F5D6E59-6657-4FE5-B730-5B3799A61CE4}">
      <dgm:prSet/>
      <dgm:spPr/>
      <dgm:t>
        <a:bodyPr/>
        <a:lstStyle/>
        <a:p>
          <a:endParaRPr lang="en-US"/>
        </a:p>
      </dgm:t>
    </dgm:pt>
    <dgm:pt modelId="{1A8B4695-2F98-4A5D-B191-66ED87181568}" type="sibTrans" cxnId="{2F5D6E59-6657-4FE5-B730-5B3799A61CE4}">
      <dgm:prSet/>
      <dgm:spPr/>
      <dgm:t>
        <a:bodyPr/>
        <a:lstStyle/>
        <a:p>
          <a:endParaRPr lang="en-US"/>
        </a:p>
      </dgm:t>
    </dgm:pt>
    <dgm:pt modelId="{986534F0-FFC1-4044-B393-81131F52A3CA}">
      <dgm:prSet/>
      <dgm:spPr/>
      <dgm:t>
        <a:bodyPr/>
        <a:lstStyle/>
        <a:p>
          <a:pPr>
            <a:lnSpc>
              <a:spcPct val="100000"/>
            </a:lnSpc>
          </a:pPr>
          <a:r>
            <a:rPr lang="en-US" dirty="0"/>
            <a:t>• </a:t>
          </a:r>
          <a:r>
            <a:rPr lang="en-US" dirty="0" err="1"/>
            <a:t>Ketamina</a:t>
          </a:r>
          <a:r>
            <a:rPr lang="en-US" dirty="0"/>
            <a:t>: </a:t>
          </a:r>
          <a:r>
            <a:rPr lang="en-US" dirty="0" err="1"/>
            <a:t>segura</a:t>
          </a:r>
          <a:r>
            <a:rPr lang="en-US" dirty="0"/>
            <a:t> </a:t>
          </a:r>
          <a:r>
            <a:rPr lang="en-US" dirty="0" err="1"/>
            <a:t>incluso</a:t>
          </a:r>
          <a:r>
            <a:rPr lang="en-US" dirty="0"/>
            <a:t> </a:t>
          </a:r>
          <a:r>
            <a:rPr lang="en-US" dirty="0" err="1"/>
            <a:t>en</a:t>
          </a:r>
          <a:r>
            <a:rPr lang="en-US" dirty="0"/>
            <a:t> TCE</a:t>
          </a:r>
        </a:p>
      </dgm:t>
    </dgm:pt>
    <dgm:pt modelId="{B3D24F98-A047-48D1-982A-AA499D3B2FF6}" type="parTrans" cxnId="{86DE3E06-541E-4193-B5B3-5B482B133DA4}">
      <dgm:prSet/>
      <dgm:spPr/>
      <dgm:t>
        <a:bodyPr/>
        <a:lstStyle/>
        <a:p>
          <a:endParaRPr lang="en-US"/>
        </a:p>
      </dgm:t>
    </dgm:pt>
    <dgm:pt modelId="{A4C132DB-5637-446C-A3AE-4565447E788E}" type="sibTrans" cxnId="{86DE3E06-541E-4193-B5B3-5B482B133DA4}">
      <dgm:prSet/>
      <dgm:spPr/>
      <dgm:t>
        <a:bodyPr/>
        <a:lstStyle/>
        <a:p>
          <a:endParaRPr lang="en-US"/>
        </a:p>
      </dgm:t>
    </dgm:pt>
    <dgm:pt modelId="{DFA03FB6-8E2D-4D5E-8AE2-A3297F660E94}">
      <dgm:prSet/>
      <dgm:spPr/>
      <dgm:t>
        <a:bodyPr/>
        <a:lstStyle/>
        <a:p>
          <a:pPr>
            <a:lnSpc>
              <a:spcPct val="100000"/>
            </a:lnSpc>
          </a:pPr>
          <a:r>
            <a:rPr lang="en-US"/>
            <a:t>• Anticonvulsivantes: solo en crisis tempranas (7 días)</a:t>
          </a:r>
        </a:p>
      </dgm:t>
    </dgm:pt>
    <dgm:pt modelId="{91FA878D-C4DD-458A-8609-B8BEDEFC6C80}" type="parTrans" cxnId="{51FF0A47-428C-482C-98D3-9BF6A811D510}">
      <dgm:prSet/>
      <dgm:spPr/>
      <dgm:t>
        <a:bodyPr/>
        <a:lstStyle/>
        <a:p>
          <a:endParaRPr lang="en-US"/>
        </a:p>
      </dgm:t>
    </dgm:pt>
    <dgm:pt modelId="{EF73EEC1-46CC-4F64-83ED-A3B48F80B816}" type="sibTrans" cxnId="{51FF0A47-428C-482C-98D3-9BF6A811D510}">
      <dgm:prSet/>
      <dgm:spPr/>
      <dgm:t>
        <a:bodyPr/>
        <a:lstStyle/>
        <a:p>
          <a:endParaRPr lang="en-US"/>
        </a:p>
      </dgm:t>
    </dgm:pt>
    <dgm:pt modelId="{C7CE889B-1DFB-4D7D-9C3B-1DA5BF48EA13}" type="pres">
      <dgm:prSet presAssocID="{4FDB2F4F-DC14-4D85-940E-E27EB03F2FF5}" presName="root" presStyleCnt="0">
        <dgm:presLayoutVars>
          <dgm:dir/>
          <dgm:resizeHandles val="exact"/>
        </dgm:presLayoutVars>
      </dgm:prSet>
      <dgm:spPr/>
    </dgm:pt>
    <dgm:pt modelId="{351B68EE-1F30-4965-B90A-E6D6A3D4771A}" type="pres">
      <dgm:prSet presAssocID="{A6E3CC87-8382-4671-A43D-9F35D7639C90}" presName="compNode" presStyleCnt="0"/>
      <dgm:spPr/>
    </dgm:pt>
    <dgm:pt modelId="{0B06A30D-2F43-4DDB-8D0F-8FF31B547F88}" type="pres">
      <dgm:prSet presAssocID="{A6E3CC87-8382-4671-A43D-9F35D7639C90}" presName="bgRect" presStyleLbl="bgShp" presStyleIdx="0" presStyleCnt="3"/>
      <dgm:spPr/>
    </dgm:pt>
    <dgm:pt modelId="{ABF1988D-DB25-4CDB-B6DB-F5FA08DBFDC9}" type="pres">
      <dgm:prSet presAssocID="{A6E3CC87-8382-4671-A43D-9F35D7639C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entífico"/>
        </a:ext>
      </dgm:extLst>
    </dgm:pt>
    <dgm:pt modelId="{9B24ADBB-1C7A-4661-AF7F-AD3B11DBA2E8}" type="pres">
      <dgm:prSet presAssocID="{A6E3CC87-8382-4671-A43D-9F35D7639C90}" presName="spaceRect" presStyleCnt="0"/>
      <dgm:spPr/>
    </dgm:pt>
    <dgm:pt modelId="{C0E68E1A-889F-4E40-8FF4-5BB2E3BC2216}" type="pres">
      <dgm:prSet presAssocID="{A6E3CC87-8382-4671-A43D-9F35D7639C90}" presName="parTx" presStyleLbl="revTx" presStyleIdx="0" presStyleCnt="3">
        <dgm:presLayoutVars>
          <dgm:chMax val="0"/>
          <dgm:chPref val="0"/>
        </dgm:presLayoutVars>
      </dgm:prSet>
      <dgm:spPr/>
    </dgm:pt>
    <dgm:pt modelId="{F0708B88-DC46-4A05-B258-BA8624B8803D}" type="pres">
      <dgm:prSet presAssocID="{1A8B4695-2F98-4A5D-B191-66ED87181568}" presName="sibTrans" presStyleCnt="0"/>
      <dgm:spPr/>
    </dgm:pt>
    <dgm:pt modelId="{E43FFC84-0924-48C0-A058-EF473C91A253}" type="pres">
      <dgm:prSet presAssocID="{986534F0-FFC1-4044-B393-81131F52A3CA}" presName="compNode" presStyleCnt="0"/>
      <dgm:spPr/>
    </dgm:pt>
    <dgm:pt modelId="{1FA425AA-71FB-4213-901C-05E184CBB8DA}" type="pres">
      <dgm:prSet presAssocID="{986534F0-FFC1-4044-B393-81131F52A3CA}" presName="bgRect" presStyleLbl="bgShp" presStyleIdx="1" presStyleCnt="3"/>
      <dgm:spPr/>
    </dgm:pt>
    <dgm:pt modelId="{BAA4CDDA-F2D1-4B55-A5A8-0DBD735056AD}" type="pres">
      <dgm:prSet presAssocID="{986534F0-FFC1-4044-B393-81131F52A3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nta"/>
        </a:ext>
      </dgm:extLst>
    </dgm:pt>
    <dgm:pt modelId="{AF04EAAE-0990-47FD-A1C3-8E2BFF118D81}" type="pres">
      <dgm:prSet presAssocID="{986534F0-FFC1-4044-B393-81131F52A3CA}" presName="spaceRect" presStyleCnt="0"/>
      <dgm:spPr/>
    </dgm:pt>
    <dgm:pt modelId="{BEE0188D-E8FC-4EC0-A1D9-70C8937B75D8}" type="pres">
      <dgm:prSet presAssocID="{986534F0-FFC1-4044-B393-81131F52A3CA}" presName="parTx" presStyleLbl="revTx" presStyleIdx="1" presStyleCnt="3">
        <dgm:presLayoutVars>
          <dgm:chMax val="0"/>
          <dgm:chPref val="0"/>
        </dgm:presLayoutVars>
      </dgm:prSet>
      <dgm:spPr/>
    </dgm:pt>
    <dgm:pt modelId="{48CE4374-5A7B-4155-90B5-4F4C57A421D7}" type="pres">
      <dgm:prSet presAssocID="{A4C132DB-5637-446C-A3AE-4565447E788E}" presName="sibTrans" presStyleCnt="0"/>
      <dgm:spPr/>
    </dgm:pt>
    <dgm:pt modelId="{BB9416C4-5226-4658-87AE-B80EDD36D86D}" type="pres">
      <dgm:prSet presAssocID="{DFA03FB6-8E2D-4D5E-8AE2-A3297F660E94}" presName="compNode" presStyleCnt="0"/>
      <dgm:spPr/>
    </dgm:pt>
    <dgm:pt modelId="{A7612B0E-D66D-464D-838B-9FFF5695DFA6}" type="pres">
      <dgm:prSet presAssocID="{DFA03FB6-8E2D-4D5E-8AE2-A3297F660E94}" presName="bgRect" presStyleLbl="bgShp" presStyleIdx="2" presStyleCnt="3"/>
      <dgm:spPr/>
    </dgm:pt>
    <dgm:pt modelId="{D25C6743-C33A-4703-906A-84DD348F93B2}" type="pres">
      <dgm:prSet presAssocID="{DFA03FB6-8E2D-4D5E-8AE2-A3297F660E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vil Face Outline"/>
        </a:ext>
      </dgm:extLst>
    </dgm:pt>
    <dgm:pt modelId="{ADF913C4-33A1-4BCE-AC88-1858B3863732}" type="pres">
      <dgm:prSet presAssocID="{DFA03FB6-8E2D-4D5E-8AE2-A3297F660E94}" presName="spaceRect" presStyleCnt="0"/>
      <dgm:spPr/>
    </dgm:pt>
    <dgm:pt modelId="{60DE60F2-7418-431F-A381-3589E1593E34}" type="pres">
      <dgm:prSet presAssocID="{DFA03FB6-8E2D-4D5E-8AE2-A3297F660E94}" presName="parTx" presStyleLbl="revTx" presStyleIdx="2" presStyleCnt="3">
        <dgm:presLayoutVars>
          <dgm:chMax val="0"/>
          <dgm:chPref val="0"/>
        </dgm:presLayoutVars>
      </dgm:prSet>
      <dgm:spPr/>
    </dgm:pt>
  </dgm:ptLst>
  <dgm:cxnLst>
    <dgm:cxn modelId="{86DE3E06-541E-4193-B5B3-5B482B133DA4}" srcId="{4FDB2F4F-DC14-4D85-940E-E27EB03F2FF5}" destId="{986534F0-FFC1-4044-B393-81131F52A3CA}" srcOrd="1" destOrd="0" parTransId="{B3D24F98-A047-48D1-982A-AA499D3B2FF6}" sibTransId="{A4C132DB-5637-446C-A3AE-4565447E788E}"/>
    <dgm:cxn modelId="{8F07D707-DB4E-40BB-9C8E-C8B955B80601}" type="presOf" srcId="{4FDB2F4F-DC14-4D85-940E-E27EB03F2FF5}" destId="{C7CE889B-1DFB-4D7D-9C3B-1DA5BF48EA13}" srcOrd="0" destOrd="0" presId="urn:microsoft.com/office/officeart/2018/2/layout/IconVerticalSolidList"/>
    <dgm:cxn modelId="{1F3DDE15-D265-4C96-AC3B-249EB0A862E4}" type="presOf" srcId="{A6E3CC87-8382-4671-A43D-9F35D7639C90}" destId="{C0E68E1A-889F-4E40-8FF4-5BB2E3BC2216}" srcOrd="0" destOrd="0" presId="urn:microsoft.com/office/officeart/2018/2/layout/IconVerticalSolidList"/>
    <dgm:cxn modelId="{F80CD318-7BC3-4F94-A491-B4C58C49EC4C}" type="presOf" srcId="{DFA03FB6-8E2D-4D5E-8AE2-A3297F660E94}" destId="{60DE60F2-7418-431F-A381-3589E1593E34}" srcOrd="0" destOrd="0" presId="urn:microsoft.com/office/officeart/2018/2/layout/IconVerticalSolidList"/>
    <dgm:cxn modelId="{B1375619-0874-410D-9ED7-E9BD8CD0BCF8}" type="presOf" srcId="{986534F0-FFC1-4044-B393-81131F52A3CA}" destId="{BEE0188D-E8FC-4EC0-A1D9-70C8937B75D8}" srcOrd="0" destOrd="0" presId="urn:microsoft.com/office/officeart/2018/2/layout/IconVerticalSolidList"/>
    <dgm:cxn modelId="{51FF0A47-428C-482C-98D3-9BF6A811D510}" srcId="{4FDB2F4F-DC14-4D85-940E-E27EB03F2FF5}" destId="{DFA03FB6-8E2D-4D5E-8AE2-A3297F660E94}" srcOrd="2" destOrd="0" parTransId="{91FA878D-C4DD-458A-8609-B8BEDEFC6C80}" sibTransId="{EF73EEC1-46CC-4F64-83ED-A3B48F80B816}"/>
    <dgm:cxn modelId="{2F5D6E59-6657-4FE5-B730-5B3799A61CE4}" srcId="{4FDB2F4F-DC14-4D85-940E-E27EB03F2FF5}" destId="{A6E3CC87-8382-4671-A43D-9F35D7639C90}" srcOrd="0" destOrd="0" parTransId="{E2A1463C-4047-4F60-94BD-5C8FBAA435C5}" sibTransId="{1A8B4695-2F98-4A5D-B191-66ED87181568}"/>
    <dgm:cxn modelId="{0075BB8F-E74F-4097-9A2D-F6DC1B7A83CF}" type="presParOf" srcId="{C7CE889B-1DFB-4D7D-9C3B-1DA5BF48EA13}" destId="{351B68EE-1F30-4965-B90A-E6D6A3D4771A}" srcOrd="0" destOrd="0" presId="urn:microsoft.com/office/officeart/2018/2/layout/IconVerticalSolidList"/>
    <dgm:cxn modelId="{66F975A7-6167-422F-A628-2BAD99BF3249}" type="presParOf" srcId="{351B68EE-1F30-4965-B90A-E6D6A3D4771A}" destId="{0B06A30D-2F43-4DDB-8D0F-8FF31B547F88}" srcOrd="0" destOrd="0" presId="urn:microsoft.com/office/officeart/2018/2/layout/IconVerticalSolidList"/>
    <dgm:cxn modelId="{2E54E1C6-0882-4152-95BE-A9E54DF73A85}" type="presParOf" srcId="{351B68EE-1F30-4965-B90A-E6D6A3D4771A}" destId="{ABF1988D-DB25-4CDB-B6DB-F5FA08DBFDC9}" srcOrd="1" destOrd="0" presId="urn:microsoft.com/office/officeart/2018/2/layout/IconVerticalSolidList"/>
    <dgm:cxn modelId="{50DE17F8-924C-4BC4-A405-AFF1AD0D1BFE}" type="presParOf" srcId="{351B68EE-1F30-4965-B90A-E6D6A3D4771A}" destId="{9B24ADBB-1C7A-4661-AF7F-AD3B11DBA2E8}" srcOrd="2" destOrd="0" presId="urn:microsoft.com/office/officeart/2018/2/layout/IconVerticalSolidList"/>
    <dgm:cxn modelId="{A957517C-752B-4D7E-A15B-024518A6E337}" type="presParOf" srcId="{351B68EE-1F30-4965-B90A-E6D6A3D4771A}" destId="{C0E68E1A-889F-4E40-8FF4-5BB2E3BC2216}" srcOrd="3" destOrd="0" presId="urn:microsoft.com/office/officeart/2018/2/layout/IconVerticalSolidList"/>
    <dgm:cxn modelId="{2DD45FC3-9142-4786-8151-3BC083406DF9}" type="presParOf" srcId="{C7CE889B-1DFB-4D7D-9C3B-1DA5BF48EA13}" destId="{F0708B88-DC46-4A05-B258-BA8624B8803D}" srcOrd="1" destOrd="0" presId="urn:microsoft.com/office/officeart/2018/2/layout/IconVerticalSolidList"/>
    <dgm:cxn modelId="{0FEBE23A-5EAE-4B9D-AF34-0781B7D8A388}" type="presParOf" srcId="{C7CE889B-1DFB-4D7D-9C3B-1DA5BF48EA13}" destId="{E43FFC84-0924-48C0-A058-EF473C91A253}" srcOrd="2" destOrd="0" presId="urn:microsoft.com/office/officeart/2018/2/layout/IconVerticalSolidList"/>
    <dgm:cxn modelId="{D4048A5A-AAA7-45E8-97AC-1EECF607C329}" type="presParOf" srcId="{E43FFC84-0924-48C0-A058-EF473C91A253}" destId="{1FA425AA-71FB-4213-901C-05E184CBB8DA}" srcOrd="0" destOrd="0" presId="urn:microsoft.com/office/officeart/2018/2/layout/IconVerticalSolidList"/>
    <dgm:cxn modelId="{B662348F-27BD-41B5-BD31-E72B50CED1E0}" type="presParOf" srcId="{E43FFC84-0924-48C0-A058-EF473C91A253}" destId="{BAA4CDDA-F2D1-4B55-A5A8-0DBD735056AD}" srcOrd="1" destOrd="0" presId="urn:microsoft.com/office/officeart/2018/2/layout/IconVerticalSolidList"/>
    <dgm:cxn modelId="{10291B5A-B0EE-494E-B203-99E5334A050E}" type="presParOf" srcId="{E43FFC84-0924-48C0-A058-EF473C91A253}" destId="{AF04EAAE-0990-47FD-A1C3-8E2BFF118D81}" srcOrd="2" destOrd="0" presId="urn:microsoft.com/office/officeart/2018/2/layout/IconVerticalSolidList"/>
    <dgm:cxn modelId="{E2E122A9-9EDA-40F8-BCE0-A599054815D0}" type="presParOf" srcId="{E43FFC84-0924-48C0-A058-EF473C91A253}" destId="{BEE0188D-E8FC-4EC0-A1D9-70C8937B75D8}" srcOrd="3" destOrd="0" presId="urn:microsoft.com/office/officeart/2018/2/layout/IconVerticalSolidList"/>
    <dgm:cxn modelId="{5EAFC5B4-82FD-47C1-BD4E-7C88257DAC1D}" type="presParOf" srcId="{C7CE889B-1DFB-4D7D-9C3B-1DA5BF48EA13}" destId="{48CE4374-5A7B-4155-90B5-4F4C57A421D7}" srcOrd="3" destOrd="0" presId="urn:microsoft.com/office/officeart/2018/2/layout/IconVerticalSolidList"/>
    <dgm:cxn modelId="{027F8E01-9E1C-44DA-A93C-F8F0FAEC7CA2}" type="presParOf" srcId="{C7CE889B-1DFB-4D7D-9C3B-1DA5BF48EA13}" destId="{BB9416C4-5226-4658-87AE-B80EDD36D86D}" srcOrd="4" destOrd="0" presId="urn:microsoft.com/office/officeart/2018/2/layout/IconVerticalSolidList"/>
    <dgm:cxn modelId="{ECD80D87-8C6B-4A47-8FDF-79ECFC5AF07F}" type="presParOf" srcId="{BB9416C4-5226-4658-87AE-B80EDD36D86D}" destId="{A7612B0E-D66D-464D-838B-9FFF5695DFA6}" srcOrd="0" destOrd="0" presId="urn:microsoft.com/office/officeart/2018/2/layout/IconVerticalSolidList"/>
    <dgm:cxn modelId="{2D8694B0-3047-4E6B-A685-7EBBB9865636}" type="presParOf" srcId="{BB9416C4-5226-4658-87AE-B80EDD36D86D}" destId="{D25C6743-C33A-4703-906A-84DD348F93B2}" srcOrd="1" destOrd="0" presId="urn:microsoft.com/office/officeart/2018/2/layout/IconVerticalSolidList"/>
    <dgm:cxn modelId="{FC2D52D4-62D4-42D4-93B5-458519C84AFB}" type="presParOf" srcId="{BB9416C4-5226-4658-87AE-B80EDD36D86D}" destId="{ADF913C4-33A1-4BCE-AC88-1858B3863732}" srcOrd="2" destOrd="0" presId="urn:microsoft.com/office/officeart/2018/2/layout/IconVerticalSolidList"/>
    <dgm:cxn modelId="{843CB9D3-2DC3-4E99-A5D2-81DB2E9B87AB}" type="presParOf" srcId="{BB9416C4-5226-4658-87AE-B80EDD36D86D}" destId="{60DE60F2-7418-431F-A381-3589E1593E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EF0D82-05F7-4946-8B8F-9CFCAE20CEA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B3C600F-5E21-471D-93FD-9E709174C942}">
      <dgm:prSet/>
      <dgm:spPr/>
      <dgm:t>
        <a:bodyPr/>
        <a:lstStyle/>
        <a:p>
          <a:r>
            <a:rPr lang="en-US"/>
            <a:t>• Cambio a 'restricción de movimiento'</a:t>
          </a:r>
        </a:p>
      </dgm:t>
    </dgm:pt>
    <dgm:pt modelId="{83573185-338E-4720-A2C5-5ADC5C5ACA34}" type="parTrans" cxnId="{A7D22416-A6D3-4B3D-BB3B-708A36290607}">
      <dgm:prSet/>
      <dgm:spPr/>
      <dgm:t>
        <a:bodyPr/>
        <a:lstStyle/>
        <a:p>
          <a:endParaRPr lang="en-US"/>
        </a:p>
      </dgm:t>
    </dgm:pt>
    <dgm:pt modelId="{7EEDC885-4E9F-46F8-A255-9535B3B3FEB4}" type="sibTrans" cxnId="{A7D22416-A6D3-4B3D-BB3B-708A36290607}">
      <dgm:prSet/>
      <dgm:spPr/>
      <dgm:t>
        <a:bodyPr/>
        <a:lstStyle/>
        <a:p>
          <a:endParaRPr lang="en-US"/>
        </a:p>
      </dgm:t>
    </dgm:pt>
    <dgm:pt modelId="{C5E49CAE-1BE7-4040-9A5A-E1B08E41E0C1}">
      <dgm:prSet/>
      <dgm:spPr/>
      <dgm:t>
        <a:bodyPr/>
        <a:lstStyle/>
        <a:p>
          <a:r>
            <a:rPr lang="en-US"/>
            <a:t>• NEXUS y Regla Canadiense para evitar radiografías innecesarias</a:t>
          </a:r>
        </a:p>
      </dgm:t>
    </dgm:pt>
    <dgm:pt modelId="{1E23F329-18E3-4B21-AB24-D41C9D2DE585}" type="parTrans" cxnId="{A8996640-70BF-4553-AE71-932FF12691DD}">
      <dgm:prSet/>
      <dgm:spPr/>
      <dgm:t>
        <a:bodyPr/>
        <a:lstStyle/>
        <a:p>
          <a:endParaRPr lang="en-US"/>
        </a:p>
      </dgm:t>
    </dgm:pt>
    <dgm:pt modelId="{71C86494-2DF5-498D-A820-91656D9A3B56}" type="sibTrans" cxnId="{A8996640-70BF-4553-AE71-932FF12691DD}">
      <dgm:prSet/>
      <dgm:spPr/>
      <dgm:t>
        <a:bodyPr/>
        <a:lstStyle/>
        <a:p>
          <a:endParaRPr lang="en-US"/>
        </a:p>
      </dgm:t>
    </dgm:pt>
    <dgm:pt modelId="{8EC32FD1-3074-43CD-B5DB-55429855DBAE}">
      <dgm:prSet/>
      <dgm:spPr/>
      <dgm:t>
        <a:bodyPr/>
        <a:lstStyle/>
        <a:p>
          <a:r>
            <a:rPr lang="en-US"/>
            <a:t>• Preferencia por tomografía en trauma cervical</a:t>
          </a:r>
        </a:p>
      </dgm:t>
    </dgm:pt>
    <dgm:pt modelId="{F435B10A-7CBB-4D19-AA17-2C41B3BABF91}" type="parTrans" cxnId="{0EA89D9B-22B7-4B52-B387-8E1B94C7880A}">
      <dgm:prSet/>
      <dgm:spPr/>
      <dgm:t>
        <a:bodyPr/>
        <a:lstStyle/>
        <a:p>
          <a:endParaRPr lang="en-US"/>
        </a:p>
      </dgm:t>
    </dgm:pt>
    <dgm:pt modelId="{349D7DC2-5B7F-4B97-89B0-D6ADE8FF29B5}" type="sibTrans" cxnId="{0EA89D9B-22B7-4B52-B387-8E1B94C7880A}">
      <dgm:prSet/>
      <dgm:spPr/>
      <dgm:t>
        <a:bodyPr/>
        <a:lstStyle/>
        <a:p>
          <a:endParaRPr lang="en-US"/>
        </a:p>
      </dgm:t>
    </dgm:pt>
    <dgm:pt modelId="{3A833D77-2BC4-4C42-9A90-21C427D50792}" type="pres">
      <dgm:prSet presAssocID="{4EEF0D82-05F7-4946-8B8F-9CFCAE20CEAA}" presName="linear" presStyleCnt="0">
        <dgm:presLayoutVars>
          <dgm:animLvl val="lvl"/>
          <dgm:resizeHandles val="exact"/>
        </dgm:presLayoutVars>
      </dgm:prSet>
      <dgm:spPr/>
    </dgm:pt>
    <dgm:pt modelId="{14F49928-CB95-3749-B342-5C0F28B50D40}" type="pres">
      <dgm:prSet presAssocID="{EB3C600F-5E21-471D-93FD-9E709174C942}" presName="parentText" presStyleLbl="node1" presStyleIdx="0" presStyleCnt="3">
        <dgm:presLayoutVars>
          <dgm:chMax val="0"/>
          <dgm:bulletEnabled val="1"/>
        </dgm:presLayoutVars>
      </dgm:prSet>
      <dgm:spPr/>
    </dgm:pt>
    <dgm:pt modelId="{FF4306E2-D80F-F74D-BFCB-D20771D5217F}" type="pres">
      <dgm:prSet presAssocID="{7EEDC885-4E9F-46F8-A255-9535B3B3FEB4}" presName="spacer" presStyleCnt="0"/>
      <dgm:spPr/>
    </dgm:pt>
    <dgm:pt modelId="{6F773BBF-04C3-DF4E-B289-89EB084112F6}" type="pres">
      <dgm:prSet presAssocID="{C5E49CAE-1BE7-4040-9A5A-E1B08E41E0C1}" presName="parentText" presStyleLbl="node1" presStyleIdx="1" presStyleCnt="3">
        <dgm:presLayoutVars>
          <dgm:chMax val="0"/>
          <dgm:bulletEnabled val="1"/>
        </dgm:presLayoutVars>
      </dgm:prSet>
      <dgm:spPr/>
    </dgm:pt>
    <dgm:pt modelId="{FF55024E-4427-BE41-96DA-9370569E2A35}" type="pres">
      <dgm:prSet presAssocID="{71C86494-2DF5-498D-A820-91656D9A3B56}" presName="spacer" presStyleCnt="0"/>
      <dgm:spPr/>
    </dgm:pt>
    <dgm:pt modelId="{58D3BF95-D81C-414F-8D00-8F6A8C867D42}" type="pres">
      <dgm:prSet presAssocID="{8EC32FD1-3074-43CD-B5DB-55429855DBAE}" presName="parentText" presStyleLbl="node1" presStyleIdx="2" presStyleCnt="3">
        <dgm:presLayoutVars>
          <dgm:chMax val="0"/>
          <dgm:bulletEnabled val="1"/>
        </dgm:presLayoutVars>
      </dgm:prSet>
      <dgm:spPr/>
    </dgm:pt>
  </dgm:ptLst>
  <dgm:cxnLst>
    <dgm:cxn modelId="{A7D22416-A6D3-4B3D-BB3B-708A36290607}" srcId="{4EEF0D82-05F7-4946-8B8F-9CFCAE20CEAA}" destId="{EB3C600F-5E21-471D-93FD-9E709174C942}" srcOrd="0" destOrd="0" parTransId="{83573185-338E-4720-A2C5-5ADC5C5ACA34}" sibTransId="{7EEDC885-4E9F-46F8-A255-9535B3B3FEB4}"/>
    <dgm:cxn modelId="{33DAE027-19D7-9641-853D-6D32ABB9C9D3}" type="presOf" srcId="{C5E49CAE-1BE7-4040-9A5A-E1B08E41E0C1}" destId="{6F773BBF-04C3-DF4E-B289-89EB084112F6}" srcOrd="0" destOrd="0" presId="urn:microsoft.com/office/officeart/2005/8/layout/vList2"/>
    <dgm:cxn modelId="{A8996640-70BF-4553-AE71-932FF12691DD}" srcId="{4EEF0D82-05F7-4946-8B8F-9CFCAE20CEAA}" destId="{C5E49CAE-1BE7-4040-9A5A-E1B08E41E0C1}" srcOrd="1" destOrd="0" parTransId="{1E23F329-18E3-4B21-AB24-D41C9D2DE585}" sibTransId="{71C86494-2DF5-498D-A820-91656D9A3B56}"/>
    <dgm:cxn modelId="{ED03ED6B-DE01-3043-980F-B37D1DCF8B5F}" type="presOf" srcId="{4EEF0D82-05F7-4946-8B8F-9CFCAE20CEAA}" destId="{3A833D77-2BC4-4C42-9A90-21C427D50792}" srcOrd="0" destOrd="0" presId="urn:microsoft.com/office/officeart/2005/8/layout/vList2"/>
    <dgm:cxn modelId="{0953EE85-7910-E141-B979-8C1D69A17724}" type="presOf" srcId="{8EC32FD1-3074-43CD-B5DB-55429855DBAE}" destId="{58D3BF95-D81C-414F-8D00-8F6A8C867D42}" srcOrd="0" destOrd="0" presId="urn:microsoft.com/office/officeart/2005/8/layout/vList2"/>
    <dgm:cxn modelId="{0EA89D9B-22B7-4B52-B387-8E1B94C7880A}" srcId="{4EEF0D82-05F7-4946-8B8F-9CFCAE20CEAA}" destId="{8EC32FD1-3074-43CD-B5DB-55429855DBAE}" srcOrd="2" destOrd="0" parTransId="{F435B10A-7CBB-4D19-AA17-2C41B3BABF91}" sibTransId="{349D7DC2-5B7F-4B97-89B0-D6ADE8FF29B5}"/>
    <dgm:cxn modelId="{E6E3C0D9-CBDA-4D45-A588-21F47D43AED3}" type="presOf" srcId="{EB3C600F-5E21-471D-93FD-9E709174C942}" destId="{14F49928-CB95-3749-B342-5C0F28B50D40}" srcOrd="0" destOrd="0" presId="urn:microsoft.com/office/officeart/2005/8/layout/vList2"/>
    <dgm:cxn modelId="{BC8B4CD9-1D84-354E-A69E-5867F4EAF2D9}" type="presParOf" srcId="{3A833D77-2BC4-4C42-9A90-21C427D50792}" destId="{14F49928-CB95-3749-B342-5C0F28B50D40}" srcOrd="0" destOrd="0" presId="urn:microsoft.com/office/officeart/2005/8/layout/vList2"/>
    <dgm:cxn modelId="{424C6D82-645F-3944-BE25-E6059BC7C086}" type="presParOf" srcId="{3A833D77-2BC4-4C42-9A90-21C427D50792}" destId="{FF4306E2-D80F-F74D-BFCB-D20771D5217F}" srcOrd="1" destOrd="0" presId="urn:microsoft.com/office/officeart/2005/8/layout/vList2"/>
    <dgm:cxn modelId="{04C7CDDC-7876-2046-BDDA-AA84461AB1D2}" type="presParOf" srcId="{3A833D77-2BC4-4C42-9A90-21C427D50792}" destId="{6F773BBF-04C3-DF4E-B289-89EB084112F6}" srcOrd="2" destOrd="0" presId="urn:microsoft.com/office/officeart/2005/8/layout/vList2"/>
    <dgm:cxn modelId="{7AFCDEE8-8341-424A-9011-D337D58DBEFB}" type="presParOf" srcId="{3A833D77-2BC4-4C42-9A90-21C427D50792}" destId="{FF55024E-4427-BE41-96DA-9370569E2A35}" srcOrd="3" destOrd="0" presId="urn:microsoft.com/office/officeart/2005/8/layout/vList2"/>
    <dgm:cxn modelId="{6D43A2B0-33FC-DD4A-8449-DEF389600B32}" type="presParOf" srcId="{3A833D77-2BC4-4C42-9A90-21C427D50792}" destId="{58D3BF95-D81C-414F-8D00-8F6A8C867D4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87C363-D385-41E8-918E-D36B564034F3}"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C440B33-38CF-44BF-9734-EE63AB1B6214}">
      <dgm:prSet/>
      <dgm:spPr/>
      <dgm:t>
        <a:bodyPr/>
        <a:lstStyle/>
        <a:p>
          <a:r>
            <a:rPr lang="en-US"/>
            <a:t>Evitar retrasos por exámenes innecesarios</a:t>
          </a:r>
        </a:p>
      </dgm:t>
    </dgm:pt>
    <dgm:pt modelId="{959C7575-BEEB-47DA-BE72-523F7DE40E94}" type="parTrans" cxnId="{16A73956-070A-48F6-AFD5-98F5214B82AB}">
      <dgm:prSet/>
      <dgm:spPr/>
      <dgm:t>
        <a:bodyPr/>
        <a:lstStyle/>
        <a:p>
          <a:endParaRPr lang="en-US"/>
        </a:p>
      </dgm:t>
    </dgm:pt>
    <dgm:pt modelId="{45D9D793-5F3B-47AF-8993-862700CFFBCC}" type="sibTrans" cxnId="{16A73956-070A-48F6-AFD5-98F5214B82AB}">
      <dgm:prSet/>
      <dgm:spPr/>
      <dgm:t>
        <a:bodyPr/>
        <a:lstStyle/>
        <a:p>
          <a:endParaRPr lang="en-US"/>
        </a:p>
      </dgm:t>
    </dgm:pt>
    <dgm:pt modelId="{555C640F-BBDB-4EA2-89E6-9FFADA796EBC}">
      <dgm:prSet/>
      <dgm:spPr/>
      <dgm:t>
        <a:bodyPr/>
        <a:lstStyle/>
        <a:p>
          <a:r>
            <a:rPr lang="en-US"/>
            <a:t>Enfocar en estabilización y traslado</a:t>
          </a:r>
        </a:p>
      </dgm:t>
    </dgm:pt>
    <dgm:pt modelId="{3646830D-0759-4F8A-839D-C22162F3DEE3}" type="parTrans" cxnId="{68F835C6-157F-469A-A617-A0C002BF54F7}">
      <dgm:prSet/>
      <dgm:spPr/>
      <dgm:t>
        <a:bodyPr/>
        <a:lstStyle/>
        <a:p>
          <a:endParaRPr lang="en-US"/>
        </a:p>
      </dgm:t>
    </dgm:pt>
    <dgm:pt modelId="{03ACB944-1D68-4545-A024-E8E3053AC78B}" type="sibTrans" cxnId="{68F835C6-157F-469A-A617-A0C002BF54F7}">
      <dgm:prSet/>
      <dgm:spPr/>
      <dgm:t>
        <a:bodyPr/>
        <a:lstStyle/>
        <a:p>
          <a:endParaRPr lang="en-US"/>
        </a:p>
      </dgm:t>
    </dgm:pt>
    <dgm:pt modelId="{9304F61A-7702-4E98-96E6-1793248EBC8E}">
      <dgm:prSet/>
      <dgm:spPr/>
      <dgm:t>
        <a:bodyPr/>
        <a:lstStyle/>
        <a:p>
          <a:r>
            <a:rPr lang="en-US"/>
            <a:t>Comunicación efectiva con esquema ABC</a:t>
          </a:r>
        </a:p>
      </dgm:t>
    </dgm:pt>
    <dgm:pt modelId="{0BED79DC-039C-49DC-A966-6DB9A38AAA45}" type="parTrans" cxnId="{47915605-5DE1-4193-AA93-A2F96402AFC5}">
      <dgm:prSet/>
      <dgm:spPr/>
      <dgm:t>
        <a:bodyPr/>
        <a:lstStyle/>
        <a:p>
          <a:endParaRPr lang="en-US"/>
        </a:p>
      </dgm:t>
    </dgm:pt>
    <dgm:pt modelId="{F1AA6B0A-BBD4-49FF-93C7-A04FE410F5F6}" type="sibTrans" cxnId="{47915605-5DE1-4193-AA93-A2F96402AFC5}">
      <dgm:prSet/>
      <dgm:spPr/>
      <dgm:t>
        <a:bodyPr/>
        <a:lstStyle/>
        <a:p>
          <a:endParaRPr lang="en-US"/>
        </a:p>
      </dgm:t>
    </dgm:pt>
    <dgm:pt modelId="{CC997299-4652-2841-B6A1-C2C1B55A16C5}" type="pres">
      <dgm:prSet presAssocID="{F587C363-D385-41E8-918E-D36B564034F3}" presName="vert0" presStyleCnt="0">
        <dgm:presLayoutVars>
          <dgm:dir/>
          <dgm:animOne val="branch"/>
          <dgm:animLvl val="lvl"/>
        </dgm:presLayoutVars>
      </dgm:prSet>
      <dgm:spPr/>
    </dgm:pt>
    <dgm:pt modelId="{DE2B0C01-6DA4-C843-997F-1143BB738C29}" type="pres">
      <dgm:prSet presAssocID="{5C440B33-38CF-44BF-9734-EE63AB1B6214}" presName="thickLine" presStyleLbl="alignNode1" presStyleIdx="0" presStyleCnt="3"/>
      <dgm:spPr/>
    </dgm:pt>
    <dgm:pt modelId="{BF35562F-8ABC-744F-ABAB-F9176B57DF60}" type="pres">
      <dgm:prSet presAssocID="{5C440B33-38CF-44BF-9734-EE63AB1B6214}" presName="horz1" presStyleCnt="0"/>
      <dgm:spPr/>
    </dgm:pt>
    <dgm:pt modelId="{4242A878-4DC2-5644-BA11-4CC20AC88D8B}" type="pres">
      <dgm:prSet presAssocID="{5C440B33-38CF-44BF-9734-EE63AB1B6214}" presName="tx1" presStyleLbl="revTx" presStyleIdx="0" presStyleCnt="3"/>
      <dgm:spPr/>
    </dgm:pt>
    <dgm:pt modelId="{EBEFEBC2-D1FC-CD46-960F-2BAB74F14940}" type="pres">
      <dgm:prSet presAssocID="{5C440B33-38CF-44BF-9734-EE63AB1B6214}" presName="vert1" presStyleCnt="0"/>
      <dgm:spPr/>
    </dgm:pt>
    <dgm:pt modelId="{A38D7D2B-8BA3-144E-A0B4-BCEE253E33F6}" type="pres">
      <dgm:prSet presAssocID="{555C640F-BBDB-4EA2-89E6-9FFADA796EBC}" presName="thickLine" presStyleLbl="alignNode1" presStyleIdx="1" presStyleCnt="3"/>
      <dgm:spPr/>
    </dgm:pt>
    <dgm:pt modelId="{712E933C-DA21-194E-BFA2-59EC54C74B96}" type="pres">
      <dgm:prSet presAssocID="{555C640F-BBDB-4EA2-89E6-9FFADA796EBC}" presName="horz1" presStyleCnt="0"/>
      <dgm:spPr/>
    </dgm:pt>
    <dgm:pt modelId="{38CEE2B6-BAF9-3743-8540-959956D49481}" type="pres">
      <dgm:prSet presAssocID="{555C640F-BBDB-4EA2-89E6-9FFADA796EBC}" presName="tx1" presStyleLbl="revTx" presStyleIdx="1" presStyleCnt="3"/>
      <dgm:spPr/>
    </dgm:pt>
    <dgm:pt modelId="{ACF564C2-6175-2347-B00A-D10B2F3976EC}" type="pres">
      <dgm:prSet presAssocID="{555C640F-BBDB-4EA2-89E6-9FFADA796EBC}" presName="vert1" presStyleCnt="0"/>
      <dgm:spPr/>
    </dgm:pt>
    <dgm:pt modelId="{1397798A-B93C-8A45-B252-B1FF2456B177}" type="pres">
      <dgm:prSet presAssocID="{9304F61A-7702-4E98-96E6-1793248EBC8E}" presName="thickLine" presStyleLbl="alignNode1" presStyleIdx="2" presStyleCnt="3"/>
      <dgm:spPr/>
    </dgm:pt>
    <dgm:pt modelId="{0C0DBAED-18F0-6C44-8DDF-950C78F5C1E3}" type="pres">
      <dgm:prSet presAssocID="{9304F61A-7702-4E98-96E6-1793248EBC8E}" presName="horz1" presStyleCnt="0"/>
      <dgm:spPr/>
    </dgm:pt>
    <dgm:pt modelId="{D27BB92F-FAEA-1B45-BCDB-9B5BB7FD01E3}" type="pres">
      <dgm:prSet presAssocID="{9304F61A-7702-4E98-96E6-1793248EBC8E}" presName="tx1" presStyleLbl="revTx" presStyleIdx="2" presStyleCnt="3"/>
      <dgm:spPr/>
    </dgm:pt>
    <dgm:pt modelId="{6C3ED3A7-8BA9-6346-8DF6-B93728EA2816}" type="pres">
      <dgm:prSet presAssocID="{9304F61A-7702-4E98-96E6-1793248EBC8E}" presName="vert1" presStyleCnt="0"/>
      <dgm:spPr/>
    </dgm:pt>
  </dgm:ptLst>
  <dgm:cxnLst>
    <dgm:cxn modelId="{47915605-5DE1-4193-AA93-A2F96402AFC5}" srcId="{F587C363-D385-41E8-918E-D36B564034F3}" destId="{9304F61A-7702-4E98-96E6-1793248EBC8E}" srcOrd="2" destOrd="0" parTransId="{0BED79DC-039C-49DC-A966-6DB9A38AAA45}" sibTransId="{F1AA6B0A-BBD4-49FF-93C7-A04FE410F5F6}"/>
    <dgm:cxn modelId="{16A73956-070A-48F6-AFD5-98F5214B82AB}" srcId="{F587C363-D385-41E8-918E-D36B564034F3}" destId="{5C440B33-38CF-44BF-9734-EE63AB1B6214}" srcOrd="0" destOrd="0" parTransId="{959C7575-BEEB-47DA-BE72-523F7DE40E94}" sibTransId="{45D9D793-5F3B-47AF-8993-862700CFFBCC}"/>
    <dgm:cxn modelId="{58A6C479-1640-3149-9944-3B260C2DFE5A}" type="presOf" srcId="{9304F61A-7702-4E98-96E6-1793248EBC8E}" destId="{D27BB92F-FAEA-1B45-BCDB-9B5BB7FD01E3}" srcOrd="0" destOrd="0" presId="urn:microsoft.com/office/officeart/2008/layout/LinedList"/>
    <dgm:cxn modelId="{2D3C7D7D-599C-B24B-AE5B-ECDF8BC4ADD1}" type="presOf" srcId="{555C640F-BBDB-4EA2-89E6-9FFADA796EBC}" destId="{38CEE2B6-BAF9-3743-8540-959956D49481}" srcOrd="0" destOrd="0" presId="urn:microsoft.com/office/officeart/2008/layout/LinedList"/>
    <dgm:cxn modelId="{9AFD5CAB-50C9-6940-8F37-2085E24E03B0}" type="presOf" srcId="{F587C363-D385-41E8-918E-D36B564034F3}" destId="{CC997299-4652-2841-B6A1-C2C1B55A16C5}" srcOrd="0" destOrd="0" presId="urn:microsoft.com/office/officeart/2008/layout/LinedList"/>
    <dgm:cxn modelId="{D4C870C1-F181-AD47-8F49-D4A9B441C48E}" type="presOf" srcId="{5C440B33-38CF-44BF-9734-EE63AB1B6214}" destId="{4242A878-4DC2-5644-BA11-4CC20AC88D8B}" srcOrd="0" destOrd="0" presId="urn:microsoft.com/office/officeart/2008/layout/LinedList"/>
    <dgm:cxn modelId="{68F835C6-157F-469A-A617-A0C002BF54F7}" srcId="{F587C363-D385-41E8-918E-D36B564034F3}" destId="{555C640F-BBDB-4EA2-89E6-9FFADA796EBC}" srcOrd="1" destOrd="0" parTransId="{3646830D-0759-4F8A-839D-C22162F3DEE3}" sibTransId="{03ACB944-1D68-4545-A024-E8E3053AC78B}"/>
    <dgm:cxn modelId="{96954706-31C0-EE4D-8AC5-85FDBE2E04B4}" type="presParOf" srcId="{CC997299-4652-2841-B6A1-C2C1B55A16C5}" destId="{DE2B0C01-6DA4-C843-997F-1143BB738C29}" srcOrd="0" destOrd="0" presId="urn:microsoft.com/office/officeart/2008/layout/LinedList"/>
    <dgm:cxn modelId="{D6CFDFE9-CE15-1749-98DD-072073ACA628}" type="presParOf" srcId="{CC997299-4652-2841-B6A1-C2C1B55A16C5}" destId="{BF35562F-8ABC-744F-ABAB-F9176B57DF60}" srcOrd="1" destOrd="0" presId="urn:microsoft.com/office/officeart/2008/layout/LinedList"/>
    <dgm:cxn modelId="{CDC685A1-B804-314A-8148-F0B80BCC5789}" type="presParOf" srcId="{BF35562F-8ABC-744F-ABAB-F9176B57DF60}" destId="{4242A878-4DC2-5644-BA11-4CC20AC88D8B}" srcOrd="0" destOrd="0" presId="urn:microsoft.com/office/officeart/2008/layout/LinedList"/>
    <dgm:cxn modelId="{9CA335A5-6529-CD4A-8D04-FAB399B386EC}" type="presParOf" srcId="{BF35562F-8ABC-744F-ABAB-F9176B57DF60}" destId="{EBEFEBC2-D1FC-CD46-960F-2BAB74F14940}" srcOrd="1" destOrd="0" presId="urn:microsoft.com/office/officeart/2008/layout/LinedList"/>
    <dgm:cxn modelId="{57CA094F-C091-0A4F-9934-4C08A58F6DFA}" type="presParOf" srcId="{CC997299-4652-2841-B6A1-C2C1B55A16C5}" destId="{A38D7D2B-8BA3-144E-A0B4-BCEE253E33F6}" srcOrd="2" destOrd="0" presId="urn:microsoft.com/office/officeart/2008/layout/LinedList"/>
    <dgm:cxn modelId="{AF64025A-EE03-1242-A565-2D96A5C084ED}" type="presParOf" srcId="{CC997299-4652-2841-B6A1-C2C1B55A16C5}" destId="{712E933C-DA21-194E-BFA2-59EC54C74B96}" srcOrd="3" destOrd="0" presId="urn:microsoft.com/office/officeart/2008/layout/LinedList"/>
    <dgm:cxn modelId="{F4767B25-AB71-A14F-9738-73A0622F3C18}" type="presParOf" srcId="{712E933C-DA21-194E-BFA2-59EC54C74B96}" destId="{38CEE2B6-BAF9-3743-8540-959956D49481}" srcOrd="0" destOrd="0" presId="urn:microsoft.com/office/officeart/2008/layout/LinedList"/>
    <dgm:cxn modelId="{71B625A3-C36F-384E-A4BD-931721CAA435}" type="presParOf" srcId="{712E933C-DA21-194E-BFA2-59EC54C74B96}" destId="{ACF564C2-6175-2347-B00A-D10B2F3976EC}" srcOrd="1" destOrd="0" presId="urn:microsoft.com/office/officeart/2008/layout/LinedList"/>
    <dgm:cxn modelId="{9D189BAF-2ACA-864A-8929-2A7FCECA02F1}" type="presParOf" srcId="{CC997299-4652-2841-B6A1-C2C1B55A16C5}" destId="{1397798A-B93C-8A45-B252-B1FF2456B177}" srcOrd="4" destOrd="0" presId="urn:microsoft.com/office/officeart/2008/layout/LinedList"/>
    <dgm:cxn modelId="{AC5003D7-BEED-154A-B1D7-00180103754B}" type="presParOf" srcId="{CC997299-4652-2841-B6A1-C2C1B55A16C5}" destId="{0C0DBAED-18F0-6C44-8DDF-950C78F5C1E3}" srcOrd="5" destOrd="0" presId="urn:microsoft.com/office/officeart/2008/layout/LinedList"/>
    <dgm:cxn modelId="{4434298F-F32B-3441-8986-78F6EE326230}" type="presParOf" srcId="{0C0DBAED-18F0-6C44-8DDF-950C78F5C1E3}" destId="{D27BB92F-FAEA-1B45-BCDB-9B5BB7FD01E3}" srcOrd="0" destOrd="0" presId="urn:microsoft.com/office/officeart/2008/layout/LinedList"/>
    <dgm:cxn modelId="{A0FB116E-66F6-BC4D-B139-A2A31C31C9C6}" type="presParOf" srcId="{0C0DBAED-18F0-6C44-8DDF-950C78F5C1E3}" destId="{6C3ED3A7-8BA9-6346-8DF6-B93728EA28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B89A8-BE99-4C02-B090-0E1F3933266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4A11279-8FC6-4E84-9CAC-4D84622296F1}">
      <dgm:prSet/>
      <dgm:spPr/>
      <dgm:t>
        <a:bodyPr/>
        <a:lstStyle/>
        <a:p>
          <a:r>
            <a:rPr lang="en-US"/>
            <a:t>• Vasoconstricción</a:t>
          </a:r>
        </a:p>
      </dgm:t>
    </dgm:pt>
    <dgm:pt modelId="{56C58755-E32E-4499-8FF4-C8886EA19741}" type="parTrans" cxnId="{17682DDA-BEC5-4F36-996A-764D28FFCA69}">
      <dgm:prSet/>
      <dgm:spPr/>
      <dgm:t>
        <a:bodyPr/>
        <a:lstStyle/>
        <a:p>
          <a:endParaRPr lang="en-US"/>
        </a:p>
      </dgm:t>
    </dgm:pt>
    <dgm:pt modelId="{A47024A7-4A93-4DD1-A228-308565A9AE2A}" type="sibTrans" cxnId="{17682DDA-BEC5-4F36-996A-764D28FFCA69}">
      <dgm:prSet/>
      <dgm:spPr/>
      <dgm:t>
        <a:bodyPr/>
        <a:lstStyle/>
        <a:p>
          <a:endParaRPr lang="en-US"/>
        </a:p>
      </dgm:t>
    </dgm:pt>
    <dgm:pt modelId="{069F8E14-9F19-41AB-8D1F-5D81CC4D3C39}">
      <dgm:prSet/>
      <dgm:spPr/>
      <dgm:t>
        <a:bodyPr/>
        <a:lstStyle/>
        <a:p>
          <a:r>
            <a:rPr lang="en-US"/>
            <a:t>• Agregación plaquetaria</a:t>
          </a:r>
        </a:p>
      </dgm:t>
    </dgm:pt>
    <dgm:pt modelId="{B2A4BEE2-F519-41E0-B774-1F307F273BCD}" type="parTrans" cxnId="{03F71BD4-45F5-48A4-8324-E03FE33AE98E}">
      <dgm:prSet/>
      <dgm:spPr/>
      <dgm:t>
        <a:bodyPr/>
        <a:lstStyle/>
        <a:p>
          <a:endParaRPr lang="en-US"/>
        </a:p>
      </dgm:t>
    </dgm:pt>
    <dgm:pt modelId="{4205386E-907E-4FA8-AAC5-45AA66366948}" type="sibTrans" cxnId="{03F71BD4-45F5-48A4-8324-E03FE33AE98E}">
      <dgm:prSet/>
      <dgm:spPr/>
      <dgm:t>
        <a:bodyPr/>
        <a:lstStyle/>
        <a:p>
          <a:endParaRPr lang="en-US"/>
        </a:p>
      </dgm:t>
    </dgm:pt>
    <dgm:pt modelId="{18244287-5FA0-4223-8A39-51A4E1EA7B3F}">
      <dgm:prSet/>
      <dgm:spPr/>
      <dgm:t>
        <a:bodyPr/>
        <a:lstStyle/>
        <a:p>
          <a:r>
            <a:rPr lang="en-US"/>
            <a:t>• Cascada de coagulación</a:t>
          </a:r>
        </a:p>
      </dgm:t>
    </dgm:pt>
    <dgm:pt modelId="{21A75D3D-1D26-4BF4-AE44-B50BFCF0386D}" type="parTrans" cxnId="{92E3B80A-BB2E-45B2-B5D5-B7DDBABC2C4D}">
      <dgm:prSet/>
      <dgm:spPr/>
      <dgm:t>
        <a:bodyPr/>
        <a:lstStyle/>
        <a:p>
          <a:endParaRPr lang="en-US"/>
        </a:p>
      </dgm:t>
    </dgm:pt>
    <dgm:pt modelId="{F7AF84F9-EF9C-40B4-B8CD-992A9D0DE7FB}" type="sibTrans" cxnId="{92E3B80A-BB2E-45B2-B5D5-B7DDBABC2C4D}">
      <dgm:prSet/>
      <dgm:spPr/>
      <dgm:t>
        <a:bodyPr/>
        <a:lstStyle/>
        <a:p>
          <a:endParaRPr lang="en-US"/>
        </a:p>
      </dgm:t>
    </dgm:pt>
    <dgm:pt modelId="{89455C52-0397-415E-ADA9-D936FF31E2A8}">
      <dgm:prSet/>
      <dgm:spPr/>
      <dgm:t>
        <a:bodyPr/>
        <a:lstStyle/>
        <a:p>
          <a:r>
            <a:rPr lang="en-US"/>
            <a:t>• Efecto en presión arterial y perfusión</a:t>
          </a:r>
        </a:p>
      </dgm:t>
    </dgm:pt>
    <dgm:pt modelId="{8F15297E-0111-4C8F-847D-58151520F427}" type="parTrans" cxnId="{B7C86640-58C1-437E-919B-62E13C0D22BC}">
      <dgm:prSet/>
      <dgm:spPr/>
      <dgm:t>
        <a:bodyPr/>
        <a:lstStyle/>
        <a:p>
          <a:endParaRPr lang="en-US"/>
        </a:p>
      </dgm:t>
    </dgm:pt>
    <dgm:pt modelId="{BE5223F2-A026-4B54-A871-227BA7C3AF19}" type="sibTrans" cxnId="{B7C86640-58C1-437E-919B-62E13C0D22BC}">
      <dgm:prSet/>
      <dgm:spPr/>
      <dgm:t>
        <a:bodyPr/>
        <a:lstStyle/>
        <a:p>
          <a:endParaRPr lang="en-US"/>
        </a:p>
      </dgm:t>
    </dgm:pt>
    <dgm:pt modelId="{43A9D698-36FE-8342-BAD9-2485701460AB}" type="pres">
      <dgm:prSet presAssocID="{369B89A8-BE99-4C02-B090-0E1F39332667}" presName="linear" presStyleCnt="0">
        <dgm:presLayoutVars>
          <dgm:animLvl val="lvl"/>
          <dgm:resizeHandles val="exact"/>
        </dgm:presLayoutVars>
      </dgm:prSet>
      <dgm:spPr/>
    </dgm:pt>
    <dgm:pt modelId="{63D8A7B4-D24C-C144-9EB3-6B3EA75DE287}" type="pres">
      <dgm:prSet presAssocID="{64A11279-8FC6-4E84-9CAC-4D84622296F1}" presName="parentText" presStyleLbl="node1" presStyleIdx="0" presStyleCnt="4">
        <dgm:presLayoutVars>
          <dgm:chMax val="0"/>
          <dgm:bulletEnabled val="1"/>
        </dgm:presLayoutVars>
      </dgm:prSet>
      <dgm:spPr/>
    </dgm:pt>
    <dgm:pt modelId="{27951CD2-66D7-A345-8024-3B7E7678863A}" type="pres">
      <dgm:prSet presAssocID="{A47024A7-4A93-4DD1-A228-308565A9AE2A}" presName="spacer" presStyleCnt="0"/>
      <dgm:spPr/>
    </dgm:pt>
    <dgm:pt modelId="{8B018CBA-A957-9242-A701-BE7DE15D683C}" type="pres">
      <dgm:prSet presAssocID="{069F8E14-9F19-41AB-8D1F-5D81CC4D3C39}" presName="parentText" presStyleLbl="node1" presStyleIdx="1" presStyleCnt="4">
        <dgm:presLayoutVars>
          <dgm:chMax val="0"/>
          <dgm:bulletEnabled val="1"/>
        </dgm:presLayoutVars>
      </dgm:prSet>
      <dgm:spPr/>
    </dgm:pt>
    <dgm:pt modelId="{75D0C92B-E0FD-0946-BC4A-4ED51D9322FF}" type="pres">
      <dgm:prSet presAssocID="{4205386E-907E-4FA8-AAC5-45AA66366948}" presName="spacer" presStyleCnt="0"/>
      <dgm:spPr/>
    </dgm:pt>
    <dgm:pt modelId="{B6C6346C-D8A2-A54F-86F2-346952152B26}" type="pres">
      <dgm:prSet presAssocID="{18244287-5FA0-4223-8A39-51A4E1EA7B3F}" presName="parentText" presStyleLbl="node1" presStyleIdx="2" presStyleCnt="4">
        <dgm:presLayoutVars>
          <dgm:chMax val="0"/>
          <dgm:bulletEnabled val="1"/>
        </dgm:presLayoutVars>
      </dgm:prSet>
      <dgm:spPr/>
    </dgm:pt>
    <dgm:pt modelId="{ECC4136A-B389-2D4E-AE86-9C47C6EA7549}" type="pres">
      <dgm:prSet presAssocID="{F7AF84F9-EF9C-40B4-B8CD-992A9D0DE7FB}" presName="spacer" presStyleCnt="0"/>
      <dgm:spPr/>
    </dgm:pt>
    <dgm:pt modelId="{1D354C76-B762-EB4F-AF5D-F2A42662E319}" type="pres">
      <dgm:prSet presAssocID="{89455C52-0397-415E-ADA9-D936FF31E2A8}" presName="parentText" presStyleLbl="node1" presStyleIdx="3" presStyleCnt="4">
        <dgm:presLayoutVars>
          <dgm:chMax val="0"/>
          <dgm:bulletEnabled val="1"/>
        </dgm:presLayoutVars>
      </dgm:prSet>
      <dgm:spPr/>
    </dgm:pt>
  </dgm:ptLst>
  <dgm:cxnLst>
    <dgm:cxn modelId="{92E3B80A-BB2E-45B2-B5D5-B7DDBABC2C4D}" srcId="{369B89A8-BE99-4C02-B090-0E1F39332667}" destId="{18244287-5FA0-4223-8A39-51A4E1EA7B3F}" srcOrd="2" destOrd="0" parTransId="{21A75D3D-1D26-4BF4-AE44-B50BFCF0386D}" sibTransId="{F7AF84F9-EF9C-40B4-B8CD-992A9D0DE7FB}"/>
    <dgm:cxn modelId="{935C9011-02F8-AE4C-8D2D-A0C57F8D43B4}" type="presOf" srcId="{64A11279-8FC6-4E84-9CAC-4D84622296F1}" destId="{63D8A7B4-D24C-C144-9EB3-6B3EA75DE287}" srcOrd="0" destOrd="0" presId="urn:microsoft.com/office/officeart/2005/8/layout/vList2"/>
    <dgm:cxn modelId="{4FEDC718-4CA3-6744-99B7-4552BF1E41AB}" type="presOf" srcId="{069F8E14-9F19-41AB-8D1F-5D81CC4D3C39}" destId="{8B018CBA-A957-9242-A701-BE7DE15D683C}" srcOrd="0" destOrd="0" presId="urn:microsoft.com/office/officeart/2005/8/layout/vList2"/>
    <dgm:cxn modelId="{B7C86640-58C1-437E-919B-62E13C0D22BC}" srcId="{369B89A8-BE99-4C02-B090-0E1F39332667}" destId="{89455C52-0397-415E-ADA9-D936FF31E2A8}" srcOrd="3" destOrd="0" parTransId="{8F15297E-0111-4C8F-847D-58151520F427}" sibTransId="{BE5223F2-A026-4B54-A871-227BA7C3AF19}"/>
    <dgm:cxn modelId="{51F65D47-F386-6441-BE9F-DCB8593318D9}" type="presOf" srcId="{18244287-5FA0-4223-8A39-51A4E1EA7B3F}" destId="{B6C6346C-D8A2-A54F-86F2-346952152B26}" srcOrd="0" destOrd="0" presId="urn:microsoft.com/office/officeart/2005/8/layout/vList2"/>
    <dgm:cxn modelId="{4E34C26C-100D-4740-B8B0-7C6FE55D34FF}" type="presOf" srcId="{89455C52-0397-415E-ADA9-D936FF31E2A8}" destId="{1D354C76-B762-EB4F-AF5D-F2A42662E319}" srcOrd="0" destOrd="0" presId="urn:microsoft.com/office/officeart/2005/8/layout/vList2"/>
    <dgm:cxn modelId="{7E747B84-C994-074D-BF63-51671981C3E7}" type="presOf" srcId="{369B89A8-BE99-4C02-B090-0E1F39332667}" destId="{43A9D698-36FE-8342-BAD9-2485701460AB}" srcOrd="0" destOrd="0" presId="urn:microsoft.com/office/officeart/2005/8/layout/vList2"/>
    <dgm:cxn modelId="{03F71BD4-45F5-48A4-8324-E03FE33AE98E}" srcId="{369B89A8-BE99-4C02-B090-0E1F39332667}" destId="{069F8E14-9F19-41AB-8D1F-5D81CC4D3C39}" srcOrd="1" destOrd="0" parTransId="{B2A4BEE2-F519-41E0-B774-1F307F273BCD}" sibTransId="{4205386E-907E-4FA8-AAC5-45AA66366948}"/>
    <dgm:cxn modelId="{17682DDA-BEC5-4F36-996A-764D28FFCA69}" srcId="{369B89A8-BE99-4C02-B090-0E1F39332667}" destId="{64A11279-8FC6-4E84-9CAC-4D84622296F1}" srcOrd="0" destOrd="0" parTransId="{56C58755-E32E-4499-8FF4-C8886EA19741}" sibTransId="{A47024A7-4A93-4DD1-A228-308565A9AE2A}"/>
    <dgm:cxn modelId="{7F4E1C07-4A5A-0B44-992D-BDA9044B6FA9}" type="presParOf" srcId="{43A9D698-36FE-8342-BAD9-2485701460AB}" destId="{63D8A7B4-D24C-C144-9EB3-6B3EA75DE287}" srcOrd="0" destOrd="0" presId="urn:microsoft.com/office/officeart/2005/8/layout/vList2"/>
    <dgm:cxn modelId="{907AC6D3-3256-4540-97B6-2FE0D5771643}" type="presParOf" srcId="{43A9D698-36FE-8342-BAD9-2485701460AB}" destId="{27951CD2-66D7-A345-8024-3B7E7678863A}" srcOrd="1" destOrd="0" presId="urn:microsoft.com/office/officeart/2005/8/layout/vList2"/>
    <dgm:cxn modelId="{E513A30A-5FD6-1340-BAF3-17A6725FC35A}" type="presParOf" srcId="{43A9D698-36FE-8342-BAD9-2485701460AB}" destId="{8B018CBA-A957-9242-A701-BE7DE15D683C}" srcOrd="2" destOrd="0" presId="urn:microsoft.com/office/officeart/2005/8/layout/vList2"/>
    <dgm:cxn modelId="{7966D795-28FC-3040-A967-E5848A5FAAD3}" type="presParOf" srcId="{43A9D698-36FE-8342-BAD9-2485701460AB}" destId="{75D0C92B-E0FD-0946-BC4A-4ED51D9322FF}" srcOrd="3" destOrd="0" presId="urn:microsoft.com/office/officeart/2005/8/layout/vList2"/>
    <dgm:cxn modelId="{E9421F6E-34FE-2948-9861-D5BB6D826EF8}" type="presParOf" srcId="{43A9D698-36FE-8342-BAD9-2485701460AB}" destId="{B6C6346C-D8A2-A54F-86F2-346952152B26}" srcOrd="4" destOrd="0" presId="urn:microsoft.com/office/officeart/2005/8/layout/vList2"/>
    <dgm:cxn modelId="{FDFE74F8-5650-5946-8CF1-546A949794F6}" type="presParOf" srcId="{43A9D698-36FE-8342-BAD9-2485701460AB}" destId="{ECC4136A-B389-2D4E-AE86-9C47C6EA7549}" srcOrd="5" destOrd="0" presId="urn:microsoft.com/office/officeart/2005/8/layout/vList2"/>
    <dgm:cxn modelId="{7D076F1C-C0CA-4B46-94AA-ECCA93224032}" type="presParOf" srcId="{43A9D698-36FE-8342-BAD9-2485701460AB}" destId="{1D354C76-B762-EB4F-AF5D-F2A42662E3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795EB-EC2C-41C3-B740-734A60202DFA}"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74A7615-45DF-489E-B146-2F1E3F68FB72}">
      <dgm:prSet/>
      <dgm:spPr/>
      <dgm:t>
        <a:bodyPr/>
        <a:lstStyle/>
        <a:p>
          <a:pPr>
            <a:defRPr cap="all"/>
          </a:pPr>
          <a:r>
            <a:rPr lang="en-US"/>
            <a:t>A: Vía aérea</a:t>
          </a:r>
        </a:p>
      </dgm:t>
    </dgm:pt>
    <dgm:pt modelId="{FDD10110-2805-4F82-B115-1FF71D7C5496}" type="parTrans" cxnId="{C055E590-390A-4B12-A24F-A41B722DDDCE}">
      <dgm:prSet/>
      <dgm:spPr/>
      <dgm:t>
        <a:bodyPr/>
        <a:lstStyle/>
        <a:p>
          <a:endParaRPr lang="en-US"/>
        </a:p>
      </dgm:t>
    </dgm:pt>
    <dgm:pt modelId="{B3B6BEE7-796C-478A-B594-319FD058FF42}" type="sibTrans" cxnId="{C055E590-390A-4B12-A24F-A41B722DDDCE}">
      <dgm:prSet/>
      <dgm:spPr/>
      <dgm:t>
        <a:bodyPr/>
        <a:lstStyle/>
        <a:p>
          <a:endParaRPr lang="en-US"/>
        </a:p>
      </dgm:t>
    </dgm:pt>
    <dgm:pt modelId="{4F6DD12A-9EAE-444B-AB75-3C59DF64212C}">
      <dgm:prSet/>
      <dgm:spPr/>
      <dgm:t>
        <a:bodyPr/>
        <a:lstStyle/>
        <a:p>
          <a:pPr>
            <a:defRPr cap="all"/>
          </a:pPr>
          <a:r>
            <a:rPr lang="en-US"/>
            <a:t>B: Ventilación</a:t>
          </a:r>
        </a:p>
      </dgm:t>
    </dgm:pt>
    <dgm:pt modelId="{BCA4BC7C-959B-4A2C-BA21-6FBE282AF55D}" type="parTrans" cxnId="{042E1ACA-DC8F-40EC-9252-2C7389AA3DC4}">
      <dgm:prSet/>
      <dgm:spPr/>
      <dgm:t>
        <a:bodyPr/>
        <a:lstStyle/>
        <a:p>
          <a:endParaRPr lang="en-US"/>
        </a:p>
      </dgm:t>
    </dgm:pt>
    <dgm:pt modelId="{413299AC-BCE7-4922-823B-BA3370B3753C}" type="sibTrans" cxnId="{042E1ACA-DC8F-40EC-9252-2C7389AA3DC4}">
      <dgm:prSet/>
      <dgm:spPr/>
      <dgm:t>
        <a:bodyPr/>
        <a:lstStyle/>
        <a:p>
          <a:endParaRPr lang="en-US"/>
        </a:p>
      </dgm:t>
    </dgm:pt>
    <dgm:pt modelId="{7D47184F-9AC3-4A96-AB30-0504529368B6}">
      <dgm:prSet/>
      <dgm:spPr/>
      <dgm:t>
        <a:bodyPr/>
        <a:lstStyle/>
        <a:p>
          <a:pPr>
            <a:defRPr cap="all"/>
          </a:pPr>
          <a:r>
            <a:rPr lang="en-US"/>
            <a:t>C: Circulación y control de hemorragia</a:t>
          </a:r>
        </a:p>
      </dgm:t>
    </dgm:pt>
    <dgm:pt modelId="{4848759B-CAC7-4357-8679-DB230682425A}" type="parTrans" cxnId="{6FD44989-6D33-4C2E-9DB3-B7FB2EE2BAD1}">
      <dgm:prSet/>
      <dgm:spPr/>
      <dgm:t>
        <a:bodyPr/>
        <a:lstStyle/>
        <a:p>
          <a:endParaRPr lang="en-US"/>
        </a:p>
      </dgm:t>
    </dgm:pt>
    <dgm:pt modelId="{7EECB221-AD6A-4FAE-ADC6-244C6004872C}" type="sibTrans" cxnId="{6FD44989-6D33-4C2E-9DB3-B7FB2EE2BAD1}">
      <dgm:prSet/>
      <dgm:spPr/>
      <dgm:t>
        <a:bodyPr/>
        <a:lstStyle/>
        <a:p>
          <a:endParaRPr lang="en-US"/>
        </a:p>
      </dgm:t>
    </dgm:pt>
    <dgm:pt modelId="{B014D138-041A-4E08-9F5A-0400CC74C402}">
      <dgm:prSet/>
      <dgm:spPr/>
      <dgm:t>
        <a:bodyPr/>
        <a:lstStyle/>
        <a:p>
          <a:pPr>
            <a:defRPr cap="all"/>
          </a:pPr>
          <a:r>
            <a:rPr lang="en-US"/>
            <a:t>D: Estado neurológico</a:t>
          </a:r>
        </a:p>
      </dgm:t>
    </dgm:pt>
    <dgm:pt modelId="{1DDB6A2B-5D57-4F69-8AAE-A1597F7B0567}" type="parTrans" cxnId="{DAFE88AC-1A46-4E75-897C-88F32A01D2B1}">
      <dgm:prSet/>
      <dgm:spPr/>
      <dgm:t>
        <a:bodyPr/>
        <a:lstStyle/>
        <a:p>
          <a:endParaRPr lang="en-US"/>
        </a:p>
      </dgm:t>
    </dgm:pt>
    <dgm:pt modelId="{35869074-D63E-44E9-8074-4A7D24FC205B}" type="sibTrans" cxnId="{DAFE88AC-1A46-4E75-897C-88F32A01D2B1}">
      <dgm:prSet/>
      <dgm:spPr/>
      <dgm:t>
        <a:bodyPr/>
        <a:lstStyle/>
        <a:p>
          <a:endParaRPr lang="en-US"/>
        </a:p>
      </dgm:t>
    </dgm:pt>
    <dgm:pt modelId="{3F62DFB2-0821-401D-80E9-EEA6F85CC086}">
      <dgm:prSet/>
      <dgm:spPr/>
      <dgm:t>
        <a:bodyPr/>
        <a:lstStyle/>
        <a:p>
          <a:pPr>
            <a:defRPr cap="all"/>
          </a:pPr>
          <a:r>
            <a:rPr lang="en-US"/>
            <a:t>E: Exposición completa</a:t>
          </a:r>
        </a:p>
      </dgm:t>
    </dgm:pt>
    <dgm:pt modelId="{364C27E2-5241-4EAE-9025-07DC60559023}" type="parTrans" cxnId="{94DFC929-A554-46C9-A4B4-BF870FD969B5}">
      <dgm:prSet/>
      <dgm:spPr/>
      <dgm:t>
        <a:bodyPr/>
        <a:lstStyle/>
        <a:p>
          <a:endParaRPr lang="en-US"/>
        </a:p>
      </dgm:t>
    </dgm:pt>
    <dgm:pt modelId="{A199403F-9CB7-4BF7-A9E7-CC3F3291FDB6}" type="sibTrans" cxnId="{94DFC929-A554-46C9-A4B4-BF870FD969B5}">
      <dgm:prSet/>
      <dgm:spPr/>
      <dgm:t>
        <a:bodyPr/>
        <a:lstStyle/>
        <a:p>
          <a:endParaRPr lang="en-US"/>
        </a:p>
      </dgm:t>
    </dgm:pt>
    <dgm:pt modelId="{1F0A0A17-6146-45B5-8233-D4D83AAA8C36}" type="pres">
      <dgm:prSet presAssocID="{01D795EB-EC2C-41C3-B740-734A60202DFA}" presName="root" presStyleCnt="0">
        <dgm:presLayoutVars>
          <dgm:dir/>
          <dgm:resizeHandles val="exact"/>
        </dgm:presLayoutVars>
      </dgm:prSet>
      <dgm:spPr/>
    </dgm:pt>
    <dgm:pt modelId="{2F4D4010-4FD7-4370-BDE6-57EAE24C3C1C}" type="pres">
      <dgm:prSet presAssocID="{974A7615-45DF-489E-B146-2F1E3F68FB72}" presName="compNode" presStyleCnt="0"/>
      <dgm:spPr/>
    </dgm:pt>
    <dgm:pt modelId="{975A8E73-5603-4B0A-8D5E-D7F9976DD6B1}" type="pres">
      <dgm:prSet presAssocID="{974A7615-45DF-489E-B146-2F1E3F68FB72}" presName="iconBgRect" presStyleLbl="bgShp" presStyleIdx="0" presStyleCnt="5"/>
      <dgm:spPr/>
    </dgm:pt>
    <dgm:pt modelId="{4395EF92-A485-44F7-97EE-7A68C7911242}" type="pres">
      <dgm:prSet presAssocID="{974A7615-45DF-489E-B146-2F1E3F68FB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télite"/>
        </a:ext>
      </dgm:extLst>
    </dgm:pt>
    <dgm:pt modelId="{CFE329A8-9F4D-4E96-92A1-BD0009A8B205}" type="pres">
      <dgm:prSet presAssocID="{974A7615-45DF-489E-B146-2F1E3F68FB72}" presName="spaceRect" presStyleCnt="0"/>
      <dgm:spPr/>
    </dgm:pt>
    <dgm:pt modelId="{F886CF04-3E2C-419E-B98D-935DA9BB6997}" type="pres">
      <dgm:prSet presAssocID="{974A7615-45DF-489E-B146-2F1E3F68FB72}" presName="textRect" presStyleLbl="revTx" presStyleIdx="0" presStyleCnt="5">
        <dgm:presLayoutVars>
          <dgm:chMax val="1"/>
          <dgm:chPref val="1"/>
        </dgm:presLayoutVars>
      </dgm:prSet>
      <dgm:spPr/>
    </dgm:pt>
    <dgm:pt modelId="{49738D72-7E9E-4270-9BE1-0B946F3E3873}" type="pres">
      <dgm:prSet presAssocID="{B3B6BEE7-796C-478A-B594-319FD058FF42}" presName="sibTrans" presStyleCnt="0"/>
      <dgm:spPr/>
    </dgm:pt>
    <dgm:pt modelId="{07427F9D-FBB2-4BBF-BB77-36C6AA23D8E2}" type="pres">
      <dgm:prSet presAssocID="{4F6DD12A-9EAE-444B-AB75-3C59DF64212C}" presName="compNode" presStyleCnt="0"/>
      <dgm:spPr/>
    </dgm:pt>
    <dgm:pt modelId="{266C74B0-6781-4EBB-BDEA-D74F72A88698}" type="pres">
      <dgm:prSet presAssocID="{4F6DD12A-9EAE-444B-AB75-3C59DF64212C}" presName="iconBgRect" presStyleLbl="bgShp" presStyleIdx="1" presStyleCnt="5"/>
      <dgm:spPr/>
    </dgm:pt>
    <dgm:pt modelId="{AAD77C95-6110-43C4-91C4-8D87E8B9099C}" type="pres">
      <dgm:prSet presAssocID="{4F6DD12A-9EAE-444B-AB75-3C59DF6421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etoscopio"/>
        </a:ext>
      </dgm:extLst>
    </dgm:pt>
    <dgm:pt modelId="{AC0E6794-C8CC-4CF5-AE6B-E10023B86973}" type="pres">
      <dgm:prSet presAssocID="{4F6DD12A-9EAE-444B-AB75-3C59DF64212C}" presName="spaceRect" presStyleCnt="0"/>
      <dgm:spPr/>
    </dgm:pt>
    <dgm:pt modelId="{E343A12C-7190-4166-AE6D-32D91704B3D5}" type="pres">
      <dgm:prSet presAssocID="{4F6DD12A-9EAE-444B-AB75-3C59DF64212C}" presName="textRect" presStyleLbl="revTx" presStyleIdx="1" presStyleCnt="5">
        <dgm:presLayoutVars>
          <dgm:chMax val="1"/>
          <dgm:chPref val="1"/>
        </dgm:presLayoutVars>
      </dgm:prSet>
      <dgm:spPr/>
    </dgm:pt>
    <dgm:pt modelId="{03FB30C2-B4A8-405B-88EC-B4079CEEA41D}" type="pres">
      <dgm:prSet presAssocID="{413299AC-BCE7-4922-823B-BA3370B3753C}" presName="sibTrans" presStyleCnt="0"/>
      <dgm:spPr/>
    </dgm:pt>
    <dgm:pt modelId="{D27FFDB0-335C-4433-BBC8-C9CF2CFD9ECD}" type="pres">
      <dgm:prSet presAssocID="{7D47184F-9AC3-4A96-AB30-0504529368B6}" presName="compNode" presStyleCnt="0"/>
      <dgm:spPr/>
    </dgm:pt>
    <dgm:pt modelId="{E714EF12-B612-4B09-ACC4-86CEDE1D63BE}" type="pres">
      <dgm:prSet presAssocID="{7D47184F-9AC3-4A96-AB30-0504529368B6}" presName="iconBgRect" presStyleLbl="bgShp" presStyleIdx="2" presStyleCnt="5"/>
      <dgm:spPr/>
    </dgm:pt>
    <dgm:pt modelId="{FCFD56E6-339C-46EF-8CB3-212138A78398}" type="pres">
      <dgm:prSet presAssocID="{7D47184F-9AC3-4A96-AB30-0504529368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travenoso"/>
        </a:ext>
      </dgm:extLst>
    </dgm:pt>
    <dgm:pt modelId="{C12D6690-7102-459A-BE0D-8CF8AFB8E733}" type="pres">
      <dgm:prSet presAssocID="{7D47184F-9AC3-4A96-AB30-0504529368B6}" presName="spaceRect" presStyleCnt="0"/>
      <dgm:spPr/>
    </dgm:pt>
    <dgm:pt modelId="{293C3E31-A016-4454-B075-64C0ADBB8462}" type="pres">
      <dgm:prSet presAssocID="{7D47184F-9AC3-4A96-AB30-0504529368B6}" presName="textRect" presStyleLbl="revTx" presStyleIdx="2" presStyleCnt="5">
        <dgm:presLayoutVars>
          <dgm:chMax val="1"/>
          <dgm:chPref val="1"/>
        </dgm:presLayoutVars>
      </dgm:prSet>
      <dgm:spPr/>
    </dgm:pt>
    <dgm:pt modelId="{BE0D7A03-4024-4D32-A7A3-050002C31437}" type="pres">
      <dgm:prSet presAssocID="{7EECB221-AD6A-4FAE-ADC6-244C6004872C}" presName="sibTrans" presStyleCnt="0"/>
      <dgm:spPr/>
    </dgm:pt>
    <dgm:pt modelId="{EE37BD12-F552-4914-9220-EDF71AD85A3E}" type="pres">
      <dgm:prSet presAssocID="{B014D138-041A-4E08-9F5A-0400CC74C402}" presName="compNode" presStyleCnt="0"/>
      <dgm:spPr/>
    </dgm:pt>
    <dgm:pt modelId="{7029C516-5154-4ACA-899E-BFA858F3DF05}" type="pres">
      <dgm:prSet presAssocID="{B014D138-041A-4E08-9F5A-0400CC74C402}" presName="iconBgRect" presStyleLbl="bgShp" presStyleIdx="3" presStyleCnt="5"/>
      <dgm:spPr/>
    </dgm:pt>
    <dgm:pt modelId="{323A5A1A-55BB-49AE-8FF6-943661EB4BA5}" type="pres">
      <dgm:prSet presAssocID="{B014D138-041A-4E08-9F5A-0400CC74C4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CDD8F38D-0F16-4C2E-A0EC-21DE15F998AD}" type="pres">
      <dgm:prSet presAssocID="{B014D138-041A-4E08-9F5A-0400CC74C402}" presName="spaceRect" presStyleCnt="0"/>
      <dgm:spPr/>
    </dgm:pt>
    <dgm:pt modelId="{50CC01E5-8395-486E-A17A-C914C780E509}" type="pres">
      <dgm:prSet presAssocID="{B014D138-041A-4E08-9F5A-0400CC74C402}" presName="textRect" presStyleLbl="revTx" presStyleIdx="3" presStyleCnt="5">
        <dgm:presLayoutVars>
          <dgm:chMax val="1"/>
          <dgm:chPref val="1"/>
        </dgm:presLayoutVars>
      </dgm:prSet>
      <dgm:spPr/>
    </dgm:pt>
    <dgm:pt modelId="{D0C21772-9229-4A97-BD93-37EBE59BDA4B}" type="pres">
      <dgm:prSet presAssocID="{35869074-D63E-44E9-8074-4A7D24FC205B}" presName="sibTrans" presStyleCnt="0"/>
      <dgm:spPr/>
    </dgm:pt>
    <dgm:pt modelId="{9D264DF1-13A4-4CF7-A923-9086EC613EA5}" type="pres">
      <dgm:prSet presAssocID="{3F62DFB2-0821-401D-80E9-EEA6F85CC086}" presName="compNode" presStyleCnt="0"/>
      <dgm:spPr/>
    </dgm:pt>
    <dgm:pt modelId="{C4ACE931-536F-4D7D-AF7C-5A00CC2F921D}" type="pres">
      <dgm:prSet presAssocID="{3F62DFB2-0821-401D-80E9-EEA6F85CC086}" presName="iconBgRect" presStyleLbl="bgShp" presStyleIdx="4" presStyleCnt="5"/>
      <dgm:spPr/>
    </dgm:pt>
    <dgm:pt modelId="{3726A886-BED2-47CA-A75C-DA0D14F5BE78}" type="pres">
      <dgm:prSet presAssocID="{3F62DFB2-0821-401D-80E9-EEA6F85CC0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ballete"/>
        </a:ext>
      </dgm:extLst>
    </dgm:pt>
    <dgm:pt modelId="{B3287CB6-82FB-4648-8404-664574F7B1B9}" type="pres">
      <dgm:prSet presAssocID="{3F62DFB2-0821-401D-80E9-EEA6F85CC086}" presName="spaceRect" presStyleCnt="0"/>
      <dgm:spPr/>
    </dgm:pt>
    <dgm:pt modelId="{78854FEA-0B2E-4C84-8463-5151417C00AB}" type="pres">
      <dgm:prSet presAssocID="{3F62DFB2-0821-401D-80E9-EEA6F85CC086}" presName="textRect" presStyleLbl="revTx" presStyleIdx="4" presStyleCnt="5">
        <dgm:presLayoutVars>
          <dgm:chMax val="1"/>
          <dgm:chPref val="1"/>
        </dgm:presLayoutVars>
      </dgm:prSet>
      <dgm:spPr/>
    </dgm:pt>
  </dgm:ptLst>
  <dgm:cxnLst>
    <dgm:cxn modelId="{CCD98A09-1D67-4FED-9165-79E44D054F8C}" type="presOf" srcId="{01D795EB-EC2C-41C3-B740-734A60202DFA}" destId="{1F0A0A17-6146-45B5-8233-D4D83AAA8C36}" srcOrd="0" destOrd="0" presId="urn:microsoft.com/office/officeart/2018/5/layout/IconCircleLabelList"/>
    <dgm:cxn modelId="{717D4320-98B8-4541-BFF3-15CAFFE12EFF}" type="presOf" srcId="{4F6DD12A-9EAE-444B-AB75-3C59DF64212C}" destId="{E343A12C-7190-4166-AE6D-32D91704B3D5}" srcOrd="0" destOrd="0" presId="urn:microsoft.com/office/officeart/2018/5/layout/IconCircleLabelList"/>
    <dgm:cxn modelId="{94DFC929-A554-46C9-A4B4-BF870FD969B5}" srcId="{01D795EB-EC2C-41C3-B740-734A60202DFA}" destId="{3F62DFB2-0821-401D-80E9-EEA6F85CC086}" srcOrd="4" destOrd="0" parTransId="{364C27E2-5241-4EAE-9025-07DC60559023}" sibTransId="{A199403F-9CB7-4BF7-A9E7-CC3F3291FDB6}"/>
    <dgm:cxn modelId="{2AE47B5C-9062-4935-85F5-047ED245493F}" type="presOf" srcId="{B014D138-041A-4E08-9F5A-0400CC74C402}" destId="{50CC01E5-8395-486E-A17A-C914C780E509}" srcOrd="0" destOrd="0" presId="urn:microsoft.com/office/officeart/2018/5/layout/IconCircleLabelList"/>
    <dgm:cxn modelId="{05760866-7B07-4C4F-A599-47F4B238DA0F}" type="presOf" srcId="{3F62DFB2-0821-401D-80E9-EEA6F85CC086}" destId="{78854FEA-0B2E-4C84-8463-5151417C00AB}" srcOrd="0" destOrd="0" presId="urn:microsoft.com/office/officeart/2018/5/layout/IconCircleLabelList"/>
    <dgm:cxn modelId="{6FD44989-6D33-4C2E-9DB3-B7FB2EE2BAD1}" srcId="{01D795EB-EC2C-41C3-B740-734A60202DFA}" destId="{7D47184F-9AC3-4A96-AB30-0504529368B6}" srcOrd="2" destOrd="0" parTransId="{4848759B-CAC7-4357-8679-DB230682425A}" sibTransId="{7EECB221-AD6A-4FAE-ADC6-244C6004872C}"/>
    <dgm:cxn modelId="{C055E590-390A-4B12-A24F-A41B722DDDCE}" srcId="{01D795EB-EC2C-41C3-B740-734A60202DFA}" destId="{974A7615-45DF-489E-B146-2F1E3F68FB72}" srcOrd="0" destOrd="0" parTransId="{FDD10110-2805-4F82-B115-1FF71D7C5496}" sibTransId="{B3B6BEE7-796C-478A-B594-319FD058FF42}"/>
    <dgm:cxn modelId="{DAFE88AC-1A46-4E75-897C-88F32A01D2B1}" srcId="{01D795EB-EC2C-41C3-B740-734A60202DFA}" destId="{B014D138-041A-4E08-9F5A-0400CC74C402}" srcOrd="3" destOrd="0" parTransId="{1DDB6A2B-5D57-4F69-8AAE-A1597F7B0567}" sibTransId="{35869074-D63E-44E9-8074-4A7D24FC205B}"/>
    <dgm:cxn modelId="{042E1ACA-DC8F-40EC-9252-2C7389AA3DC4}" srcId="{01D795EB-EC2C-41C3-B740-734A60202DFA}" destId="{4F6DD12A-9EAE-444B-AB75-3C59DF64212C}" srcOrd="1" destOrd="0" parTransId="{BCA4BC7C-959B-4A2C-BA21-6FBE282AF55D}" sibTransId="{413299AC-BCE7-4922-823B-BA3370B3753C}"/>
    <dgm:cxn modelId="{F17AC5E6-1734-4623-8602-2D60148E31E6}" type="presOf" srcId="{7D47184F-9AC3-4A96-AB30-0504529368B6}" destId="{293C3E31-A016-4454-B075-64C0ADBB8462}" srcOrd="0" destOrd="0" presId="urn:microsoft.com/office/officeart/2018/5/layout/IconCircleLabelList"/>
    <dgm:cxn modelId="{91E459E8-EB3B-4BC6-8AD7-64C808F336B0}" type="presOf" srcId="{974A7615-45DF-489E-B146-2F1E3F68FB72}" destId="{F886CF04-3E2C-419E-B98D-935DA9BB6997}" srcOrd="0" destOrd="0" presId="urn:microsoft.com/office/officeart/2018/5/layout/IconCircleLabelList"/>
    <dgm:cxn modelId="{1D9BAC32-35FF-4012-AFE6-75473E596C36}" type="presParOf" srcId="{1F0A0A17-6146-45B5-8233-D4D83AAA8C36}" destId="{2F4D4010-4FD7-4370-BDE6-57EAE24C3C1C}" srcOrd="0" destOrd="0" presId="urn:microsoft.com/office/officeart/2018/5/layout/IconCircleLabelList"/>
    <dgm:cxn modelId="{292F2D9D-9D78-4D26-AD9B-ED508E56FE70}" type="presParOf" srcId="{2F4D4010-4FD7-4370-BDE6-57EAE24C3C1C}" destId="{975A8E73-5603-4B0A-8D5E-D7F9976DD6B1}" srcOrd="0" destOrd="0" presId="urn:microsoft.com/office/officeart/2018/5/layout/IconCircleLabelList"/>
    <dgm:cxn modelId="{3F1B02AB-DA8C-4FA2-8615-94C04F0BE11E}" type="presParOf" srcId="{2F4D4010-4FD7-4370-BDE6-57EAE24C3C1C}" destId="{4395EF92-A485-44F7-97EE-7A68C7911242}" srcOrd="1" destOrd="0" presId="urn:microsoft.com/office/officeart/2018/5/layout/IconCircleLabelList"/>
    <dgm:cxn modelId="{D0552DA5-D257-4E52-845C-23121B1693E4}" type="presParOf" srcId="{2F4D4010-4FD7-4370-BDE6-57EAE24C3C1C}" destId="{CFE329A8-9F4D-4E96-92A1-BD0009A8B205}" srcOrd="2" destOrd="0" presId="urn:microsoft.com/office/officeart/2018/5/layout/IconCircleLabelList"/>
    <dgm:cxn modelId="{18778075-F74A-4B2A-9B6B-3CDA7CCA6B6A}" type="presParOf" srcId="{2F4D4010-4FD7-4370-BDE6-57EAE24C3C1C}" destId="{F886CF04-3E2C-419E-B98D-935DA9BB6997}" srcOrd="3" destOrd="0" presId="urn:microsoft.com/office/officeart/2018/5/layout/IconCircleLabelList"/>
    <dgm:cxn modelId="{9B46D791-DB6A-460A-8053-5A453A6FE70F}" type="presParOf" srcId="{1F0A0A17-6146-45B5-8233-D4D83AAA8C36}" destId="{49738D72-7E9E-4270-9BE1-0B946F3E3873}" srcOrd="1" destOrd="0" presId="urn:microsoft.com/office/officeart/2018/5/layout/IconCircleLabelList"/>
    <dgm:cxn modelId="{08953C59-2E2A-4C85-A86F-A541F28CEDEF}" type="presParOf" srcId="{1F0A0A17-6146-45B5-8233-D4D83AAA8C36}" destId="{07427F9D-FBB2-4BBF-BB77-36C6AA23D8E2}" srcOrd="2" destOrd="0" presId="urn:microsoft.com/office/officeart/2018/5/layout/IconCircleLabelList"/>
    <dgm:cxn modelId="{8994C195-317F-4A70-8A1F-CE8753F61806}" type="presParOf" srcId="{07427F9D-FBB2-4BBF-BB77-36C6AA23D8E2}" destId="{266C74B0-6781-4EBB-BDEA-D74F72A88698}" srcOrd="0" destOrd="0" presId="urn:microsoft.com/office/officeart/2018/5/layout/IconCircleLabelList"/>
    <dgm:cxn modelId="{1B22C829-54FA-4054-AA9F-801A09456733}" type="presParOf" srcId="{07427F9D-FBB2-4BBF-BB77-36C6AA23D8E2}" destId="{AAD77C95-6110-43C4-91C4-8D87E8B9099C}" srcOrd="1" destOrd="0" presId="urn:microsoft.com/office/officeart/2018/5/layout/IconCircleLabelList"/>
    <dgm:cxn modelId="{514F42A7-1A56-4413-BA84-15F6C50DA622}" type="presParOf" srcId="{07427F9D-FBB2-4BBF-BB77-36C6AA23D8E2}" destId="{AC0E6794-C8CC-4CF5-AE6B-E10023B86973}" srcOrd="2" destOrd="0" presId="urn:microsoft.com/office/officeart/2018/5/layout/IconCircleLabelList"/>
    <dgm:cxn modelId="{FE1C5B07-AFDD-4589-BBB2-B63390F93E7A}" type="presParOf" srcId="{07427F9D-FBB2-4BBF-BB77-36C6AA23D8E2}" destId="{E343A12C-7190-4166-AE6D-32D91704B3D5}" srcOrd="3" destOrd="0" presId="urn:microsoft.com/office/officeart/2018/5/layout/IconCircleLabelList"/>
    <dgm:cxn modelId="{99B735B5-63C8-440D-A1B3-34DEFCC2EE26}" type="presParOf" srcId="{1F0A0A17-6146-45B5-8233-D4D83AAA8C36}" destId="{03FB30C2-B4A8-405B-88EC-B4079CEEA41D}" srcOrd="3" destOrd="0" presId="urn:microsoft.com/office/officeart/2018/5/layout/IconCircleLabelList"/>
    <dgm:cxn modelId="{7AA7D7F4-7B70-451E-8B4B-AC26D6FAE16B}" type="presParOf" srcId="{1F0A0A17-6146-45B5-8233-D4D83AAA8C36}" destId="{D27FFDB0-335C-4433-BBC8-C9CF2CFD9ECD}" srcOrd="4" destOrd="0" presId="urn:microsoft.com/office/officeart/2018/5/layout/IconCircleLabelList"/>
    <dgm:cxn modelId="{F276314A-E3BD-42D8-A49C-8E1B839C7BDA}" type="presParOf" srcId="{D27FFDB0-335C-4433-BBC8-C9CF2CFD9ECD}" destId="{E714EF12-B612-4B09-ACC4-86CEDE1D63BE}" srcOrd="0" destOrd="0" presId="urn:microsoft.com/office/officeart/2018/5/layout/IconCircleLabelList"/>
    <dgm:cxn modelId="{7751997D-F396-4D0E-BC60-AACF0AE2AFCB}" type="presParOf" srcId="{D27FFDB0-335C-4433-BBC8-C9CF2CFD9ECD}" destId="{FCFD56E6-339C-46EF-8CB3-212138A78398}" srcOrd="1" destOrd="0" presId="urn:microsoft.com/office/officeart/2018/5/layout/IconCircleLabelList"/>
    <dgm:cxn modelId="{95CDBC44-D899-4B76-9F38-56F519C730F7}" type="presParOf" srcId="{D27FFDB0-335C-4433-BBC8-C9CF2CFD9ECD}" destId="{C12D6690-7102-459A-BE0D-8CF8AFB8E733}" srcOrd="2" destOrd="0" presId="urn:microsoft.com/office/officeart/2018/5/layout/IconCircleLabelList"/>
    <dgm:cxn modelId="{A8A6F3CA-EF29-4FAD-A971-3ED773A6A9AD}" type="presParOf" srcId="{D27FFDB0-335C-4433-BBC8-C9CF2CFD9ECD}" destId="{293C3E31-A016-4454-B075-64C0ADBB8462}" srcOrd="3" destOrd="0" presId="urn:microsoft.com/office/officeart/2018/5/layout/IconCircleLabelList"/>
    <dgm:cxn modelId="{ABCA34E5-CCE9-4CF8-82F1-7B7838419DA7}" type="presParOf" srcId="{1F0A0A17-6146-45B5-8233-D4D83AAA8C36}" destId="{BE0D7A03-4024-4D32-A7A3-050002C31437}" srcOrd="5" destOrd="0" presId="urn:microsoft.com/office/officeart/2018/5/layout/IconCircleLabelList"/>
    <dgm:cxn modelId="{642D54DB-4690-449C-AF35-94794556C450}" type="presParOf" srcId="{1F0A0A17-6146-45B5-8233-D4D83AAA8C36}" destId="{EE37BD12-F552-4914-9220-EDF71AD85A3E}" srcOrd="6" destOrd="0" presId="urn:microsoft.com/office/officeart/2018/5/layout/IconCircleLabelList"/>
    <dgm:cxn modelId="{11EBF8A0-85E3-43C8-A140-182695924C56}" type="presParOf" srcId="{EE37BD12-F552-4914-9220-EDF71AD85A3E}" destId="{7029C516-5154-4ACA-899E-BFA858F3DF05}" srcOrd="0" destOrd="0" presId="urn:microsoft.com/office/officeart/2018/5/layout/IconCircleLabelList"/>
    <dgm:cxn modelId="{6E9DCB49-2236-452F-AB40-4080399FBC45}" type="presParOf" srcId="{EE37BD12-F552-4914-9220-EDF71AD85A3E}" destId="{323A5A1A-55BB-49AE-8FF6-943661EB4BA5}" srcOrd="1" destOrd="0" presId="urn:microsoft.com/office/officeart/2018/5/layout/IconCircleLabelList"/>
    <dgm:cxn modelId="{B2C236A9-EAB1-4AE6-8976-B3BF2851F54A}" type="presParOf" srcId="{EE37BD12-F552-4914-9220-EDF71AD85A3E}" destId="{CDD8F38D-0F16-4C2E-A0EC-21DE15F998AD}" srcOrd="2" destOrd="0" presId="urn:microsoft.com/office/officeart/2018/5/layout/IconCircleLabelList"/>
    <dgm:cxn modelId="{3F9EDFC7-DC93-4C99-9456-93F6ED4AB6F2}" type="presParOf" srcId="{EE37BD12-F552-4914-9220-EDF71AD85A3E}" destId="{50CC01E5-8395-486E-A17A-C914C780E509}" srcOrd="3" destOrd="0" presId="urn:microsoft.com/office/officeart/2018/5/layout/IconCircleLabelList"/>
    <dgm:cxn modelId="{D3B12381-6172-4848-8111-E019F1ECCFBC}" type="presParOf" srcId="{1F0A0A17-6146-45B5-8233-D4D83AAA8C36}" destId="{D0C21772-9229-4A97-BD93-37EBE59BDA4B}" srcOrd="7" destOrd="0" presId="urn:microsoft.com/office/officeart/2018/5/layout/IconCircleLabelList"/>
    <dgm:cxn modelId="{3B87241B-0A59-44B3-93CD-12D99261D462}" type="presParOf" srcId="{1F0A0A17-6146-45B5-8233-D4D83AAA8C36}" destId="{9D264DF1-13A4-4CF7-A923-9086EC613EA5}" srcOrd="8" destOrd="0" presId="urn:microsoft.com/office/officeart/2018/5/layout/IconCircleLabelList"/>
    <dgm:cxn modelId="{F44B2561-A212-4859-8D92-A2DCA83BF291}" type="presParOf" srcId="{9D264DF1-13A4-4CF7-A923-9086EC613EA5}" destId="{C4ACE931-536F-4D7D-AF7C-5A00CC2F921D}" srcOrd="0" destOrd="0" presId="urn:microsoft.com/office/officeart/2018/5/layout/IconCircleLabelList"/>
    <dgm:cxn modelId="{802006A7-60FF-4AB3-B0BB-4CDF2CB66EEB}" type="presParOf" srcId="{9D264DF1-13A4-4CF7-A923-9086EC613EA5}" destId="{3726A886-BED2-47CA-A75C-DA0D14F5BE78}" srcOrd="1" destOrd="0" presId="urn:microsoft.com/office/officeart/2018/5/layout/IconCircleLabelList"/>
    <dgm:cxn modelId="{6D280F00-8DC7-4D0F-9642-1600C0761FB1}" type="presParOf" srcId="{9D264DF1-13A4-4CF7-A923-9086EC613EA5}" destId="{B3287CB6-82FB-4648-8404-664574F7B1B9}" srcOrd="2" destOrd="0" presId="urn:microsoft.com/office/officeart/2018/5/layout/IconCircleLabelList"/>
    <dgm:cxn modelId="{5B33A14B-F92C-47F6-BDD7-7AF9AEC393FC}" type="presParOf" srcId="{9D264DF1-13A4-4CF7-A923-9086EC613EA5}" destId="{78854FEA-0B2E-4C84-8463-5151417C00A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794A1-CCC7-4A9B-A028-B1F1237CD0D6}"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DE9D72EE-6237-493C-B108-A640872A4E1F}">
      <dgm:prSet/>
      <dgm:spPr/>
      <dgm:t>
        <a:bodyPr/>
        <a:lstStyle/>
        <a:p>
          <a:r>
            <a:rPr lang="en-US"/>
            <a:t>1. Presión directa</a:t>
          </a:r>
        </a:p>
      </dgm:t>
    </dgm:pt>
    <dgm:pt modelId="{C44195A8-36B1-4AFA-A07D-5BB2855CCC58}" type="parTrans" cxnId="{B9C7B989-F302-4A63-ABB3-BC9BBFF48C60}">
      <dgm:prSet/>
      <dgm:spPr/>
      <dgm:t>
        <a:bodyPr/>
        <a:lstStyle/>
        <a:p>
          <a:endParaRPr lang="en-US"/>
        </a:p>
      </dgm:t>
    </dgm:pt>
    <dgm:pt modelId="{9321F346-6CCD-4FAD-A342-9DE62A07A9C5}" type="sibTrans" cxnId="{B9C7B989-F302-4A63-ABB3-BC9BBFF48C60}">
      <dgm:prSet/>
      <dgm:spPr/>
      <dgm:t>
        <a:bodyPr/>
        <a:lstStyle/>
        <a:p>
          <a:endParaRPr lang="en-US"/>
        </a:p>
      </dgm:t>
    </dgm:pt>
    <dgm:pt modelId="{20719C0E-A9F4-418E-A344-C250F582457F}">
      <dgm:prSet/>
      <dgm:spPr/>
      <dgm:t>
        <a:bodyPr/>
        <a:lstStyle/>
        <a:p>
          <a:r>
            <a:rPr lang="en-US"/>
            <a:t>2. Elevación del miembro</a:t>
          </a:r>
        </a:p>
      </dgm:t>
    </dgm:pt>
    <dgm:pt modelId="{3D9CD983-1BB2-4DBD-A95C-42D67CB9C5AA}" type="parTrans" cxnId="{284B07E1-BF75-4142-8439-9EA5B337E907}">
      <dgm:prSet/>
      <dgm:spPr/>
      <dgm:t>
        <a:bodyPr/>
        <a:lstStyle/>
        <a:p>
          <a:endParaRPr lang="en-US"/>
        </a:p>
      </dgm:t>
    </dgm:pt>
    <dgm:pt modelId="{9F554A95-25F1-4EB4-824F-FBE3D733B1FA}" type="sibTrans" cxnId="{284B07E1-BF75-4142-8439-9EA5B337E907}">
      <dgm:prSet/>
      <dgm:spPr/>
      <dgm:t>
        <a:bodyPr/>
        <a:lstStyle/>
        <a:p>
          <a:endParaRPr lang="en-US"/>
        </a:p>
      </dgm:t>
    </dgm:pt>
    <dgm:pt modelId="{F62E02AF-B757-4B25-8065-8FDB503D6543}">
      <dgm:prSet/>
      <dgm:spPr/>
      <dgm:t>
        <a:bodyPr/>
        <a:lstStyle/>
        <a:p>
          <a:r>
            <a:rPr lang="en-US"/>
            <a:t>3. Compresión proximal</a:t>
          </a:r>
        </a:p>
      </dgm:t>
    </dgm:pt>
    <dgm:pt modelId="{9F4DA6F3-4CA2-4DEA-8658-C8FE6EDDEF80}" type="parTrans" cxnId="{0C00BCBB-A863-410E-B12E-567B473E0E6D}">
      <dgm:prSet/>
      <dgm:spPr/>
      <dgm:t>
        <a:bodyPr/>
        <a:lstStyle/>
        <a:p>
          <a:endParaRPr lang="en-US"/>
        </a:p>
      </dgm:t>
    </dgm:pt>
    <dgm:pt modelId="{405DBC0C-DAAB-4C25-A73D-7D28EA77B9F7}" type="sibTrans" cxnId="{0C00BCBB-A863-410E-B12E-567B473E0E6D}">
      <dgm:prSet/>
      <dgm:spPr/>
      <dgm:t>
        <a:bodyPr/>
        <a:lstStyle/>
        <a:p>
          <a:endParaRPr lang="en-US"/>
        </a:p>
      </dgm:t>
    </dgm:pt>
    <dgm:pt modelId="{0689F0CE-E85C-4ADC-8456-39748C7633E2}">
      <dgm:prSet/>
      <dgm:spPr/>
      <dgm:t>
        <a:bodyPr/>
        <a:lstStyle/>
        <a:p>
          <a:r>
            <a:rPr lang="en-US"/>
            <a:t>4. Torniquete si es necesario</a:t>
          </a:r>
        </a:p>
      </dgm:t>
    </dgm:pt>
    <dgm:pt modelId="{9E2697F3-FDD6-4FC7-B0AB-F10BA8CCF73A}" type="parTrans" cxnId="{AB6E5E85-54BA-49F6-998B-4741E582EF6D}">
      <dgm:prSet/>
      <dgm:spPr/>
      <dgm:t>
        <a:bodyPr/>
        <a:lstStyle/>
        <a:p>
          <a:endParaRPr lang="en-US"/>
        </a:p>
      </dgm:t>
    </dgm:pt>
    <dgm:pt modelId="{5CFAFF1B-DDAA-45B9-91E1-F0B5C5328759}" type="sibTrans" cxnId="{AB6E5E85-54BA-49F6-998B-4741E582EF6D}">
      <dgm:prSet/>
      <dgm:spPr/>
      <dgm:t>
        <a:bodyPr/>
        <a:lstStyle/>
        <a:p>
          <a:endParaRPr lang="en-US"/>
        </a:p>
      </dgm:t>
    </dgm:pt>
    <dgm:pt modelId="{55BD20A1-EE9A-4DD9-AA2C-47534E584F2A}">
      <dgm:prSet/>
      <dgm:spPr/>
      <dgm:t>
        <a:bodyPr/>
        <a:lstStyle/>
        <a:p>
          <a:r>
            <a:rPr lang="en-US"/>
            <a:t>5. Hemostáticos tópicos</a:t>
          </a:r>
        </a:p>
      </dgm:t>
    </dgm:pt>
    <dgm:pt modelId="{2D50645D-F905-4F94-A02D-46EAAA8CF2B4}" type="parTrans" cxnId="{DCD03E3A-74F3-4FB4-B998-E3A2FE29636B}">
      <dgm:prSet/>
      <dgm:spPr/>
      <dgm:t>
        <a:bodyPr/>
        <a:lstStyle/>
        <a:p>
          <a:endParaRPr lang="en-US"/>
        </a:p>
      </dgm:t>
    </dgm:pt>
    <dgm:pt modelId="{23015617-CA15-4F94-8EF5-FD0B208C2D24}" type="sibTrans" cxnId="{DCD03E3A-74F3-4FB4-B998-E3A2FE29636B}">
      <dgm:prSet/>
      <dgm:spPr/>
      <dgm:t>
        <a:bodyPr/>
        <a:lstStyle/>
        <a:p>
          <a:endParaRPr lang="en-US"/>
        </a:p>
      </dgm:t>
    </dgm:pt>
    <dgm:pt modelId="{20EC847C-9AAF-41FC-95D2-5C6504B91453}">
      <dgm:prSet/>
      <dgm:spPr/>
      <dgm:t>
        <a:bodyPr/>
        <a:lstStyle/>
        <a:p>
          <a:r>
            <a:rPr lang="en-US"/>
            <a:t>6. Vendajes compresivos</a:t>
          </a:r>
        </a:p>
      </dgm:t>
    </dgm:pt>
    <dgm:pt modelId="{CF0C7A62-5A6C-4703-B874-03F64E846404}" type="parTrans" cxnId="{D1238A8E-5D1E-4C4B-9921-452A912B12E7}">
      <dgm:prSet/>
      <dgm:spPr/>
      <dgm:t>
        <a:bodyPr/>
        <a:lstStyle/>
        <a:p>
          <a:endParaRPr lang="en-US"/>
        </a:p>
      </dgm:t>
    </dgm:pt>
    <dgm:pt modelId="{0448BA13-490F-4498-A739-66531338256A}" type="sibTrans" cxnId="{D1238A8E-5D1E-4C4B-9921-452A912B12E7}">
      <dgm:prSet/>
      <dgm:spPr/>
      <dgm:t>
        <a:bodyPr/>
        <a:lstStyle/>
        <a:p>
          <a:endParaRPr lang="en-US"/>
        </a:p>
      </dgm:t>
    </dgm:pt>
    <dgm:pt modelId="{CB2D03CF-8203-C149-8F71-4DDDBDA34770}" type="pres">
      <dgm:prSet presAssocID="{E86794A1-CCC7-4A9B-A028-B1F1237CD0D6}" presName="vert0" presStyleCnt="0">
        <dgm:presLayoutVars>
          <dgm:dir/>
          <dgm:animOne val="branch"/>
          <dgm:animLvl val="lvl"/>
        </dgm:presLayoutVars>
      </dgm:prSet>
      <dgm:spPr/>
    </dgm:pt>
    <dgm:pt modelId="{12F8594D-9A07-7040-9AAD-ACE3E66616B6}" type="pres">
      <dgm:prSet presAssocID="{DE9D72EE-6237-493C-B108-A640872A4E1F}" presName="thickLine" presStyleLbl="alignNode1" presStyleIdx="0" presStyleCnt="6"/>
      <dgm:spPr/>
    </dgm:pt>
    <dgm:pt modelId="{877A5AC4-AECD-794A-A1AE-21AD77E577A7}" type="pres">
      <dgm:prSet presAssocID="{DE9D72EE-6237-493C-B108-A640872A4E1F}" presName="horz1" presStyleCnt="0"/>
      <dgm:spPr/>
    </dgm:pt>
    <dgm:pt modelId="{5DB626CE-371E-A545-8D5D-82DAEC884D47}" type="pres">
      <dgm:prSet presAssocID="{DE9D72EE-6237-493C-B108-A640872A4E1F}" presName="tx1" presStyleLbl="revTx" presStyleIdx="0" presStyleCnt="6"/>
      <dgm:spPr/>
    </dgm:pt>
    <dgm:pt modelId="{60D1A94E-4BCF-7E4C-AA3D-1BBC6616E595}" type="pres">
      <dgm:prSet presAssocID="{DE9D72EE-6237-493C-B108-A640872A4E1F}" presName="vert1" presStyleCnt="0"/>
      <dgm:spPr/>
    </dgm:pt>
    <dgm:pt modelId="{A0A16F66-5AB4-5644-BBA8-67F6A18E90BC}" type="pres">
      <dgm:prSet presAssocID="{20719C0E-A9F4-418E-A344-C250F582457F}" presName="thickLine" presStyleLbl="alignNode1" presStyleIdx="1" presStyleCnt="6"/>
      <dgm:spPr/>
    </dgm:pt>
    <dgm:pt modelId="{763D28D8-DBDB-B84E-AFE8-FD4417F52FDC}" type="pres">
      <dgm:prSet presAssocID="{20719C0E-A9F4-418E-A344-C250F582457F}" presName="horz1" presStyleCnt="0"/>
      <dgm:spPr/>
    </dgm:pt>
    <dgm:pt modelId="{1BE13DB0-F3BE-9841-A91D-7D943151BDFF}" type="pres">
      <dgm:prSet presAssocID="{20719C0E-A9F4-418E-A344-C250F582457F}" presName="tx1" presStyleLbl="revTx" presStyleIdx="1" presStyleCnt="6"/>
      <dgm:spPr/>
    </dgm:pt>
    <dgm:pt modelId="{6E803D5D-6ABF-F746-942D-BC50D3D04B90}" type="pres">
      <dgm:prSet presAssocID="{20719C0E-A9F4-418E-A344-C250F582457F}" presName="vert1" presStyleCnt="0"/>
      <dgm:spPr/>
    </dgm:pt>
    <dgm:pt modelId="{A22B44A9-3EEB-054C-918B-0A9D90278163}" type="pres">
      <dgm:prSet presAssocID="{F62E02AF-B757-4B25-8065-8FDB503D6543}" presName="thickLine" presStyleLbl="alignNode1" presStyleIdx="2" presStyleCnt="6"/>
      <dgm:spPr/>
    </dgm:pt>
    <dgm:pt modelId="{BD91D70A-178E-2948-9D9B-68332A21E4AA}" type="pres">
      <dgm:prSet presAssocID="{F62E02AF-B757-4B25-8065-8FDB503D6543}" presName="horz1" presStyleCnt="0"/>
      <dgm:spPr/>
    </dgm:pt>
    <dgm:pt modelId="{38D0D876-0761-8244-8214-A00CE44E86AF}" type="pres">
      <dgm:prSet presAssocID="{F62E02AF-B757-4B25-8065-8FDB503D6543}" presName="tx1" presStyleLbl="revTx" presStyleIdx="2" presStyleCnt="6"/>
      <dgm:spPr/>
    </dgm:pt>
    <dgm:pt modelId="{9F8DF454-A2CA-664C-A8AD-43869A1699EF}" type="pres">
      <dgm:prSet presAssocID="{F62E02AF-B757-4B25-8065-8FDB503D6543}" presName="vert1" presStyleCnt="0"/>
      <dgm:spPr/>
    </dgm:pt>
    <dgm:pt modelId="{A97EDF6F-23AE-7E4E-980A-84300D37E7BE}" type="pres">
      <dgm:prSet presAssocID="{0689F0CE-E85C-4ADC-8456-39748C7633E2}" presName="thickLine" presStyleLbl="alignNode1" presStyleIdx="3" presStyleCnt="6"/>
      <dgm:spPr/>
    </dgm:pt>
    <dgm:pt modelId="{CA3E069B-4740-D145-9801-C1CB3D4126E6}" type="pres">
      <dgm:prSet presAssocID="{0689F0CE-E85C-4ADC-8456-39748C7633E2}" presName="horz1" presStyleCnt="0"/>
      <dgm:spPr/>
    </dgm:pt>
    <dgm:pt modelId="{5717C47F-2E9D-F84C-B04D-FF1717244770}" type="pres">
      <dgm:prSet presAssocID="{0689F0CE-E85C-4ADC-8456-39748C7633E2}" presName="tx1" presStyleLbl="revTx" presStyleIdx="3" presStyleCnt="6"/>
      <dgm:spPr/>
    </dgm:pt>
    <dgm:pt modelId="{81E498ED-AD9C-7D43-A673-E1185E4B34E3}" type="pres">
      <dgm:prSet presAssocID="{0689F0CE-E85C-4ADC-8456-39748C7633E2}" presName="vert1" presStyleCnt="0"/>
      <dgm:spPr/>
    </dgm:pt>
    <dgm:pt modelId="{E5370433-39F6-894B-AD1A-B3C251742864}" type="pres">
      <dgm:prSet presAssocID="{55BD20A1-EE9A-4DD9-AA2C-47534E584F2A}" presName="thickLine" presStyleLbl="alignNode1" presStyleIdx="4" presStyleCnt="6"/>
      <dgm:spPr/>
    </dgm:pt>
    <dgm:pt modelId="{8D260FE6-6301-B548-BADE-78ED3C8A3431}" type="pres">
      <dgm:prSet presAssocID="{55BD20A1-EE9A-4DD9-AA2C-47534E584F2A}" presName="horz1" presStyleCnt="0"/>
      <dgm:spPr/>
    </dgm:pt>
    <dgm:pt modelId="{525F736B-948D-C44E-A2E0-7C7216240046}" type="pres">
      <dgm:prSet presAssocID="{55BD20A1-EE9A-4DD9-AA2C-47534E584F2A}" presName="tx1" presStyleLbl="revTx" presStyleIdx="4" presStyleCnt="6"/>
      <dgm:spPr/>
    </dgm:pt>
    <dgm:pt modelId="{6C43CD35-D1F2-C943-BF1F-86C6D74A011C}" type="pres">
      <dgm:prSet presAssocID="{55BD20A1-EE9A-4DD9-AA2C-47534E584F2A}" presName="vert1" presStyleCnt="0"/>
      <dgm:spPr/>
    </dgm:pt>
    <dgm:pt modelId="{917E1C9E-CB5E-814E-8264-3E475BBBB9A8}" type="pres">
      <dgm:prSet presAssocID="{20EC847C-9AAF-41FC-95D2-5C6504B91453}" presName="thickLine" presStyleLbl="alignNode1" presStyleIdx="5" presStyleCnt="6"/>
      <dgm:spPr/>
    </dgm:pt>
    <dgm:pt modelId="{9584799F-D07D-2C45-9E7C-191700697082}" type="pres">
      <dgm:prSet presAssocID="{20EC847C-9AAF-41FC-95D2-5C6504B91453}" presName="horz1" presStyleCnt="0"/>
      <dgm:spPr/>
    </dgm:pt>
    <dgm:pt modelId="{7AED5012-2A92-DD47-913A-2F1769765698}" type="pres">
      <dgm:prSet presAssocID="{20EC847C-9AAF-41FC-95D2-5C6504B91453}" presName="tx1" presStyleLbl="revTx" presStyleIdx="5" presStyleCnt="6"/>
      <dgm:spPr/>
    </dgm:pt>
    <dgm:pt modelId="{C7A0A555-BEE0-0947-8BBD-98E77C3B0025}" type="pres">
      <dgm:prSet presAssocID="{20EC847C-9AAF-41FC-95D2-5C6504B91453}" presName="vert1" presStyleCnt="0"/>
      <dgm:spPr/>
    </dgm:pt>
  </dgm:ptLst>
  <dgm:cxnLst>
    <dgm:cxn modelId="{C7A43001-47C8-354F-BEFA-7F618544F654}" type="presOf" srcId="{55BD20A1-EE9A-4DD9-AA2C-47534E584F2A}" destId="{525F736B-948D-C44E-A2E0-7C7216240046}" srcOrd="0" destOrd="0" presId="urn:microsoft.com/office/officeart/2008/layout/LinedList"/>
    <dgm:cxn modelId="{DCD03E3A-74F3-4FB4-B998-E3A2FE29636B}" srcId="{E86794A1-CCC7-4A9B-A028-B1F1237CD0D6}" destId="{55BD20A1-EE9A-4DD9-AA2C-47534E584F2A}" srcOrd="4" destOrd="0" parTransId="{2D50645D-F905-4F94-A02D-46EAAA8CF2B4}" sibTransId="{23015617-CA15-4F94-8EF5-FD0B208C2D24}"/>
    <dgm:cxn modelId="{E4DF543C-53E8-8348-A922-E2ED44D903C1}" type="presOf" srcId="{20719C0E-A9F4-418E-A344-C250F582457F}" destId="{1BE13DB0-F3BE-9841-A91D-7D943151BDFF}" srcOrd="0" destOrd="0" presId="urn:microsoft.com/office/officeart/2008/layout/LinedList"/>
    <dgm:cxn modelId="{A9F2F140-5755-964B-B3BB-3E31113169F3}" type="presOf" srcId="{E86794A1-CCC7-4A9B-A028-B1F1237CD0D6}" destId="{CB2D03CF-8203-C149-8F71-4DDDBDA34770}" srcOrd="0" destOrd="0" presId="urn:microsoft.com/office/officeart/2008/layout/LinedList"/>
    <dgm:cxn modelId="{F0E1CB41-C682-4E43-9D96-906447DC96F4}" type="presOf" srcId="{F62E02AF-B757-4B25-8065-8FDB503D6543}" destId="{38D0D876-0761-8244-8214-A00CE44E86AF}" srcOrd="0" destOrd="0" presId="urn:microsoft.com/office/officeart/2008/layout/LinedList"/>
    <dgm:cxn modelId="{9FCF907E-A802-974F-83FD-928A26B8E362}" type="presOf" srcId="{DE9D72EE-6237-493C-B108-A640872A4E1F}" destId="{5DB626CE-371E-A545-8D5D-82DAEC884D47}" srcOrd="0" destOrd="0" presId="urn:microsoft.com/office/officeart/2008/layout/LinedList"/>
    <dgm:cxn modelId="{AB6E5E85-54BA-49F6-998B-4741E582EF6D}" srcId="{E86794A1-CCC7-4A9B-A028-B1F1237CD0D6}" destId="{0689F0CE-E85C-4ADC-8456-39748C7633E2}" srcOrd="3" destOrd="0" parTransId="{9E2697F3-FDD6-4FC7-B0AB-F10BA8CCF73A}" sibTransId="{5CFAFF1B-DDAA-45B9-91E1-F0B5C5328759}"/>
    <dgm:cxn modelId="{B9C7B989-F302-4A63-ABB3-BC9BBFF48C60}" srcId="{E86794A1-CCC7-4A9B-A028-B1F1237CD0D6}" destId="{DE9D72EE-6237-493C-B108-A640872A4E1F}" srcOrd="0" destOrd="0" parTransId="{C44195A8-36B1-4AFA-A07D-5BB2855CCC58}" sibTransId="{9321F346-6CCD-4FAD-A342-9DE62A07A9C5}"/>
    <dgm:cxn modelId="{D1238A8E-5D1E-4C4B-9921-452A912B12E7}" srcId="{E86794A1-CCC7-4A9B-A028-B1F1237CD0D6}" destId="{20EC847C-9AAF-41FC-95D2-5C6504B91453}" srcOrd="5" destOrd="0" parTransId="{CF0C7A62-5A6C-4703-B874-03F64E846404}" sibTransId="{0448BA13-490F-4498-A739-66531338256A}"/>
    <dgm:cxn modelId="{162634A4-E96D-8440-B6B1-1391C2D98EF8}" type="presOf" srcId="{20EC847C-9AAF-41FC-95D2-5C6504B91453}" destId="{7AED5012-2A92-DD47-913A-2F1769765698}" srcOrd="0" destOrd="0" presId="urn:microsoft.com/office/officeart/2008/layout/LinedList"/>
    <dgm:cxn modelId="{41FF27A8-6841-0F4C-8370-266D3CD21206}" type="presOf" srcId="{0689F0CE-E85C-4ADC-8456-39748C7633E2}" destId="{5717C47F-2E9D-F84C-B04D-FF1717244770}" srcOrd="0" destOrd="0" presId="urn:microsoft.com/office/officeart/2008/layout/LinedList"/>
    <dgm:cxn modelId="{0C00BCBB-A863-410E-B12E-567B473E0E6D}" srcId="{E86794A1-CCC7-4A9B-A028-B1F1237CD0D6}" destId="{F62E02AF-B757-4B25-8065-8FDB503D6543}" srcOrd="2" destOrd="0" parTransId="{9F4DA6F3-4CA2-4DEA-8658-C8FE6EDDEF80}" sibTransId="{405DBC0C-DAAB-4C25-A73D-7D28EA77B9F7}"/>
    <dgm:cxn modelId="{284B07E1-BF75-4142-8439-9EA5B337E907}" srcId="{E86794A1-CCC7-4A9B-A028-B1F1237CD0D6}" destId="{20719C0E-A9F4-418E-A344-C250F582457F}" srcOrd="1" destOrd="0" parTransId="{3D9CD983-1BB2-4DBD-A95C-42D67CB9C5AA}" sibTransId="{9F554A95-25F1-4EB4-824F-FBE3D733B1FA}"/>
    <dgm:cxn modelId="{4D3EE34D-F624-1F47-832C-58885549DED2}" type="presParOf" srcId="{CB2D03CF-8203-C149-8F71-4DDDBDA34770}" destId="{12F8594D-9A07-7040-9AAD-ACE3E66616B6}" srcOrd="0" destOrd="0" presId="urn:microsoft.com/office/officeart/2008/layout/LinedList"/>
    <dgm:cxn modelId="{C68AD3F8-DF57-D14B-B5BE-073B09860A8A}" type="presParOf" srcId="{CB2D03CF-8203-C149-8F71-4DDDBDA34770}" destId="{877A5AC4-AECD-794A-A1AE-21AD77E577A7}" srcOrd="1" destOrd="0" presId="urn:microsoft.com/office/officeart/2008/layout/LinedList"/>
    <dgm:cxn modelId="{2383A458-E7A5-6045-B387-E55094E36855}" type="presParOf" srcId="{877A5AC4-AECD-794A-A1AE-21AD77E577A7}" destId="{5DB626CE-371E-A545-8D5D-82DAEC884D47}" srcOrd="0" destOrd="0" presId="urn:microsoft.com/office/officeart/2008/layout/LinedList"/>
    <dgm:cxn modelId="{280B0D0E-67F9-8641-A70C-6FDFDD8AD3E6}" type="presParOf" srcId="{877A5AC4-AECD-794A-A1AE-21AD77E577A7}" destId="{60D1A94E-4BCF-7E4C-AA3D-1BBC6616E595}" srcOrd="1" destOrd="0" presId="urn:microsoft.com/office/officeart/2008/layout/LinedList"/>
    <dgm:cxn modelId="{678E7676-9628-7647-9C8D-C9EB426DE33D}" type="presParOf" srcId="{CB2D03CF-8203-C149-8F71-4DDDBDA34770}" destId="{A0A16F66-5AB4-5644-BBA8-67F6A18E90BC}" srcOrd="2" destOrd="0" presId="urn:microsoft.com/office/officeart/2008/layout/LinedList"/>
    <dgm:cxn modelId="{0F64381B-15EE-5D4A-83EB-24CE04B82786}" type="presParOf" srcId="{CB2D03CF-8203-C149-8F71-4DDDBDA34770}" destId="{763D28D8-DBDB-B84E-AFE8-FD4417F52FDC}" srcOrd="3" destOrd="0" presId="urn:microsoft.com/office/officeart/2008/layout/LinedList"/>
    <dgm:cxn modelId="{EA29A8F8-D1EF-2448-A37C-191D640CB6E0}" type="presParOf" srcId="{763D28D8-DBDB-B84E-AFE8-FD4417F52FDC}" destId="{1BE13DB0-F3BE-9841-A91D-7D943151BDFF}" srcOrd="0" destOrd="0" presId="urn:microsoft.com/office/officeart/2008/layout/LinedList"/>
    <dgm:cxn modelId="{6BE20821-7455-8349-B1ED-C7CAB9FDA649}" type="presParOf" srcId="{763D28D8-DBDB-B84E-AFE8-FD4417F52FDC}" destId="{6E803D5D-6ABF-F746-942D-BC50D3D04B90}" srcOrd="1" destOrd="0" presId="urn:microsoft.com/office/officeart/2008/layout/LinedList"/>
    <dgm:cxn modelId="{00FCCA40-2DC9-7849-8B03-626E000F94AF}" type="presParOf" srcId="{CB2D03CF-8203-C149-8F71-4DDDBDA34770}" destId="{A22B44A9-3EEB-054C-918B-0A9D90278163}" srcOrd="4" destOrd="0" presId="urn:microsoft.com/office/officeart/2008/layout/LinedList"/>
    <dgm:cxn modelId="{58D329B6-314C-9C4A-A53F-F2B0B6EB00B8}" type="presParOf" srcId="{CB2D03CF-8203-C149-8F71-4DDDBDA34770}" destId="{BD91D70A-178E-2948-9D9B-68332A21E4AA}" srcOrd="5" destOrd="0" presId="urn:microsoft.com/office/officeart/2008/layout/LinedList"/>
    <dgm:cxn modelId="{E53A5FA3-047D-7C43-AFA5-FD10B2697184}" type="presParOf" srcId="{BD91D70A-178E-2948-9D9B-68332A21E4AA}" destId="{38D0D876-0761-8244-8214-A00CE44E86AF}" srcOrd="0" destOrd="0" presId="urn:microsoft.com/office/officeart/2008/layout/LinedList"/>
    <dgm:cxn modelId="{AFAF4C94-407B-F549-858A-71723CBF2982}" type="presParOf" srcId="{BD91D70A-178E-2948-9D9B-68332A21E4AA}" destId="{9F8DF454-A2CA-664C-A8AD-43869A1699EF}" srcOrd="1" destOrd="0" presId="urn:microsoft.com/office/officeart/2008/layout/LinedList"/>
    <dgm:cxn modelId="{41B97181-8785-8E4E-8866-92D4E536EA72}" type="presParOf" srcId="{CB2D03CF-8203-C149-8F71-4DDDBDA34770}" destId="{A97EDF6F-23AE-7E4E-980A-84300D37E7BE}" srcOrd="6" destOrd="0" presId="urn:microsoft.com/office/officeart/2008/layout/LinedList"/>
    <dgm:cxn modelId="{98565908-CA92-2A40-8B86-B7F2841A1A21}" type="presParOf" srcId="{CB2D03CF-8203-C149-8F71-4DDDBDA34770}" destId="{CA3E069B-4740-D145-9801-C1CB3D4126E6}" srcOrd="7" destOrd="0" presId="urn:microsoft.com/office/officeart/2008/layout/LinedList"/>
    <dgm:cxn modelId="{83ED3C41-ACE2-4247-A026-3BF026F2B3ED}" type="presParOf" srcId="{CA3E069B-4740-D145-9801-C1CB3D4126E6}" destId="{5717C47F-2E9D-F84C-B04D-FF1717244770}" srcOrd="0" destOrd="0" presId="urn:microsoft.com/office/officeart/2008/layout/LinedList"/>
    <dgm:cxn modelId="{E4001417-96CC-5645-BC79-F1BDEE017DD9}" type="presParOf" srcId="{CA3E069B-4740-D145-9801-C1CB3D4126E6}" destId="{81E498ED-AD9C-7D43-A673-E1185E4B34E3}" srcOrd="1" destOrd="0" presId="urn:microsoft.com/office/officeart/2008/layout/LinedList"/>
    <dgm:cxn modelId="{7F94F9F5-AA78-064A-AB38-61191D851AEE}" type="presParOf" srcId="{CB2D03CF-8203-C149-8F71-4DDDBDA34770}" destId="{E5370433-39F6-894B-AD1A-B3C251742864}" srcOrd="8" destOrd="0" presId="urn:microsoft.com/office/officeart/2008/layout/LinedList"/>
    <dgm:cxn modelId="{2955B1B6-F918-8248-A47B-687245578FF5}" type="presParOf" srcId="{CB2D03CF-8203-C149-8F71-4DDDBDA34770}" destId="{8D260FE6-6301-B548-BADE-78ED3C8A3431}" srcOrd="9" destOrd="0" presId="urn:microsoft.com/office/officeart/2008/layout/LinedList"/>
    <dgm:cxn modelId="{C91B3C51-5C69-BC41-A5DC-DDEB103F1A4B}" type="presParOf" srcId="{8D260FE6-6301-B548-BADE-78ED3C8A3431}" destId="{525F736B-948D-C44E-A2E0-7C7216240046}" srcOrd="0" destOrd="0" presId="urn:microsoft.com/office/officeart/2008/layout/LinedList"/>
    <dgm:cxn modelId="{FB3F1CEC-2AD6-764B-8EBD-9FF3A597AEF7}" type="presParOf" srcId="{8D260FE6-6301-B548-BADE-78ED3C8A3431}" destId="{6C43CD35-D1F2-C943-BF1F-86C6D74A011C}" srcOrd="1" destOrd="0" presId="urn:microsoft.com/office/officeart/2008/layout/LinedList"/>
    <dgm:cxn modelId="{F7DF1BDE-634E-4849-A862-ECDB857EE414}" type="presParOf" srcId="{CB2D03CF-8203-C149-8F71-4DDDBDA34770}" destId="{917E1C9E-CB5E-814E-8264-3E475BBBB9A8}" srcOrd="10" destOrd="0" presId="urn:microsoft.com/office/officeart/2008/layout/LinedList"/>
    <dgm:cxn modelId="{A6C45618-5F8F-F543-8DE4-555D2AFE4E1F}" type="presParOf" srcId="{CB2D03CF-8203-C149-8F71-4DDDBDA34770}" destId="{9584799F-D07D-2C45-9E7C-191700697082}" srcOrd="11" destOrd="0" presId="urn:microsoft.com/office/officeart/2008/layout/LinedList"/>
    <dgm:cxn modelId="{CC3155AC-6947-7C42-8E2C-0A775BAFDDCE}" type="presParOf" srcId="{9584799F-D07D-2C45-9E7C-191700697082}" destId="{7AED5012-2A92-DD47-913A-2F1769765698}" srcOrd="0" destOrd="0" presId="urn:microsoft.com/office/officeart/2008/layout/LinedList"/>
    <dgm:cxn modelId="{5ECA4B5C-2FD1-6141-8A69-1497101B96F9}" type="presParOf" srcId="{9584799F-D07D-2C45-9E7C-191700697082}" destId="{C7A0A555-BEE0-0947-8BBD-98E77C3B00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685ECF-99B9-4CF7-944C-C44DEE7428A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0CB8EA6-AD72-47BD-8D90-1E06BA5FF8BA}">
      <dgm:prSet/>
      <dgm:spPr/>
      <dgm:t>
        <a:bodyPr/>
        <a:lstStyle/>
        <a:p>
          <a:r>
            <a:rPr lang="en-US"/>
            <a:t>• Indicaciones: hemorragias exanguinantes</a:t>
          </a:r>
        </a:p>
      </dgm:t>
    </dgm:pt>
    <dgm:pt modelId="{44738223-F277-4F9E-9401-0EF92B4F4C10}" type="parTrans" cxnId="{1016F103-0851-440F-B10A-DCFDEC371B55}">
      <dgm:prSet/>
      <dgm:spPr/>
      <dgm:t>
        <a:bodyPr/>
        <a:lstStyle/>
        <a:p>
          <a:endParaRPr lang="en-US"/>
        </a:p>
      </dgm:t>
    </dgm:pt>
    <dgm:pt modelId="{0FB0DB6A-85AD-462B-A39B-2935FE3CD04B}" type="sibTrans" cxnId="{1016F103-0851-440F-B10A-DCFDEC371B55}">
      <dgm:prSet/>
      <dgm:spPr/>
      <dgm:t>
        <a:bodyPr/>
        <a:lstStyle/>
        <a:p>
          <a:endParaRPr lang="en-US"/>
        </a:p>
      </dgm:t>
    </dgm:pt>
    <dgm:pt modelId="{C0CD1811-1322-4AF7-8E3C-7A6F10F0C415}">
      <dgm:prSet/>
      <dgm:spPr/>
      <dgm:t>
        <a:bodyPr/>
        <a:lstStyle/>
        <a:p>
          <a:r>
            <a:rPr lang="en-US"/>
            <a:t>• Tiempo máximo: ≤ 2 horas</a:t>
          </a:r>
        </a:p>
      </dgm:t>
    </dgm:pt>
    <dgm:pt modelId="{D5678A4A-6E9E-4EFD-AC8D-5A61E91D33D6}" type="parTrans" cxnId="{EBCE9147-24BB-4C9D-A004-84148D1FBC14}">
      <dgm:prSet/>
      <dgm:spPr/>
      <dgm:t>
        <a:bodyPr/>
        <a:lstStyle/>
        <a:p>
          <a:endParaRPr lang="en-US"/>
        </a:p>
      </dgm:t>
    </dgm:pt>
    <dgm:pt modelId="{08A78D64-FD18-41A5-95B4-844FC613DEE4}" type="sibTrans" cxnId="{EBCE9147-24BB-4C9D-A004-84148D1FBC14}">
      <dgm:prSet/>
      <dgm:spPr/>
      <dgm:t>
        <a:bodyPr/>
        <a:lstStyle/>
        <a:p>
          <a:endParaRPr lang="en-US"/>
        </a:p>
      </dgm:t>
    </dgm:pt>
    <dgm:pt modelId="{68118833-6A8C-405A-AB5C-02B5EF9649C0}">
      <dgm:prSet/>
      <dgm:spPr/>
      <dgm:t>
        <a:bodyPr/>
        <a:lstStyle/>
        <a:p>
          <a:r>
            <a:rPr lang="en-US"/>
            <a:t>• Complicaciones: isquemia, daño nervioso</a:t>
          </a:r>
        </a:p>
      </dgm:t>
    </dgm:pt>
    <dgm:pt modelId="{1C9E7A76-A97D-40B7-BB91-21DEF840E545}" type="parTrans" cxnId="{697BB42C-BA85-4114-8BC0-8DA8EAB19336}">
      <dgm:prSet/>
      <dgm:spPr/>
      <dgm:t>
        <a:bodyPr/>
        <a:lstStyle/>
        <a:p>
          <a:endParaRPr lang="en-US"/>
        </a:p>
      </dgm:t>
    </dgm:pt>
    <dgm:pt modelId="{13A3D981-94B7-4C03-A683-7097E0139F43}" type="sibTrans" cxnId="{697BB42C-BA85-4114-8BC0-8DA8EAB19336}">
      <dgm:prSet/>
      <dgm:spPr/>
      <dgm:t>
        <a:bodyPr/>
        <a:lstStyle/>
        <a:p>
          <a:endParaRPr lang="en-US"/>
        </a:p>
      </dgm:t>
    </dgm:pt>
    <dgm:pt modelId="{33BFD82F-6AD3-764E-BBC8-69A9A8790451}" type="pres">
      <dgm:prSet presAssocID="{C3685ECF-99B9-4CF7-944C-C44DEE7428AB}" presName="hierChild1" presStyleCnt="0">
        <dgm:presLayoutVars>
          <dgm:chPref val="1"/>
          <dgm:dir/>
          <dgm:animOne val="branch"/>
          <dgm:animLvl val="lvl"/>
          <dgm:resizeHandles/>
        </dgm:presLayoutVars>
      </dgm:prSet>
      <dgm:spPr/>
    </dgm:pt>
    <dgm:pt modelId="{9DF94BE4-986B-044E-A998-B5D8780E3393}" type="pres">
      <dgm:prSet presAssocID="{00CB8EA6-AD72-47BD-8D90-1E06BA5FF8BA}" presName="hierRoot1" presStyleCnt="0"/>
      <dgm:spPr/>
    </dgm:pt>
    <dgm:pt modelId="{11A45C9D-5272-4140-8205-F32B88128997}" type="pres">
      <dgm:prSet presAssocID="{00CB8EA6-AD72-47BD-8D90-1E06BA5FF8BA}" presName="composite" presStyleCnt="0"/>
      <dgm:spPr/>
    </dgm:pt>
    <dgm:pt modelId="{8D6CB0CD-7266-3E49-A174-FFC3529B4E99}" type="pres">
      <dgm:prSet presAssocID="{00CB8EA6-AD72-47BD-8D90-1E06BA5FF8BA}" presName="background" presStyleLbl="node0" presStyleIdx="0" presStyleCnt="3"/>
      <dgm:spPr/>
    </dgm:pt>
    <dgm:pt modelId="{6D92381F-95DF-2248-BD96-A74238F17D25}" type="pres">
      <dgm:prSet presAssocID="{00CB8EA6-AD72-47BD-8D90-1E06BA5FF8BA}" presName="text" presStyleLbl="fgAcc0" presStyleIdx="0" presStyleCnt="3">
        <dgm:presLayoutVars>
          <dgm:chPref val="3"/>
        </dgm:presLayoutVars>
      </dgm:prSet>
      <dgm:spPr/>
    </dgm:pt>
    <dgm:pt modelId="{10403F53-EA69-054B-9D82-8CAA303E60C9}" type="pres">
      <dgm:prSet presAssocID="{00CB8EA6-AD72-47BD-8D90-1E06BA5FF8BA}" presName="hierChild2" presStyleCnt="0"/>
      <dgm:spPr/>
    </dgm:pt>
    <dgm:pt modelId="{07D6A312-9C84-454B-955A-C9898D214EE3}" type="pres">
      <dgm:prSet presAssocID="{C0CD1811-1322-4AF7-8E3C-7A6F10F0C415}" presName="hierRoot1" presStyleCnt="0"/>
      <dgm:spPr/>
    </dgm:pt>
    <dgm:pt modelId="{3F7BC217-44E8-1F48-9A55-217FA98C6325}" type="pres">
      <dgm:prSet presAssocID="{C0CD1811-1322-4AF7-8E3C-7A6F10F0C415}" presName="composite" presStyleCnt="0"/>
      <dgm:spPr/>
    </dgm:pt>
    <dgm:pt modelId="{1D5C7BFA-969F-C64B-8E6D-7D78B29C2837}" type="pres">
      <dgm:prSet presAssocID="{C0CD1811-1322-4AF7-8E3C-7A6F10F0C415}" presName="background" presStyleLbl="node0" presStyleIdx="1" presStyleCnt="3"/>
      <dgm:spPr/>
    </dgm:pt>
    <dgm:pt modelId="{FC1178B5-08F4-1A44-A4D0-9E64F695DA4A}" type="pres">
      <dgm:prSet presAssocID="{C0CD1811-1322-4AF7-8E3C-7A6F10F0C415}" presName="text" presStyleLbl="fgAcc0" presStyleIdx="1" presStyleCnt="3">
        <dgm:presLayoutVars>
          <dgm:chPref val="3"/>
        </dgm:presLayoutVars>
      </dgm:prSet>
      <dgm:spPr/>
    </dgm:pt>
    <dgm:pt modelId="{DAD6CFD7-6E6A-2046-901A-B21E3809D972}" type="pres">
      <dgm:prSet presAssocID="{C0CD1811-1322-4AF7-8E3C-7A6F10F0C415}" presName="hierChild2" presStyleCnt="0"/>
      <dgm:spPr/>
    </dgm:pt>
    <dgm:pt modelId="{4C283C74-2E90-A14A-9CB6-294B26521E48}" type="pres">
      <dgm:prSet presAssocID="{68118833-6A8C-405A-AB5C-02B5EF9649C0}" presName="hierRoot1" presStyleCnt="0"/>
      <dgm:spPr/>
    </dgm:pt>
    <dgm:pt modelId="{9AD8639D-1E76-464F-A469-176B68DCA74B}" type="pres">
      <dgm:prSet presAssocID="{68118833-6A8C-405A-AB5C-02B5EF9649C0}" presName="composite" presStyleCnt="0"/>
      <dgm:spPr/>
    </dgm:pt>
    <dgm:pt modelId="{27F6354D-C94E-5B43-A771-4330E8F0BAB1}" type="pres">
      <dgm:prSet presAssocID="{68118833-6A8C-405A-AB5C-02B5EF9649C0}" presName="background" presStyleLbl="node0" presStyleIdx="2" presStyleCnt="3"/>
      <dgm:spPr/>
    </dgm:pt>
    <dgm:pt modelId="{889ED875-7BB7-EE4D-9187-AB14D0ED83B3}" type="pres">
      <dgm:prSet presAssocID="{68118833-6A8C-405A-AB5C-02B5EF9649C0}" presName="text" presStyleLbl="fgAcc0" presStyleIdx="2" presStyleCnt="3">
        <dgm:presLayoutVars>
          <dgm:chPref val="3"/>
        </dgm:presLayoutVars>
      </dgm:prSet>
      <dgm:spPr/>
    </dgm:pt>
    <dgm:pt modelId="{BD4F991A-8640-E143-BF71-CD002E4F3825}" type="pres">
      <dgm:prSet presAssocID="{68118833-6A8C-405A-AB5C-02B5EF9649C0}" presName="hierChild2" presStyleCnt="0"/>
      <dgm:spPr/>
    </dgm:pt>
  </dgm:ptLst>
  <dgm:cxnLst>
    <dgm:cxn modelId="{1016F103-0851-440F-B10A-DCFDEC371B55}" srcId="{C3685ECF-99B9-4CF7-944C-C44DEE7428AB}" destId="{00CB8EA6-AD72-47BD-8D90-1E06BA5FF8BA}" srcOrd="0" destOrd="0" parTransId="{44738223-F277-4F9E-9401-0EF92B4F4C10}" sibTransId="{0FB0DB6A-85AD-462B-A39B-2935FE3CD04B}"/>
    <dgm:cxn modelId="{333BCA18-FCA7-3347-A75D-D15545117212}" type="presOf" srcId="{00CB8EA6-AD72-47BD-8D90-1E06BA5FF8BA}" destId="{6D92381F-95DF-2248-BD96-A74238F17D25}" srcOrd="0" destOrd="0" presId="urn:microsoft.com/office/officeart/2005/8/layout/hierarchy1"/>
    <dgm:cxn modelId="{784F622A-332E-6D43-8D02-283C60CAC7B5}" type="presOf" srcId="{C0CD1811-1322-4AF7-8E3C-7A6F10F0C415}" destId="{FC1178B5-08F4-1A44-A4D0-9E64F695DA4A}" srcOrd="0" destOrd="0" presId="urn:microsoft.com/office/officeart/2005/8/layout/hierarchy1"/>
    <dgm:cxn modelId="{7FCEDD2B-5887-5744-A398-C665AD911B79}" type="presOf" srcId="{68118833-6A8C-405A-AB5C-02B5EF9649C0}" destId="{889ED875-7BB7-EE4D-9187-AB14D0ED83B3}" srcOrd="0" destOrd="0" presId="urn:microsoft.com/office/officeart/2005/8/layout/hierarchy1"/>
    <dgm:cxn modelId="{697BB42C-BA85-4114-8BC0-8DA8EAB19336}" srcId="{C3685ECF-99B9-4CF7-944C-C44DEE7428AB}" destId="{68118833-6A8C-405A-AB5C-02B5EF9649C0}" srcOrd="2" destOrd="0" parTransId="{1C9E7A76-A97D-40B7-BB91-21DEF840E545}" sibTransId="{13A3D981-94B7-4C03-A683-7097E0139F43}"/>
    <dgm:cxn modelId="{EBCE9147-24BB-4C9D-A004-84148D1FBC14}" srcId="{C3685ECF-99B9-4CF7-944C-C44DEE7428AB}" destId="{C0CD1811-1322-4AF7-8E3C-7A6F10F0C415}" srcOrd="1" destOrd="0" parTransId="{D5678A4A-6E9E-4EFD-AC8D-5A61E91D33D6}" sibTransId="{08A78D64-FD18-41A5-95B4-844FC613DEE4}"/>
    <dgm:cxn modelId="{4F424FBC-C4D8-D04D-A204-234F0548A435}" type="presOf" srcId="{C3685ECF-99B9-4CF7-944C-C44DEE7428AB}" destId="{33BFD82F-6AD3-764E-BBC8-69A9A8790451}" srcOrd="0" destOrd="0" presId="urn:microsoft.com/office/officeart/2005/8/layout/hierarchy1"/>
    <dgm:cxn modelId="{41FA189C-856A-E34E-9515-74B055E70903}" type="presParOf" srcId="{33BFD82F-6AD3-764E-BBC8-69A9A8790451}" destId="{9DF94BE4-986B-044E-A998-B5D8780E3393}" srcOrd="0" destOrd="0" presId="urn:microsoft.com/office/officeart/2005/8/layout/hierarchy1"/>
    <dgm:cxn modelId="{D972F16B-CE92-3D4E-B4F4-766A5385D59D}" type="presParOf" srcId="{9DF94BE4-986B-044E-A998-B5D8780E3393}" destId="{11A45C9D-5272-4140-8205-F32B88128997}" srcOrd="0" destOrd="0" presId="urn:microsoft.com/office/officeart/2005/8/layout/hierarchy1"/>
    <dgm:cxn modelId="{04CFE242-CC32-924D-B224-7FD53396937A}" type="presParOf" srcId="{11A45C9D-5272-4140-8205-F32B88128997}" destId="{8D6CB0CD-7266-3E49-A174-FFC3529B4E99}" srcOrd="0" destOrd="0" presId="urn:microsoft.com/office/officeart/2005/8/layout/hierarchy1"/>
    <dgm:cxn modelId="{D7CC3413-3F2C-884B-91FD-CBCD7CBB76AC}" type="presParOf" srcId="{11A45C9D-5272-4140-8205-F32B88128997}" destId="{6D92381F-95DF-2248-BD96-A74238F17D25}" srcOrd="1" destOrd="0" presId="urn:microsoft.com/office/officeart/2005/8/layout/hierarchy1"/>
    <dgm:cxn modelId="{89ECD534-358B-E548-9BA2-EC534ACC3428}" type="presParOf" srcId="{9DF94BE4-986B-044E-A998-B5D8780E3393}" destId="{10403F53-EA69-054B-9D82-8CAA303E60C9}" srcOrd="1" destOrd="0" presId="urn:microsoft.com/office/officeart/2005/8/layout/hierarchy1"/>
    <dgm:cxn modelId="{7BEEBDDA-5058-7946-8BEC-007BCBBE61ED}" type="presParOf" srcId="{33BFD82F-6AD3-764E-BBC8-69A9A8790451}" destId="{07D6A312-9C84-454B-955A-C9898D214EE3}" srcOrd="1" destOrd="0" presId="urn:microsoft.com/office/officeart/2005/8/layout/hierarchy1"/>
    <dgm:cxn modelId="{952F733C-653E-D54F-82C1-DD0EAFAC3B5B}" type="presParOf" srcId="{07D6A312-9C84-454B-955A-C9898D214EE3}" destId="{3F7BC217-44E8-1F48-9A55-217FA98C6325}" srcOrd="0" destOrd="0" presId="urn:microsoft.com/office/officeart/2005/8/layout/hierarchy1"/>
    <dgm:cxn modelId="{B8C4CF5E-2065-E04C-8E06-06B43919C3CF}" type="presParOf" srcId="{3F7BC217-44E8-1F48-9A55-217FA98C6325}" destId="{1D5C7BFA-969F-C64B-8E6D-7D78B29C2837}" srcOrd="0" destOrd="0" presId="urn:microsoft.com/office/officeart/2005/8/layout/hierarchy1"/>
    <dgm:cxn modelId="{BF7401B7-53F7-4044-ADE8-7F89A34E73FD}" type="presParOf" srcId="{3F7BC217-44E8-1F48-9A55-217FA98C6325}" destId="{FC1178B5-08F4-1A44-A4D0-9E64F695DA4A}" srcOrd="1" destOrd="0" presId="urn:microsoft.com/office/officeart/2005/8/layout/hierarchy1"/>
    <dgm:cxn modelId="{3A75782A-DCF8-614E-81E0-CE41FF4A8CE5}" type="presParOf" srcId="{07D6A312-9C84-454B-955A-C9898D214EE3}" destId="{DAD6CFD7-6E6A-2046-901A-B21E3809D972}" srcOrd="1" destOrd="0" presId="urn:microsoft.com/office/officeart/2005/8/layout/hierarchy1"/>
    <dgm:cxn modelId="{CDE98E4E-04D9-5E44-8B6E-2217C508234E}" type="presParOf" srcId="{33BFD82F-6AD3-764E-BBC8-69A9A8790451}" destId="{4C283C74-2E90-A14A-9CB6-294B26521E48}" srcOrd="2" destOrd="0" presId="urn:microsoft.com/office/officeart/2005/8/layout/hierarchy1"/>
    <dgm:cxn modelId="{B677C4BE-1831-0A40-98B9-FBC67BB87059}" type="presParOf" srcId="{4C283C74-2E90-A14A-9CB6-294B26521E48}" destId="{9AD8639D-1E76-464F-A469-176B68DCA74B}" srcOrd="0" destOrd="0" presId="urn:microsoft.com/office/officeart/2005/8/layout/hierarchy1"/>
    <dgm:cxn modelId="{682D42B8-A265-8046-BBD0-EB02F3F3702E}" type="presParOf" srcId="{9AD8639D-1E76-464F-A469-176B68DCA74B}" destId="{27F6354D-C94E-5B43-A771-4330E8F0BAB1}" srcOrd="0" destOrd="0" presId="urn:microsoft.com/office/officeart/2005/8/layout/hierarchy1"/>
    <dgm:cxn modelId="{D27F6677-F308-2744-AA88-DBF7E0770BBD}" type="presParOf" srcId="{9AD8639D-1E76-464F-A469-176B68DCA74B}" destId="{889ED875-7BB7-EE4D-9187-AB14D0ED83B3}" srcOrd="1" destOrd="0" presId="urn:microsoft.com/office/officeart/2005/8/layout/hierarchy1"/>
    <dgm:cxn modelId="{529E2CDC-90DC-8748-BDE3-34D86236D434}" type="presParOf" srcId="{4C283C74-2E90-A14A-9CB6-294B26521E48}" destId="{BD4F991A-8640-E143-BF71-CD002E4F38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839071-556C-4418-8D08-8F87C1D32B5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8EA746E-315E-446F-BCBB-A15BD24430A3}">
      <dgm:prSet/>
      <dgm:spPr/>
      <dgm:t>
        <a:bodyPr/>
        <a:lstStyle/>
        <a:p>
          <a:r>
            <a:rPr lang="en-US"/>
            <a:t>• Cuello: compromiso de vía aérea</a:t>
          </a:r>
        </a:p>
      </dgm:t>
    </dgm:pt>
    <dgm:pt modelId="{E953148A-48A9-465E-A5B7-6015CD164BD8}" type="parTrans" cxnId="{5FED990C-96FF-4029-BAFF-C50E5E927382}">
      <dgm:prSet/>
      <dgm:spPr/>
      <dgm:t>
        <a:bodyPr/>
        <a:lstStyle/>
        <a:p>
          <a:endParaRPr lang="en-US"/>
        </a:p>
      </dgm:t>
    </dgm:pt>
    <dgm:pt modelId="{674C2FDB-B350-498B-9CFB-29A71D364EAE}" type="sibTrans" cxnId="{5FED990C-96FF-4029-BAFF-C50E5E927382}">
      <dgm:prSet/>
      <dgm:spPr/>
      <dgm:t>
        <a:bodyPr/>
        <a:lstStyle/>
        <a:p>
          <a:endParaRPr lang="en-US"/>
        </a:p>
      </dgm:t>
    </dgm:pt>
    <dgm:pt modelId="{F536C484-A51D-4021-85BD-DB67065AADDB}">
      <dgm:prSet/>
      <dgm:spPr/>
      <dgm:t>
        <a:bodyPr/>
        <a:lstStyle/>
        <a:p>
          <a:r>
            <a:rPr lang="en-US"/>
            <a:t>• Tórax: riesgo de hemotórax</a:t>
          </a:r>
        </a:p>
      </dgm:t>
    </dgm:pt>
    <dgm:pt modelId="{5F54B609-3CE7-4054-8C57-926A49179AAB}" type="parTrans" cxnId="{4AB75993-3A28-4A15-B93E-8CC32D3C7F2A}">
      <dgm:prSet/>
      <dgm:spPr/>
      <dgm:t>
        <a:bodyPr/>
        <a:lstStyle/>
        <a:p>
          <a:endParaRPr lang="en-US"/>
        </a:p>
      </dgm:t>
    </dgm:pt>
    <dgm:pt modelId="{D19CEDE6-7885-47C0-94A7-A45DD4C53752}" type="sibTrans" cxnId="{4AB75993-3A28-4A15-B93E-8CC32D3C7F2A}">
      <dgm:prSet/>
      <dgm:spPr/>
      <dgm:t>
        <a:bodyPr/>
        <a:lstStyle/>
        <a:p>
          <a:endParaRPr lang="en-US"/>
        </a:p>
      </dgm:t>
    </dgm:pt>
    <dgm:pt modelId="{E7DCF99D-BE7B-4280-89D3-C6F578520AB1}">
      <dgm:prSet/>
      <dgm:spPr/>
      <dgm:t>
        <a:bodyPr/>
        <a:lstStyle/>
        <a:p>
          <a:r>
            <a:rPr lang="en-US"/>
            <a:t>• Abdomen: hemorragia oculta</a:t>
          </a:r>
        </a:p>
      </dgm:t>
    </dgm:pt>
    <dgm:pt modelId="{A39CFA48-CF6E-49E7-9584-95828472DD55}" type="parTrans" cxnId="{D4E7F44E-11E7-4DBB-8778-8CC69DD9A9D5}">
      <dgm:prSet/>
      <dgm:spPr/>
      <dgm:t>
        <a:bodyPr/>
        <a:lstStyle/>
        <a:p>
          <a:endParaRPr lang="en-US"/>
        </a:p>
      </dgm:t>
    </dgm:pt>
    <dgm:pt modelId="{44B4BA13-4E15-429F-A82D-FFC9D403C237}" type="sibTrans" cxnId="{D4E7F44E-11E7-4DBB-8778-8CC69DD9A9D5}">
      <dgm:prSet/>
      <dgm:spPr/>
      <dgm:t>
        <a:bodyPr/>
        <a:lstStyle/>
        <a:p>
          <a:endParaRPr lang="en-US"/>
        </a:p>
      </dgm:t>
    </dgm:pt>
    <dgm:pt modelId="{B194A32D-E396-4482-B9DC-41F32C70B1DB}">
      <dgm:prSet/>
      <dgm:spPr/>
      <dgm:t>
        <a:bodyPr/>
        <a:lstStyle/>
        <a:p>
          <a:r>
            <a:rPr lang="en-US"/>
            <a:t>• Extremidades: posible lesión vascular/nerviosa</a:t>
          </a:r>
        </a:p>
      </dgm:t>
    </dgm:pt>
    <dgm:pt modelId="{2A92E3F2-E6AA-4CC8-82D6-4282BB51997E}" type="parTrans" cxnId="{B1632A95-189B-40FC-82E3-B3B6A0781DD1}">
      <dgm:prSet/>
      <dgm:spPr/>
      <dgm:t>
        <a:bodyPr/>
        <a:lstStyle/>
        <a:p>
          <a:endParaRPr lang="en-US"/>
        </a:p>
      </dgm:t>
    </dgm:pt>
    <dgm:pt modelId="{D244374B-0A36-43A5-9358-8B6159859911}" type="sibTrans" cxnId="{B1632A95-189B-40FC-82E3-B3B6A0781DD1}">
      <dgm:prSet/>
      <dgm:spPr/>
      <dgm:t>
        <a:bodyPr/>
        <a:lstStyle/>
        <a:p>
          <a:endParaRPr lang="en-US"/>
        </a:p>
      </dgm:t>
    </dgm:pt>
    <dgm:pt modelId="{D5ED77E5-9F57-48BC-9632-26B3808BE3B1}" type="pres">
      <dgm:prSet presAssocID="{1C839071-556C-4418-8D08-8F87C1D32B5E}" presName="root" presStyleCnt="0">
        <dgm:presLayoutVars>
          <dgm:dir/>
          <dgm:resizeHandles val="exact"/>
        </dgm:presLayoutVars>
      </dgm:prSet>
      <dgm:spPr/>
    </dgm:pt>
    <dgm:pt modelId="{0DA3668D-39A4-4883-8261-1358F51986AD}" type="pres">
      <dgm:prSet presAssocID="{F8EA746E-315E-446F-BCBB-A15BD24430A3}" presName="compNode" presStyleCnt="0"/>
      <dgm:spPr/>
    </dgm:pt>
    <dgm:pt modelId="{A64A2628-8B4B-4F54-9ACE-991C549B4EEC}" type="pres">
      <dgm:prSet presAssocID="{F8EA746E-315E-446F-BCBB-A15BD24430A3}" presName="bgRect" presStyleLbl="bgShp" presStyleIdx="0" presStyleCnt="4"/>
      <dgm:spPr/>
    </dgm:pt>
    <dgm:pt modelId="{B0899FBD-F766-48C1-95D8-6B3D6919C663}" type="pres">
      <dgm:prSet presAssocID="{F8EA746E-315E-446F-BCBB-A15BD24430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co"/>
        </a:ext>
      </dgm:extLst>
    </dgm:pt>
    <dgm:pt modelId="{55D2B3EE-6D92-417E-AEE1-19FCD5F31476}" type="pres">
      <dgm:prSet presAssocID="{F8EA746E-315E-446F-BCBB-A15BD24430A3}" presName="spaceRect" presStyleCnt="0"/>
      <dgm:spPr/>
    </dgm:pt>
    <dgm:pt modelId="{11D976B8-6CBD-4E1D-91BE-F60F62A50AFE}" type="pres">
      <dgm:prSet presAssocID="{F8EA746E-315E-446F-BCBB-A15BD24430A3}" presName="parTx" presStyleLbl="revTx" presStyleIdx="0" presStyleCnt="4">
        <dgm:presLayoutVars>
          <dgm:chMax val="0"/>
          <dgm:chPref val="0"/>
        </dgm:presLayoutVars>
      </dgm:prSet>
      <dgm:spPr/>
    </dgm:pt>
    <dgm:pt modelId="{89DD24BE-CC05-4945-BE14-5BD3695F1BC8}" type="pres">
      <dgm:prSet presAssocID="{674C2FDB-B350-498B-9CFB-29A71D364EAE}" presName="sibTrans" presStyleCnt="0"/>
      <dgm:spPr/>
    </dgm:pt>
    <dgm:pt modelId="{68E7EC5E-DD8A-4E24-8178-A8BAAAB8DAA0}" type="pres">
      <dgm:prSet presAssocID="{F536C484-A51D-4021-85BD-DB67065AADDB}" presName="compNode" presStyleCnt="0"/>
      <dgm:spPr/>
    </dgm:pt>
    <dgm:pt modelId="{BE284B10-815E-4531-8AF8-CBF60D35ADCC}" type="pres">
      <dgm:prSet presAssocID="{F536C484-A51D-4021-85BD-DB67065AADDB}" presName="bgRect" presStyleLbl="bgShp" presStyleIdx="1" presStyleCnt="4"/>
      <dgm:spPr/>
    </dgm:pt>
    <dgm:pt modelId="{767A47B3-C8A4-41CA-AB82-545B5102C7E1}" type="pres">
      <dgm:prSet presAssocID="{F536C484-A51D-4021-85BD-DB67065AAD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lmones"/>
        </a:ext>
      </dgm:extLst>
    </dgm:pt>
    <dgm:pt modelId="{D7EBC130-BEE1-472B-B7B8-299F784486AD}" type="pres">
      <dgm:prSet presAssocID="{F536C484-A51D-4021-85BD-DB67065AADDB}" presName="spaceRect" presStyleCnt="0"/>
      <dgm:spPr/>
    </dgm:pt>
    <dgm:pt modelId="{1D24A576-68E8-4D14-A34A-09D22AE54BB4}" type="pres">
      <dgm:prSet presAssocID="{F536C484-A51D-4021-85BD-DB67065AADDB}" presName="parTx" presStyleLbl="revTx" presStyleIdx="1" presStyleCnt="4">
        <dgm:presLayoutVars>
          <dgm:chMax val="0"/>
          <dgm:chPref val="0"/>
        </dgm:presLayoutVars>
      </dgm:prSet>
      <dgm:spPr/>
    </dgm:pt>
    <dgm:pt modelId="{E74027DE-5022-4FE9-9C03-C62807539837}" type="pres">
      <dgm:prSet presAssocID="{D19CEDE6-7885-47C0-94A7-A45DD4C53752}" presName="sibTrans" presStyleCnt="0"/>
      <dgm:spPr/>
    </dgm:pt>
    <dgm:pt modelId="{5943A548-6468-4490-A35D-352C25EEFCBB}" type="pres">
      <dgm:prSet presAssocID="{E7DCF99D-BE7B-4280-89D3-C6F578520AB1}" presName="compNode" presStyleCnt="0"/>
      <dgm:spPr/>
    </dgm:pt>
    <dgm:pt modelId="{895AC1A9-4ADC-477D-B612-86FD06025819}" type="pres">
      <dgm:prSet presAssocID="{E7DCF99D-BE7B-4280-89D3-C6F578520AB1}" presName="bgRect" presStyleLbl="bgShp" presStyleIdx="2" presStyleCnt="4"/>
      <dgm:spPr/>
    </dgm:pt>
    <dgm:pt modelId="{E4DAFDA6-D0A4-4E0F-ABC3-96301B17C46E}" type="pres">
      <dgm:prSet presAssocID="{E7DCF99D-BE7B-4280-89D3-C6F578520A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travenoso"/>
        </a:ext>
      </dgm:extLst>
    </dgm:pt>
    <dgm:pt modelId="{EAA8B309-3421-4ECB-8022-A4E5B0F084D2}" type="pres">
      <dgm:prSet presAssocID="{E7DCF99D-BE7B-4280-89D3-C6F578520AB1}" presName="spaceRect" presStyleCnt="0"/>
      <dgm:spPr/>
    </dgm:pt>
    <dgm:pt modelId="{C3889544-310B-4BD3-8C9A-EF9815D0087F}" type="pres">
      <dgm:prSet presAssocID="{E7DCF99D-BE7B-4280-89D3-C6F578520AB1}" presName="parTx" presStyleLbl="revTx" presStyleIdx="2" presStyleCnt="4">
        <dgm:presLayoutVars>
          <dgm:chMax val="0"/>
          <dgm:chPref val="0"/>
        </dgm:presLayoutVars>
      </dgm:prSet>
      <dgm:spPr/>
    </dgm:pt>
    <dgm:pt modelId="{FBE1EEE6-169B-44F2-9E00-A332D356FD91}" type="pres">
      <dgm:prSet presAssocID="{44B4BA13-4E15-429F-A82D-FFC9D403C237}" presName="sibTrans" presStyleCnt="0"/>
      <dgm:spPr/>
    </dgm:pt>
    <dgm:pt modelId="{73076A23-1118-4C7D-A6AD-5C0D2CDFB206}" type="pres">
      <dgm:prSet presAssocID="{B194A32D-E396-4482-B9DC-41F32C70B1DB}" presName="compNode" presStyleCnt="0"/>
      <dgm:spPr/>
    </dgm:pt>
    <dgm:pt modelId="{77AF7CD5-78DB-4B23-A98F-2CCEAF8264C9}" type="pres">
      <dgm:prSet presAssocID="{B194A32D-E396-4482-B9DC-41F32C70B1DB}" presName="bgRect" presStyleLbl="bgShp" presStyleIdx="3" presStyleCnt="4"/>
      <dgm:spPr/>
    </dgm:pt>
    <dgm:pt modelId="{DD98C716-7675-48F8-B884-E69AB5440B8F}" type="pres">
      <dgm:prSet presAssocID="{B194A32D-E396-4482-B9DC-41F32C70B1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e"/>
        </a:ext>
      </dgm:extLst>
    </dgm:pt>
    <dgm:pt modelId="{2FF4C67C-1DF2-48C1-8478-594827D8AA5D}" type="pres">
      <dgm:prSet presAssocID="{B194A32D-E396-4482-B9DC-41F32C70B1DB}" presName="spaceRect" presStyleCnt="0"/>
      <dgm:spPr/>
    </dgm:pt>
    <dgm:pt modelId="{7E7A59E9-D1F0-49F4-81CB-4BEDD0A8C55A}" type="pres">
      <dgm:prSet presAssocID="{B194A32D-E396-4482-B9DC-41F32C70B1DB}" presName="parTx" presStyleLbl="revTx" presStyleIdx="3" presStyleCnt="4">
        <dgm:presLayoutVars>
          <dgm:chMax val="0"/>
          <dgm:chPref val="0"/>
        </dgm:presLayoutVars>
      </dgm:prSet>
      <dgm:spPr/>
    </dgm:pt>
  </dgm:ptLst>
  <dgm:cxnLst>
    <dgm:cxn modelId="{5FED990C-96FF-4029-BAFF-C50E5E927382}" srcId="{1C839071-556C-4418-8D08-8F87C1D32B5E}" destId="{F8EA746E-315E-446F-BCBB-A15BD24430A3}" srcOrd="0" destOrd="0" parTransId="{E953148A-48A9-465E-A5B7-6015CD164BD8}" sibTransId="{674C2FDB-B350-498B-9CFB-29A71D364EAE}"/>
    <dgm:cxn modelId="{99586B39-EF31-40DC-8A7F-24DFE90DE0C7}" type="presOf" srcId="{1C839071-556C-4418-8D08-8F87C1D32B5E}" destId="{D5ED77E5-9F57-48BC-9632-26B3808BE3B1}" srcOrd="0" destOrd="0" presId="urn:microsoft.com/office/officeart/2018/2/layout/IconVerticalSolidList"/>
    <dgm:cxn modelId="{D4E7F44E-11E7-4DBB-8778-8CC69DD9A9D5}" srcId="{1C839071-556C-4418-8D08-8F87C1D32B5E}" destId="{E7DCF99D-BE7B-4280-89D3-C6F578520AB1}" srcOrd="2" destOrd="0" parTransId="{A39CFA48-CF6E-49E7-9584-95828472DD55}" sibTransId="{44B4BA13-4E15-429F-A82D-FFC9D403C237}"/>
    <dgm:cxn modelId="{45530582-78A7-4233-AF91-E892D126214B}" type="presOf" srcId="{F8EA746E-315E-446F-BCBB-A15BD24430A3}" destId="{11D976B8-6CBD-4E1D-91BE-F60F62A50AFE}" srcOrd="0" destOrd="0" presId="urn:microsoft.com/office/officeart/2018/2/layout/IconVerticalSolidList"/>
    <dgm:cxn modelId="{AFEC2590-012B-4DA5-BB45-C04BC70E2C6A}" type="presOf" srcId="{E7DCF99D-BE7B-4280-89D3-C6F578520AB1}" destId="{C3889544-310B-4BD3-8C9A-EF9815D0087F}" srcOrd="0" destOrd="0" presId="urn:microsoft.com/office/officeart/2018/2/layout/IconVerticalSolidList"/>
    <dgm:cxn modelId="{4AB75993-3A28-4A15-B93E-8CC32D3C7F2A}" srcId="{1C839071-556C-4418-8D08-8F87C1D32B5E}" destId="{F536C484-A51D-4021-85BD-DB67065AADDB}" srcOrd="1" destOrd="0" parTransId="{5F54B609-3CE7-4054-8C57-926A49179AAB}" sibTransId="{D19CEDE6-7885-47C0-94A7-A45DD4C53752}"/>
    <dgm:cxn modelId="{B1632A95-189B-40FC-82E3-B3B6A0781DD1}" srcId="{1C839071-556C-4418-8D08-8F87C1D32B5E}" destId="{B194A32D-E396-4482-B9DC-41F32C70B1DB}" srcOrd="3" destOrd="0" parTransId="{2A92E3F2-E6AA-4CC8-82D6-4282BB51997E}" sibTransId="{D244374B-0A36-43A5-9358-8B6159859911}"/>
    <dgm:cxn modelId="{BCFA4DB6-9ADA-4BB8-BE28-ECE97455EE71}" type="presOf" srcId="{F536C484-A51D-4021-85BD-DB67065AADDB}" destId="{1D24A576-68E8-4D14-A34A-09D22AE54BB4}" srcOrd="0" destOrd="0" presId="urn:microsoft.com/office/officeart/2018/2/layout/IconVerticalSolidList"/>
    <dgm:cxn modelId="{5D5F42B9-CE91-458D-BCBA-02D0F49CBA2E}" type="presOf" srcId="{B194A32D-E396-4482-B9DC-41F32C70B1DB}" destId="{7E7A59E9-D1F0-49F4-81CB-4BEDD0A8C55A}" srcOrd="0" destOrd="0" presId="urn:microsoft.com/office/officeart/2018/2/layout/IconVerticalSolidList"/>
    <dgm:cxn modelId="{3FC9B221-7F74-4BAA-8A56-DB0D14B9F47D}" type="presParOf" srcId="{D5ED77E5-9F57-48BC-9632-26B3808BE3B1}" destId="{0DA3668D-39A4-4883-8261-1358F51986AD}" srcOrd="0" destOrd="0" presId="urn:microsoft.com/office/officeart/2018/2/layout/IconVerticalSolidList"/>
    <dgm:cxn modelId="{AB9B1078-A742-4135-B846-8EC3BFB24EBF}" type="presParOf" srcId="{0DA3668D-39A4-4883-8261-1358F51986AD}" destId="{A64A2628-8B4B-4F54-9ACE-991C549B4EEC}" srcOrd="0" destOrd="0" presId="urn:microsoft.com/office/officeart/2018/2/layout/IconVerticalSolidList"/>
    <dgm:cxn modelId="{C2F3FB63-F580-4314-85A3-4B969B917E2D}" type="presParOf" srcId="{0DA3668D-39A4-4883-8261-1358F51986AD}" destId="{B0899FBD-F766-48C1-95D8-6B3D6919C663}" srcOrd="1" destOrd="0" presId="urn:microsoft.com/office/officeart/2018/2/layout/IconVerticalSolidList"/>
    <dgm:cxn modelId="{94B787D5-088C-4DF0-A388-B20C52502B7C}" type="presParOf" srcId="{0DA3668D-39A4-4883-8261-1358F51986AD}" destId="{55D2B3EE-6D92-417E-AEE1-19FCD5F31476}" srcOrd="2" destOrd="0" presId="urn:microsoft.com/office/officeart/2018/2/layout/IconVerticalSolidList"/>
    <dgm:cxn modelId="{46104D89-511A-4E30-9C43-56C535107D33}" type="presParOf" srcId="{0DA3668D-39A4-4883-8261-1358F51986AD}" destId="{11D976B8-6CBD-4E1D-91BE-F60F62A50AFE}" srcOrd="3" destOrd="0" presId="urn:microsoft.com/office/officeart/2018/2/layout/IconVerticalSolidList"/>
    <dgm:cxn modelId="{1292157F-2523-4F06-A7CC-DE874D61CD8D}" type="presParOf" srcId="{D5ED77E5-9F57-48BC-9632-26B3808BE3B1}" destId="{89DD24BE-CC05-4945-BE14-5BD3695F1BC8}" srcOrd="1" destOrd="0" presId="urn:microsoft.com/office/officeart/2018/2/layout/IconVerticalSolidList"/>
    <dgm:cxn modelId="{C491126A-83B6-4F87-B374-2FA8646C94BD}" type="presParOf" srcId="{D5ED77E5-9F57-48BC-9632-26B3808BE3B1}" destId="{68E7EC5E-DD8A-4E24-8178-A8BAAAB8DAA0}" srcOrd="2" destOrd="0" presId="urn:microsoft.com/office/officeart/2018/2/layout/IconVerticalSolidList"/>
    <dgm:cxn modelId="{938AC2A5-7BDC-4D38-897B-D5CC56E6D26E}" type="presParOf" srcId="{68E7EC5E-DD8A-4E24-8178-A8BAAAB8DAA0}" destId="{BE284B10-815E-4531-8AF8-CBF60D35ADCC}" srcOrd="0" destOrd="0" presId="urn:microsoft.com/office/officeart/2018/2/layout/IconVerticalSolidList"/>
    <dgm:cxn modelId="{5AA872E8-C0DA-4756-880C-A2C07CAB375B}" type="presParOf" srcId="{68E7EC5E-DD8A-4E24-8178-A8BAAAB8DAA0}" destId="{767A47B3-C8A4-41CA-AB82-545B5102C7E1}" srcOrd="1" destOrd="0" presId="urn:microsoft.com/office/officeart/2018/2/layout/IconVerticalSolidList"/>
    <dgm:cxn modelId="{55EE1A2B-FC34-4B2C-875D-1365F153FB21}" type="presParOf" srcId="{68E7EC5E-DD8A-4E24-8178-A8BAAAB8DAA0}" destId="{D7EBC130-BEE1-472B-B7B8-299F784486AD}" srcOrd="2" destOrd="0" presId="urn:microsoft.com/office/officeart/2018/2/layout/IconVerticalSolidList"/>
    <dgm:cxn modelId="{92331044-7C52-4C65-A49E-9C7DA567E003}" type="presParOf" srcId="{68E7EC5E-DD8A-4E24-8178-A8BAAAB8DAA0}" destId="{1D24A576-68E8-4D14-A34A-09D22AE54BB4}" srcOrd="3" destOrd="0" presId="urn:microsoft.com/office/officeart/2018/2/layout/IconVerticalSolidList"/>
    <dgm:cxn modelId="{FB56C724-7C6E-439F-89F9-4763E5C3AA45}" type="presParOf" srcId="{D5ED77E5-9F57-48BC-9632-26B3808BE3B1}" destId="{E74027DE-5022-4FE9-9C03-C62807539837}" srcOrd="3" destOrd="0" presId="urn:microsoft.com/office/officeart/2018/2/layout/IconVerticalSolidList"/>
    <dgm:cxn modelId="{9337873C-3008-4442-8D2A-D13C3866629D}" type="presParOf" srcId="{D5ED77E5-9F57-48BC-9632-26B3808BE3B1}" destId="{5943A548-6468-4490-A35D-352C25EEFCBB}" srcOrd="4" destOrd="0" presId="urn:microsoft.com/office/officeart/2018/2/layout/IconVerticalSolidList"/>
    <dgm:cxn modelId="{338C1770-D574-4A79-9690-0943C79A8C2D}" type="presParOf" srcId="{5943A548-6468-4490-A35D-352C25EEFCBB}" destId="{895AC1A9-4ADC-477D-B612-86FD06025819}" srcOrd="0" destOrd="0" presId="urn:microsoft.com/office/officeart/2018/2/layout/IconVerticalSolidList"/>
    <dgm:cxn modelId="{6D388917-49E6-4BB6-8F4E-3C1C23486DA2}" type="presParOf" srcId="{5943A548-6468-4490-A35D-352C25EEFCBB}" destId="{E4DAFDA6-D0A4-4E0F-ABC3-96301B17C46E}" srcOrd="1" destOrd="0" presId="urn:microsoft.com/office/officeart/2018/2/layout/IconVerticalSolidList"/>
    <dgm:cxn modelId="{EA177C61-5A46-4D0A-9EA2-D85F8A450111}" type="presParOf" srcId="{5943A548-6468-4490-A35D-352C25EEFCBB}" destId="{EAA8B309-3421-4ECB-8022-A4E5B0F084D2}" srcOrd="2" destOrd="0" presId="urn:microsoft.com/office/officeart/2018/2/layout/IconVerticalSolidList"/>
    <dgm:cxn modelId="{933EBF50-0152-41AE-A7A5-2F822E157EC4}" type="presParOf" srcId="{5943A548-6468-4490-A35D-352C25EEFCBB}" destId="{C3889544-310B-4BD3-8C9A-EF9815D0087F}" srcOrd="3" destOrd="0" presId="urn:microsoft.com/office/officeart/2018/2/layout/IconVerticalSolidList"/>
    <dgm:cxn modelId="{E23CDA85-0708-4E45-ABAD-A292FEBBF120}" type="presParOf" srcId="{D5ED77E5-9F57-48BC-9632-26B3808BE3B1}" destId="{FBE1EEE6-169B-44F2-9E00-A332D356FD91}" srcOrd="5" destOrd="0" presId="urn:microsoft.com/office/officeart/2018/2/layout/IconVerticalSolidList"/>
    <dgm:cxn modelId="{6F9E552B-A518-4146-8CAB-C54A4454A311}" type="presParOf" srcId="{D5ED77E5-9F57-48BC-9632-26B3808BE3B1}" destId="{73076A23-1118-4C7D-A6AD-5C0D2CDFB206}" srcOrd="6" destOrd="0" presId="urn:microsoft.com/office/officeart/2018/2/layout/IconVerticalSolidList"/>
    <dgm:cxn modelId="{34E1E0B9-C3B0-4AAE-9ED9-7639B7574B27}" type="presParOf" srcId="{73076A23-1118-4C7D-A6AD-5C0D2CDFB206}" destId="{77AF7CD5-78DB-4B23-A98F-2CCEAF8264C9}" srcOrd="0" destOrd="0" presId="urn:microsoft.com/office/officeart/2018/2/layout/IconVerticalSolidList"/>
    <dgm:cxn modelId="{CC3D7739-DACE-443C-A92A-AAE2860FCDAB}" type="presParOf" srcId="{73076A23-1118-4C7D-A6AD-5C0D2CDFB206}" destId="{DD98C716-7675-48F8-B884-E69AB5440B8F}" srcOrd="1" destOrd="0" presId="urn:microsoft.com/office/officeart/2018/2/layout/IconVerticalSolidList"/>
    <dgm:cxn modelId="{7BF75788-C7CB-47C1-85FA-8B5B73A7B5F5}" type="presParOf" srcId="{73076A23-1118-4C7D-A6AD-5C0D2CDFB206}" destId="{2FF4C67C-1DF2-48C1-8478-594827D8AA5D}" srcOrd="2" destOrd="0" presId="urn:microsoft.com/office/officeart/2018/2/layout/IconVerticalSolidList"/>
    <dgm:cxn modelId="{333247AD-3B7C-4078-83F5-46139896A3F6}" type="presParOf" srcId="{73076A23-1118-4C7D-A6AD-5C0D2CDFB206}" destId="{7E7A59E9-D1F0-49F4-81CB-4BEDD0A8C5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E994AC-FAB6-4BB3-8DF4-991CD167A10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3F0340A-AEA4-4875-90A2-92208142B4C3}">
      <dgm:prSet/>
      <dgm:spPr/>
      <dgm:t>
        <a:bodyPr/>
        <a:lstStyle/>
        <a:p>
          <a:r>
            <a:rPr lang="en-US"/>
            <a:t>• Sospecha: taquicardia, hipotensión</a:t>
          </a:r>
        </a:p>
      </dgm:t>
    </dgm:pt>
    <dgm:pt modelId="{FE455B04-E64D-4E16-AC71-E975F644CE3A}" type="parTrans" cxnId="{9B51555A-EE9D-41A0-96E2-8BA1D02183F7}">
      <dgm:prSet/>
      <dgm:spPr/>
      <dgm:t>
        <a:bodyPr/>
        <a:lstStyle/>
        <a:p>
          <a:endParaRPr lang="en-US"/>
        </a:p>
      </dgm:t>
    </dgm:pt>
    <dgm:pt modelId="{B64AA873-07B4-4FF8-A0C3-82A636D2D76E}" type="sibTrans" cxnId="{9B51555A-EE9D-41A0-96E2-8BA1D02183F7}">
      <dgm:prSet/>
      <dgm:spPr/>
      <dgm:t>
        <a:bodyPr/>
        <a:lstStyle/>
        <a:p>
          <a:endParaRPr lang="en-US"/>
        </a:p>
      </dgm:t>
    </dgm:pt>
    <dgm:pt modelId="{75992EBB-B91E-47BA-A156-74DD3F4A2023}">
      <dgm:prSet/>
      <dgm:spPr/>
      <dgm:t>
        <a:bodyPr/>
        <a:lstStyle/>
        <a:p>
          <a:r>
            <a:rPr lang="en-US"/>
            <a:t>• Diagnóstico: FAST, TAC, Hb</a:t>
          </a:r>
        </a:p>
      </dgm:t>
    </dgm:pt>
    <dgm:pt modelId="{2B05934B-95EF-41F5-AF82-353293F0888F}" type="parTrans" cxnId="{81EAA215-05D4-426B-B9B5-DD5FAE875F46}">
      <dgm:prSet/>
      <dgm:spPr/>
      <dgm:t>
        <a:bodyPr/>
        <a:lstStyle/>
        <a:p>
          <a:endParaRPr lang="en-US"/>
        </a:p>
      </dgm:t>
    </dgm:pt>
    <dgm:pt modelId="{B5C0A238-381F-44C8-8C0B-C5BC0B4234AB}" type="sibTrans" cxnId="{81EAA215-05D4-426B-B9B5-DD5FAE875F46}">
      <dgm:prSet/>
      <dgm:spPr/>
      <dgm:t>
        <a:bodyPr/>
        <a:lstStyle/>
        <a:p>
          <a:endParaRPr lang="en-US"/>
        </a:p>
      </dgm:t>
    </dgm:pt>
    <dgm:pt modelId="{7D215835-DE94-46AA-9998-BF1BB653CBAD}">
      <dgm:prSet/>
      <dgm:spPr/>
      <dgm:t>
        <a:bodyPr/>
        <a:lstStyle/>
        <a:p>
          <a:r>
            <a:rPr lang="en-US"/>
            <a:t>• Tratamiento: estabilización + cirugía</a:t>
          </a:r>
        </a:p>
      </dgm:t>
    </dgm:pt>
    <dgm:pt modelId="{B990E7DA-C239-4979-8C0F-0E9DC22BDD67}" type="parTrans" cxnId="{4DCFA75B-4217-438D-8440-A5A665EF69F3}">
      <dgm:prSet/>
      <dgm:spPr/>
      <dgm:t>
        <a:bodyPr/>
        <a:lstStyle/>
        <a:p>
          <a:endParaRPr lang="en-US"/>
        </a:p>
      </dgm:t>
    </dgm:pt>
    <dgm:pt modelId="{36B63D16-938A-429F-9BDB-1EC09DBC1D1F}" type="sibTrans" cxnId="{4DCFA75B-4217-438D-8440-A5A665EF69F3}">
      <dgm:prSet/>
      <dgm:spPr/>
      <dgm:t>
        <a:bodyPr/>
        <a:lstStyle/>
        <a:p>
          <a:endParaRPr lang="en-US"/>
        </a:p>
      </dgm:t>
    </dgm:pt>
    <dgm:pt modelId="{2F6A015F-6A9E-644A-A423-8224654ACE70}" type="pres">
      <dgm:prSet presAssocID="{17E994AC-FAB6-4BB3-8DF4-991CD167A100}" presName="linear" presStyleCnt="0">
        <dgm:presLayoutVars>
          <dgm:animLvl val="lvl"/>
          <dgm:resizeHandles val="exact"/>
        </dgm:presLayoutVars>
      </dgm:prSet>
      <dgm:spPr/>
    </dgm:pt>
    <dgm:pt modelId="{C7948447-E28B-0643-A8E3-5D893F17CD7F}" type="pres">
      <dgm:prSet presAssocID="{B3F0340A-AEA4-4875-90A2-92208142B4C3}" presName="parentText" presStyleLbl="node1" presStyleIdx="0" presStyleCnt="3">
        <dgm:presLayoutVars>
          <dgm:chMax val="0"/>
          <dgm:bulletEnabled val="1"/>
        </dgm:presLayoutVars>
      </dgm:prSet>
      <dgm:spPr/>
    </dgm:pt>
    <dgm:pt modelId="{F6EED4C7-A4EE-8C4C-8BF4-08BEEAA3739D}" type="pres">
      <dgm:prSet presAssocID="{B64AA873-07B4-4FF8-A0C3-82A636D2D76E}" presName="spacer" presStyleCnt="0"/>
      <dgm:spPr/>
    </dgm:pt>
    <dgm:pt modelId="{3BA38F7F-9CBF-9149-AFCA-5A9164FAAB85}" type="pres">
      <dgm:prSet presAssocID="{75992EBB-B91E-47BA-A156-74DD3F4A2023}" presName="parentText" presStyleLbl="node1" presStyleIdx="1" presStyleCnt="3">
        <dgm:presLayoutVars>
          <dgm:chMax val="0"/>
          <dgm:bulletEnabled val="1"/>
        </dgm:presLayoutVars>
      </dgm:prSet>
      <dgm:spPr/>
    </dgm:pt>
    <dgm:pt modelId="{20268057-73CA-C640-94B7-B95B4F09E9F4}" type="pres">
      <dgm:prSet presAssocID="{B5C0A238-381F-44C8-8C0B-C5BC0B4234AB}" presName="spacer" presStyleCnt="0"/>
      <dgm:spPr/>
    </dgm:pt>
    <dgm:pt modelId="{9244E336-6C94-DC47-BA02-4935D835770B}" type="pres">
      <dgm:prSet presAssocID="{7D215835-DE94-46AA-9998-BF1BB653CBAD}" presName="parentText" presStyleLbl="node1" presStyleIdx="2" presStyleCnt="3">
        <dgm:presLayoutVars>
          <dgm:chMax val="0"/>
          <dgm:bulletEnabled val="1"/>
        </dgm:presLayoutVars>
      </dgm:prSet>
      <dgm:spPr/>
    </dgm:pt>
  </dgm:ptLst>
  <dgm:cxnLst>
    <dgm:cxn modelId="{81EAA215-05D4-426B-B9B5-DD5FAE875F46}" srcId="{17E994AC-FAB6-4BB3-8DF4-991CD167A100}" destId="{75992EBB-B91E-47BA-A156-74DD3F4A2023}" srcOrd="1" destOrd="0" parTransId="{2B05934B-95EF-41F5-AF82-353293F0888F}" sibTransId="{B5C0A238-381F-44C8-8C0B-C5BC0B4234AB}"/>
    <dgm:cxn modelId="{AC644C33-1F98-314A-B2A3-C2E59F84AEE9}" type="presOf" srcId="{B3F0340A-AEA4-4875-90A2-92208142B4C3}" destId="{C7948447-E28B-0643-A8E3-5D893F17CD7F}" srcOrd="0" destOrd="0" presId="urn:microsoft.com/office/officeart/2005/8/layout/vList2"/>
    <dgm:cxn modelId="{9B51555A-EE9D-41A0-96E2-8BA1D02183F7}" srcId="{17E994AC-FAB6-4BB3-8DF4-991CD167A100}" destId="{B3F0340A-AEA4-4875-90A2-92208142B4C3}" srcOrd="0" destOrd="0" parTransId="{FE455B04-E64D-4E16-AC71-E975F644CE3A}" sibTransId="{B64AA873-07B4-4FF8-A0C3-82A636D2D76E}"/>
    <dgm:cxn modelId="{4DCFA75B-4217-438D-8440-A5A665EF69F3}" srcId="{17E994AC-FAB6-4BB3-8DF4-991CD167A100}" destId="{7D215835-DE94-46AA-9998-BF1BB653CBAD}" srcOrd="2" destOrd="0" parTransId="{B990E7DA-C239-4979-8C0F-0E9DC22BDD67}" sibTransId="{36B63D16-938A-429F-9BDB-1EC09DBC1D1F}"/>
    <dgm:cxn modelId="{0F20896C-D835-154B-A672-AF97F6AC9669}" type="presOf" srcId="{75992EBB-B91E-47BA-A156-74DD3F4A2023}" destId="{3BA38F7F-9CBF-9149-AFCA-5A9164FAAB85}" srcOrd="0" destOrd="0" presId="urn:microsoft.com/office/officeart/2005/8/layout/vList2"/>
    <dgm:cxn modelId="{AE902ADF-D675-9348-B2E0-38D502E6244C}" type="presOf" srcId="{7D215835-DE94-46AA-9998-BF1BB653CBAD}" destId="{9244E336-6C94-DC47-BA02-4935D835770B}" srcOrd="0" destOrd="0" presId="urn:microsoft.com/office/officeart/2005/8/layout/vList2"/>
    <dgm:cxn modelId="{B7D53EF8-18AA-DD4C-9C01-52635FD9502A}" type="presOf" srcId="{17E994AC-FAB6-4BB3-8DF4-991CD167A100}" destId="{2F6A015F-6A9E-644A-A423-8224654ACE70}" srcOrd="0" destOrd="0" presId="urn:microsoft.com/office/officeart/2005/8/layout/vList2"/>
    <dgm:cxn modelId="{02562A29-6AA2-A947-BC4B-0ABCF9484325}" type="presParOf" srcId="{2F6A015F-6A9E-644A-A423-8224654ACE70}" destId="{C7948447-E28B-0643-A8E3-5D893F17CD7F}" srcOrd="0" destOrd="0" presId="urn:microsoft.com/office/officeart/2005/8/layout/vList2"/>
    <dgm:cxn modelId="{96CBFDBC-86C7-4D4B-AD2C-782A3A4AEE13}" type="presParOf" srcId="{2F6A015F-6A9E-644A-A423-8224654ACE70}" destId="{F6EED4C7-A4EE-8C4C-8BF4-08BEEAA3739D}" srcOrd="1" destOrd="0" presId="urn:microsoft.com/office/officeart/2005/8/layout/vList2"/>
    <dgm:cxn modelId="{3C1A0DFC-99D5-C648-84B0-48E9A578E6CA}" type="presParOf" srcId="{2F6A015F-6A9E-644A-A423-8224654ACE70}" destId="{3BA38F7F-9CBF-9149-AFCA-5A9164FAAB85}" srcOrd="2" destOrd="0" presId="urn:microsoft.com/office/officeart/2005/8/layout/vList2"/>
    <dgm:cxn modelId="{82566B39-9FF6-6A42-B17B-53C6C0F347AE}" type="presParOf" srcId="{2F6A015F-6A9E-644A-A423-8224654ACE70}" destId="{20268057-73CA-C640-94B7-B95B4F09E9F4}" srcOrd="3" destOrd="0" presId="urn:microsoft.com/office/officeart/2005/8/layout/vList2"/>
    <dgm:cxn modelId="{ACEF0246-7F70-F84D-B106-6B3C4190CF64}" type="presParOf" srcId="{2F6A015F-6A9E-644A-A423-8224654ACE70}" destId="{9244E336-6C94-DC47-BA02-4935D83577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D43866-18C5-45D8-ACE7-90CE2AFA197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4B0AE00-6756-4AFB-AD0B-3C093E0C20D3}">
      <dgm:prSet/>
      <dgm:spPr/>
      <dgm:t>
        <a:bodyPr/>
        <a:lstStyle/>
        <a:p>
          <a:r>
            <a:rPr lang="en-US"/>
            <a:t>• Ligadura, cauterio, clips, suturas</a:t>
          </a:r>
        </a:p>
      </dgm:t>
    </dgm:pt>
    <dgm:pt modelId="{0C9773BB-9A51-467D-A669-A1EB423233F3}" type="parTrans" cxnId="{05B9C1B5-EF86-4C4D-A5A8-24B312BDB8BE}">
      <dgm:prSet/>
      <dgm:spPr/>
      <dgm:t>
        <a:bodyPr/>
        <a:lstStyle/>
        <a:p>
          <a:endParaRPr lang="en-US"/>
        </a:p>
      </dgm:t>
    </dgm:pt>
    <dgm:pt modelId="{92B6548E-0C31-4B5D-B1F9-5496B023781D}" type="sibTrans" cxnId="{05B9C1B5-EF86-4C4D-A5A8-24B312BDB8BE}">
      <dgm:prSet/>
      <dgm:spPr/>
      <dgm:t>
        <a:bodyPr/>
        <a:lstStyle/>
        <a:p>
          <a:endParaRPr lang="en-US"/>
        </a:p>
      </dgm:t>
    </dgm:pt>
    <dgm:pt modelId="{6CA23877-8F0D-407E-BFEE-5776F4CEE307}">
      <dgm:prSet/>
      <dgm:spPr/>
      <dgm:t>
        <a:bodyPr/>
        <a:lstStyle/>
        <a:p>
          <a:r>
            <a:rPr lang="en-US"/>
            <a:t>• Agentes tópicos: colágeno, trombina</a:t>
          </a:r>
        </a:p>
      </dgm:t>
    </dgm:pt>
    <dgm:pt modelId="{3001DC16-70B6-4B7B-8593-04100CD35471}" type="parTrans" cxnId="{4ED533F8-6CB3-46BE-A496-800839F9337F}">
      <dgm:prSet/>
      <dgm:spPr/>
      <dgm:t>
        <a:bodyPr/>
        <a:lstStyle/>
        <a:p>
          <a:endParaRPr lang="en-US"/>
        </a:p>
      </dgm:t>
    </dgm:pt>
    <dgm:pt modelId="{14F92064-5997-4EDC-A131-36678B13FA43}" type="sibTrans" cxnId="{4ED533F8-6CB3-46BE-A496-800839F9337F}">
      <dgm:prSet/>
      <dgm:spPr/>
      <dgm:t>
        <a:bodyPr/>
        <a:lstStyle/>
        <a:p>
          <a:endParaRPr lang="en-US"/>
        </a:p>
      </dgm:t>
    </dgm:pt>
    <dgm:pt modelId="{0471E33D-ABB4-104D-8CD3-6A1989C80641}" type="pres">
      <dgm:prSet presAssocID="{4FD43866-18C5-45D8-ACE7-90CE2AFA197B}" presName="hierChild1" presStyleCnt="0">
        <dgm:presLayoutVars>
          <dgm:chPref val="1"/>
          <dgm:dir/>
          <dgm:animOne val="branch"/>
          <dgm:animLvl val="lvl"/>
          <dgm:resizeHandles/>
        </dgm:presLayoutVars>
      </dgm:prSet>
      <dgm:spPr/>
    </dgm:pt>
    <dgm:pt modelId="{38704B23-D15F-3346-B84D-DEF9F14C274A}" type="pres">
      <dgm:prSet presAssocID="{A4B0AE00-6756-4AFB-AD0B-3C093E0C20D3}" presName="hierRoot1" presStyleCnt="0"/>
      <dgm:spPr/>
    </dgm:pt>
    <dgm:pt modelId="{F2FB99A6-646C-E245-9400-44D060F4E524}" type="pres">
      <dgm:prSet presAssocID="{A4B0AE00-6756-4AFB-AD0B-3C093E0C20D3}" presName="composite" presStyleCnt="0"/>
      <dgm:spPr/>
    </dgm:pt>
    <dgm:pt modelId="{DA0E1ABD-2BB7-274B-84CA-CE82B20DD9BD}" type="pres">
      <dgm:prSet presAssocID="{A4B0AE00-6756-4AFB-AD0B-3C093E0C20D3}" presName="background" presStyleLbl="node0" presStyleIdx="0" presStyleCnt="2"/>
      <dgm:spPr/>
    </dgm:pt>
    <dgm:pt modelId="{89B04602-6EE4-8B49-B040-C9A8F6E1B823}" type="pres">
      <dgm:prSet presAssocID="{A4B0AE00-6756-4AFB-AD0B-3C093E0C20D3}" presName="text" presStyleLbl="fgAcc0" presStyleIdx="0" presStyleCnt="2">
        <dgm:presLayoutVars>
          <dgm:chPref val="3"/>
        </dgm:presLayoutVars>
      </dgm:prSet>
      <dgm:spPr/>
    </dgm:pt>
    <dgm:pt modelId="{04312C06-69D7-5548-9042-573282C24CB1}" type="pres">
      <dgm:prSet presAssocID="{A4B0AE00-6756-4AFB-AD0B-3C093E0C20D3}" presName="hierChild2" presStyleCnt="0"/>
      <dgm:spPr/>
    </dgm:pt>
    <dgm:pt modelId="{1D392A86-88A6-914F-9180-A0157580C325}" type="pres">
      <dgm:prSet presAssocID="{6CA23877-8F0D-407E-BFEE-5776F4CEE307}" presName="hierRoot1" presStyleCnt="0"/>
      <dgm:spPr/>
    </dgm:pt>
    <dgm:pt modelId="{8C5BB8D2-95D2-614B-A4D7-1FE6E49D3E6D}" type="pres">
      <dgm:prSet presAssocID="{6CA23877-8F0D-407E-BFEE-5776F4CEE307}" presName="composite" presStyleCnt="0"/>
      <dgm:spPr/>
    </dgm:pt>
    <dgm:pt modelId="{71D87B96-3E8F-EA4D-B38C-AA62389D7A58}" type="pres">
      <dgm:prSet presAssocID="{6CA23877-8F0D-407E-BFEE-5776F4CEE307}" presName="background" presStyleLbl="node0" presStyleIdx="1" presStyleCnt="2"/>
      <dgm:spPr/>
    </dgm:pt>
    <dgm:pt modelId="{ECBC869B-E42B-4344-9822-DAA8F3EE5C88}" type="pres">
      <dgm:prSet presAssocID="{6CA23877-8F0D-407E-BFEE-5776F4CEE307}" presName="text" presStyleLbl="fgAcc0" presStyleIdx="1" presStyleCnt="2">
        <dgm:presLayoutVars>
          <dgm:chPref val="3"/>
        </dgm:presLayoutVars>
      </dgm:prSet>
      <dgm:spPr/>
    </dgm:pt>
    <dgm:pt modelId="{30DCD827-2512-4D4B-9C24-44783F699F7B}" type="pres">
      <dgm:prSet presAssocID="{6CA23877-8F0D-407E-BFEE-5776F4CEE307}" presName="hierChild2" presStyleCnt="0"/>
      <dgm:spPr/>
    </dgm:pt>
  </dgm:ptLst>
  <dgm:cxnLst>
    <dgm:cxn modelId="{EBE61C06-1748-3947-8F6A-D7E46727EA7D}" type="presOf" srcId="{A4B0AE00-6756-4AFB-AD0B-3C093E0C20D3}" destId="{89B04602-6EE4-8B49-B040-C9A8F6E1B823}" srcOrd="0" destOrd="0" presId="urn:microsoft.com/office/officeart/2005/8/layout/hierarchy1"/>
    <dgm:cxn modelId="{A00A1380-C5C2-B84B-A41A-AA3B27F7D72F}" type="presOf" srcId="{6CA23877-8F0D-407E-BFEE-5776F4CEE307}" destId="{ECBC869B-E42B-4344-9822-DAA8F3EE5C88}" srcOrd="0" destOrd="0" presId="urn:microsoft.com/office/officeart/2005/8/layout/hierarchy1"/>
    <dgm:cxn modelId="{BF29D297-F22E-3A44-B38A-53610630B03B}" type="presOf" srcId="{4FD43866-18C5-45D8-ACE7-90CE2AFA197B}" destId="{0471E33D-ABB4-104D-8CD3-6A1989C80641}" srcOrd="0" destOrd="0" presId="urn:microsoft.com/office/officeart/2005/8/layout/hierarchy1"/>
    <dgm:cxn modelId="{05B9C1B5-EF86-4C4D-A5A8-24B312BDB8BE}" srcId="{4FD43866-18C5-45D8-ACE7-90CE2AFA197B}" destId="{A4B0AE00-6756-4AFB-AD0B-3C093E0C20D3}" srcOrd="0" destOrd="0" parTransId="{0C9773BB-9A51-467D-A669-A1EB423233F3}" sibTransId="{92B6548E-0C31-4B5D-B1F9-5496B023781D}"/>
    <dgm:cxn modelId="{4ED533F8-6CB3-46BE-A496-800839F9337F}" srcId="{4FD43866-18C5-45D8-ACE7-90CE2AFA197B}" destId="{6CA23877-8F0D-407E-BFEE-5776F4CEE307}" srcOrd="1" destOrd="0" parTransId="{3001DC16-70B6-4B7B-8593-04100CD35471}" sibTransId="{14F92064-5997-4EDC-A131-36678B13FA43}"/>
    <dgm:cxn modelId="{75CA79C4-F803-9443-A006-8EC48A2D01C5}" type="presParOf" srcId="{0471E33D-ABB4-104D-8CD3-6A1989C80641}" destId="{38704B23-D15F-3346-B84D-DEF9F14C274A}" srcOrd="0" destOrd="0" presId="urn:microsoft.com/office/officeart/2005/8/layout/hierarchy1"/>
    <dgm:cxn modelId="{709ACE8F-532E-1F49-A175-8DB1F3567972}" type="presParOf" srcId="{38704B23-D15F-3346-B84D-DEF9F14C274A}" destId="{F2FB99A6-646C-E245-9400-44D060F4E524}" srcOrd="0" destOrd="0" presId="urn:microsoft.com/office/officeart/2005/8/layout/hierarchy1"/>
    <dgm:cxn modelId="{27219A22-BD94-E44C-A36A-1B72D487F05E}" type="presParOf" srcId="{F2FB99A6-646C-E245-9400-44D060F4E524}" destId="{DA0E1ABD-2BB7-274B-84CA-CE82B20DD9BD}" srcOrd="0" destOrd="0" presId="urn:microsoft.com/office/officeart/2005/8/layout/hierarchy1"/>
    <dgm:cxn modelId="{B4741A14-F1E4-C247-B955-C05C4AF087EF}" type="presParOf" srcId="{F2FB99A6-646C-E245-9400-44D060F4E524}" destId="{89B04602-6EE4-8B49-B040-C9A8F6E1B823}" srcOrd="1" destOrd="0" presId="urn:microsoft.com/office/officeart/2005/8/layout/hierarchy1"/>
    <dgm:cxn modelId="{C029FC4C-B961-0B4A-A4AB-32F21A54C33E}" type="presParOf" srcId="{38704B23-D15F-3346-B84D-DEF9F14C274A}" destId="{04312C06-69D7-5548-9042-573282C24CB1}" srcOrd="1" destOrd="0" presId="urn:microsoft.com/office/officeart/2005/8/layout/hierarchy1"/>
    <dgm:cxn modelId="{5F5A0F43-7633-0140-91F8-CF49DDB5FFB0}" type="presParOf" srcId="{0471E33D-ABB4-104D-8CD3-6A1989C80641}" destId="{1D392A86-88A6-914F-9180-A0157580C325}" srcOrd="1" destOrd="0" presId="urn:microsoft.com/office/officeart/2005/8/layout/hierarchy1"/>
    <dgm:cxn modelId="{07713B87-8101-FF49-8FC1-B5366B7ABFC9}" type="presParOf" srcId="{1D392A86-88A6-914F-9180-A0157580C325}" destId="{8C5BB8D2-95D2-614B-A4D7-1FE6E49D3E6D}" srcOrd="0" destOrd="0" presId="urn:microsoft.com/office/officeart/2005/8/layout/hierarchy1"/>
    <dgm:cxn modelId="{544AA286-2CC4-9447-8F9E-3B6AD88C0386}" type="presParOf" srcId="{8C5BB8D2-95D2-614B-A4D7-1FE6E49D3E6D}" destId="{71D87B96-3E8F-EA4D-B38C-AA62389D7A58}" srcOrd="0" destOrd="0" presId="urn:microsoft.com/office/officeart/2005/8/layout/hierarchy1"/>
    <dgm:cxn modelId="{8A295D82-4F84-EF43-9BEC-CBC1D3F28312}" type="presParOf" srcId="{8C5BB8D2-95D2-614B-A4D7-1FE6E49D3E6D}" destId="{ECBC869B-E42B-4344-9822-DAA8F3EE5C88}" srcOrd="1" destOrd="0" presId="urn:microsoft.com/office/officeart/2005/8/layout/hierarchy1"/>
    <dgm:cxn modelId="{0EEE01A3-6186-7247-9FB1-F1033AC96A63}" type="presParOf" srcId="{1D392A86-88A6-914F-9180-A0157580C325}" destId="{30DCD827-2512-4D4B-9C24-44783F699F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392EC1-E3A5-47BA-ABFA-0C3411144B3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C65015-00FC-414C-9D3B-2EEC08499EE4}">
      <dgm:prSet/>
      <dgm:spPr/>
      <dgm:t>
        <a:bodyPr/>
        <a:lstStyle/>
        <a:p>
          <a:r>
            <a:rPr lang="en-US"/>
            <a:t>Surge en 1977 tras un accidente aéreo</a:t>
          </a:r>
        </a:p>
      </dgm:t>
    </dgm:pt>
    <dgm:pt modelId="{B76D1A52-E130-418E-8E59-EE7E059AB104}" type="parTrans" cxnId="{F3C637F8-90EF-4D60-B111-CBE2CC4DE684}">
      <dgm:prSet/>
      <dgm:spPr/>
      <dgm:t>
        <a:bodyPr/>
        <a:lstStyle/>
        <a:p>
          <a:endParaRPr lang="en-US"/>
        </a:p>
      </dgm:t>
    </dgm:pt>
    <dgm:pt modelId="{A56BACAE-640D-4013-BC56-035142720A9A}" type="sibTrans" cxnId="{F3C637F8-90EF-4D60-B111-CBE2CC4DE684}">
      <dgm:prSet/>
      <dgm:spPr/>
      <dgm:t>
        <a:bodyPr/>
        <a:lstStyle/>
        <a:p>
          <a:endParaRPr lang="en-US"/>
        </a:p>
      </dgm:t>
    </dgm:pt>
    <dgm:pt modelId="{EE0BA26C-3F81-46C9-B7BD-AE7841A9AF88}">
      <dgm:prSet/>
      <dgm:spPr/>
      <dgm:t>
        <a:bodyPr/>
        <a:lstStyle/>
        <a:p>
          <a:r>
            <a:rPr lang="en-US"/>
            <a:t>Dr. James Styner identificó deficiencias en la atención hospitalaria</a:t>
          </a:r>
        </a:p>
      </dgm:t>
    </dgm:pt>
    <dgm:pt modelId="{E8A7B26C-2AD1-4A64-B867-416655B93EEE}" type="parTrans" cxnId="{6BC72473-5713-4507-8652-50BC77A0883F}">
      <dgm:prSet/>
      <dgm:spPr/>
      <dgm:t>
        <a:bodyPr/>
        <a:lstStyle/>
        <a:p>
          <a:endParaRPr lang="en-US"/>
        </a:p>
      </dgm:t>
    </dgm:pt>
    <dgm:pt modelId="{387A2C3E-F169-4589-8AEE-3E2E14187F94}" type="sibTrans" cxnId="{6BC72473-5713-4507-8652-50BC77A0883F}">
      <dgm:prSet/>
      <dgm:spPr/>
      <dgm:t>
        <a:bodyPr/>
        <a:lstStyle/>
        <a:p>
          <a:endParaRPr lang="en-US"/>
        </a:p>
      </dgm:t>
    </dgm:pt>
    <dgm:pt modelId="{706648D0-0611-4BE5-A49C-4AB4112F6536}">
      <dgm:prSet/>
      <dgm:spPr/>
      <dgm:t>
        <a:bodyPr/>
        <a:lstStyle/>
        <a:p>
          <a:r>
            <a:rPr lang="en-US"/>
            <a:t>Protocolos diseñados para reducir la mortalidad en traumas</a:t>
          </a:r>
        </a:p>
      </dgm:t>
    </dgm:pt>
    <dgm:pt modelId="{8CD446BD-5CB5-4FE3-9F09-ABA43C9D276F}" type="parTrans" cxnId="{6B8688CE-3CC9-4F29-9471-65AACA2B09AA}">
      <dgm:prSet/>
      <dgm:spPr/>
      <dgm:t>
        <a:bodyPr/>
        <a:lstStyle/>
        <a:p>
          <a:endParaRPr lang="en-US"/>
        </a:p>
      </dgm:t>
    </dgm:pt>
    <dgm:pt modelId="{ACAB8DE8-82A7-4DB2-9BA7-9502B85C92C9}" type="sibTrans" cxnId="{6B8688CE-3CC9-4F29-9471-65AACA2B09AA}">
      <dgm:prSet/>
      <dgm:spPr/>
      <dgm:t>
        <a:bodyPr/>
        <a:lstStyle/>
        <a:p>
          <a:endParaRPr lang="en-US"/>
        </a:p>
      </dgm:t>
    </dgm:pt>
    <dgm:pt modelId="{59B5881D-4A04-4EB5-A06F-93F5C6690D28}" type="pres">
      <dgm:prSet presAssocID="{B2392EC1-E3A5-47BA-ABFA-0C3411144B38}" presName="root" presStyleCnt="0">
        <dgm:presLayoutVars>
          <dgm:dir/>
          <dgm:resizeHandles val="exact"/>
        </dgm:presLayoutVars>
      </dgm:prSet>
      <dgm:spPr/>
    </dgm:pt>
    <dgm:pt modelId="{DAFC46A4-7692-4EFE-9291-0E4FDFF69270}" type="pres">
      <dgm:prSet presAssocID="{86C65015-00FC-414C-9D3B-2EEC08499EE4}" presName="compNode" presStyleCnt="0"/>
      <dgm:spPr/>
    </dgm:pt>
    <dgm:pt modelId="{5DD82E58-EC6A-4EC0-BF1C-56363E75803F}" type="pres">
      <dgm:prSet presAssocID="{86C65015-00FC-414C-9D3B-2EEC08499E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ión"/>
        </a:ext>
      </dgm:extLst>
    </dgm:pt>
    <dgm:pt modelId="{80CB9B91-D90D-433B-A554-32B7EFE43085}" type="pres">
      <dgm:prSet presAssocID="{86C65015-00FC-414C-9D3B-2EEC08499EE4}" presName="spaceRect" presStyleCnt="0"/>
      <dgm:spPr/>
    </dgm:pt>
    <dgm:pt modelId="{7DD3A676-C6C3-4E4A-8902-B0B7712D1B49}" type="pres">
      <dgm:prSet presAssocID="{86C65015-00FC-414C-9D3B-2EEC08499EE4}" presName="textRect" presStyleLbl="revTx" presStyleIdx="0" presStyleCnt="3">
        <dgm:presLayoutVars>
          <dgm:chMax val="1"/>
          <dgm:chPref val="1"/>
        </dgm:presLayoutVars>
      </dgm:prSet>
      <dgm:spPr/>
    </dgm:pt>
    <dgm:pt modelId="{E6B70A42-BEE1-40F9-82E0-39CCE8849FB5}" type="pres">
      <dgm:prSet presAssocID="{A56BACAE-640D-4013-BC56-035142720A9A}" presName="sibTrans" presStyleCnt="0"/>
      <dgm:spPr/>
    </dgm:pt>
    <dgm:pt modelId="{B0BDD961-4A8B-457B-815F-85F0222F167B}" type="pres">
      <dgm:prSet presAssocID="{EE0BA26C-3F81-46C9-B7BD-AE7841A9AF88}" presName="compNode" presStyleCnt="0"/>
      <dgm:spPr/>
    </dgm:pt>
    <dgm:pt modelId="{30F7C885-F67C-4515-A478-B7701DF5D582}" type="pres">
      <dgm:prSet presAssocID="{EE0BA26C-3F81-46C9-B7BD-AE7841A9AF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etoscopio"/>
        </a:ext>
      </dgm:extLst>
    </dgm:pt>
    <dgm:pt modelId="{1D6DAD1C-ED75-4E3E-ADB2-D1EED0986D0F}" type="pres">
      <dgm:prSet presAssocID="{EE0BA26C-3F81-46C9-B7BD-AE7841A9AF88}" presName="spaceRect" presStyleCnt="0"/>
      <dgm:spPr/>
    </dgm:pt>
    <dgm:pt modelId="{10A8C151-4FA5-43ED-B20A-31EDE5F15030}" type="pres">
      <dgm:prSet presAssocID="{EE0BA26C-3F81-46C9-B7BD-AE7841A9AF88}" presName="textRect" presStyleLbl="revTx" presStyleIdx="1" presStyleCnt="3">
        <dgm:presLayoutVars>
          <dgm:chMax val="1"/>
          <dgm:chPref val="1"/>
        </dgm:presLayoutVars>
      </dgm:prSet>
      <dgm:spPr/>
    </dgm:pt>
    <dgm:pt modelId="{94991A34-F824-4DAD-BC3E-1355CF055D2E}" type="pres">
      <dgm:prSet presAssocID="{387A2C3E-F169-4589-8AEE-3E2E14187F94}" presName="sibTrans" presStyleCnt="0"/>
      <dgm:spPr/>
    </dgm:pt>
    <dgm:pt modelId="{D59BCA3A-9CCA-4551-B8DE-CEC104511636}" type="pres">
      <dgm:prSet presAssocID="{706648D0-0611-4BE5-A49C-4AB4112F6536}" presName="compNode" presStyleCnt="0"/>
      <dgm:spPr/>
    </dgm:pt>
    <dgm:pt modelId="{2809C546-6C41-4ED5-882C-11F9D7629B77}" type="pres">
      <dgm:prSet presAssocID="{706648D0-0611-4BE5-A49C-4AB4112F65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édico"/>
        </a:ext>
      </dgm:extLst>
    </dgm:pt>
    <dgm:pt modelId="{11F8514E-D477-42AE-81EB-1ACEA1D9F2D2}" type="pres">
      <dgm:prSet presAssocID="{706648D0-0611-4BE5-A49C-4AB4112F6536}" presName="spaceRect" presStyleCnt="0"/>
      <dgm:spPr/>
    </dgm:pt>
    <dgm:pt modelId="{9850718D-8FBD-4454-A970-E7FF97C996C7}" type="pres">
      <dgm:prSet presAssocID="{706648D0-0611-4BE5-A49C-4AB4112F6536}" presName="textRect" presStyleLbl="revTx" presStyleIdx="2" presStyleCnt="3">
        <dgm:presLayoutVars>
          <dgm:chMax val="1"/>
          <dgm:chPref val="1"/>
        </dgm:presLayoutVars>
      </dgm:prSet>
      <dgm:spPr/>
    </dgm:pt>
  </dgm:ptLst>
  <dgm:cxnLst>
    <dgm:cxn modelId="{6BC72473-5713-4507-8652-50BC77A0883F}" srcId="{B2392EC1-E3A5-47BA-ABFA-0C3411144B38}" destId="{EE0BA26C-3F81-46C9-B7BD-AE7841A9AF88}" srcOrd="1" destOrd="0" parTransId="{E8A7B26C-2AD1-4A64-B867-416655B93EEE}" sibTransId="{387A2C3E-F169-4589-8AEE-3E2E14187F94}"/>
    <dgm:cxn modelId="{AC9A51B8-A804-4BAE-B3C8-B7F64CF87695}" type="presOf" srcId="{706648D0-0611-4BE5-A49C-4AB4112F6536}" destId="{9850718D-8FBD-4454-A970-E7FF97C996C7}" srcOrd="0" destOrd="0" presId="urn:microsoft.com/office/officeart/2018/2/layout/IconLabelList"/>
    <dgm:cxn modelId="{32D5D8C4-8AB2-44E6-8E85-BEBD4D248C11}" type="presOf" srcId="{B2392EC1-E3A5-47BA-ABFA-0C3411144B38}" destId="{59B5881D-4A04-4EB5-A06F-93F5C6690D28}" srcOrd="0" destOrd="0" presId="urn:microsoft.com/office/officeart/2018/2/layout/IconLabelList"/>
    <dgm:cxn modelId="{6B8688CE-3CC9-4F29-9471-65AACA2B09AA}" srcId="{B2392EC1-E3A5-47BA-ABFA-0C3411144B38}" destId="{706648D0-0611-4BE5-A49C-4AB4112F6536}" srcOrd="2" destOrd="0" parTransId="{8CD446BD-5CB5-4FE3-9F09-ABA43C9D276F}" sibTransId="{ACAB8DE8-82A7-4DB2-9BA7-9502B85C92C9}"/>
    <dgm:cxn modelId="{F00F75E3-18E2-426D-BD12-B63C20EDA057}" type="presOf" srcId="{EE0BA26C-3F81-46C9-B7BD-AE7841A9AF88}" destId="{10A8C151-4FA5-43ED-B20A-31EDE5F15030}" srcOrd="0" destOrd="0" presId="urn:microsoft.com/office/officeart/2018/2/layout/IconLabelList"/>
    <dgm:cxn modelId="{F3C637F8-90EF-4D60-B111-CBE2CC4DE684}" srcId="{B2392EC1-E3A5-47BA-ABFA-0C3411144B38}" destId="{86C65015-00FC-414C-9D3B-2EEC08499EE4}" srcOrd="0" destOrd="0" parTransId="{B76D1A52-E130-418E-8E59-EE7E059AB104}" sibTransId="{A56BACAE-640D-4013-BC56-035142720A9A}"/>
    <dgm:cxn modelId="{EEEDADFC-92B0-4B5B-AC3C-10533D886B99}" type="presOf" srcId="{86C65015-00FC-414C-9D3B-2EEC08499EE4}" destId="{7DD3A676-C6C3-4E4A-8902-B0B7712D1B49}" srcOrd="0" destOrd="0" presId="urn:microsoft.com/office/officeart/2018/2/layout/IconLabelList"/>
    <dgm:cxn modelId="{50420878-A13B-4F88-9A09-24AB8767CE58}" type="presParOf" srcId="{59B5881D-4A04-4EB5-A06F-93F5C6690D28}" destId="{DAFC46A4-7692-4EFE-9291-0E4FDFF69270}" srcOrd="0" destOrd="0" presId="urn:microsoft.com/office/officeart/2018/2/layout/IconLabelList"/>
    <dgm:cxn modelId="{EF35BADF-1A18-40F8-987E-520EB7EED3C9}" type="presParOf" srcId="{DAFC46A4-7692-4EFE-9291-0E4FDFF69270}" destId="{5DD82E58-EC6A-4EC0-BF1C-56363E75803F}" srcOrd="0" destOrd="0" presId="urn:microsoft.com/office/officeart/2018/2/layout/IconLabelList"/>
    <dgm:cxn modelId="{FF014475-8F83-4745-AA55-F93DDB7EB2C0}" type="presParOf" srcId="{DAFC46A4-7692-4EFE-9291-0E4FDFF69270}" destId="{80CB9B91-D90D-433B-A554-32B7EFE43085}" srcOrd="1" destOrd="0" presId="urn:microsoft.com/office/officeart/2018/2/layout/IconLabelList"/>
    <dgm:cxn modelId="{5A6ACF95-EE4C-4F92-BD2F-B0DEA89B2126}" type="presParOf" srcId="{DAFC46A4-7692-4EFE-9291-0E4FDFF69270}" destId="{7DD3A676-C6C3-4E4A-8902-B0B7712D1B49}" srcOrd="2" destOrd="0" presId="urn:microsoft.com/office/officeart/2018/2/layout/IconLabelList"/>
    <dgm:cxn modelId="{007AE21B-176D-48FE-B0AE-D652BE6BB197}" type="presParOf" srcId="{59B5881D-4A04-4EB5-A06F-93F5C6690D28}" destId="{E6B70A42-BEE1-40F9-82E0-39CCE8849FB5}" srcOrd="1" destOrd="0" presId="urn:microsoft.com/office/officeart/2018/2/layout/IconLabelList"/>
    <dgm:cxn modelId="{3ABAAC66-A360-4D72-A628-C9A96C909276}" type="presParOf" srcId="{59B5881D-4A04-4EB5-A06F-93F5C6690D28}" destId="{B0BDD961-4A8B-457B-815F-85F0222F167B}" srcOrd="2" destOrd="0" presId="urn:microsoft.com/office/officeart/2018/2/layout/IconLabelList"/>
    <dgm:cxn modelId="{F1E1CFA9-BBBF-4F92-8D75-1AD66A71952E}" type="presParOf" srcId="{B0BDD961-4A8B-457B-815F-85F0222F167B}" destId="{30F7C885-F67C-4515-A478-B7701DF5D582}" srcOrd="0" destOrd="0" presId="urn:microsoft.com/office/officeart/2018/2/layout/IconLabelList"/>
    <dgm:cxn modelId="{FDBA29FF-D9F1-4C85-80DB-3714C3DF9CCE}" type="presParOf" srcId="{B0BDD961-4A8B-457B-815F-85F0222F167B}" destId="{1D6DAD1C-ED75-4E3E-ADB2-D1EED0986D0F}" srcOrd="1" destOrd="0" presId="urn:microsoft.com/office/officeart/2018/2/layout/IconLabelList"/>
    <dgm:cxn modelId="{C5405876-3A16-4C4C-AB80-7E1DC480524F}" type="presParOf" srcId="{B0BDD961-4A8B-457B-815F-85F0222F167B}" destId="{10A8C151-4FA5-43ED-B20A-31EDE5F15030}" srcOrd="2" destOrd="0" presId="urn:microsoft.com/office/officeart/2018/2/layout/IconLabelList"/>
    <dgm:cxn modelId="{3D9363A2-9037-430D-BE12-F93D687C6E2D}" type="presParOf" srcId="{59B5881D-4A04-4EB5-A06F-93F5C6690D28}" destId="{94991A34-F824-4DAD-BC3E-1355CF055D2E}" srcOrd="3" destOrd="0" presId="urn:microsoft.com/office/officeart/2018/2/layout/IconLabelList"/>
    <dgm:cxn modelId="{AD00A625-69E2-4454-952E-723E5CCF3002}" type="presParOf" srcId="{59B5881D-4A04-4EB5-A06F-93F5C6690D28}" destId="{D59BCA3A-9CCA-4551-B8DE-CEC104511636}" srcOrd="4" destOrd="0" presId="urn:microsoft.com/office/officeart/2018/2/layout/IconLabelList"/>
    <dgm:cxn modelId="{BADAEEEF-C63E-49A5-AC24-43B21F0F7B2E}" type="presParOf" srcId="{D59BCA3A-9CCA-4551-B8DE-CEC104511636}" destId="{2809C546-6C41-4ED5-882C-11F9D7629B77}" srcOrd="0" destOrd="0" presId="urn:microsoft.com/office/officeart/2018/2/layout/IconLabelList"/>
    <dgm:cxn modelId="{06789A5E-0B8C-400D-B148-D7049EF1635F}" type="presParOf" srcId="{D59BCA3A-9CCA-4551-B8DE-CEC104511636}" destId="{11F8514E-D477-42AE-81EB-1ACEA1D9F2D2}" srcOrd="1" destOrd="0" presId="urn:microsoft.com/office/officeart/2018/2/layout/IconLabelList"/>
    <dgm:cxn modelId="{B4C2896D-924B-4925-A32C-B3D45BEA1275}" type="presParOf" srcId="{D59BCA3A-9CCA-4551-B8DE-CEC104511636}" destId="{9850718D-8FBD-4454-A970-E7FF97C996C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F502E-7884-7945-BECE-77DE14B10915}">
      <dsp:nvSpPr>
        <dsp:cNvPr id="0" name=""/>
        <dsp:cNvSpPr/>
      </dsp:nvSpPr>
      <dsp:spPr>
        <a:xfrm>
          <a:off x="3367512" y="0"/>
          <a:ext cx="4192805" cy="419280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85E4F-D3CB-7845-874B-E074753403ED}">
      <dsp:nvSpPr>
        <dsp:cNvPr id="0" name=""/>
        <dsp:cNvSpPr/>
      </dsp:nvSpPr>
      <dsp:spPr>
        <a:xfrm>
          <a:off x="3640044" y="272532"/>
          <a:ext cx="1677122" cy="167712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Arterial: sangre pulsátil, roja brillante</a:t>
          </a:r>
        </a:p>
      </dsp:txBody>
      <dsp:txXfrm>
        <a:off x="3721914" y="354402"/>
        <a:ext cx="1513382" cy="1513382"/>
      </dsp:txXfrm>
    </dsp:sp>
    <dsp:sp modelId="{EC697D1F-EAC7-4041-98DE-C51F6A908769}">
      <dsp:nvSpPr>
        <dsp:cNvPr id="0" name=""/>
        <dsp:cNvSpPr/>
      </dsp:nvSpPr>
      <dsp:spPr>
        <a:xfrm>
          <a:off x="5610662" y="272532"/>
          <a:ext cx="1677122" cy="1677122"/>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Venosa: flujo constante, rojo oscuro</a:t>
          </a:r>
        </a:p>
      </dsp:txBody>
      <dsp:txXfrm>
        <a:off x="5692532" y="354402"/>
        <a:ext cx="1513382" cy="1513382"/>
      </dsp:txXfrm>
    </dsp:sp>
    <dsp:sp modelId="{C6FD07EA-AC44-E046-A82D-41A077AA23E3}">
      <dsp:nvSpPr>
        <dsp:cNvPr id="0" name=""/>
        <dsp:cNvSpPr/>
      </dsp:nvSpPr>
      <dsp:spPr>
        <a:xfrm>
          <a:off x="3640044" y="2243150"/>
          <a:ext cx="1677122" cy="1677122"/>
        </a:xfrm>
        <a:prstGeom prst="roundRect">
          <a:avLst/>
        </a:prstGeom>
        <a:solidFill>
          <a:schemeClr val="accent2">
            <a:hueOff val="4295742"/>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Capilar: leve, superficial</a:t>
          </a:r>
        </a:p>
      </dsp:txBody>
      <dsp:txXfrm>
        <a:off x="3721914" y="2325020"/>
        <a:ext cx="1513382" cy="1513382"/>
      </dsp:txXfrm>
    </dsp:sp>
    <dsp:sp modelId="{B30B3C1D-C1E7-4545-8267-20EC6EE77F1A}">
      <dsp:nvSpPr>
        <dsp:cNvPr id="0" name=""/>
        <dsp:cNvSpPr/>
      </dsp:nvSpPr>
      <dsp:spPr>
        <a:xfrm>
          <a:off x="5610662" y="2243150"/>
          <a:ext cx="1677122" cy="1677122"/>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Externa / Interna / Oculta</a:t>
          </a:r>
        </a:p>
      </dsp:txBody>
      <dsp:txXfrm>
        <a:off x="5692532" y="2325020"/>
        <a:ext cx="1513382" cy="15133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6A30D-2F43-4DDB-8D0F-8FF31B547F8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1988D-DB25-4CDB-B6DB-F5FA08DBFDC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68E1A-889F-4E40-8FF4-5BB2E3BC221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 </a:t>
          </a:r>
          <a:r>
            <a:rPr lang="en-US" sz="2500" kern="1200" dirty="0" err="1"/>
            <a:t>Ácido</a:t>
          </a:r>
          <a:r>
            <a:rPr lang="en-US" sz="2500" kern="1200" dirty="0"/>
            <a:t> </a:t>
          </a:r>
          <a:r>
            <a:rPr lang="en-US" sz="2500" kern="1200" dirty="0" err="1"/>
            <a:t>tranexámico</a:t>
          </a:r>
          <a:r>
            <a:rPr lang="en-US" sz="2500" kern="1200" dirty="0"/>
            <a:t>: </a:t>
          </a:r>
          <a:r>
            <a:rPr lang="en-US" sz="2500" kern="1200" dirty="0" err="1"/>
            <a:t>efectivo</a:t>
          </a:r>
          <a:r>
            <a:rPr lang="en-US" sz="2500" kern="1200" dirty="0"/>
            <a:t> </a:t>
          </a:r>
          <a:r>
            <a:rPr lang="en-US" sz="2500" kern="1200" dirty="0" err="1"/>
            <a:t>en</a:t>
          </a:r>
          <a:r>
            <a:rPr lang="en-US" sz="2500" kern="1200" dirty="0"/>
            <a:t> la 1.ª hora (1 g + 1 g/8h)</a:t>
          </a:r>
        </a:p>
      </dsp:txBody>
      <dsp:txXfrm>
        <a:off x="1435590" y="531"/>
        <a:ext cx="9080009" cy="1242935"/>
      </dsp:txXfrm>
    </dsp:sp>
    <dsp:sp modelId="{1FA425AA-71FB-4213-901C-05E184CBB8DA}">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4CDDA-F2D1-4B55-A5A8-0DBD735056A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0188D-E8FC-4EC0-A1D9-70C8937B75D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 </a:t>
          </a:r>
          <a:r>
            <a:rPr lang="en-US" sz="2500" kern="1200" dirty="0" err="1"/>
            <a:t>Ketamina</a:t>
          </a:r>
          <a:r>
            <a:rPr lang="en-US" sz="2500" kern="1200" dirty="0"/>
            <a:t>: </a:t>
          </a:r>
          <a:r>
            <a:rPr lang="en-US" sz="2500" kern="1200" dirty="0" err="1"/>
            <a:t>segura</a:t>
          </a:r>
          <a:r>
            <a:rPr lang="en-US" sz="2500" kern="1200" dirty="0"/>
            <a:t> </a:t>
          </a:r>
          <a:r>
            <a:rPr lang="en-US" sz="2500" kern="1200" dirty="0" err="1"/>
            <a:t>incluso</a:t>
          </a:r>
          <a:r>
            <a:rPr lang="en-US" sz="2500" kern="1200" dirty="0"/>
            <a:t> </a:t>
          </a:r>
          <a:r>
            <a:rPr lang="en-US" sz="2500" kern="1200" dirty="0" err="1"/>
            <a:t>en</a:t>
          </a:r>
          <a:r>
            <a:rPr lang="en-US" sz="2500" kern="1200" dirty="0"/>
            <a:t> TCE</a:t>
          </a:r>
        </a:p>
      </dsp:txBody>
      <dsp:txXfrm>
        <a:off x="1435590" y="1554201"/>
        <a:ext cx="9080009" cy="1242935"/>
      </dsp:txXfrm>
    </dsp:sp>
    <dsp:sp modelId="{A7612B0E-D66D-464D-838B-9FFF5695DFA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C6743-C33A-4703-906A-84DD348F93B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E60F2-7418-431F-A381-3589E1593E3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 Anticonvulsivantes: solo en crisis tempranas (7 días)</a:t>
          </a:r>
        </a:p>
      </dsp:txBody>
      <dsp:txXfrm>
        <a:off x="1435590" y="3107870"/>
        <a:ext cx="9080009" cy="1242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49928-CB95-3749-B342-5C0F28B50D40}">
      <dsp:nvSpPr>
        <dsp:cNvPr id="0" name=""/>
        <dsp:cNvSpPr/>
      </dsp:nvSpPr>
      <dsp:spPr>
        <a:xfrm>
          <a:off x="0" y="600259"/>
          <a:ext cx="6666833" cy="1352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Cambio a 'restricción de movimiento'</a:t>
          </a:r>
        </a:p>
      </dsp:txBody>
      <dsp:txXfrm>
        <a:off x="66025" y="666284"/>
        <a:ext cx="6534783" cy="1220470"/>
      </dsp:txXfrm>
    </dsp:sp>
    <dsp:sp modelId="{6F773BBF-04C3-DF4E-B289-89EB084112F6}">
      <dsp:nvSpPr>
        <dsp:cNvPr id="0" name=""/>
        <dsp:cNvSpPr/>
      </dsp:nvSpPr>
      <dsp:spPr>
        <a:xfrm>
          <a:off x="0" y="2050699"/>
          <a:ext cx="6666833" cy="135252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NEXUS y Regla Canadiense para evitar radiografías innecesarias</a:t>
          </a:r>
        </a:p>
      </dsp:txBody>
      <dsp:txXfrm>
        <a:off x="66025" y="2116724"/>
        <a:ext cx="6534783" cy="1220470"/>
      </dsp:txXfrm>
    </dsp:sp>
    <dsp:sp modelId="{58D3BF95-D81C-414F-8D00-8F6A8C867D42}">
      <dsp:nvSpPr>
        <dsp:cNvPr id="0" name=""/>
        <dsp:cNvSpPr/>
      </dsp:nvSpPr>
      <dsp:spPr>
        <a:xfrm>
          <a:off x="0" y="3501140"/>
          <a:ext cx="6666833" cy="13525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Preferencia por tomografía en trauma cervical</a:t>
          </a:r>
        </a:p>
      </dsp:txBody>
      <dsp:txXfrm>
        <a:off x="66025" y="3567165"/>
        <a:ext cx="6534783" cy="12204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B0C01-6DA4-C843-997F-1143BB738C29}">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42A878-4DC2-5644-BA11-4CC20AC88D8B}">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Evitar retrasos por exámenes innecesarios</a:t>
          </a:r>
        </a:p>
      </dsp:txBody>
      <dsp:txXfrm>
        <a:off x="0" y="2663"/>
        <a:ext cx="6666833" cy="1816197"/>
      </dsp:txXfrm>
    </dsp:sp>
    <dsp:sp modelId="{A38D7D2B-8BA3-144E-A0B4-BCEE253E33F6}">
      <dsp:nvSpPr>
        <dsp:cNvPr id="0" name=""/>
        <dsp:cNvSpPr/>
      </dsp:nvSpPr>
      <dsp:spPr>
        <a:xfrm>
          <a:off x="0" y="1818861"/>
          <a:ext cx="6666833" cy="0"/>
        </a:xfrm>
        <a:prstGeom prst="line">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w="12700" cap="flat" cmpd="sng" algn="ctr">
          <a:solidFill>
            <a:schemeClr val="accent2">
              <a:hueOff val="3221806"/>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CEE2B6-BAF9-3743-8540-959956D49481}">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Enfocar en estabilización y traslado</a:t>
          </a:r>
        </a:p>
      </dsp:txBody>
      <dsp:txXfrm>
        <a:off x="0" y="1818861"/>
        <a:ext cx="6666833" cy="1816197"/>
      </dsp:txXfrm>
    </dsp:sp>
    <dsp:sp modelId="{1397798A-B93C-8A45-B252-B1FF2456B177}">
      <dsp:nvSpPr>
        <dsp:cNvPr id="0" name=""/>
        <dsp:cNvSpPr/>
      </dsp:nvSpPr>
      <dsp:spPr>
        <a:xfrm>
          <a:off x="0" y="3635058"/>
          <a:ext cx="6666833" cy="0"/>
        </a:xfrm>
        <a:prstGeom prst="line">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7BB92F-FAEA-1B45-BCDB-9B5BB7FD01E3}">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Comunicación efectiva con esquema ABC</a:t>
          </a:r>
        </a:p>
      </dsp:txBody>
      <dsp:txXfrm>
        <a:off x="0" y="3635058"/>
        <a:ext cx="6666833" cy="1816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8A7B4-D24C-C144-9EB3-6B3EA75DE287}">
      <dsp:nvSpPr>
        <dsp:cNvPr id="0" name=""/>
        <dsp:cNvSpPr/>
      </dsp:nvSpPr>
      <dsp:spPr>
        <a:xfrm>
          <a:off x="0" y="63395"/>
          <a:ext cx="6364224" cy="12776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Vasoconstricción</a:t>
          </a:r>
        </a:p>
      </dsp:txBody>
      <dsp:txXfrm>
        <a:off x="62369" y="125764"/>
        <a:ext cx="6239486" cy="1152902"/>
      </dsp:txXfrm>
    </dsp:sp>
    <dsp:sp modelId="{8B018CBA-A957-9242-A701-BE7DE15D683C}">
      <dsp:nvSpPr>
        <dsp:cNvPr id="0" name=""/>
        <dsp:cNvSpPr/>
      </dsp:nvSpPr>
      <dsp:spPr>
        <a:xfrm>
          <a:off x="0" y="1433195"/>
          <a:ext cx="6364224" cy="127764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Agregación plaquetaria</a:t>
          </a:r>
        </a:p>
      </dsp:txBody>
      <dsp:txXfrm>
        <a:off x="62369" y="1495564"/>
        <a:ext cx="6239486" cy="1152902"/>
      </dsp:txXfrm>
    </dsp:sp>
    <dsp:sp modelId="{B6C6346C-D8A2-A54F-86F2-346952152B26}">
      <dsp:nvSpPr>
        <dsp:cNvPr id="0" name=""/>
        <dsp:cNvSpPr/>
      </dsp:nvSpPr>
      <dsp:spPr>
        <a:xfrm>
          <a:off x="0" y="2802996"/>
          <a:ext cx="6364224" cy="127764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Cascada de coagulación</a:t>
          </a:r>
        </a:p>
      </dsp:txBody>
      <dsp:txXfrm>
        <a:off x="62369" y="2865365"/>
        <a:ext cx="6239486" cy="1152902"/>
      </dsp:txXfrm>
    </dsp:sp>
    <dsp:sp modelId="{1D354C76-B762-EB4F-AF5D-F2A42662E319}">
      <dsp:nvSpPr>
        <dsp:cNvPr id="0" name=""/>
        <dsp:cNvSpPr/>
      </dsp:nvSpPr>
      <dsp:spPr>
        <a:xfrm>
          <a:off x="0" y="4172796"/>
          <a:ext cx="6364224" cy="127764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Efecto en presión arterial y perfusión</a:t>
          </a:r>
        </a:p>
      </dsp:txBody>
      <dsp:txXfrm>
        <a:off x="62369" y="4235165"/>
        <a:ext cx="6239486" cy="1152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A8E73-5603-4B0A-8D5E-D7F9976DD6B1}">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5EF92-A485-44F7-97EE-7A68C7911242}">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86CF04-3E2C-419E-B98D-935DA9BB6997}">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 Vía aérea</a:t>
          </a:r>
        </a:p>
      </dsp:txBody>
      <dsp:txXfrm>
        <a:off x="333914" y="2456402"/>
        <a:ext cx="1800000" cy="720000"/>
      </dsp:txXfrm>
    </dsp:sp>
    <dsp:sp modelId="{266C74B0-6781-4EBB-BDEA-D74F72A88698}">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77C95-6110-43C4-91C4-8D87E8B9099C}">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3A12C-7190-4166-AE6D-32D91704B3D5}">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 Ventilación</a:t>
          </a:r>
        </a:p>
      </dsp:txBody>
      <dsp:txXfrm>
        <a:off x="2448914" y="2456402"/>
        <a:ext cx="1800000" cy="720000"/>
      </dsp:txXfrm>
    </dsp:sp>
    <dsp:sp modelId="{E714EF12-B612-4B09-ACC4-86CEDE1D63BE}">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D56E6-339C-46EF-8CB3-212138A78398}">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C3E31-A016-4454-B075-64C0ADBB8462}">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 Circulación y control de hemorragia</a:t>
          </a:r>
        </a:p>
      </dsp:txBody>
      <dsp:txXfrm>
        <a:off x="4563914" y="2456402"/>
        <a:ext cx="1800000" cy="720000"/>
      </dsp:txXfrm>
    </dsp:sp>
    <dsp:sp modelId="{7029C516-5154-4ACA-899E-BFA858F3DF05}">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A5A1A-55BB-49AE-8FF6-943661EB4BA5}">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CC01E5-8395-486E-A17A-C914C780E509}">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 Estado neurológico</a:t>
          </a:r>
        </a:p>
      </dsp:txBody>
      <dsp:txXfrm>
        <a:off x="6678914" y="2456402"/>
        <a:ext cx="1800000" cy="720000"/>
      </dsp:txXfrm>
    </dsp:sp>
    <dsp:sp modelId="{C4ACE931-536F-4D7D-AF7C-5A00CC2F921D}">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6A886-BED2-47CA-A75C-DA0D14F5BE78}">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54FEA-0B2E-4C84-8463-5151417C00AB}">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 Exposición completa</a:t>
          </a:r>
        </a:p>
      </dsp:txBody>
      <dsp:txXfrm>
        <a:off x="8793914" y="2456402"/>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8594D-9A07-7040-9AAD-ACE3E66616B6}">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B626CE-371E-A545-8D5D-82DAEC884D47}">
      <dsp:nvSpPr>
        <dsp:cNvPr id="0" name=""/>
        <dsp:cNvSpPr/>
      </dsp:nvSpPr>
      <dsp:spPr>
        <a:xfrm>
          <a:off x="0" y="2663"/>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1. Presión directa</a:t>
          </a:r>
        </a:p>
      </dsp:txBody>
      <dsp:txXfrm>
        <a:off x="0" y="2663"/>
        <a:ext cx="6666833" cy="908098"/>
      </dsp:txXfrm>
    </dsp:sp>
    <dsp:sp modelId="{A0A16F66-5AB4-5644-BBA8-67F6A18E90BC}">
      <dsp:nvSpPr>
        <dsp:cNvPr id="0" name=""/>
        <dsp:cNvSpPr/>
      </dsp:nvSpPr>
      <dsp:spPr>
        <a:xfrm>
          <a:off x="0" y="910762"/>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E13DB0-F3BE-9841-A91D-7D943151BDFF}">
      <dsp:nvSpPr>
        <dsp:cNvPr id="0" name=""/>
        <dsp:cNvSpPr/>
      </dsp:nvSpPr>
      <dsp:spPr>
        <a:xfrm>
          <a:off x="0" y="910762"/>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2. Elevación del miembro</a:t>
          </a:r>
        </a:p>
      </dsp:txBody>
      <dsp:txXfrm>
        <a:off x="0" y="910762"/>
        <a:ext cx="6666833" cy="908098"/>
      </dsp:txXfrm>
    </dsp:sp>
    <dsp:sp modelId="{A22B44A9-3EEB-054C-918B-0A9D90278163}">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D0D876-0761-8244-8214-A00CE44E86AF}">
      <dsp:nvSpPr>
        <dsp:cNvPr id="0" name=""/>
        <dsp:cNvSpPr/>
      </dsp:nvSpPr>
      <dsp:spPr>
        <a:xfrm>
          <a:off x="0" y="1818861"/>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3. Compresión proximal</a:t>
          </a:r>
        </a:p>
      </dsp:txBody>
      <dsp:txXfrm>
        <a:off x="0" y="1818861"/>
        <a:ext cx="6666833" cy="908098"/>
      </dsp:txXfrm>
    </dsp:sp>
    <dsp:sp modelId="{A97EDF6F-23AE-7E4E-980A-84300D37E7BE}">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17C47F-2E9D-F84C-B04D-FF1717244770}">
      <dsp:nvSpPr>
        <dsp:cNvPr id="0" name=""/>
        <dsp:cNvSpPr/>
      </dsp:nvSpPr>
      <dsp:spPr>
        <a:xfrm>
          <a:off x="0" y="2726960"/>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4. Torniquete si es necesario</a:t>
          </a:r>
        </a:p>
      </dsp:txBody>
      <dsp:txXfrm>
        <a:off x="0" y="2726960"/>
        <a:ext cx="6666833" cy="908098"/>
      </dsp:txXfrm>
    </dsp:sp>
    <dsp:sp modelId="{E5370433-39F6-894B-AD1A-B3C251742864}">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5F736B-948D-C44E-A2E0-7C7216240046}">
      <dsp:nvSpPr>
        <dsp:cNvPr id="0" name=""/>
        <dsp:cNvSpPr/>
      </dsp:nvSpPr>
      <dsp:spPr>
        <a:xfrm>
          <a:off x="0" y="3635058"/>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5. Hemostáticos tópicos</a:t>
          </a:r>
        </a:p>
      </dsp:txBody>
      <dsp:txXfrm>
        <a:off x="0" y="3635058"/>
        <a:ext cx="6666833" cy="908098"/>
      </dsp:txXfrm>
    </dsp:sp>
    <dsp:sp modelId="{917E1C9E-CB5E-814E-8264-3E475BBBB9A8}">
      <dsp:nvSpPr>
        <dsp:cNvPr id="0" name=""/>
        <dsp:cNvSpPr/>
      </dsp:nvSpPr>
      <dsp:spPr>
        <a:xfrm>
          <a:off x="0" y="4543157"/>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ED5012-2A92-DD47-913A-2F1769765698}">
      <dsp:nvSpPr>
        <dsp:cNvPr id="0" name=""/>
        <dsp:cNvSpPr/>
      </dsp:nvSpPr>
      <dsp:spPr>
        <a:xfrm>
          <a:off x="0" y="4543157"/>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6. Vendajes compresivos</a:t>
          </a:r>
        </a:p>
      </dsp:txBody>
      <dsp:txXfrm>
        <a:off x="0" y="4543157"/>
        <a:ext cx="6666833" cy="908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CB0CD-7266-3E49-A174-FFC3529B4E99}">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2381F-95DF-2248-BD96-A74238F17D25}">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Indicaciones: hemorragias exanguinantes</a:t>
          </a:r>
        </a:p>
      </dsp:txBody>
      <dsp:txXfrm>
        <a:off x="398656" y="1088253"/>
        <a:ext cx="2959127" cy="1837317"/>
      </dsp:txXfrm>
    </dsp:sp>
    <dsp:sp modelId="{1D5C7BFA-969F-C64B-8E6D-7D78B29C2837}">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178B5-08F4-1A44-A4D0-9E64F695DA4A}">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Tiempo máximo: ≤ 2 horas</a:t>
          </a:r>
        </a:p>
      </dsp:txBody>
      <dsp:txXfrm>
        <a:off x="4155097" y="1088253"/>
        <a:ext cx="2959127" cy="1837317"/>
      </dsp:txXfrm>
    </dsp:sp>
    <dsp:sp modelId="{27F6354D-C94E-5B43-A771-4330E8F0BAB1}">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ED875-7BB7-EE4D-9187-AB14D0ED83B3}">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Complicaciones: isquemia, daño nervioso</a:t>
          </a:r>
        </a:p>
      </dsp:txBody>
      <dsp:txXfrm>
        <a:off x="7911539" y="1088253"/>
        <a:ext cx="2959127" cy="1837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A2628-8B4B-4F54-9ACE-991C549B4EEC}">
      <dsp:nvSpPr>
        <dsp:cNvPr id="0" name=""/>
        <dsp:cNvSpPr/>
      </dsp:nvSpPr>
      <dsp:spPr>
        <a:xfrm>
          <a:off x="0" y="2288"/>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99FBD-F766-48C1-95D8-6B3D6919C663}">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976B8-6CBD-4E1D-91BE-F60F62A50AFE}">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 Cuello: compromiso de vía aérea</a:t>
          </a:r>
        </a:p>
      </dsp:txBody>
      <dsp:txXfrm>
        <a:off x="1339618" y="2288"/>
        <a:ext cx="5024605" cy="1159843"/>
      </dsp:txXfrm>
    </dsp:sp>
    <dsp:sp modelId="{BE284B10-815E-4531-8AF8-CBF60D35ADCC}">
      <dsp:nvSpPr>
        <dsp:cNvPr id="0" name=""/>
        <dsp:cNvSpPr/>
      </dsp:nvSpPr>
      <dsp:spPr>
        <a:xfrm>
          <a:off x="0" y="1452092"/>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A47B3-C8A4-41CA-AB82-545B5102C7E1}">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24A576-68E8-4D14-A34A-09D22AE54BB4}">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 Tórax: riesgo de hemotórax</a:t>
          </a:r>
        </a:p>
      </dsp:txBody>
      <dsp:txXfrm>
        <a:off x="1339618" y="1452092"/>
        <a:ext cx="5024605" cy="1159843"/>
      </dsp:txXfrm>
    </dsp:sp>
    <dsp:sp modelId="{895AC1A9-4ADC-477D-B612-86FD06025819}">
      <dsp:nvSpPr>
        <dsp:cNvPr id="0" name=""/>
        <dsp:cNvSpPr/>
      </dsp:nvSpPr>
      <dsp:spPr>
        <a:xfrm>
          <a:off x="0" y="2901896"/>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AFDA6-D0A4-4E0F-ABC3-96301B17C46E}">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89544-310B-4BD3-8C9A-EF9815D0087F}">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 Abdomen: hemorragia oculta</a:t>
          </a:r>
        </a:p>
      </dsp:txBody>
      <dsp:txXfrm>
        <a:off x="1339618" y="2901896"/>
        <a:ext cx="5024605" cy="1159843"/>
      </dsp:txXfrm>
    </dsp:sp>
    <dsp:sp modelId="{77AF7CD5-78DB-4B23-A98F-2CCEAF8264C9}">
      <dsp:nvSpPr>
        <dsp:cNvPr id="0" name=""/>
        <dsp:cNvSpPr/>
      </dsp:nvSpPr>
      <dsp:spPr>
        <a:xfrm>
          <a:off x="0" y="4351700"/>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8C716-7675-48F8-B884-E69AB5440B8F}">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A59E9-D1F0-49F4-81CB-4BEDD0A8C55A}">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a:t>• Extremidades: posible lesión vascular/nerviosa</a:t>
          </a:r>
        </a:p>
      </dsp:txBody>
      <dsp:txXfrm>
        <a:off x="1339618" y="4351700"/>
        <a:ext cx="5024605" cy="11598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48447-E28B-0643-A8E3-5D893F17CD7F}">
      <dsp:nvSpPr>
        <dsp:cNvPr id="0" name=""/>
        <dsp:cNvSpPr/>
      </dsp:nvSpPr>
      <dsp:spPr>
        <a:xfrm>
          <a:off x="0" y="37309"/>
          <a:ext cx="6666833" cy="17105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Sospecha: taquicardia, hipotensión</a:t>
          </a:r>
        </a:p>
      </dsp:txBody>
      <dsp:txXfrm>
        <a:off x="83502" y="120811"/>
        <a:ext cx="6499829" cy="1543536"/>
      </dsp:txXfrm>
    </dsp:sp>
    <dsp:sp modelId="{3BA38F7F-9CBF-9149-AFCA-5A9164FAAB85}">
      <dsp:nvSpPr>
        <dsp:cNvPr id="0" name=""/>
        <dsp:cNvSpPr/>
      </dsp:nvSpPr>
      <dsp:spPr>
        <a:xfrm>
          <a:off x="0" y="1871689"/>
          <a:ext cx="6666833" cy="1710540"/>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Diagnóstico: FAST, TAC, Hb</a:t>
          </a:r>
        </a:p>
      </dsp:txBody>
      <dsp:txXfrm>
        <a:off x="83502" y="1955191"/>
        <a:ext cx="6499829" cy="1543536"/>
      </dsp:txXfrm>
    </dsp:sp>
    <dsp:sp modelId="{9244E336-6C94-DC47-BA02-4935D835770B}">
      <dsp:nvSpPr>
        <dsp:cNvPr id="0" name=""/>
        <dsp:cNvSpPr/>
      </dsp:nvSpPr>
      <dsp:spPr>
        <a:xfrm>
          <a:off x="0" y="3706069"/>
          <a:ext cx="6666833" cy="1710540"/>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Tratamiento: estabilización + cirugía</a:t>
          </a:r>
        </a:p>
      </dsp:txBody>
      <dsp:txXfrm>
        <a:off x="83502" y="3789571"/>
        <a:ext cx="6499829" cy="15435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E1ABD-2BB7-274B-84CA-CE82B20DD9B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04602-6EE4-8B49-B040-C9A8F6E1B823}">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 Ligadura, cauterio, clips, suturas</a:t>
          </a:r>
        </a:p>
      </dsp:txBody>
      <dsp:txXfrm>
        <a:off x="696297" y="538547"/>
        <a:ext cx="4171627" cy="2590157"/>
      </dsp:txXfrm>
    </dsp:sp>
    <dsp:sp modelId="{71D87B96-3E8F-EA4D-B38C-AA62389D7A5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C869B-E42B-4344-9822-DAA8F3EE5C88}">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 Agentes tópicos: colágeno, trombina</a:t>
          </a:r>
        </a:p>
      </dsp:txBody>
      <dsp:txXfrm>
        <a:off x="5991936" y="538547"/>
        <a:ext cx="4171627" cy="2590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82E58-EC6A-4EC0-BF1C-56363E75803F}">
      <dsp:nvSpPr>
        <dsp:cNvPr id="0" name=""/>
        <dsp:cNvSpPr/>
      </dsp:nvSpPr>
      <dsp:spPr>
        <a:xfrm>
          <a:off x="1167993" y="421040"/>
          <a:ext cx="1292537" cy="1292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3A676-C6C3-4E4A-8902-B0B7712D1B49}">
      <dsp:nvSpPr>
        <dsp:cNvPr id="0" name=""/>
        <dsp:cNvSpPr/>
      </dsp:nvSpPr>
      <dsp:spPr>
        <a:xfrm>
          <a:off x="378109"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Surge en 1977 tras un accidente aéreo</a:t>
          </a:r>
        </a:p>
      </dsp:txBody>
      <dsp:txXfrm>
        <a:off x="378109" y="2068861"/>
        <a:ext cx="2872305" cy="720000"/>
      </dsp:txXfrm>
    </dsp:sp>
    <dsp:sp modelId="{30F7C885-F67C-4515-A478-B7701DF5D582}">
      <dsp:nvSpPr>
        <dsp:cNvPr id="0" name=""/>
        <dsp:cNvSpPr/>
      </dsp:nvSpPr>
      <dsp:spPr>
        <a:xfrm>
          <a:off x="4542951" y="421040"/>
          <a:ext cx="1292537" cy="1292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A8C151-4FA5-43ED-B20A-31EDE5F15030}">
      <dsp:nvSpPr>
        <dsp:cNvPr id="0" name=""/>
        <dsp:cNvSpPr/>
      </dsp:nvSpPr>
      <dsp:spPr>
        <a:xfrm>
          <a:off x="3753067"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Dr. James Styner identificó deficiencias en la atención hospitalaria</a:t>
          </a:r>
        </a:p>
      </dsp:txBody>
      <dsp:txXfrm>
        <a:off x="3753067" y="2068861"/>
        <a:ext cx="2872305" cy="720000"/>
      </dsp:txXfrm>
    </dsp:sp>
    <dsp:sp modelId="{2809C546-6C41-4ED5-882C-11F9D7629B77}">
      <dsp:nvSpPr>
        <dsp:cNvPr id="0" name=""/>
        <dsp:cNvSpPr/>
      </dsp:nvSpPr>
      <dsp:spPr>
        <a:xfrm>
          <a:off x="7917909" y="421040"/>
          <a:ext cx="1292537" cy="1292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50718D-8FBD-4454-A970-E7FF97C996C7}">
      <dsp:nvSpPr>
        <dsp:cNvPr id="0" name=""/>
        <dsp:cNvSpPr/>
      </dsp:nvSpPr>
      <dsp:spPr>
        <a:xfrm>
          <a:off x="7128025"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Protocolos diseñados para reducir la mortalidad en traumas</a:t>
          </a:r>
        </a:p>
      </dsp:txBody>
      <dsp:txXfrm>
        <a:off x="7128025" y="2068861"/>
        <a:ext cx="287230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21CD9-A9A3-B747-9035-D0A80B0CF205}" type="datetimeFigureOut">
              <a:rPr lang="es-EC" smtClean="0"/>
              <a:t>11/6/25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7C738-AC98-DC4E-9F8F-76827E378AFB}" type="slidenum">
              <a:rPr lang="es-EC" smtClean="0"/>
              <a:t>‹Nº›</a:t>
            </a:fld>
            <a:endParaRPr lang="es-EC"/>
          </a:p>
        </p:txBody>
      </p:sp>
    </p:spTree>
    <p:extLst>
      <p:ext uri="{BB962C8B-B14F-4D97-AF65-F5344CB8AC3E}">
        <p14:creationId xmlns:p14="http://schemas.microsoft.com/office/powerpoint/2010/main" val="178880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7B9F3-3FA0-EB81-E5E1-47C64FBAB52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1E80E63C-CC30-D652-D433-22BA304A4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4333AE07-3669-0BE8-41C0-FBDA1BE4715B}"/>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5" name="Marcador de pie de página 4">
            <a:extLst>
              <a:ext uri="{FF2B5EF4-FFF2-40B4-BE49-F238E27FC236}">
                <a16:creationId xmlns:a16="http://schemas.microsoft.com/office/drawing/2014/main" id="{89615820-EFFB-403F-D0D7-7728C3DAF8E2}"/>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549149C3-6BD5-7498-B916-C19A97E4D56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93074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C77AF-7A38-B70E-B0BF-F08C2BADFA7A}"/>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AF64AD36-AD5B-6127-CA37-1BBDA263F45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6B03D39C-E7AE-1183-A47B-72998D9F217C}"/>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5" name="Marcador de pie de página 4">
            <a:extLst>
              <a:ext uri="{FF2B5EF4-FFF2-40B4-BE49-F238E27FC236}">
                <a16:creationId xmlns:a16="http://schemas.microsoft.com/office/drawing/2014/main" id="{11C44875-AF12-0AFB-EE04-3AD6E70EE489}"/>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5647E0EA-3555-1F3E-7800-4B3EF986825F}"/>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87581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E39C5B-106E-0BF0-8E43-6BCAA5B11B5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239E2B3C-E599-BC0D-6A87-2593E57B0A0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72E6F571-BB07-940A-DD5C-757F98C503FD}"/>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5" name="Marcador de pie de página 4">
            <a:extLst>
              <a:ext uri="{FF2B5EF4-FFF2-40B4-BE49-F238E27FC236}">
                <a16:creationId xmlns:a16="http://schemas.microsoft.com/office/drawing/2014/main" id="{0FC01316-1D0A-11B6-4EEB-BC300C30A98A}"/>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8711F6FB-D71A-6784-E7CF-780D1A55FD98}"/>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0481421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1E2CE-2561-5299-1C02-3DE218D677EB}"/>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D2D95FAF-86AC-C77F-C667-4D4DF4DA75C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827E6A4-EFC8-74BF-F2C3-74F72EBEFA3F}"/>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5" name="Marcador de pie de página 4">
            <a:extLst>
              <a:ext uri="{FF2B5EF4-FFF2-40B4-BE49-F238E27FC236}">
                <a16:creationId xmlns:a16="http://schemas.microsoft.com/office/drawing/2014/main" id="{E516C467-502C-C815-2386-5569920EF697}"/>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625FCEEF-CBEF-44FC-E595-12D09EBFD008}"/>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101066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C11814-F764-A0D1-1297-F25D6AE40BE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83676514-84CD-FE2B-F9BC-F0A187C477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7255E7C-2C81-4B3D-7C9D-A449BEA31C52}"/>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5" name="Marcador de pie de página 4">
            <a:extLst>
              <a:ext uri="{FF2B5EF4-FFF2-40B4-BE49-F238E27FC236}">
                <a16:creationId xmlns:a16="http://schemas.microsoft.com/office/drawing/2014/main" id="{948389F0-F823-323F-9277-175B6DEADC5E}"/>
              </a:ext>
            </a:extLst>
          </p:cNvPr>
          <p:cNvSpPr>
            <a:spLocks noGrp="1"/>
          </p:cNvSpPr>
          <p:nvPr>
            <p:ph type="ftr" sz="quarter" idx="11"/>
          </p:nvPr>
        </p:nvSpPr>
        <p:spPr/>
        <p:txBody>
          <a:bodyPr/>
          <a:lstStyle/>
          <a:p>
            <a:r>
              <a:rPr lang="en-US"/>
              <a:t>Sample Footer</a:t>
            </a:r>
            <a:endParaRPr lang="en-US" dirty="0"/>
          </a:p>
        </p:txBody>
      </p:sp>
      <p:sp>
        <p:nvSpPr>
          <p:cNvPr id="6" name="Marcador de número de diapositiva 5">
            <a:extLst>
              <a:ext uri="{FF2B5EF4-FFF2-40B4-BE49-F238E27FC236}">
                <a16:creationId xmlns:a16="http://schemas.microsoft.com/office/drawing/2014/main" id="{F41263F5-2BC5-ABB2-4F8B-5434384D180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711985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155EE-8281-A59E-FCC4-FAA578042250}"/>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3534414E-E7FD-E1E3-A492-E783A924A5C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F5AD31B6-4975-0440-D5CD-9E75B005182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EFF3FFAD-1350-82EA-BB47-F96FB2139B10}"/>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6" name="Marcador de pie de página 5">
            <a:extLst>
              <a:ext uri="{FF2B5EF4-FFF2-40B4-BE49-F238E27FC236}">
                <a16:creationId xmlns:a16="http://schemas.microsoft.com/office/drawing/2014/main" id="{6A38FB01-894D-DB5D-1976-56DCD92766AE}"/>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682C75B8-1597-0E0F-657A-FAA8F47C88BD}"/>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30823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A0136-94F5-27BB-06F3-CFEEDC05EB9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0B438DE-01BC-2FD9-0167-2563B1F5B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4BC8A05-6F0D-0B57-5126-54F7B895268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94615BF9-8A17-72CD-EB0C-32874622F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9F46E3D-A836-63D6-77FE-85E62B9F16C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10C9F9C7-519A-FC84-301B-360D00CC4BB2}"/>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8" name="Marcador de pie de página 7">
            <a:extLst>
              <a:ext uri="{FF2B5EF4-FFF2-40B4-BE49-F238E27FC236}">
                <a16:creationId xmlns:a16="http://schemas.microsoft.com/office/drawing/2014/main" id="{AE272456-90A9-AB72-BBDC-341109148D39}"/>
              </a:ext>
            </a:extLst>
          </p:cNvPr>
          <p:cNvSpPr>
            <a:spLocks noGrp="1"/>
          </p:cNvSpPr>
          <p:nvPr>
            <p:ph type="ftr" sz="quarter" idx="11"/>
          </p:nvPr>
        </p:nvSpPr>
        <p:spPr/>
        <p:txBody>
          <a:bodyPr/>
          <a:lstStyle/>
          <a:p>
            <a:r>
              <a:rPr lang="en-US"/>
              <a:t>Sample Footer</a:t>
            </a:r>
            <a:endParaRPr lang="en-US" dirty="0"/>
          </a:p>
        </p:txBody>
      </p:sp>
      <p:sp>
        <p:nvSpPr>
          <p:cNvPr id="9" name="Marcador de número de diapositiva 8">
            <a:extLst>
              <a:ext uri="{FF2B5EF4-FFF2-40B4-BE49-F238E27FC236}">
                <a16:creationId xmlns:a16="http://schemas.microsoft.com/office/drawing/2014/main" id="{5D691A0D-9465-B051-F990-0A1EE88DDD35}"/>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2380221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A9329-439B-916B-44D9-CF58C70C4733}"/>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52B27342-925D-4F28-2D2A-ACF8E1FBE639}"/>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4" name="Marcador de pie de página 3">
            <a:extLst>
              <a:ext uri="{FF2B5EF4-FFF2-40B4-BE49-F238E27FC236}">
                <a16:creationId xmlns:a16="http://schemas.microsoft.com/office/drawing/2014/main" id="{F95D84DA-1E61-502B-9D82-7BC3345751AC}"/>
              </a:ext>
            </a:extLst>
          </p:cNvPr>
          <p:cNvSpPr>
            <a:spLocks noGrp="1"/>
          </p:cNvSpPr>
          <p:nvPr>
            <p:ph type="ftr" sz="quarter" idx="11"/>
          </p:nvPr>
        </p:nvSpPr>
        <p:spPr/>
        <p:txBody>
          <a:bodyPr/>
          <a:lstStyle/>
          <a:p>
            <a:r>
              <a:rPr lang="en-US"/>
              <a:t>Sample Footer</a:t>
            </a:r>
            <a:endParaRPr lang="en-US" dirty="0"/>
          </a:p>
        </p:txBody>
      </p:sp>
      <p:sp>
        <p:nvSpPr>
          <p:cNvPr id="5" name="Marcador de número de diapositiva 4">
            <a:extLst>
              <a:ext uri="{FF2B5EF4-FFF2-40B4-BE49-F238E27FC236}">
                <a16:creationId xmlns:a16="http://schemas.microsoft.com/office/drawing/2014/main" id="{806EF190-464F-7E5C-FE20-0374C3CD3D02}"/>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300063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D67469-5AEA-7224-440D-0D9F6571B8FD}"/>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3" name="Marcador de pie de página 2">
            <a:extLst>
              <a:ext uri="{FF2B5EF4-FFF2-40B4-BE49-F238E27FC236}">
                <a16:creationId xmlns:a16="http://schemas.microsoft.com/office/drawing/2014/main" id="{666EB14E-0326-E472-C64B-A32C8672163B}"/>
              </a:ext>
            </a:extLst>
          </p:cNvPr>
          <p:cNvSpPr>
            <a:spLocks noGrp="1"/>
          </p:cNvSpPr>
          <p:nvPr>
            <p:ph type="ftr" sz="quarter" idx="11"/>
          </p:nvPr>
        </p:nvSpPr>
        <p:spPr/>
        <p:txBody>
          <a:bodyPr/>
          <a:lstStyle/>
          <a:p>
            <a:r>
              <a:rPr lang="en-US"/>
              <a:t>Sample Footer</a:t>
            </a:r>
            <a:endParaRPr lang="en-US" dirty="0"/>
          </a:p>
        </p:txBody>
      </p:sp>
      <p:sp>
        <p:nvSpPr>
          <p:cNvPr id="4" name="Marcador de número de diapositiva 3">
            <a:extLst>
              <a:ext uri="{FF2B5EF4-FFF2-40B4-BE49-F238E27FC236}">
                <a16:creationId xmlns:a16="http://schemas.microsoft.com/office/drawing/2014/main" id="{78C20DC9-E148-5B92-D6CF-F223EF16E96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4523677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48BFD-AEDB-563A-7BF2-85FFA62585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F16AB714-B3D9-E0BE-AC96-A280D44D3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68A062E4-69CC-7EBD-9945-4733C305F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44BB27A-963F-BA03-5A5E-FB60FB0C2AD2}"/>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6" name="Marcador de pie de página 5">
            <a:extLst>
              <a:ext uri="{FF2B5EF4-FFF2-40B4-BE49-F238E27FC236}">
                <a16:creationId xmlns:a16="http://schemas.microsoft.com/office/drawing/2014/main" id="{65A93F65-07C3-5113-3AC3-4FCBF0639785}"/>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D1C2AC7C-A25C-A688-B549-0E831D7DE6FD}"/>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6974203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9F415-C21D-01BE-A77A-4FDCAFAEDA2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83730520-B3A3-99EC-158A-83E429C4E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B1DCDD2-CA22-E52D-0F24-02DD0ED15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194234E-F043-F8B7-472C-66B0CB4F0C81}"/>
              </a:ext>
            </a:extLst>
          </p:cNvPr>
          <p:cNvSpPr>
            <a:spLocks noGrp="1"/>
          </p:cNvSpPr>
          <p:nvPr>
            <p:ph type="dt" sz="half" idx="10"/>
          </p:nvPr>
        </p:nvSpPr>
        <p:spPr/>
        <p:txBody>
          <a:bodyPr/>
          <a:lstStyle/>
          <a:p>
            <a:fld id="{246CB39B-5F4C-4A7E-9BE3-AAFD45576D16}" type="datetime2">
              <a:rPr lang="en-US" smtClean="0"/>
              <a:t>Wednesday, June 11, 2025</a:t>
            </a:fld>
            <a:endParaRPr lang="en-US" dirty="0"/>
          </a:p>
        </p:txBody>
      </p:sp>
      <p:sp>
        <p:nvSpPr>
          <p:cNvPr id="6" name="Marcador de pie de página 5">
            <a:extLst>
              <a:ext uri="{FF2B5EF4-FFF2-40B4-BE49-F238E27FC236}">
                <a16:creationId xmlns:a16="http://schemas.microsoft.com/office/drawing/2014/main" id="{3E6D0989-DF3B-6D6D-7F98-747B28CE04A6}"/>
              </a:ext>
            </a:extLst>
          </p:cNvPr>
          <p:cNvSpPr>
            <a:spLocks noGrp="1"/>
          </p:cNvSpPr>
          <p:nvPr>
            <p:ph type="ftr" sz="quarter" idx="11"/>
          </p:nvPr>
        </p:nvSpPr>
        <p:spPr/>
        <p:txBody>
          <a:bodyPr/>
          <a:lstStyle/>
          <a:p>
            <a:r>
              <a:rPr lang="en-US"/>
              <a:t>Sample Footer</a:t>
            </a:r>
            <a:endParaRPr lang="en-US" dirty="0"/>
          </a:p>
        </p:txBody>
      </p:sp>
      <p:sp>
        <p:nvSpPr>
          <p:cNvPr id="7" name="Marcador de número de diapositiva 6">
            <a:extLst>
              <a:ext uri="{FF2B5EF4-FFF2-40B4-BE49-F238E27FC236}">
                <a16:creationId xmlns:a16="http://schemas.microsoft.com/office/drawing/2014/main" id="{B520635A-6E8C-5D0E-C775-E944910768AA}"/>
              </a:ext>
            </a:extLst>
          </p:cNvPr>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6342916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2C85673-7E6E-E36C-AD83-494C2F32B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A3615282-7BD5-E025-5DE9-15B708039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7EE2575-F882-5FE6-0693-69112BFD9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6CB39B-5F4C-4A7E-9BE3-AAFD45576D16}" type="datetime2">
              <a:rPr lang="en-US" smtClean="0"/>
              <a:t>Wednesday, June 11, 2025</a:t>
            </a:fld>
            <a:endParaRPr lang="en-US" dirty="0"/>
          </a:p>
        </p:txBody>
      </p:sp>
      <p:sp>
        <p:nvSpPr>
          <p:cNvPr id="5" name="Marcador de pie de página 4">
            <a:extLst>
              <a:ext uri="{FF2B5EF4-FFF2-40B4-BE49-F238E27FC236}">
                <a16:creationId xmlns:a16="http://schemas.microsoft.com/office/drawing/2014/main" id="{9C1C2D7E-4388-2389-76A0-0349D4002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a:t>
            </a:r>
            <a:endParaRPr lang="en-US" dirty="0"/>
          </a:p>
        </p:txBody>
      </p:sp>
      <p:sp>
        <p:nvSpPr>
          <p:cNvPr id="6" name="Marcador de número de diapositiva 5">
            <a:extLst>
              <a:ext uri="{FF2B5EF4-FFF2-40B4-BE49-F238E27FC236}">
                <a16:creationId xmlns:a16="http://schemas.microsoft.com/office/drawing/2014/main" id="{A6FD84E5-C818-4996-93D1-660A61723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21145113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DE03CD-E61F-7798-8DE1-11CA9FD11CA8}"/>
              </a:ext>
            </a:extLst>
          </p:cNvPr>
          <p:cNvSpPr>
            <a:spLocks noGrp="1"/>
          </p:cNvSpPr>
          <p:nvPr>
            <p:ph type="title"/>
          </p:nvPr>
        </p:nvSpPr>
        <p:spPr>
          <a:xfrm>
            <a:off x="144050" y="-89211"/>
            <a:ext cx="5445334" cy="4020341"/>
          </a:xfrm>
        </p:spPr>
        <p:txBody>
          <a:bodyPr vert="horz" lIns="91440" tIns="45720" rIns="91440" bIns="45720" rtlCol="0" anchor="b">
            <a:normAutofit/>
          </a:bodyPr>
          <a:lstStyle/>
          <a:p>
            <a:r>
              <a:rPr lang="es-EC" sz="2200" dirty="0"/>
              <a:t>Principios básicos de manejo de las hemorragias en heridas: </a:t>
            </a:r>
            <a:br>
              <a:rPr lang="es-EC" sz="2200" dirty="0"/>
            </a:br>
            <a:br>
              <a:rPr lang="es-EC" sz="2200" dirty="0"/>
            </a:br>
            <a:r>
              <a:rPr lang="es-EC" sz="2200" dirty="0"/>
              <a:t>A,B,C del control de las hemorragias</a:t>
            </a:r>
            <a:br>
              <a:rPr lang="es-EC" sz="2200" dirty="0"/>
            </a:br>
            <a:r>
              <a:rPr lang="es-EC" sz="2200" dirty="0"/>
              <a:t>Ligadura de un vaso sanguíneo</a:t>
            </a:r>
            <a:br>
              <a:rPr lang="es-EC" sz="2200" dirty="0"/>
            </a:br>
            <a:r>
              <a:rPr lang="es-EC" sz="2200" dirty="0"/>
              <a:t>Líquidos intravenosos en el shock</a:t>
            </a:r>
            <a:br>
              <a:rPr lang="es-EC" dirty="0"/>
            </a:br>
            <a:br>
              <a:rPr lang="es-EC" dirty="0"/>
            </a:br>
            <a:br>
              <a:rPr lang="es-EC" dirty="0"/>
            </a:br>
            <a:endParaRPr lang="en-US" sz="40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4B0BED53-0481-A132-CC14-0C3B7091E0C8}"/>
              </a:ext>
            </a:extLst>
          </p:cNvPr>
          <p:cNvSpPr txBox="1">
            <a:spLocks/>
          </p:cNvSpPr>
          <p:nvPr/>
        </p:nvSpPr>
        <p:spPr>
          <a:xfrm>
            <a:off x="421732" y="4302810"/>
            <a:ext cx="6156676" cy="2183510"/>
          </a:xfrm>
          <a:prstGeom prst="rect">
            <a:avLst/>
          </a:prstGeom>
        </p:spPr>
        <p:txBody>
          <a:bodyPr vert="horz" lIns="91440" tIns="45720" rIns="91440" bIns="45720" rtlCol="0" anchorCtr="0">
            <a:normAutofit/>
          </a:bodyPr>
          <a:lst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a:lstStyle>
          <a:p>
            <a:pPr>
              <a:lnSpc>
                <a:spcPct val="90000"/>
              </a:lnSpc>
              <a:spcAft>
                <a:spcPts val="600"/>
              </a:spcAft>
            </a:pPr>
            <a:endParaRPr lang="en-US" sz="2200" dirty="0">
              <a:latin typeface="+mn-lt"/>
              <a:ea typeface="+mn-ea"/>
              <a:cs typeface="+mn-cs"/>
            </a:endParaRPr>
          </a:p>
          <a:p>
            <a:pPr indent="-228600">
              <a:lnSpc>
                <a:spcPct val="90000"/>
              </a:lnSpc>
              <a:spcAft>
                <a:spcPts val="600"/>
              </a:spcAft>
              <a:buFont typeface="Arial" panose="020B0604020202020204" pitchFamily="34" charset="0"/>
              <a:buChar char="•"/>
            </a:pPr>
            <a:r>
              <a:rPr lang="en-US" sz="2200" dirty="0">
                <a:latin typeface="+mn-lt"/>
                <a:ea typeface="+mn-ea"/>
                <a:cs typeface="+mn-cs"/>
              </a:rPr>
              <a:t>Dra. María Montero</a:t>
            </a:r>
          </a:p>
          <a:p>
            <a:pPr indent="-228600">
              <a:lnSpc>
                <a:spcPct val="90000"/>
              </a:lnSpc>
              <a:spcAft>
                <a:spcPts val="600"/>
              </a:spcAft>
              <a:buFont typeface="Arial" panose="020B0604020202020204" pitchFamily="34" charset="0"/>
              <a:buChar char="•"/>
            </a:pPr>
            <a:endParaRPr lang="en-US" sz="2200" dirty="0">
              <a:latin typeface="+mn-lt"/>
              <a:ea typeface="+mn-ea"/>
              <a:cs typeface="+mn-cs"/>
            </a:endParaRPr>
          </a:p>
          <a:p>
            <a:pPr>
              <a:lnSpc>
                <a:spcPct val="90000"/>
              </a:lnSpc>
              <a:spcAft>
                <a:spcPts val="600"/>
              </a:spcAft>
            </a:pPr>
            <a:r>
              <a:rPr lang="en-US" sz="2200" dirty="0">
                <a:latin typeface="+mn-lt"/>
                <a:ea typeface="+mn-ea"/>
                <a:cs typeface="+mn-cs"/>
              </a:rPr>
              <a:t>Medicina Interna</a:t>
            </a:r>
          </a:p>
          <a:p>
            <a:pPr>
              <a:lnSpc>
                <a:spcPct val="90000"/>
              </a:lnSpc>
              <a:spcAft>
                <a:spcPts val="600"/>
              </a:spcAft>
            </a:pPr>
            <a:r>
              <a:rPr lang="en-US" sz="2200" dirty="0">
                <a:latin typeface="+mn-lt"/>
                <a:ea typeface="+mn-ea"/>
                <a:cs typeface="+mn-cs"/>
              </a:rPr>
              <a:t>Alta </a:t>
            </a:r>
            <a:r>
              <a:rPr lang="en-US" sz="2200" dirty="0" err="1">
                <a:latin typeface="+mn-lt"/>
                <a:ea typeface="+mn-ea"/>
                <a:cs typeface="+mn-cs"/>
              </a:rPr>
              <a:t>especialidad</a:t>
            </a:r>
            <a:r>
              <a:rPr lang="en-US" sz="2200" dirty="0">
                <a:latin typeface="+mn-lt"/>
                <a:ea typeface="+mn-ea"/>
                <a:cs typeface="+mn-cs"/>
              </a:rPr>
              <a:t> Medicina </a:t>
            </a:r>
            <a:r>
              <a:rPr lang="en-US" sz="2200" dirty="0" err="1">
                <a:latin typeface="+mn-lt"/>
                <a:ea typeface="+mn-ea"/>
                <a:cs typeface="+mn-cs"/>
              </a:rPr>
              <a:t>Paliativa</a:t>
            </a:r>
            <a:endParaRPr lang="en-US" sz="2200" dirty="0">
              <a:latin typeface="+mn-lt"/>
              <a:ea typeface="+mn-ea"/>
              <a:cs typeface="+mn-cs"/>
            </a:endParaRPr>
          </a:p>
        </p:txBody>
      </p:sp>
      <p:pic>
        <p:nvPicPr>
          <p:cNvPr id="4" name="Imagen 3">
            <a:extLst>
              <a:ext uri="{FF2B5EF4-FFF2-40B4-BE49-F238E27FC236}">
                <a16:creationId xmlns:a16="http://schemas.microsoft.com/office/drawing/2014/main" id="{EA85E024-BD3E-4D2E-C7F6-C4BCAA5A54AA}"/>
              </a:ext>
            </a:extLst>
          </p:cNvPr>
          <p:cNvPicPr>
            <a:picLocks noChangeAspect="1"/>
          </p:cNvPicPr>
          <p:nvPr/>
        </p:nvPicPr>
        <p:blipFill>
          <a:blip r:embed="rId2"/>
          <a:srcRect l="245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9478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s-EC" sz="4800"/>
              <a:t>Hemostasia quirúrgica (breve)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36DB6F9-7F27-EBCE-3164-B4F17A6E792E}"/>
              </a:ext>
            </a:extLst>
          </p:cNvPr>
          <p:cNvGraphicFramePr>
            <a:graphicFrameLocks noGrp="1"/>
          </p:cNvGraphicFramePr>
          <p:nvPr>
            <p:ph idx="1"/>
            <p:extLst>
              <p:ext uri="{D42A27DB-BD31-4B8C-83A1-F6EECF244321}">
                <p14:modId xmlns:p14="http://schemas.microsoft.com/office/powerpoint/2010/main" val="408600831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s-EC" sz="4800"/>
              <a:t>Origen del ATLS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0D69FD5-F32D-F942-5A6D-04B905AB9A4C}"/>
              </a:ext>
            </a:extLst>
          </p:cNvPr>
          <p:cNvGraphicFramePr>
            <a:graphicFrameLocks noGrp="1"/>
          </p:cNvGraphicFramePr>
          <p:nvPr>
            <p:ph idx="1"/>
            <p:extLst>
              <p:ext uri="{D42A27DB-BD31-4B8C-83A1-F6EECF244321}">
                <p14:modId xmlns:p14="http://schemas.microsoft.com/office/powerpoint/2010/main" val="3960366607"/>
              </p:ext>
            </p:extLst>
          </p:nvPr>
        </p:nvGraphicFramePr>
        <p:xfrm>
          <a:off x="904602" y="1890057"/>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9C3DE613-D14F-6688-E8FC-EC39F01D9C01}"/>
              </a:ext>
            </a:extLst>
          </p:cNvPr>
          <p:cNvSpPr txBox="1"/>
          <p:nvPr/>
        </p:nvSpPr>
        <p:spPr>
          <a:xfrm>
            <a:off x="904601" y="5718453"/>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
        <p:nvSpPr>
          <p:cNvPr id="8" name="CuadroTexto 7">
            <a:extLst>
              <a:ext uri="{FF2B5EF4-FFF2-40B4-BE49-F238E27FC236}">
                <a16:creationId xmlns:a16="http://schemas.microsoft.com/office/drawing/2014/main" id="{2F725E8A-F5EB-B12C-2CA7-B73F5DA35B46}"/>
              </a:ext>
            </a:extLst>
          </p:cNvPr>
          <p:cNvSpPr txBox="1"/>
          <p:nvPr/>
        </p:nvSpPr>
        <p:spPr>
          <a:xfrm>
            <a:off x="5432747" y="966727"/>
            <a:ext cx="6096000" cy="1200329"/>
          </a:xfrm>
          <a:prstGeom prst="rect">
            <a:avLst/>
          </a:prstGeom>
          <a:solidFill>
            <a:schemeClr val="accent2">
              <a:lumMod val="40000"/>
              <a:lumOff val="60000"/>
            </a:schemeClr>
          </a:solidFill>
        </p:spPr>
        <p:txBody>
          <a:bodyPr wrap="square">
            <a:spAutoFit/>
          </a:bodyPr>
          <a:lstStyle/>
          <a:p>
            <a:r>
              <a:rPr lang="es-EC" dirty="0"/>
              <a:t>“Si yo puedo proporcionar un mejor cuidado en el campo, con recursos limitados, que el que mis hijos y yo recibimos en las instalaciones de atención primaria, hay algo mal en sistema y debe ser cambiado¨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D7480-5C9E-5141-E289-86B248A5A79B}"/>
              </a:ext>
            </a:extLst>
          </p:cNvPr>
          <p:cNvSpPr>
            <a:spLocks noGrp="1"/>
          </p:cNvSpPr>
          <p:nvPr>
            <p:ph type="title"/>
          </p:nvPr>
        </p:nvSpPr>
        <p:spPr/>
        <p:txBody>
          <a:bodyPr/>
          <a:lstStyle/>
          <a:p>
            <a:r>
              <a:rPr lang="es-EC" dirty="0">
                <a:solidFill>
                  <a:schemeClr val="tx2">
                    <a:lumMod val="75000"/>
                    <a:lumOff val="25000"/>
                  </a:schemeClr>
                </a:solidFill>
              </a:rPr>
              <a:t>Conceptos fundamentales</a:t>
            </a:r>
          </a:p>
        </p:txBody>
      </p:sp>
      <p:sp>
        <p:nvSpPr>
          <p:cNvPr id="3" name="Marcador de contenido 2">
            <a:extLst>
              <a:ext uri="{FF2B5EF4-FFF2-40B4-BE49-F238E27FC236}">
                <a16:creationId xmlns:a16="http://schemas.microsoft.com/office/drawing/2014/main" id="{F9558F86-B688-0EAB-9914-2515C5AE5617}"/>
              </a:ext>
            </a:extLst>
          </p:cNvPr>
          <p:cNvSpPr>
            <a:spLocks noGrp="1"/>
          </p:cNvSpPr>
          <p:nvPr>
            <p:ph idx="1"/>
          </p:nvPr>
        </p:nvSpPr>
        <p:spPr/>
        <p:txBody>
          <a:bodyPr/>
          <a:lstStyle/>
          <a:p>
            <a:pPr algn="just"/>
            <a:r>
              <a:rPr lang="es-EC" dirty="0"/>
              <a:t>En la atención al paciente traumatizado, el enfoque principal es la reducción de la mortalidad, la cual supera el 30% en víctimas politraumatizadas.</a:t>
            </a:r>
          </a:p>
          <a:p>
            <a:pPr marL="0" indent="0" algn="just">
              <a:buNone/>
            </a:pPr>
            <a:endParaRPr lang="es-EC" dirty="0"/>
          </a:p>
          <a:p>
            <a:pPr algn="just"/>
            <a:r>
              <a:rPr lang="es-EC" dirty="0"/>
              <a:t>El llamado Consenso de Berlín diferencia al paciente traumatizado del politraumatizado cuando, en este último caso, se presentan dos o más lesiones, un puntaje AIS (Abbreviated Injury Scale) igual o mayor a 3, y/o uno o más criterios de gravedad.</a:t>
            </a:r>
          </a:p>
          <a:p>
            <a:endParaRPr lang="es-EC" dirty="0"/>
          </a:p>
        </p:txBody>
      </p:sp>
    </p:spTree>
    <p:extLst>
      <p:ext uri="{BB962C8B-B14F-4D97-AF65-F5344CB8AC3E}">
        <p14:creationId xmlns:p14="http://schemas.microsoft.com/office/powerpoint/2010/main" val="255534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A36AD-B6E3-A71E-E1E6-16A66CDF01A0}"/>
              </a:ext>
            </a:extLst>
          </p:cNvPr>
          <p:cNvSpPr>
            <a:spLocks noGrp="1"/>
          </p:cNvSpPr>
          <p:nvPr>
            <p:ph type="title"/>
          </p:nvPr>
        </p:nvSpPr>
        <p:spPr/>
        <p:txBody>
          <a:bodyPr/>
          <a:lstStyle/>
          <a:p>
            <a:r>
              <a:rPr lang="es-EC" dirty="0"/>
              <a:t>Criterios de gravedad:</a:t>
            </a:r>
          </a:p>
        </p:txBody>
      </p:sp>
      <p:sp>
        <p:nvSpPr>
          <p:cNvPr id="3" name="Marcador de contenido 2">
            <a:extLst>
              <a:ext uri="{FF2B5EF4-FFF2-40B4-BE49-F238E27FC236}">
                <a16:creationId xmlns:a16="http://schemas.microsoft.com/office/drawing/2014/main" id="{489B67C0-106A-E3FD-E15C-2F921041A9FE}"/>
              </a:ext>
            </a:extLst>
          </p:cNvPr>
          <p:cNvSpPr>
            <a:spLocks noGrp="1"/>
          </p:cNvSpPr>
          <p:nvPr>
            <p:ph idx="1"/>
          </p:nvPr>
        </p:nvSpPr>
        <p:spPr/>
        <p:txBody>
          <a:bodyPr/>
          <a:lstStyle/>
          <a:p>
            <a:r>
              <a:rPr lang="es-EC" dirty="0"/>
              <a:t>Edad </a:t>
            </a:r>
            <a:r>
              <a:rPr lang="es-EC" b="1" dirty="0"/>
              <a:t>igual o mayor a 70 años</a:t>
            </a:r>
            <a:endParaRPr lang="es-EC" dirty="0"/>
          </a:p>
          <a:p>
            <a:r>
              <a:rPr lang="es-EC" b="1" dirty="0"/>
              <a:t>Escala de Coma de Glasgow (GCS) ≤ 8</a:t>
            </a:r>
            <a:endParaRPr lang="es-EC" dirty="0"/>
          </a:p>
          <a:p>
            <a:r>
              <a:rPr lang="es-EC" b="1" dirty="0"/>
              <a:t>Hipotensión</a:t>
            </a:r>
            <a:r>
              <a:rPr lang="es-EC" dirty="0"/>
              <a:t> con presión arterial sistólica (PAS) </a:t>
            </a:r>
            <a:r>
              <a:rPr lang="es-EC" b="1" dirty="0"/>
              <a:t>≤ 90 mmHg</a:t>
            </a:r>
            <a:r>
              <a:rPr lang="es-EC" dirty="0"/>
              <a:t> (en fase prehospitalaria o al ingreso)</a:t>
            </a:r>
          </a:p>
          <a:p>
            <a:r>
              <a:rPr lang="es-EC" b="1" dirty="0"/>
              <a:t>Acidosis</a:t>
            </a:r>
            <a:r>
              <a:rPr lang="es-EC" dirty="0"/>
              <a:t> con exceso de bases (BE) </a:t>
            </a:r>
            <a:r>
              <a:rPr lang="es-EC" b="1" dirty="0"/>
              <a:t>≤ -6,0</a:t>
            </a:r>
            <a:endParaRPr lang="es-EC" dirty="0"/>
          </a:p>
          <a:p>
            <a:r>
              <a:rPr lang="es-EC" b="1" dirty="0"/>
              <a:t>Coagulopatía</a:t>
            </a:r>
            <a:r>
              <a:rPr lang="es-EC" dirty="0"/>
              <a:t>:</a:t>
            </a:r>
          </a:p>
          <a:p>
            <a:r>
              <a:rPr lang="es-EC" dirty="0"/>
              <a:t>Tiempo de Tromboplastina Parcial (PTT) </a:t>
            </a:r>
            <a:r>
              <a:rPr lang="es-EC" b="1" dirty="0"/>
              <a:t>≥ 40 segundos</a:t>
            </a:r>
            <a:endParaRPr lang="es-EC" dirty="0"/>
          </a:p>
          <a:p>
            <a:r>
              <a:rPr lang="es-EC" dirty="0"/>
              <a:t>Razón Internacional Normalizada (INR) </a:t>
            </a:r>
            <a:r>
              <a:rPr lang="es-EC" b="1" dirty="0"/>
              <a:t>≥ 1,4</a:t>
            </a:r>
            <a:endParaRPr lang="es-EC" dirty="0"/>
          </a:p>
        </p:txBody>
      </p:sp>
    </p:spTree>
    <p:extLst>
      <p:ext uri="{BB962C8B-B14F-4D97-AF65-F5344CB8AC3E}">
        <p14:creationId xmlns:p14="http://schemas.microsoft.com/office/powerpoint/2010/main" val="113777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40006-BC40-AADF-EA2D-40B09225792F}"/>
              </a:ext>
            </a:extLst>
          </p:cNvPr>
          <p:cNvSpPr>
            <a:spLocks noGrp="1"/>
          </p:cNvSpPr>
          <p:nvPr>
            <p:ph type="title"/>
          </p:nvPr>
        </p:nvSpPr>
        <p:spPr/>
        <p:txBody>
          <a:bodyPr/>
          <a:lstStyle/>
          <a:p>
            <a:r>
              <a:rPr lang="es-EC" dirty="0"/>
              <a:t>AIS (Abbreviated Injury Scale)</a:t>
            </a:r>
          </a:p>
        </p:txBody>
      </p:sp>
      <p:sp>
        <p:nvSpPr>
          <p:cNvPr id="3" name="Marcador de contenido 2">
            <a:extLst>
              <a:ext uri="{FF2B5EF4-FFF2-40B4-BE49-F238E27FC236}">
                <a16:creationId xmlns:a16="http://schemas.microsoft.com/office/drawing/2014/main" id="{6707DF92-46DA-F0FA-D764-FE2819AD0529}"/>
              </a:ext>
            </a:extLst>
          </p:cNvPr>
          <p:cNvSpPr>
            <a:spLocks noGrp="1"/>
          </p:cNvSpPr>
          <p:nvPr>
            <p:ph idx="1"/>
          </p:nvPr>
        </p:nvSpPr>
        <p:spPr/>
        <p:txBody>
          <a:bodyPr/>
          <a:lstStyle/>
          <a:p>
            <a:r>
              <a:rPr lang="es-EC" dirty="0"/>
              <a:t>La escala de lesiones abreviada (Abbreviated Injury Scale, AIS) es un sistema de puntaje de gravedad que divide el cuerpo en 9 regiones (cabeza, cara, cuello, tórax, abdomen, columna vertebral, extremidad superior, extremidad inferior y externo de otro tipo), y asigna un valor de 1 a 6 sobre la base del estado </a:t>
            </a:r>
          </a:p>
          <a:p>
            <a:r>
              <a:rPr lang="es-EC" dirty="0"/>
              <a:t>(1. Menor, 2. Moderado, 3. Severo sin compromiso vital, 4. Severo con compromiso vital, 5. Crítico, 6. Incompatible con la vida)</a:t>
            </a:r>
          </a:p>
        </p:txBody>
      </p:sp>
    </p:spTree>
    <p:extLst>
      <p:ext uri="{BB962C8B-B14F-4D97-AF65-F5344CB8AC3E}">
        <p14:creationId xmlns:p14="http://schemas.microsoft.com/office/powerpoint/2010/main" val="412998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83ED2DA-7806-A344-9EB2-6F13A5CA4531}"/>
              </a:ext>
            </a:extLst>
          </p:cNvPr>
          <p:cNvPicPr>
            <a:picLocks noChangeAspect="1"/>
          </p:cNvPicPr>
          <p:nvPr/>
        </p:nvPicPr>
        <p:blipFill>
          <a:blip r:embed="rId2"/>
          <a:stretch>
            <a:fillRect/>
          </a:stretch>
        </p:blipFill>
        <p:spPr>
          <a:xfrm>
            <a:off x="1293357" y="643467"/>
            <a:ext cx="9605286" cy="5571066"/>
          </a:xfrm>
          <a:prstGeom prst="rect">
            <a:avLst/>
          </a:prstGeom>
        </p:spPr>
      </p:pic>
    </p:spTree>
    <p:extLst>
      <p:ext uri="{BB962C8B-B14F-4D97-AF65-F5344CB8AC3E}">
        <p14:creationId xmlns:p14="http://schemas.microsoft.com/office/powerpoint/2010/main" val="115618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B161F6-F8F7-8A80-9128-6C900DA9C384}"/>
              </a:ext>
            </a:extLst>
          </p:cNvPr>
          <p:cNvSpPr>
            <a:spLocks noGrp="1"/>
          </p:cNvSpPr>
          <p:nvPr>
            <p:ph type="title"/>
          </p:nvPr>
        </p:nvSpPr>
        <p:spPr>
          <a:xfrm>
            <a:off x="466722" y="586855"/>
            <a:ext cx="3201366" cy="3387497"/>
          </a:xfrm>
        </p:spPr>
        <p:txBody>
          <a:bodyPr anchor="b">
            <a:normAutofit/>
          </a:bodyPr>
          <a:lstStyle/>
          <a:p>
            <a:pPr algn="r"/>
            <a:r>
              <a:rPr lang="es-EC" sz="3100" b="1">
                <a:solidFill>
                  <a:srgbClr val="FFFFFF"/>
                </a:solidFill>
              </a:rPr>
              <a:t>Accidente de tránsito – politraumatismo toracoabdominal</a:t>
            </a:r>
            <a:br>
              <a:rPr lang="es-EC" sz="3100" b="1">
                <a:solidFill>
                  <a:srgbClr val="FFFFFF"/>
                </a:solidFill>
              </a:rPr>
            </a:br>
            <a:endParaRPr lang="es-EC" sz="3100">
              <a:solidFill>
                <a:srgbClr val="FFFFFF"/>
              </a:solidFill>
            </a:endParaRPr>
          </a:p>
        </p:txBody>
      </p:sp>
      <p:sp>
        <p:nvSpPr>
          <p:cNvPr id="15" name="Marcador de contenido 2">
            <a:extLst>
              <a:ext uri="{FF2B5EF4-FFF2-40B4-BE49-F238E27FC236}">
                <a16:creationId xmlns:a16="http://schemas.microsoft.com/office/drawing/2014/main" id="{561DB47B-5B5C-CDEE-E5A7-F9E14401881B}"/>
              </a:ext>
            </a:extLst>
          </p:cNvPr>
          <p:cNvSpPr>
            <a:spLocks noGrp="1"/>
          </p:cNvSpPr>
          <p:nvPr>
            <p:ph idx="1"/>
          </p:nvPr>
        </p:nvSpPr>
        <p:spPr>
          <a:xfrm>
            <a:off x="4810259" y="649480"/>
            <a:ext cx="6555347" cy="5546047"/>
          </a:xfrm>
        </p:spPr>
        <p:txBody>
          <a:bodyPr anchor="ctr">
            <a:normAutofit/>
          </a:bodyPr>
          <a:lstStyle/>
          <a:p>
            <a:r>
              <a:rPr lang="es-EC" sz="1900" b="1" dirty="0"/>
              <a:t>Historia clínica:</a:t>
            </a:r>
            <a:br>
              <a:rPr lang="es-EC" sz="1900" dirty="0"/>
            </a:br>
            <a:r>
              <a:rPr lang="es-EC" sz="1900" dirty="0"/>
              <a:t>Paciente masculino de 76 años, colisiona en motocicleta contra automóvil. Llega consciente, con dificultad respiratoria y dolor abdominal intenso.</a:t>
            </a:r>
          </a:p>
          <a:p>
            <a:r>
              <a:rPr lang="es-EC" sz="1900" b="1" dirty="0"/>
              <a:t>Hallazgos por imágenes:</a:t>
            </a:r>
            <a:endParaRPr lang="es-EC" sz="1900" dirty="0"/>
          </a:p>
          <a:p>
            <a:r>
              <a:rPr lang="es-EC" sz="1900" dirty="0"/>
              <a:t>Neumotórax derecho → AIS </a:t>
            </a:r>
            <a:r>
              <a:rPr lang="es-EC" sz="1900" b="1" dirty="0"/>
              <a:t>3</a:t>
            </a:r>
            <a:r>
              <a:rPr lang="es-EC" sz="1900" dirty="0"/>
              <a:t> (Tórax)</a:t>
            </a:r>
          </a:p>
          <a:p>
            <a:r>
              <a:rPr lang="es-EC" sz="1900" dirty="0"/>
              <a:t>Laceración hepática grado II → AIS </a:t>
            </a:r>
            <a:r>
              <a:rPr lang="es-EC" sz="1900" b="1" dirty="0"/>
              <a:t>2</a:t>
            </a:r>
            <a:r>
              <a:rPr lang="es-EC" sz="1900" dirty="0"/>
              <a:t> (Abdomen)</a:t>
            </a:r>
          </a:p>
          <a:p>
            <a:r>
              <a:rPr lang="es-EC" sz="1900" dirty="0"/>
              <a:t>Fractura costal múltiple → AIS </a:t>
            </a:r>
            <a:r>
              <a:rPr lang="es-EC" sz="1900" b="1" dirty="0"/>
              <a:t>3</a:t>
            </a:r>
            <a:r>
              <a:rPr lang="es-EC" sz="1900" dirty="0"/>
              <a:t> (Tórax)</a:t>
            </a:r>
          </a:p>
          <a:p>
            <a:r>
              <a:rPr lang="es-EC" sz="1900" b="1" dirty="0"/>
              <a:t>Evaluación:</a:t>
            </a:r>
          </a:p>
          <a:p>
            <a:pPr marL="0" indent="0">
              <a:buNone/>
            </a:pPr>
            <a:br>
              <a:rPr lang="es-EC" sz="1900" dirty="0"/>
            </a:br>
            <a:r>
              <a:rPr lang="es-EC" sz="1900" dirty="0"/>
              <a:t>➡️ Dos lesiones en regiones diferentes con AIS ≥ 3.</a:t>
            </a:r>
            <a:br>
              <a:rPr lang="es-EC" sz="1900" dirty="0"/>
            </a:br>
            <a:r>
              <a:rPr lang="es-EC" sz="1900" dirty="0"/>
              <a:t>➡️ </a:t>
            </a:r>
            <a:r>
              <a:rPr lang="es-EC" sz="1900" b="1" dirty="0"/>
              <a:t>Clasifica como politrauma</a:t>
            </a:r>
            <a:r>
              <a:rPr lang="es-EC" sz="1900" dirty="0"/>
              <a:t> según Consenso de Berlín.</a:t>
            </a:r>
          </a:p>
          <a:p>
            <a:r>
              <a:rPr lang="es-EC" sz="1900" b="1" dirty="0"/>
              <a:t>Importancia:</a:t>
            </a:r>
            <a:br>
              <a:rPr lang="es-EC" sz="1900" dirty="0"/>
            </a:br>
            <a:r>
              <a:rPr lang="es-EC" sz="1900" dirty="0"/>
              <a:t>Riesgo alto de insuficiencia respiratoria y sangrado interno. Se inicia protocolo ATLS y se indica traslado a UCI.</a:t>
            </a:r>
          </a:p>
          <a:p>
            <a:endParaRPr lang="es-EC" sz="1900" dirty="0"/>
          </a:p>
        </p:txBody>
      </p:sp>
    </p:spTree>
    <p:extLst>
      <p:ext uri="{BB962C8B-B14F-4D97-AF65-F5344CB8AC3E}">
        <p14:creationId xmlns:p14="http://schemas.microsoft.com/office/powerpoint/2010/main" val="355194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90EBF24-A621-3CD1-69F1-E43B941425DE}"/>
              </a:ext>
            </a:extLst>
          </p:cNvPr>
          <p:cNvSpPr>
            <a:spLocks noGrp="1"/>
          </p:cNvSpPr>
          <p:nvPr>
            <p:ph type="title"/>
          </p:nvPr>
        </p:nvSpPr>
        <p:spPr>
          <a:xfrm>
            <a:off x="466722" y="586855"/>
            <a:ext cx="3201366" cy="3387497"/>
          </a:xfrm>
        </p:spPr>
        <p:txBody>
          <a:bodyPr anchor="b">
            <a:normAutofit/>
          </a:bodyPr>
          <a:lstStyle/>
          <a:p>
            <a:pPr algn="r"/>
            <a:r>
              <a:rPr lang="es-EC" sz="4000">
                <a:solidFill>
                  <a:srgbClr val="FFFFFF"/>
                </a:solidFill>
              </a:rPr>
              <a:t>Caída de altura – fractura de columna</a:t>
            </a:r>
          </a:p>
        </p:txBody>
      </p:sp>
      <p:sp>
        <p:nvSpPr>
          <p:cNvPr id="7" name="Marcador de contenido 2">
            <a:extLst>
              <a:ext uri="{FF2B5EF4-FFF2-40B4-BE49-F238E27FC236}">
                <a16:creationId xmlns:a16="http://schemas.microsoft.com/office/drawing/2014/main" id="{91C8D6AF-007B-7BF3-B358-3DB1C97902B6}"/>
              </a:ext>
            </a:extLst>
          </p:cNvPr>
          <p:cNvSpPr>
            <a:spLocks noGrp="1"/>
          </p:cNvSpPr>
          <p:nvPr>
            <p:ph idx="1"/>
          </p:nvPr>
        </p:nvSpPr>
        <p:spPr>
          <a:xfrm>
            <a:off x="4808022" y="382056"/>
            <a:ext cx="6610726" cy="6073607"/>
          </a:xfrm>
        </p:spPr>
        <p:txBody>
          <a:bodyPr anchor="ctr">
            <a:normAutofit/>
          </a:bodyPr>
          <a:lstStyle/>
          <a:p>
            <a:r>
              <a:rPr lang="es-EC" sz="2000" b="1" dirty="0"/>
              <a:t>Historia clínica:</a:t>
            </a:r>
            <a:br>
              <a:rPr lang="es-EC" sz="2000" dirty="0"/>
            </a:br>
            <a:r>
              <a:rPr lang="es-EC" sz="2000" dirty="0"/>
              <a:t>Mujer de 72 años, sufre caída desde escalerilla. Presenta dolor lumbar y parestesias en miembros inferiores.</a:t>
            </a:r>
          </a:p>
          <a:p>
            <a:r>
              <a:rPr lang="es-EC" sz="2000" b="1" dirty="0"/>
              <a:t>Imágenes:</a:t>
            </a:r>
            <a:endParaRPr lang="es-EC" sz="2000" dirty="0"/>
          </a:p>
          <a:p>
            <a:r>
              <a:rPr lang="es-EC" sz="2000" dirty="0"/>
              <a:t>Fractura por compresión en vértebra L1 → AIS </a:t>
            </a:r>
            <a:r>
              <a:rPr lang="es-EC" sz="2000" b="1" dirty="0"/>
              <a:t>3</a:t>
            </a:r>
            <a:r>
              <a:rPr lang="es-EC" sz="2000" dirty="0"/>
              <a:t> (Columna vertebral)</a:t>
            </a:r>
          </a:p>
          <a:p>
            <a:r>
              <a:rPr lang="es-EC" sz="2000" dirty="0"/>
              <a:t>Fractura distal del radio → AIS </a:t>
            </a:r>
            <a:r>
              <a:rPr lang="es-EC" sz="2000" b="1" dirty="0"/>
              <a:t>2</a:t>
            </a:r>
            <a:r>
              <a:rPr lang="es-EC" sz="2000" dirty="0"/>
              <a:t> (Extremidad superior)</a:t>
            </a:r>
          </a:p>
          <a:p>
            <a:r>
              <a:rPr lang="es-EC" sz="2000" dirty="0"/>
              <a:t>Fractura costal múltiple → AIS </a:t>
            </a:r>
            <a:r>
              <a:rPr lang="es-EC" sz="2000" b="1" dirty="0"/>
              <a:t>3</a:t>
            </a:r>
            <a:r>
              <a:rPr lang="es-EC" sz="2000" dirty="0"/>
              <a:t> (Tórax)</a:t>
            </a:r>
          </a:p>
          <a:p>
            <a:r>
              <a:rPr lang="es-EC" sz="2000" b="1" dirty="0"/>
              <a:t>Evaluación:</a:t>
            </a:r>
          </a:p>
          <a:p>
            <a:pPr marL="0" indent="0">
              <a:buNone/>
            </a:pPr>
            <a:br>
              <a:rPr lang="es-EC" sz="2000" dirty="0"/>
            </a:br>
            <a:r>
              <a:rPr lang="es-EC" sz="2000" dirty="0"/>
              <a:t>➡️ Dos lesiones con AIS ≥ 3 + edad ≥ 70 años = </a:t>
            </a:r>
            <a:r>
              <a:rPr lang="es-EC" sz="2000" b="1" dirty="0"/>
              <a:t>criterio de gravedad</a:t>
            </a:r>
            <a:r>
              <a:rPr lang="es-EC" sz="2000" dirty="0"/>
              <a:t>.</a:t>
            </a:r>
          </a:p>
          <a:p>
            <a:pPr marL="0" indent="0">
              <a:buNone/>
            </a:pPr>
            <a:br>
              <a:rPr lang="es-EC" sz="2000" dirty="0"/>
            </a:br>
            <a:r>
              <a:rPr lang="es-EC" sz="2000" dirty="0"/>
              <a:t>➡️ Cumple condiciones para ser considerado </a:t>
            </a:r>
            <a:r>
              <a:rPr lang="es-EC" sz="2000" b="1" dirty="0"/>
              <a:t>politrauma</a:t>
            </a:r>
            <a:r>
              <a:rPr lang="es-EC" sz="2000" dirty="0"/>
              <a:t>.</a:t>
            </a:r>
          </a:p>
          <a:p>
            <a:r>
              <a:rPr lang="es-EC" sz="2000" b="1" dirty="0"/>
              <a:t>Importancia:</a:t>
            </a:r>
            <a:br>
              <a:rPr lang="es-EC" sz="2000" dirty="0"/>
            </a:br>
            <a:r>
              <a:rPr lang="es-EC" sz="2000" dirty="0"/>
              <a:t>Riesgo de lesión medular, alteración de perfusión y fragilidad ósea. Debe abordarse con inmovilización, neuroimagen y atención multidisciplinaria.</a:t>
            </a:r>
          </a:p>
          <a:p>
            <a:endParaRPr lang="es-EC" sz="2000" dirty="0"/>
          </a:p>
        </p:txBody>
      </p:sp>
    </p:spTree>
    <p:extLst>
      <p:ext uri="{BB962C8B-B14F-4D97-AF65-F5344CB8AC3E}">
        <p14:creationId xmlns:p14="http://schemas.microsoft.com/office/powerpoint/2010/main" val="183300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204F8F-962C-EDF8-5583-500CBE53B38F}"/>
              </a:ext>
            </a:extLst>
          </p:cNvPr>
          <p:cNvSpPr>
            <a:spLocks noGrp="1"/>
          </p:cNvSpPr>
          <p:nvPr>
            <p:ph type="title"/>
          </p:nvPr>
        </p:nvSpPr>
        <p:spPr>
          <a:xfrm>
            <a:off x="466722" y="586855"/>
            <a:ext cx="3201366" cy="3387497"/>
          </a:xfrm>
        </p:spPr>
        <p:txBody>
          <a:bodyPr anchor="b">
            <a:normAutofit/>
          </a:bodyPr>
          <a:lstStyle/>
          <a:p>
            <a:pPr algn="r"/>
            <a:r>
              <a:rPr lang="es-EC" sz="4000">
                <a:solidFill>
                  <a:srgbClr val="FFFFFF"/>
                </a:solidFill>
              </a:rPr>
              <a:t>Herida por arma blanca – lesión torácica y abdominal</a:t>
            </a:r>
          </a:p>
        </p:txBody>
      </p:sp>
      <p:sp>
        <p:nvSpPr>
          <p:cNvPr id="3" name="Marcador de contenido 2">
            <a:extLst>
              <a:ext uri="{FF2B5EF4-FFF2-40B4-BE49-F238E27FC236}">
                <a16:creationId xmlns:a16="http://schemas.microsoft.com/office/drawing/2014/main" id="{8AB4AB16-FEC0-3798-71AB-4D8E7084340A}"/>
              </a:ext>
            </a:extLst>
          </p:cNvPr>
          <p:cNvSpPr>
            <a:spLocks noGrp="1"/>
          </p:cNvSpPr>
          <p:nvPr>
            <p:ph idx="1"/>
          </p:nvPr>
        </p:nvSpPr>
        <p:spPr>
          <a:xfrm>
            <a:off x="4810259" y="649480"/>
            <a:ext cx="6555347" cy="5546047"/>
          </a:xfrm>
        </p:spPr>
        <p:txBody>
          <a:bodyPr anchor="ctr">
            <a:normAutofit/>
          </a:bodyPr>
          <a:lstStyle/>
          <a:p>
            <a:r>
              <a:rPr lang="es-EC" sz="2000" b="1" dirty="0"/>
              <a:t>Historia clínica:</a:t>
            </a:r>
            <a:br>
              <a:rPr lang="es-EC" sz="2000" dirty="0"/>
            </a:br>
            <a:r>
              <a:rPr lang="es-EC" sz="2000" dirty="0"/>
              <a:t>Varón de 25 años con dos heridas punzantes: una en hemitórax izquierdo, otra en flanco derecho. Llega hipotenso (PAS 85 mmHg) y pálido.</a:t>
            </a:r>
          </a:p>
          <a:p>
            <a:r>
              <a:rPr lang="es-EC" sz="2000" b="1" dirty="0"/>
              <a:t>Hallazgos quirúrgicos:</a:t>
            </a:r>
            <a:endParaRPr lang="es-EC" sz="2000" dirty="0"/>
          </a:p>
          <a:p>
            <a:r>
              <a:rPr lang="es-EC" sz="2000" dirty="0"/>
              <a:t>Hemoneumotórax masivo → AIS </a:t>
            </a:r>
            <a:r>
              <a:rPr lang="es-EC" sz="2000" b="1" dirty="0"/>
              <a:t>4</a:t>
            </a:r>
            <a:r>
              <a:rPr lang="es-EC" sz="2000" dirty="0"/>
              <a:t> (Tórax)</a:t>
            </a:r>
          </a:p>
          <a:p>
            <a:r>
              <a:rPr lang="es-EC" sz="2000" dirty="0"/>
              <a:t>Laceración esplénica con sangrado activo → AIS </a:t>
            </a:r>
            <a:r>
              <a:rPr lang="es-EC" sz="2000" b="1" dirty="0"/>
              <a:t>4</a:t>
            </a:r>
            <a:r>
              <a:rPr lang="es-EC" sz="2000" dirty="0"/>
              <a:t> (Abdomen)</a:t>
            </a:r>
          </a:p>
          <a:p>
            <a:r>
              <a:rPr lang="es-EC" sz="2000" b="1" dirty="0"/>
              <a:t>Evaluación:</a:t>
            </a:r>
          </a:p>
          <a:p>
            <a:pPr marL="0" indent="0">
              <a:buNone/>
            </a:pPr>
            <a:br>
              <a:rPr lang="es-EC" sz="2000" dirty="0"/>
            </a:br>
            <a:r>
              <a:rPr lang="es-EC" sz="2000" dirty="0"/>
              <a:t>➡️ Dos regiones con lesiones severas (AIS ≥ 4)</a:t>
            </a:r>
            <a:br>
              <a:rPr lang="es-EC" sz="2000" dirty="0"/>
            </a:br>
            <a:r>
              <a:rPr lang="es-EC" sz="2000" dirty="0"/>
              <a:t>➡️ Hipotensión prehospitalaria → </a:t>
            </a:r>
            <a:r>
              <a:rPr lang="es-EC" sz="2000" b="1" dirty="0"/>
              <a:t>criterio de gravedad</a:t>
            </a:r>
            <a:endParaRPr lang="es-EC" sz="2000" dirty="0"/>
          </a:p>
          <a:p>
            <a:r>
              <a:rPr lang="es-EC" sz="2000" b="1" dirty="0"/>
              <a:t>Importancia:</a:t>
            </a:r>
            <a:br>
              <a:rPr lang="es-EC" sz="2000" dirty="0"/>
            </a:br>
            <a:r>
              <a:rPr lang="es-EC" sz="2000" dirty="0"/>
              <a:t>Requiere control de daños quirúrgico urgente, transfusión masiva y soporte intensivo.</a:t>
            </a:r>
          </a:p>
          <a:p>
            <a:endParaRPr lang="es-EC" sz="2000" dirty="0"/>
          </a:p>
        </p:txBody>
      </p:sp>
    </p:spTree>
    <p:extLst>
      <p:ext uri="{BB962C8B-B14F-4D97-AF65-F5344CB8AC3E}">
        <p14:creationId xmlns:p14="http://schemas.microsoft.com/office/powerpoint/2010/main" val="35005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010EE4-22BF-68DD-F9BD-67C49432C666}"/>
              </a:ext>
            </a:extLst>
          </p:cNvPr>
          <p:cNvSpPr>
            <a:spLocks noGrp="1"/>
          </p:cNvSpPr>
          <p:nvPr>
            <p:ph type="title"/>
          </p:nvPr>
        </p:nvSpPr>
        <p:spPr>
          <a:xfrm>
            <a:off x="466722" y="586855"/>
            <a:ext cx="3201366" cy="3387497"/>
          </a:xfrm>
        </p:spPr>
        <p:txBody>
          <a:bodyPr anchor="b">
            <a:normAutofit/>
          </a:bodyPr>
          <a:lstStyle/>
          <a:p>
            <a:pPr algn="r"/>
            <a:r>
              <a:rPr lang="es-EC" sz="4000">
                <a:solidFill>
                  <a:srgbClr val="FFFFFF"/>
                </a:solidFill>
              </a:rPr>
              <a:t>Trauma craneo encefálico</a:t>
            </a:r>
          </a:p>
        </p:txBody>
      </p:sp>
      <p:sp>
        <p:nvSpPr>
          <p:cNvPr id="3" name="Marcador de contenido 2">
            <a:extLst>
              <a:ext uri="{FF2B5EF4-FFF2-40B4-BE49-F238E27FC236}">
                <a16:creationId xmlns:a16="http://schemas.microsoft.com/office/drawing/2014/main" id="{BEB1CD3A-57CF-43AA-8301-716776E7EEB3}"/>
              </a:ext>
            </a:extLst>
          </p:cNvPr>
          <p:cNvSpPr>
            <a:spLocks noGrp="1"/>
          </p:cNvSpPr>
          <p:nvPr>
            <p:ph idx="1"/>
          </p:nvPr>
        </p:nvSpPr>
        <p:spPr>
          <a:xfrm>
            <a:off x="4810259" y="649480"/>
            <a:ext cx="6555347" cy="5546047"/>
          </a:xfrm>
        </p:spPr>
        <p:txBody>
          <a:bodyPr anchor="ctr">
            <a:normAutofit/>
          </a:bodyPr>
          <a:lstStyle/>
          <a:p>
            <a:r>
              <a:rPr lang="es-EC" sz="1700" b="1" dirty="0"/>
              <a:t>Historia clínica:</a:t>
            </a:r>
          </a:p>
          <a:p>
            <a:r>
              <a:rPr lang="es-EC" sz="1700" dirty="0"/>
              <a:t>Paciente masculino de 19 años, víctima de atropellamiento. Llega inconsciente (GCS: 5), con pupilas anisocóricas y signos de hipertensión endocraneana.</a:t>
            </a:r>
          </a:p>
          <a:p>
            <a:r>
              <a:rPr lang="es-EC" sz="1700" b="1" dirty="0"/>
              <a:t>Hallazgos por imagen (TAC):</a:t>
            </a:r>
          </a:p>
          <a:p>
            <a:r>
              <a:rPr lang="es-EC" sz="1700" dirty="0"/>
              <a:t>Hematoma subdural agudo con efecto de masa y desviación de línea media &gt; 10 mm.</a:t>
            </a:r>
          </a:p>
          <a:p>
            <a:r>
              <a:rPr lang="es-EC" sz="1700" dirty="0"/>
              <a:t>Contusión hemorrágica bilateral en lóbulos temporales.</a:t>
            </a:r>
          </a:p>
          <a:p>
            <a:r>
              <a:rPr lang="es-EC" sz="1700" b="1" dirty="0"/>
              <a:t>Clasificación AIS:</a:t>
            </a:r>
          </a:p>
          <a:p>
            <a:r>
              <a:rPr lang="es-EC" sz="1700" b="1" dirty="0"/>
              <a:t>Hematoma subdural con desviación &gt; 5 mm</a:t>
            </a:r>
            <a:r>
              <a:rPr lang="es-EC" sz="1700" dirty="0"/>
              <a:t> → </a:t>
            </a:r>
            <a:r>
              <a:rPr lang="es-EC" sz="1700" b="1" dirty="0"/>
              <a:t>AIS 5</a:t>
            </a:r>
            <a:r>
              <a:rPr lang="es-EC" sz="1700" dirty="0"/>
              <a:t> (Cabeza/cuello)</a:t>
            </a:r>
          </a:p>
          <a:p>
            <a:r>
              <a:rPr lang="es-EC" sz="1700" dirty="0"/>
              <a:t>Contusiones hemorrágicas extensas → AIS 4</a:t>
            </a:r>
          </a:p>
          <a:p>
            <a:endParaRPr lang="es-EC" sz="1700" dirty="0"/>
          </a:p>
          <a:p>
            <a:pPr marL="0" indent="0">
              <a:buNone/>
            </a:pPr>
            <a:r>
              <a:rPr lang="es-EC" sz="1700" dirty="0"/>
              <a:t>Una lesión con </a:t>
            </a:r>
            <a:r>
              <a:rPr lang="es-EC" sz="1700" b="1" dirty="0"/>
              <a:t>alto riesgo de muerte inmediata sin intervención quirúrgica</a:t>
            </a:r>
            <a:r>
              <a:rPr lang="es-EC" sz="1700" dirty="0"/>
              <a:t>, que </a:t>
            </a:r>
            <a:r>
              <a:rPr lang="es-EC" sz="1700" b="1" dirty="0"/>
              <a:t>amenaza directamente la vida</a:t>
            </a:r>
            <a:r>
              <a:rPr lang="es-EC" sz="1700" dirty="0"/>
              <a:t>, pero puede ser reversible con manejo neuroquirúrgico urgente.</a:t>
            </a:r>
          </a:p>
          <a:p>
            <a:endParaRPr lang="es-EC" sz="1700" dirty="0"/>
          </a:p>
        </p:txBody>
      </p:sp>
    </p:spTree>
    <p:extLst>
      <p:ext uri="{BB962C8B-B14F-4D97-AF65-F5344CB8AC3E}">
        <p14:creationId xmlns:p14="http://schemas.microsoft.com/office/powerpoint/2010/main" val="161395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s-EC" sz="4000"/>
              <a:t>¿Qué es una hemorragia?</a:t>
            </a:r>
          </a:p>
        </p:txBody>
      </p:sp>
      <p:sp>
        <p:nvSpPr>
          <p:cNvPr id="3" name="Content Placeholder 2"/>
          <p:cNvSpPr>
            <a:spLocks noGrp="1"/>
          </p:cNvSpPr>
          <p:nvPr>
            <p:ph idx="1"/>
          </p:nvPr>
        </p:nvSpPr>
        <p:spPr>
          <a:xfrm>
            <a:off x="441762" y="1974716"/>
            <a:ext cx="4646905" cy="3613149"/>
          </a:xfrm>
        </p:spPr>
        <p:txBody>
          <a:bodyPr anchor="ctr">
            <a:normAutofit/>
          </a:bodyPr>
          <a:lstStyle/>
          <a:p>
            <a:r>
              <a:rPr lang="es-EC" sz="2000" dirty="0"/>
              <a:t>Pérdida de sangre del sistema vascular</a:t>
            </a:r>
          </a:p>
          <a:p>
            <a:r>
              <a:rPr lang="es-EC" sz="2000" dirty="0"/>
              <a:t>Puede comprometer la perfusión tisular</a:t>
            </a:r>
          </a:p>
          <a:p>
            <a:r>
              <a:rPr lang="es-EC" sz="2000" dirty="0"/>
              <a:t> Riesgo de shock hipovolémico</a:t>
            </a:r>
          </a:p>
        </p:txBody>
      </p:sp>
      <p:pic>
        <p:nvPicPr>
          <p:cNvPr id="5" name="Picture 4" descr="Close up view of platelets in the blood">
            <a:extLst>
              <a:ext uri="{FF2B5EF4-FFF2-40B4-BE49-F238E27FC236}">
                <a16:creationId xmlns:a16="http://schemas.microsoft.com/office/drawing/2014/main" id="{FC22EFFE-5179-A317-189D-D114682AC737}"/>
              </a:ext>
            </a:extLst>
          </p:cNvPr>
          <p:cNvPicPr>
            <a:picLocks noChangeAspect="1"/>
          </p:cNvPicPr>
          <p:nvPr/>
        </p:nvPicPr>
        <p:blipFill>
          <a:blip r:embed="rId2"/>
          <a:srcRect l="23839" r="26105"/>
          <a:stretch>
            <a:fillRect/>
          </a:stretch>
        </p:blipFill>
        <p:spPr>
          <a:xfrm>
            <a:off x="6096000" y="1"/>
            <a:ext cx="610282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F05565-673B-2923-A9CE-94504BB5EAD6}"/>
              </a:ext>
            </a:extLst>
          </p:cNvPr>
          <p:cNvSpPr>
            <a:spLocks noGrp="1"/>
          </p:cNvSpPr>
          <p:nvPr>
            <p:ph idx="1"/>
          </p:nvPr>
        </p:nvSpPr>
        <p:spPr>
          <a:xfrm>
            <a:off x="792480" y="335280"/>
            <a:ext cx="10561320" cy="5841683"/>
          </a:xfrm>
        </p:spPr>
        <p:txBody>
          <a:bodyPr>
            <a:normAutofit lnSpcReduction="10000"/>
          </a:bodyPr>
          <a:lstStyle/>
          <a:p>
            <a:endParaRPr lang="es-EC" b="1" dirty="0"/>
          </a:p>
          <a:p>
            <a:r>
              <a:rPr lang="es-EC" dirty="0"/>
              <a:t>➡️ Un solo sistema (SNC), pero con AIS 5 → paciente </a:t>
            </a:r>
            <a:r>
              <a:rPr lang="es-EC" b="1" dirty="0"/>
              <a:t>crítico</a:t>
            </a:r>
            <a:br>
              <a:rPr lang="es-EC" dirty="0"/>
            </a:br>
            <a:r>
              <a:rPr lang="es-EC" dirty="0"/>
              <a:t>➡️ Glasgow ≤ 8 y PAS &lt; 90 mmHg en ambulancia → </a:t>
            </a:r>
            <a:r>
              <a:rPr lang="es-EC" b="1" dirty="0"/>
              <a:t>criterios de gravedad</a:t>
            </a:r>
          </a:p>
          <a:p>
            <a:pPr marL="0" indent="0">
              <a:buNone/>
            </a:pPr>
            <a:br>
              <a:rPr lang="es-EC" dirty="0"/>
            </a:br>
            <a:r>
              <a:rPr lang="es-EC" dirty="0"/>
              <a:t>➡️ Riesgo elevado de evolución a muerte cerebral sin intervención inmediata</a:t>
            </a:r>
          </a:p>
          <a:p>
            <a:r>
              <a:rPr lang="es-EC" b="1" dirty="0"/>
              <a:t>Relevancia clínica:</a:t>
            </a:r>
          </a:p>
          <a:p>
            <a:r>
              <a:rPr lang="es-EC" dirty="0"/>
              <a:t>Este tipo de pacientes deben recibir:</a:t>
            </a:r>
          </a:p>
          <a:p>
            <a:r>
              <a:rPr lang="es-EC" dirty="0"/>
              <a:t>Protección inmediata de la vía aérea</a:t>
            </a:r>
          </a:p>
          <a:p>
            <a:r>
              <a:rPr lang="es-EC" dirty="0"/>
              <a:t>Manejo intensivo en neurotrauma</a:t>
            </a:r>
          </a:p>
          <a:p>
            <a:r>
              <a:rPr lang="es-EC" dirty="0"/>
              <a:t>Cirugía descompresiva urgente</a:t>
            </a:r>
          </a:p>
          <a:p>
            <a:r>
              <a:rPr lang="es-EC" dirty="0"/>
              <a:t>Monitoreo de presión intracraneal</a:t>
            </a:r>
          </a:p>
          <a:p>
            <a:endParaRPr lang="es-EC" dirty="0"/>
          </a:p>
        </p:txBody>
      </p:sp>
    </p:spTree>
    <p:extLst>
      <p:ext uri="{BB962C8B-B14F-4D97-AF65-F5344CB8AC3E}">
        <p14:creationId xmlns:p14="http://schemas.microsoft.com/office/powerpoint/2010/main" val="466272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7E8C92-EFB2-9880-EB21-5C57731A8034}"/>
              </a:ext>
            </a:extLst>
          </p:cNvPr>
          <p:cNvSpPr>
            <a:spLocks noGrp="1"/>
          </p:cNvSpPr>
          <p:nvPr>
            <p:ph type="title"/>
          </p:nvPr>
        </p:nvSpPr>
        <p:spPr>
          <a:xfrm>
            <a:off x="686834" y="1153572"/>
            <a:ext cx="3200400" cy="4461163"/>
          </a:xfrm>
        </p:spPr>
        <p:txBody>
          <a:bodyPr>
            <a:normAutofit/>
          </a:bodyPr>
          <a:lstStyle/>
          <a:p>
            <a:r>
              <a:rPr lang="es-EC" sz="3400">
                <a:solidFill>
                  <a:srgbClr val="FFFFFF"/>
                </a:solidFill>
              </a:rPr>
              <a:t>Trauma craneoencefálico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7A18F2B2-A714-ED06-7120-090D2B52BEDE}"/>
              </a:ext>
            </a:extLst>
          </p:cNvPr>
          <p:cNvSpPr>
            <a:spLocks noGrp="1"/>
          </p:cNvSpPr>
          <p:nvPr>
            <p:ph idx="1"/>
          </p:nvPr>
        </p:nvSpPr>
        <p:spPr>
          <a:xfrm>
            <a:off x="4447308" y="591344"/>
            <a:ext cx="6906491" cy="5585619"/>
          </a:xfrm>
        </p:spPr>
        <p:txBody>
          <a:bodyPr anchor="ctr">
            <a:normAutofit/>
          </a:bodyPr>
          <a:lstStyle/>
          <a:p>
            <a:r>
              <a:rPr lang="es-EC" sz="1800" dirty="0"/>
              <a:t>Paciente masculino de 27 años, sufre caída de aproximadamente 15 metros desde un edificio en construcción. Es encontrado inconsciente, sin respuesta motora ni reflejos pupilares. Arriba con asistolia al hospital pese a RCP avanzada en el sitio.</a:t>
            </a:r>
          </a:p>
          <a:p>
            <a:pPr marL="0" indent="0">
              <a:buNone/>
            </a:pPr>
            <a:r>
              <a:rPr lang="es-EC" sz="1800" b="1" dirty="0"/>
              <a:t>Hallazgos por imagen (TAC cerebral):</a:t>
            </a:r>
          </a:p>
          <a:p>
            <a:r>
              <a:rPr lang="es-EC" sz="1800" dirty="0"/>
              <a:t>Aplastamiento craneal con pérdida de la continuidad ósea frontal y parietal.</a:t>
            </a:r>
          </a:p>
          <a:p>
            <a:r>
              <a:rPr lang="es-EC" sz="1800" dirty="0"/>
              <a:t>Herniación cerebral extensa fuera de la bóveda craneana.</a:t>
            </a:r>
          </a:p>
          <a:p>
            <a:r>
              <a:rPr lang="es-EC" sz="1800" dirty="0"/>
              <a:t>Ausencia de actividad eléctrica cerebral (confirmada por EEG).</a:t>
            </a:r>
          </a:p>
          <a:p>
            <a:r>
              <a:rPr lang="es-EC" sz="1800" dirty="0"/>
              <a:t>Hemorragia subaracnoidea masiva con ruptura del tronco encefálico.</a:t>
            </a:r>
          </a:p>
          <a:p>
            <a:pPr marL="0" indent="0">
              <a:buNone/>
            </a:pPr>
            <a:endParaRPr lang="es-EC" sz="1800" dirty="0"/>
          </a:p>
          <a:p>
            <a:pPr marL="0" indent="0">
              <a:buNone/>
            </a:pPr>
            <a:r>
              <a:rPr lang="es-EC" sz="1800" b="1" dirty="0"/>
              <a:t>Clasificación AIS:</a:t>
            </a:r>
          </a:p>
          <a:p>
            <a:r>
              <a:rPr lang="es-EC" sz="1800" b="1" dirty="0"/>
              <a:t>Aplastamiento encefálico con extrusión cerebral masiva</a:t>
            </a:r>
            <a:r>
              <a:rPr lang="es-EC" sz="1800" dirty="0"/>
              <a:t> → </a:t>
            </a:r>
            <a:r>
              <a:rPr lang="es-EC" sz="1800" b="1" dirty="0"/>
              <a:t>AIS 6 (Cabeza)</a:t>
            </a:r>
            <a:endParaRPr lang="es-EC" sz="1800" dirty="0"/>
          </a:p>
          <a:p>
            <a:r>
              <a:rPr lang="es-EC" sz="1800" dirty="0"/>
              <a:t>Lesión </a:t>
            </a:r>
            <a:r>
              <a:rPr lang="es-EC" sz="1800" b="1" dirty="0"/>
              <a:t>no sobrevivible</a:t>
            </a:r>
            <a:r>
              <a:rPr lang="es-EC" sz="1800" dirty="0"/>
              <a:t>, incluso con intervención inmediata.</a:t>
            </a:r>
          </a:p>
          <a:p>
            <a:endParaRPr lang="es-EC" sz="1800" dirty="0"/>
          </a:p>
        </p:txBody>
      </p:sp>
    </p:spTree>
    <p:extLst>
      <p:ext uri="{BB962C8B-B14F-4D97-AF65-F5344CB8AC3E}">
        <p14:creationId xmlns:p14="http://schemas.microsoft.com/office/powerpoint/2010/main" val="35625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407897-467F-FC59-4F80-657B99EBE4FE}"/>
              </a:ext>
            </a:extLst>
          </p:cNvPr>
          <p:cNvSpPr>
            <a:spLocks noGrp="1"/>
          </p:cNvSpPr>
          <p:nvPr>
            <p:ph idx="1"/>
          </p:nvPr>
        </p:nvSpPr>
        <p:spPr>
          <a:xfrm>
            <a:off x="807720" y="853440"/>
            <a:ext cx="10546080" cy="5323523"/>
          </a:xfrm>
        </p:spPr>
        <p:txBody>
          <a:bodyPr>
            <a:normAutofit lnSpcReduction="10000"/>
          </a:bodyPr>
          <a:lstStyle/>
          <a:p>
            <a:r>
              <a:rPr lang="es-EC" dirty="0"/>
              <a:t>Lesión considerada </a:t>
            </a:r>
            <a:r>
              <a:rPr lang="es-EC" b="1" dirty="0"/>
              <a:t>“máximamente letal”</a:t>
            </a:r>
            <a:r>
              <a:rPr lang="es-EC" dirty="0"/>
              <a:t>, incompatible con la vida.</a:t>
            </a:r>
          </a:p>
          <a:p>
            <a:r>
              <a:rPr lang="es-EC" dirty="0"/>
              <a:t>AIS 6 es reservado para casos con daño tan severo que no existe posibilidad de supervivencia, incluso bajo atención médica ideal.</a:t>
            </a:r>
          </a:p>
          <a:p>
            <a:r>
              <a:rPr lang="es-EC" b="1" dirty="0"/>
              <a:t>🚨 Relevancia clínica:</a:t>
            </a:r>
          </a:p>
          <a:p>
            <a:r>
              <a:rPr lang="es-EC" dirty="0"/>
              <a:t>Casos con AIS 6 no requieren traslado a centros de trauma avanzado si se confirma muerte cerebral en campo.</a:t>
            </a:r>
          </a:p>
          <a:p>
            <a:r>
              <a:rPr lang="es-EC" dirty="0"/>
              <a:t>Importante para decisiones éticas, legales y manejo de recursos en sistemas de emergencia.</a:t>
            </a:r>
          </a:p>
          <a:p>
            <a:r>
              <a:rPr lang="es-EC" dirty="0"/>
              <a:t>En la práctica clínica, es base para declarar </a:t>
            </a:r>
            <a:r>
              <a:rPr lang="es-EC" b="1" dirty="0"/>
              <a:t>muerte por criterios neurológicos</a:t>
            </a:r>
            <a:r>
              <a:rPr lang="es-EC" dirty="0"/>
              <a:t> y activar protocolo de </a:t>
            </a:r>
            <a:r>
              <a:rPr lang="es-EC" b="1" dirty="0"/>
              <a:t>donación de órganos</a:t>
            </a:r>
            <a:r>
              <a:rPr lang="es-EC" dirty="0"/>
              <a:t>, si procede.</a:t>
            </a:r>
          </a:p>
          <a:p>
            <a:endParaRPr lang="es-EC" dirty="0"/>
          </a:p>
        </p:txBody>
      </p:sp>
    </p:spTree>
    <p:extLst>
      <p:ext uri="{BB962C8B-B14F-4D97-AF65-F5344CB8AC3E}">
        <p14:creationId xmlns:p14="http://schemas.microsoft.com/office/powerpoint/2010/main" val="56366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s-EC" sz="5400"/>
              <a:t>Evaluación Primaria – XABCDEF</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37407" y="2180805"/>
            <a:ext cx="10143668" cy="3435531"/>
          </a:xfrm>
        </p:spPr>
        <p:txBody>
          <a:bodyPr anchor="ctr">
            <a:normAutofit/>
          </a:bodyPr>
          <a:lstStyle/>
          <a:p>
            <a:r>
              <a:rPr lang="es-EC" sz="2400" dirty="0"/>
              <a:t>• X: Hemorragias exsanguinantes</a:t>
            </a:r>
          </a:p>
          <a:p>
            <a:r>
              <a:rPr lang="es-EC" sz="2400" dirty="0"/>
              <a:t>• A: Vía aérea con protección cervical</a:t>
            </a:r>
          </a:p>
          <a:p>
            <a:r>
              <a:rPr lang="es-EC" sz="2400" dirty="0"/>
              <a:t>• B: Ventilación</a:t>
            </a:r>
          </a:p>
          <a:p>
            <a:r>
              <a:rPr lang="es-EC" sz="2400" dirty="0"/>
              <a:t>• C: Circulación y control de hemorragia</a:t>
            </a:r>
          </a:p>
          <a:p>
            <a:r>
              <a:rPr lang="es-EC" sz="2400" dirty="0"/>
              <a:t>• D: Estado neurológico</a:t>
            </a:r>
          </a:p>
          <a:p>
            <a:r>
              <a:rPr lang="es-EC" sz="2400" dirty="0"/>
              <a:t>• E: Exposición completa</a:t>
            </a:r>
          </a:p>
          <a:p>
            <a:r>
              <a:rPr lang="es-EC" sz="2400" dirty="0"/>
              <a:t>• F: Factores especiales (niños, embarazadas, ancianos)</a:t>
            </a:r>
          </a:p>
        </p:txBody>
      </p:sp>
      <p:sp>
        <p:nvSpPr>
          <p:cNvPr id="4" name="CuadroTexto 3">
            <a:extLst>
              <a:ext uri="{FF2B5EF4-FFF2-40B4-BE49-F238E27FC236}">
                <a16:creationId xmlns:a16="http://schemas.microsoft.com/office/drawing/2014/main" id="{7DA0FADC-435C-BEE1-98FF-C16731D483A9}"/>
              </a:ext>
            </a:extLst>
          </p:cNvPr>
          <p:cNvSpPr txBox="1"/>
          <p:nvPr/>
        </p:nvSpPr>
        <p:spPr>
          <a:xfrm>
            <a:off x="659274" y="5660464"/>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10515600" cy="1325563"/>
          </a:xfrm>
        </p:spPr>
        <p:txBody>
          <a:bodyPr/>
          <a:lstStyle/>
          <a:p>
            <a:r>
              <a:rPr dirty="0" err="1"/>
              <a:t>Evaluación</a:t>
            </a:r>
            <a:r>
              <a:rPr dirty="0"/>
              <a:t> Primaria: XABCDEF</a:t>
            </a:r>
          </a:p>
        </p:txBody>
      </p:sp>
      <p:sp>
        <p:nvSpPr>
          <p:cNvPr id="3" name="Content Placeholder 2"/>
          <p:cNvSpPr>
            <a:spLocks noGrp="1"/>
          </p:cNvSpPr>
          <p:nvPr>
            <p:ph idx="1"/>
          </p:nvPr>
        </p:nvSpPr>
        <p:spPr>
          <a:xfrm>
            <a:off x="502920" y="1264286"/>
            <a:ext cx="10850880" cy="4790123"/>
          </a:xfrm>
        </p:spPr>
        <p:txBody>
          <a:bodyPr>
            <a:normAutofit fontScale="70000" lnSpcReduction="20000"/>
          </a:bodyPr>
          <a:lstStyle/>
          <a:p>
            <a:pPr marL="0" indent="0">
              <a:buNone/>
            </a:pPr>
            <a:r>
              <a:rPr dirty="0"/>
              <a:t>🔴 X – </a:t>
            </a:r>
            <a:r>
              <a:rPr dirty="0" err="1"/>
              <a:t>Hemorragias</a:t>
            </a:r>
            <a:r>
              <a:rPr dirty="0"/>
              <a:t> </a:t>
            </a:r>
            <a:r>
              <a:rPr dirty="0" err="1"/>
              <a:t>externas</a:t>
            </a:r>
            <a:r>
              <a:rPr dirty="0"/>
              <a:t> graves:</a:t>
            </a:r>
          </a:p>
          <a:p>
            <a:r>
              <a:rPr dirty="0"/>
              <a:t>- Control </a:t>
            </a:r>
            <a:r>
              <a:rPr dirty="0" err="1"/>
              <a:t>inmediato</a:t>
            </a:r>
            <a:r>
              <a:rPr dirty="0"/>
              <a:t> del sangrado </a:t>
            </a:r>
            <a:r>
              <a:rPr dirty="0" err="1"/>
              <a:t>masivo</a:t>
            </a:r>
            <a:r>
              <a:rPr dirty="0"/>
              <a:t>.</a:t>
            </a:r>
          </a:p>
          <a:p>
            <a:r>
              <a:rPr dirty="0"/>
              <a:t>- </a:t>
            </a:r>
            <a:r>
              <a:rPr dirty="0" err="1"/>
              <a:t>Prioridad</a:t>
            </a:r>
            <a:r>
              <a:rPr dirty="0"/>
              <a:t> </a:t>
            </a:r>
            <a:r>
              <a:rPr dirty="0" err="1"/>
              <a:t>absoluta</a:t>
            </a:r>
            <a:r>
              <a:rPr dirty="0"/>
              <a:t>, </a:t>
            </a:r>
            <a:r>
              <a:rPr dirty="0" err="1"/>
              <a:t>incluso</a:t>
            </a:r>
            <a:r>
              <a:rPr dirty="0"/>
              <a:t> antes de la </a:t>
            </a:r>
            <a:r>
              <a:rPr dirty="0" err="1"/>
              <a:t>vía</a:t>
            </a:r>
            <a:r>
              <a:rPr dirty="0"/>
              <a:t> </a:t>
            </a:r>
            <a:r>
              <a:rPr dirty="0" err="1"/>
              <a:t>aérea</a:t>
            </a:r>
            <a:r>
              <a:rPr dirty="0"/>
              <a:t>.</a:t>
            </a:r>
          </a:p>
          <a:p>
            <a:r>
              <a:rPr dirty="0"/>
              <a:t>- Mayor causa de </a:t>
            </a:r>
            <a:r>
              <a:rPr dirty="0" err="1"/>
              <a:t>muerte</a:t>
            </a:r>
            <a:r>
              <a:rPr dirty="0"/>
              <a:t> evitable </a:t>
            </a:r>
            <a:r>
              <a:rPr dirty="0" err="1"/>
              <a:t>en</a:t>
            </a:r>
            <a:r>
              <a:rPr dirty="0"/>
              <a:t> trauma </a:t>
            </a:r>
            <a:r>
              <a:rPr dirty="0" err="1"/>
              <a:t>agudo</a:t>
            </a:r>
            <a:r>
              <a:rPr dirty="0"/>
              <a:t>.</a:t>
            </a:r>
          </a:p>
          <a:p>
            <a:endParaRPr dirty="0"/>
          </a:p>
          <a:p>
            <a:pPr marL="0" indent="0">
              <a:buNone/>
            </a:pPr>
            <a:r>
              <a:rPr dirty="0"/>
              <a:t>🟠 A – Airway (</a:t>
            </a:r>
            <a:r>
              <a:rPr dirty="0" err="1"/>
              <a:t>vía</a:t>
            </a:r>
            <a:r>
              <a:rPr dirty="0"/>
              <a:t> </a:t>
            </a:r>
            <a:r>
              <a:rPr dirty="0" err="1"/>
              <a:t>aérea</a:t>
            </a:r>
            <a:r>
              <a:rPr dirty="0"/>
              <a:t> con control cervical)</a:t>
            </a:r>
          </a:p>
          <a:p>
            <a:pPr marL="0" indent="0">
              <a:buNone/>
            </a:pPr>
            <a:r>
              <a:rPr dirty="0"/>
              <a:t>🟡 B – Breathing (</a:t>
            </a:r>
            <a:r>
              <a:rPr dirty="0" err="1"/>
              <a:t>respiración</a:t>
            </a:r>
            <a:r>
              <a:rPr dirty="0"/>
              <a:t>)</a:t>
            </a:r>
          </a:p>
          <a:p>
            <a:pPr marL="0" indent="0">
              <a:buNone/>
            </a:pPr>
            <a:r>
              <a:rPr dirty="0"/>
              <a:t>🟢 C – Circulation (</a:t>
            </a:r>
            <a:r>
              <a:rPr dirty="0" err="1"/>
              <a:t>circulación</a:t>
            </a:r>
            <a:r>
              <a:rPr dirty="0"/>
              <a:t>)</a:t>
            </a:r>
          </a:p>
          <a:p>
            <a:pPr marL="0" indent="0">
              <a:buNone/>
            </a:pPr>
            <a:r>
              <a:rPr dirty="0"/>
              <a:t>🔵 D – Disability (</a:t>
            </a:r>
            <a:r>
              <a:rPr dirty="0" err="1"/>
              <a:t>estado</a:t>
            </a:r>
            <a:r>
              <a:rPr dirty="0"/>
              <a:t> </a:t>
            </a:r>
            <a:r>
              <a:rPr dirty="0" err="1"/>
              <a:t>neurológico</a:t>
            </a:r>
            <a:r>
              <a:rPr dirty="0"/>
              <a:t>)</a:t>
            </a:r>
          </a:p>
          <a:p>
            <a:pPr marL="0" indent="0">
              <a:buNone/>
            </a:pPr>
            <a:r>
              <a:rPr dirty="0"/>
              <a:t>🟣 E – Exposure (</a:t>
            </a:r>
            <a:r>
              <a:rPr dirty="0" err="1"/>
              <a:t>exposición</a:t>
            </a:r>
            <a:r>
              <a:rPr dirty="0"/>
              <a:t> total del </a:t>
            </a:r>
            <a:r>
              <a:rPr dirty="0" err="1"/>
              <a:t>paciente</a:t>
            </a:r>
            <a:r>
              <a:rPr dirty="0"/>
              <a:t>)</a:t>
            </a:r>
          </a:p>
          <a:p>
            <a:endParaRPr dirty="0"/>
          </a:p>
          <a:p>
            <a:pPr marL="0" indent="0">
              <a:buNone/>
            </a:pPr>
            <a:r>
              <a:rPr dirty="0"/>
              <a:t>🟤 F – </a:t>
            </a:r>
            <a:r>
              <a:rPr dirty="0" err="1"/>
              <a:t>Factores</a:t>
            </a:r>
            <a:r>
              <a:rPr dirty="0"/>
              <a:t> </a:t>
            </a:r>
            <a:r>
              <a:rPr dirty="0" err="1"/>
              <a:t>asociados</a:t>
            </a:r>
            <a:r>
              <a:rPr dirty="0"/>
              <a:t>:</a:t>
            </a:r>
          </a:p>
          <a:p>
            <a:r>
              <a:rPr dirty="0"/>
              <a:t>- </a:t>
            </a:r>
            <a:r>
              <a:rPr dirty="0" err="1"/>
              <a:t>Considera</a:t>
            </a:r>
            <a:r>
              <a:rPr dirty="0"/>
              <a:t> </a:t>
            </a:r>
            <a:r>
              <a:rPr dirty="0" err="1"/>
              <a:t>poblaciones</a:t>
            </a:r>
            <a:r>
              <a:rPr dirty="0"/>
              <a:t> </a:t>
            </a:r>
            <a:r>
              <a:rPr dirty="0" err="1"/>
              <a:t>especiales</a:t>
            </a:r>
            <a:r>
              <a:rPr dirty="0"/>
              <a:t>: </a:t>
            </a:r>
            <a:r>
              <a:rPr dirty="0" err="1"/>
              <a:t>niños</a:t>
            </a:r>
            <a:r>
              <a:rPr dirty="0"/>
              <a:t>, </a:t>
            </a:r>
            <a:r>
              <a:rPr dirty="0" err="1"/>
              <a:t>ancianos</a:t>
            </a:r>
            <a:r>
              <a:rPr dirty="0"/>
              <a:t> y </a:t>
            </a:r>
            <a:r>
              <a:rPr dirty="0" err="1"/>
              <a:t>embarazadas</a:t>
            </a:r>
            <a:r>
              <a:rPr dirty="0"/>
              <a:t>.</a:t>
            </a:r>
          </a:p>
          <a:p>
            <a:r>
              <a:rPr dirty="0"/>
              <a:t>- </a:t>
            </a:r>
            <a:r>
              <a:rPr dirty="0" err="1"/>
              <a:t>Necesitan</a:t>
            </a:r>
            <a:r>
              <a:rPr dirty="0"/>
              <a:t> </a:t>
            </a:r>
            <a:r>
              <a:rPr dirty="0" err="1"/>
              <a:t>manejo</a:t>
            </a:r>
            <a:r>
              <a:rPr dirty="0"/>
              <a:t> </a:t>
            </a:r>
            <a:r>
              <a:rPr dirty="0" err="1"/>
              <a:t>individualizado</a:t>
            </a:r>
            <a:r>
              <a:rPr dirty="0"/>
              <a:t> </a:t>
            </a:r>
            <a:r>
              <a:rPr dirty="0" err="1"/>
              <a:t>por</a:t>
            </a:r>
            <a:r>
              <a:rPr dirty="0"/>
              <a:t> sus </a:t>
            </a:r>
            <a:r>
              <a:rPr dirty="0" err="1"/>
              <a:t>características</a:t>
            </a:r>
            <a:r>
              <a:rPr dirty="0"/>
              <a:t> </a:t>
            </a:r>
            <a:r>
              <a:rPr dirty="0" err="1"/>
              <a:t>fisiológicas</a:t>
            </a:r>
            <a:r>
              <a:rPr dirty="0"/>
              <a:t>.</a:t>
            </a:r>
          </a:p>
        </p:txBody>
      </p:sp>
      <p:sp>
        <p:nvSpPr>
          <p:cNvPr id="4" name="CuadroTexto 3">
            <a:extLst>
              <a:ext uri="{FF2B5EF4-FFF2-40B4-BE49-F238E27FC236}">
                <a16:creationId xmlns:a16="http://schemas.microsoft.com/office/drawing/2014/main" id="{6BD619B8-01B4-8BCD-716A-7D2B72EBA099}"/>
              </a:ext>
            </a:extLst>
          </p:cNvPr>
          <p:cNvSpPr txBox="1"/>
          <p:nvPr/>
        </p:nvSpPr>
        <p:spPr>
          <a:xfrm>
            <a:off x="628794" y="6176963"/>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D88AF2-0973-1543-7CDA-CF82A1CFC601}"/>
              </a:ext>
            </a:extLst>
          </p:cNvPr>
          <p:cNvSpPr>
            <a:spLocks noGrp="1"/>
          </p:cNvSpPr>
          <p:nvPr>
            <p:ph idx="1"/>
          </p:nvPr>
        </p:nvSpPr>
        <p:spPr>
          <a:xfrm>
            <a:off x="716280" y="243840"/>
            <a:ext cx="10637520" cy="5933123"/>
          </a:xfrm>
        </p:spPr>
        <p:txBody>
          <a:bodyPr>
            <a:normAutofit fontScale="92500" lnSpcReduction="20000"/>
          </a:bodyPr>
          <a:lstStyle/>
          <a:p>
            <a:r>
              <a:rPr lang="es-EC" b="1" dirty="0"/>
              <a:t>🟠 A – Airway (Vía aérea con control cervical)</a:t>
            </a:r>
          </a:p>
          <a:p>
            <a:r>
              <a:rPr lang="es-EC" dirty="0"/>
              <a:t>Asegurar una vía aérea permeable.</a:t>
            </a:r>
          </a:p>
          <a:p>
            <a:r>
              <a:rPr lang="es-EC" dirty="0"/>
              <a:t>Proteger columna cervical si hay sospecha de trauma.</a:t>
            </a:r>
          </a:p>
          <a:p>
            <a:r>
              <a:rPr lang="es-EC" b="1" dirty="0"/>
              <a:t>🟡 B – Breathing (Respiración)</a:t>
            </a:r>
          </a:p>
          <a:p>
            <a:r>
              <a:rPr lang="es-EC" dirty="0"/>
              <a:t>Evaluar ventilación, expansibilidad torácica, sonidos respiratorios.</a:t>
            </a:r>
          </a:p>
          <a:p>
            <a:r>
              <a:rPr lang="es-EC" dirty="0"/>
              <a:t>Identificar lesiones como neumotórax o hemotórax.</a:t>
            </a:r>
          </a:p>
          <a:p>
            <a:r>
              <a:rPr lang="es-EC" b="1" dirty="0"/>
              <a:t>🟢 C – Circulation (Circulación)</a:t>
            </a:r>
          </a:p>
          <a:p>
            <a:r>
              <a:rPr lang="es-EC" dirty="0"/>
              <a:t>Evaluar pulso, perfusión, hemorragias internas.</a:t>
            </a:r>
          </a:p>
          <a:p>
            <a:r>
              <a:rPr lang="es-EC" dirty="0"/>
              <a:t>Iniciar acceso venoso y reposición si se requiere.</a:t>
            </a:r>
          </a:p>
          <a:p>
            <a:r>
              <a:rPr lang="es-EC" b="1" dirty="0"/>
              <a:t>🔵 D – Disability (Déficit neurológico)</a:t>
            </a:r>
          </a:p>
          <a:p>
            <a:r>
              <a:rPr lang="es-EC" dirty="0"/>
              <a:t>Evaluar nivel de conciencia (GCS), pupilas y respuesta motora.</a:t>
            </a:r>
          </a:p>
          <a:p>
            <a:r>
              <a:rPr lang="es-EC" b="1" dirty="0"/>
              <a:t>🟣 E – Exposure (Exposición)</a:t>
            </a:r>
          </a:p>
          <a:p>
            <a:r>
              <a:rPr lang="es-EC" dirty="0"/>
              <a:t>Retirar ropa, buscar otras lesiones ocultas.</a:t>
            </a:r>
          </a:p>
          <a:p>
            <a:r>
              <a:rPr lang="es-EC" dirty="0"/>
              <a:t>Evitar hipotermia</a:t>
            </a:r>
          </a:p>
          <a:p>
            <a:endParaRPr lang="es-EC" dirty="0"/>
          </a:p>
        </p:txBody>
      </p:sp>
      <p:sp>
        <p:nvSpPr>
          <p:cNvPr id="4" name="CuadroTexto 3">
            <a:extLst>
              <a:ext uri="{FF2B5EF4-FFF2-40B4-BE49-F238E27FC236}">
                <a16:creationId xmlns:a16="http://schemas.microsoft.com/office/drawing/2014/main" id="{8CD8C56A-1E08-4A47-93DC-1760C9143573}"/>
              </a:ext>
            </a:extLst>
          </p:cNvPr>
          <p:cNvSpPr txBox="1"/>
          <p:nvPr/>
        </p:nvSpPr>
        <p:spPr>
          <a:xfrm>
            <a:off x="838200" y="5967829"/>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extLst>
      <p:ext uri="{BB962C8B-B14F-4D97-AF65-F5344CB8AC3E}">
        <p14:creationId xmlns:p14="http://schemas.microsoft.com/office/powerpoint/2010/main" val="286473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68A2A-F232-97C2-5416-B236E6A92D58}"/>
              </a:ext>
            </a:extLst>
          </p:cNvPr>
          <p:cNvSpPr>
            <a:spLocks noGrp="1"/>
          </p:cNvSpPr>
          <p:nvPr>
            <p:ph type="title"/>
          </p:nvPr>
        </p:nvSpPr>
        <p:spPr>
          <a:xfrm>
            <a:off x="784860" y="18255"/>
            <a:ext cx="10515600" cy="1325563"/>
          </a:xfrm>
        </p:spPr>
        <p:txBody>
          <a:bodyPr/>
          <a:lstStyle/>
          <a:p>
            <a:r>
              <a:rPr lang="es-EC" dirty="0"/>
              <a:t>ATLS 11</a:t>
            </a:r>
          </a:p>
        </p:txBody>
      </p:sp>
      <p:sp>
        <p:nvSpPr>
          <p:cNvPr id="3" name="Marcador de contenido 2">
            <a:extLst>
              <a:ext uri="{FF2B5EF4-FFF2-40B4-BE49-F238E27FC236}">
                <a16:creationId xmlns:a16="http://schemas.microsoft.com/office/drawing/2014/main" id="{84184BA2-FAA8-1644-80C3-C04C909D2099}"/>
              </a:ext>
            </a:extLst>
          </p:cNvPr>
          <p:cNvSpPr>
            <a:spLocks noGrp="1"/>
          </p:cNvSpPr>
          <p:nvPr>
            <p:ph idx="1"/>
          </p:nvPr>
        </p:nvSpPr>
        <p:spPr>
          <a:xfrm>
            <a:off x="678180" y="1056798"/>
            <a:ext cx="10622280" cy="4744403"/>
          </a:xfrm>
        </p:spPr>
        <p:txBody>
          <a:bodyPr>
            <a:normAutofit fontScale="85000" lnSpcReduction="20000"/>
          </a:bodyPr>
          <a:lstStyle/>
          <a:p>
            <a:pPr marL="0" indent="0">
              <a:buNone/>
            </a:pPr>
            <a:r>
              <a:rPr lang="es-EC" b="1" dirty="0"/>
              <a:t>🔔 ¡Atención!</a:t>
            </a:r>
          </a:p>
          <a:p>
            <a:r>
              <a:rPr lang="es-EC" dirty="0"/>
              <a:t>Durante la evaluación inicial del trauma, algunos puntos son </a:t>
            </a:r>
            <a:r>
              <a:rPr lang="es-EC" b="1" dirty="0"/>
              <a:t>cruciales para una buena atención</a:t>
            </a:r>
            <a:r>
              <a:rPr lang="es-EC" dirty="0"/>
              <a:t>:</a:t>
            </a:r>
          </a:p>
          <a:p>
            <a:r>
              <a:rPr lang="es-EC" dirty="0"/>
              <a:t>Administrar un </a:t>
            </a:r>
            <a:r>
              <a:rPr lang="es-EC" b="1" dirty="0"/>
              <a:t>máximo de 1 litro de cristaloide</a:t>
            </a:r>
            <a:r>
              <a:rPr lang="es-EC" dirty="0"/>
              <a:t>, ¡con criterio!, en </a:t>
            </a:r>
            <a:r>
              <a:rPr lang="es-EC" b="1" dirty="0"/>
              <a:t>bolos de 250 ml</a:t>
            </a:r>
            <a:r>
              <a:rPr lang="es-EC" dirty="0"/>
              <a:t>.</a:t>
            </a:r>
          </a:p>
          <a:p>
            <a:r>
              <a:rPr lang="es-EC" dirty="0"/>
              <a:t>Prestar atención a los </a:t>
            </a:r>
            <a:r>
              <a:rPr lang="es-EC" b="1" dirty="0"/>
              <a:t>protocolos de transfusión masiva</a:t>
            </a:r>
            <a:r>
              <a:rPr lang="es-EC" dirty="0"/>
              <a:t>, ya que actualmente la administración de </a:t>
            </a:r>
            <a:r>
              <a:rPr lang="es-EC" b="1" dirty="0"/>
              <a:t>hemocomponentes</a:t>
            </a:r>
            <a:r>
              <a:rPr lang="es-EC" dirty="0"/>
              <a:t> es más permisiva para estos pacientes.</a:t>
            </a:r>
          </a:p>
          <a:p>
            <a:r>
              <a:rPr lang="es-EC" dirty="0"/>
              <a:t>Conocer las </a:t>
            </a:r>
            <a:r>
              <a:rPr lang="es-EC" b="1" dirty="0"/>
              <a:t>indicaciones del ácido tranexámico</a:t>
            </a:r>
            <a:r>
              <a:rPr lang="es-EC" dirty="0"/>
              <a:t>.</a:t>
            </a:r>
          </a:p>
          <a:p>
            <a:r>
              <a:rPr lang="es-EC" dirty="0"/>
              <a:t>Tratar rápidamente las </a:t>
            </a:r>
            <a:r>
              <a:rPr lang="es-EC" b="1" dirty="0"/>
              <a:t>coagulopatías</a:t>
            </a:r>
            <a:r>
              <a:rPr lang="es-EC" dirty="0"/>
              <a:t>.</a:t>
            </a:r>
          </a:p>
          <a:p>
            <a:r>
              <a:rPr lang="es-EC" dirty="0"/>
              <a:t>Aplicar la </a:t>
            </a:r>
            <a:r>
              <a:rPr lang="es-EC" b="1" dirty="0"/>
              <a:t>Regla Canadiense para la columna cervical</a:t>
            </a:r>
            <a:r>
              <a:rPr lang="es-EC" dirty="0"/>
              <a:t>, para decidir con base científica si es necesario hacer estudios de imagen.</a:t>
            </a:r>
          </a:p>
          <a:p>
            <a:r>
              <a:rPr lang="es-EC" b="1" dirty="0"/>
              <a:t>¡Trabaja siempre en equipo!</a:t>
            </a:r>
          </a:p>
          <a:p>
            <a:endParaRPr lang="es-EC" dirty="0"/>
          </a:p>
        </p:txBody>
      </p:sp>
      <p:sp>
        <p:nvSpPr>
          <p:cNvPr id="4" name="CuadroTexto 3">
            <a:extLst>
              <a:ext uri="{FF2B5EF4-FFF2-40B4-BE49-F238E27FC236}">
                <a16:creationId xmlns:a16="http://schemas.microsoft.com/office/drawing/2014/main" id="{12F4B7CE-2F02-1580-1365-01E2D758184A}"/>
              </a:ext>
            </a:extLst>
          </p:cNvPr>
          <p:cNvSpPr txBox="1"/>
          <p:nvPr/>
        </p:nvSpPr>
        <p:spPr>
          <a:xfrm>
            <a:off x="678180" y="5995744"/>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extLst>
      <p:ext uri="{BB962C8B-B14F-4D97-AF65-F5344CB8AC3E}">
        <p14:creationId xmlns:p14="http://schemas.microsoft.com/office/powerpoint/2010/main" val="337614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54A8B-0F5C-F0FB-C21A-6C720650C58F}"/>
              </a:ext>
            </a:extLst>
          </p:cNvPr>
          <p:cNvSpPr>
            <a:spLocks noGrp="1"/>
          </p:cNvSpPr>
          <p:nvPr>
            <p:ph type="title"/>
          </p:nvPr>
        </p:nvSpPr>
        <p:spPr/>
        <p:txBody>
          <a:bodyPr/>
          <a:lstStyle/>
          <a:p>
            <a:r>
              <a:rPr lang="es-EC" b="1" dirty="0"/>
              <a:t>💧 Sobre la administración de cristaloides:</a:t>
            </a:r>
            <a:br>
              <a:rPr lang="es-EC" b="1" dirty="0"/>
            </a:br>
            <a:endParaRPr lang="es-EC" dirty="0"/>
          </a:p>
        </p:txBody>
      </p:sp>
      <p:sp>
        <p:nvSpPr>
          <p:cNvPr id="3" name="Marcador de contenido 2">
            <a:extLst>
              <a:ext uri="{FF2B5EF4-FFF2-40B4-BE49-F238E27FC236}">
                <a16:creationId xmlns:a16="http://schemas.microsoft.com/office/drawing/2014/main" id="{5E28FE7A-2898-036C-4D54-FEC44581F277}"/>
              </a:ext>
            </a:extLst>
          </p:cNvPr>
          <p:cNvSpPr>
            <a:spLocks noGrp="1"/>
          </p:cNvSpPr>
          <p:nvPr>
            <p:ph idx="1"/>
          </p:nvPr>
        </p:nvSpPr>
        <p:spPr/>
        <p:txBody>
          <a:bodyPr/>
          <a:lstStyle/>
          <a:p>
            <a:r>
              <a:rPr lang="es-EC" b="1" dirty="0"/>
              <a:t>Adultos:</a:t>
            </a:r>
            <a:r>
              <a:rPr lang="es-EC" dirty="0"/>
              <a:t> bolo de </a:t>
            </a:r>
            <a:r>
              <a:rPr lang="es-EC" b="1" dirty="0"/>
              <a:t>1 litro</a:t>
            </a:r>
            <a:r>
              <a:rPr lang="es-EC" dirty="0"/>
              <a:t> de solución isotónica.</a:t>
            </a:r>
          </a:p>
          <a:p>
            <a:r>
              <a:rPr lang="es-EC" b="1" dirty="0"/>
              <a:t>Pediátricos menores de 40 kg:</a:t>
            </a:r>
            <a:r>
              <a:rPr lang="es-EC" dirty="0"/>
              <a:t> </a:t>
            </a:r>
            <a:r>
              <a:rPr lang="es-EC" b="1" dirty="0"/>
              <a:t>20 ml/kg</a:t>
            </a:r>
            <a:r>
              <a:rPr lang="es-EC" dirty="0"/>
              <a:t> de solución isotónica.</a:t>
            </a:r>
          </a:p>
          <a:p>
            <a:r>
              <a:rPr lang="es-EC" dirty="0"/>
              <a:t>La </a:t>
            </a:r>
            <a:r>
              <a:rPr lang="es-EC" b="1" dirty="0"/>
              <a:t>reanimación volémica agresiva antes de controlar el sangrado</a:t>
            </a:r>
            <a:r>
              <a:rPr lang="es-EC" dirty="0"/>
              <a:t> </a:t>
            </a:r>
            <a:r>
              <a:rPr lang="es-EC" b="1" dirty="0"/>
              <a:t>aumenta la morbilidad y la mortalidad</a:t>
            </a:r>
            <a:r>
              <a:rPr lang="es-EC" dirty="0"/>
              <a:t>.</a:t>
            </a:r>
          </a:p>
          <a:p>
            <a:r>
              <a:rPr lang="es-EC" dirty="0"/>
              <a:t>Si </a:t>
            </a:r>
            <a:r>
              <a:rPr lang="es-EC" b="1" dirty="0"/>
              <a:t>el paciente no responde</a:t>
            </a:r>
            <a:r>
              <a:rPr lang="es-EC" dirty="0"/>
              <a:t> a la reposición inicial, </a:t>
            </a:r>
            <a:r>
              <a:rPr lang="es-EC" b="1" dirty="0"/>
              <a:t>¡no insistas!</a:t>
            </a:r>
            <a:r>
              <a:rPr lang="es-EC" dirty="0"/>
              <a:t>: procede con la </a:t>
            </a:r>
            <a:r>
              <a:rPr lang="es-EC" b="1" dirty="0"/>
              <a:t>transfusión sanguínea</a:t>
            </a:r>
            <a:r>
              <a:rPr lang="es-EC" dirty="0"/>
              <a:t>.</a:t>
            </a:r>
          </a:p>
          <a:p>
            <a:r>
              <a:rPr lang="es-EC" dirty="0"/>
              <a:t>La reanimación volémica </a:t>
            </a:r>
            <a:r>
              <a:rPr lang="es-EC" b="1" dirty="0"/>
              <a:t>no reemplaza</a:t>
            </a:r>
            <a:r>
              <a:rPr lang="es-EC" dirty="0"/>
              <a:t> el control del sangrado.</a:t>
            </a:r>
          </a:p>
          <a:p>
            <a:r>
              <a:rPr lang="es-EC" b="1" dirty="0"/>
              <a:t>¡Cierra la llave del sangrado primero!</a:t>
            </a:r>
            <a:endParaRPr lang="es-EC" dirty="0"/>
          </a:p>
          <a:p>
            <a:endParaRPr lang="es-EC" dirty="0"/>
          </a:p>
          <a:p>
            <a:endParaRPr lang="es-EC" dirty="0"/>
          </a:p>
        </p:txBody>
      </p:sp>
      <p:sp>
        <p:nvSpPr>
          <p:cNvPr id="4" name="CuadroTexto 3">
            <a:extLst>
              <a:ext uri="{FF2B5EF4-FFF2-40B4-BE49-F238E27FC236}">
                <a16:creationId xmlns:a16="http://schemas.microsoft.com/office/drawing/2014/main" id="{3B281014-48AF-1BCC-2B94-8998B41DECEB}"/>
              </a:ext>
            </a:extLst>
          </p:cNvPr>
          <p:cNvSpPr txBox="1"/>
          <p:nvPr/>
        </p:nvSpPr>
        <p:spPr>
          <a:xfrm>
            <a:off x="678180" y="5995744"/>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extLst>
      <p:ext uri="{BB962C8B-B14F-4D97-AF65-F5344CB8AC3E}">
        <p14:creationId xmlns:p14="http://schemas.microsoft.com/office/powerpoint/2010/main" val="126502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DCDF3877-F6DF-F74E-08EB-64E82F6D7FA2}"/>
              </a:ext>
            </a:extLst>
          </p:cNvPr>
          <p:cNvSpPr>
            <a:spLocks noGrp="1"/>
          </p:cNvSpPr>
          <p:nvPr>
            <p:ph type="title"/>
          </p:nvPr>
        </p:nvSpPr>
        <p:spPr>
          <a:xfrm>
            <a:off x="838200" y="365125"/>
            <a:ext cx="10515600" cy="1828444"/>
          </a:xfrm>
        </p:spPr>
        <p:txBody>
          <a:bodyPr vert="horz" lIns="91440" tIns="45720" rIns="91440" bIns="45720" rtlCol="0" anchor="ctr">
            <a:normAutofit/>
          </a:bodyPr>
          <a:lstStyle/>
          <a:p>
            <a:r>
              <a:rPr lang="en-US" sz="4000" b="1" kern="1200" dirty="0">
                <a:solidFill>
                  <a:schemeClr val="tx1"/>
                </a:solidFill>
                <a:latin typeface="+mj-lt"/>
                <a:ea typeface="+mj-ea"/>
                <a:cs typeface="+mj-cs"/>
              </a:rPr>
              <a:t>🟠 A. Vía </a:t>
            </a:r>
            <a:r>
              <a:rPr lang="en-US" sz="4000" b="1" kern="1200" dirty="0" err="1">
                <a:solidFill>
                  <a:schemeClr val="tx1"/>
                </a:solidFill>
                <a:latin typeface="+mj-lt"/>
                <a:ea typeface="+mj-ea"/>
                <a:cs typeface="+mj-cs"/>
              </a:rPr>
              <a:t>aérea</a:t>
            </a:r>
            <a:r>
              <a:rPr lang="en-US" sz="4000" b="1" kern="1200" dirty="0">
                <a:solidFill>
                  <a:schemeClr val="tx1"/>
                </a:solidFill>
                <a:latin typeface="+mj-lt"/>
                <a:ea typeface="+mj-ea"/>
                <a:cs typeface="+mj-cs"/>
              </a:rPr>
              <a:t> y </a:t>
            </a:r>
            <a:r>
              <a:rPr lang="en-US" sz="4000" b="1" kern="1200" dirty="0" err="1">
                <a:solidFill>
                  <a:schemeClr val="tx1"/>
                </a:solidFill>
                <a:latin typeface="+mj-lt"/>
                <a:ea typeface="+mj-ea"/>
                <a:cs typeface="+mj-cs"/>
              </a:rPr>
              <a:t>ventilación</a:t>
            </a:r>
            <a:br>
              <a:rPr lang="en-US" sz="4000" b="1" kern="1200" dirty="0">
                <a:solidFill>
                  <a:schemeClr val="tx1"/>
                </a:solidFill>
                <a:latin typeface="+mj-lt"/>
                <a:ea typeface="+mj-ea"/>
                <a:cs typeface="+mj-cs"/>
              </a:rPr>
            </a:br>
            <a:br>
              <a:rPr lang="en-US" sz="4000" b="1"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3" name="Marcador de contenido 2">
            <a:extLst>
              <a:ext uri="{FF2B5EF4-FFF2-40B4-BE49-F238E27FC236}">
                <a16:creationId xmlns:a16="http://schemas.microsoft.com/office/drawing/2014/main" id="{01D7A0CC-4464-964E-01B9-D72634CAFEA9}"/>
              </a:ext>
            </a:extLst>
          </p:cNvPr>
          <p:cNvSpPr>
            <a:spLocks noGrp="1"/>
          </p:cNvSpPr>
          <p:nvPr>
            <p:ph idx="1"/>
          </p:nvPr>
        </p:nvSpPr>
        <p:spPr>
          <a:xfrm>
            <a:off x="838200" y="1867263"/>
            <a:ext cx="8686800" cy="3730460"/>
          </a:xfrm>
        </p:spPr>
        <p:txBody>
          <a:bodyPr vert="horz" lIns="91440" tIns="45720" rIns="91440" bIns="45720" rtlCol="0">
            <a:normAutofit/>
          </a:bodyPr>
          <a:lstStyle/>
          <a:p>
            <a:r>
              <a:rPr lang="en-US" sz="2000" dirty="0"/>
              <a:t>El </a:t>
            </a:r>
            <a:r>
              <a:rPr lang="en-US" sz="2000" dirty="0" err="1"/>
              <a:t>término</a:t>
            </a:r>
            <a:r>
              <a:rPr lang="en-US" sz="2000" dirty="0"/>
              <a:t> </a:t>
            </a:r>
            <a:r>
              <a:rPr lang="en-US" sz="2000" dirty="0" err="1"/>
              <a:t>tradicional</a:t>
            </a:r>
            <a:r>
              <a:rPr lang="en-US" sz="2000" dirty="0"/>
              <a:t> </a:t>
            </a:r>
            <a:r>
              <a:rPr lang="en-US" sz="2000" b="1" dirty="0"/>
              <a:t>“</a:t>
            </a:r>
            <a:r>
              <a:rPr lang="en-US" sz="2000" b="1" dirty="0" err="1"/>
              <a:t>Intubación</a:t>
            </a:r>
            <a:r>
              <a:rPr lang="en-US" sz="2000" b="1" dirty="0"/>
              <a:t> </a:t>
            </a:r>
            <a:r>
              <a:rPr lang="en-US" sz="2000" b="1" dirty="0" err="1"/>
              <a:t>orotraqueal</a:t>
            </a:r>
            <a:r>
              <a:rPr lang="en-US" sz="2000" b="1" dirty="0"/>
              <a:t> </a:t>
            </a:r>
            <a:r>
              <a:rPr lang="en-US" sz="2000" b="1" dirty="0" err="1"/>
              <a:t>en</a:t>
            </a:r>
            <a:r>
              <a:rPr lang="en-US" sz="2000" b="1" dirty="0"/>
              <a:t> </a:t>
            </a:r>
            <a:r>
              <a:rPr lang="en-US" sz="2000" b="1" dirty="0" err="1"/>
              <a:t>secuencia</a:t>
            </a:r>
            <a:r>
              <a:rPr lang="en-US" sz="2000" b="1" dirty="0"/>
              <a:t> </a:t>
            </a:r>
            <a:r>
              <a:rPr lang="en-US" sz="2000" b="1" dirty="0" err="1"/>
              <a:t>rápida</a:t>
            </a:r>
            <a:r>
              <a:rPr lang="en-US" sz="2000" b="1" dirty="0"/>
              <a:t>”</a:t>
            </a:r>
            <a:r>
              <a:rPr lang="en-US" sz="2000" dirty="0"/>
              <a:t> ha </a:t>
            </a:r>
            <a:r>
              <a:rPr lang="en-US" sz="2000" dirty="0" err="1"/>
              <a:t>sido</a:t>
            </a:r>
            <a:r>
              <a:rPr lang="en-US" sz="2000" dirty="0"/>
              <a:t> </a:t>
            </a:r>
            <a:r>
              <a:rPr lang="en-US" sz="2000" b="1" dirty="0" err="1"/>
              <a:t>reemplazado</a:t>
            </a:r>
            <a:r>
              <a:rPr lang="en-US" sz="2000" b="1" dirty="0"/>
              <a:t> </a:t>
            </a:r>
            <a:r>
              <a:rPr lang="en-US" sz="2000" b="1" dirty="0" err="1"/>
              <a:t>por</a:t>
            </a:r>
            <a:r>
              <a:rPr lang="en-US" sz="2000" b="1" dirty="0"/>
              <a:t> “</a:t>
            </a:r>
            <a:r>
              <a:rPr lang="en-US" sz="2000" b="1" dirty="0" err="1"/>
              <a:t>Intubación</a:t>
            </a:r>
            <a:r>
              <a:rPr lang="en-US" sz="2000" b="1" dirty="0"/>
              <a:t> </a:t>
            </a:r>
            <a:r>
              <a:rPr lang="en-US" sz="2000" b="1" dirty="0" err="1"/>
              <a:t>orotraqueal</a:t>
            </a:r>
            <a:r>
              <a:rPr lang="en-US" sz="2000" b="1" dirty="0"/>
              <a:t> </a:t>
            </a:r>
            <a:r>
              <a:rPr lang="en-US" sz="2000" b="1" dirty="0" err="1"/>
              <a:t>asistida</a:t>
            </a:r>
            <a:r>
              <a:rPr lang="en-US" sz="2000" b="1" dirty="0"/>
              <a:t> </a:t>
            </a:r>
            <a:r>
              <a:rPr lang="en-US" sz="2000" b="1" dirty="0" err="1"/>
              <a:t>por</a:t>
            </a:r>
            <a:r>
              <a:rPr lang="en-US" sz="2000" b="1" dirty="0"/>
              <a:t> </a:t>
            </a:r>
            <a:r>
              <a:rPr lang="en-US" sz="2000" b="1" dirty="0" err="1"/>
              <a:t>fármacos</a:t>
            </a:r>
            <a:r>
              <a:rPr lang="en-US" sz="2000" b="1" dirty="0"/>
              <a:t>”</a:t>
            </a:r>
            <a:r>
              <a:rPr lang="en-US" sz="2000" dirty="0"/>
              <a:t>.</a:t>
            </a:r>
          </a:p>
          <a:p>
            <a:r>
              <a:rPr lang="en-US" sz="2000" dirty="0"/>
              <a:t>El </a:t>
            </a:r>
            <a:r>
              <a:rPr lang="en-US" sz="2000" b="1" dirty="0"/>
              <a:t>ATLS actual da gran </a:t>
            </a:r>
            <a:r>
              <a:rPr lang="en-US" sz="2000" b="1" dirty="0" err="1"/>
              <a:t>énfasis</a:t>
            </a:r>
            <a:r>
              <a:rPr lang="en-US" sz="2000" b="1" dirty="0"/>
              <a:t> al </a:t>
            </a:r>
            <a:r>
              <a:rPr lang="en-US" sz="2000" b="1" dirty="0" err="1"/>
              <a:t>uso</a:t>
            </a:r>
            <a:r>
              <a:rPr lang="en-US" sz="2000" b="1" dirty="0"/>
              <a:t> de </a:t>
            </a:r>
            <a:r>
              <a:rPr lang="en-US" sz="2000" b="1" dirty="0" err="1"/>
              <a:t>videolaringoscopios</a:t>
            </a:r>
            <a:r>
              <a:rPr lang="en-US" sz="2000" dirty="0"/>
              <a:t>, </a:t>
            </a:r>
            <a:r>
              <a:rPr lang="en-US" sz="2000" dirty="0" err="1"/>
              <a:t>siempre</a:t>
            </a:r>
            <a:r>
              <a:rPr lang="en-US" sz="2000" dirty="0"/>
              <a:t> que </a:t>
            </a:r>
            <a:r>
              <a:rPr lang="en-US" sz="2000" dirty="0" err="1"/>
              <a:t>estén</a:t>
            </a:r>
            <a:r>
              <a:rPr lang="en-US" sz="2000" dirty="0"/>
              <a:t> </a:t>
            </a:r>
            <a:r>
              <a:rPr lang="en-US" sz="2000" dirty="0" err="1"/>
              <a:t>disponibles</a:t>
            </a:r>
            <a:r>
              <a:rPr lang="en-US" sz="2000" dirty="0"/>
              <a:t>.</a:t>
            </a:r>
          </a:p>
          <a:p>
            <a:r>
              <a:rPr lang="en-US" sz="2000" b="1" dirty="0" err="1"/>
              <a:t>Importancia</a:t>
            </a:r>
            <a:r>
              <a:rPr lang="en-US" sz="2000" b="1" dirty="0"/>
              <a:t> del </a:t>
            </a:r>
            <a:r>
              <a:rPr lang="en-US" sz="2000" b="1" dirty="0" err="1"/>
              <a:t>trabajo</a:t>
            </a:r>
            <a:r>
              <a:rPr lang="en-US" sz="2000" b="1" dirty="0"/>
              <a:t> </a:t>
            </a:r>
            <a:r>
              <a:rPr lang="en-US" sz="2000" b="1" dirty="0" err="1"/>
              <a:t>en</a:t>
            </a:r>
            <a:r>
              <a:rPr lang="en-US" sz="2000" b="1" dirty="0"/>
              <a:t> </a:t>
            </a:r>
            <a:r>
              <a:rPr lang="en-US" sz="2000" b="1" dirty="0" err="1"/>
              <a:t>equipo</a:t>
            </a:r>
            <a:r>
              <a:rPr lang="en-US" sz="2000" b="1" dirty="0"/>
              <a:t> </a:t>
            </a:r>
            <a:r>
              <a:rPr lang="en-US" sz="2000" b="1" dirty="0" err="1"/>
              <a:t>multidisciplinario</a:t>
            </a:r>
            <a:r>
              <a:rPr lang="en-US" sz="2000" dirty="0"/>
              <a:t>, </a:t>
            </a:r>
            <a:r>
              <a:rPr lang="en-US" sz="2000" dirty="0" err="1"/>
              <a:t>especialmente</a:t>
            </a:r>
            <a:r>
              <a:rPr lang="en-US" sz="2000" dirty="0"/>
              <a:t> </a:t>
            </a:r>
            <a:r>
              <a:rPr lang="en-US" sz="2000" dirty="0" err="1"/>
              <a:t>en</a:t>
            </a:r>
            <a:r>
              <a:rPr lang="en-US" sz="2000" dirty="0"/>
              <a:t> </a:t>
            </a:r>
            <a:r>
              <a:rPr lang="en-US" sz="2000" dirty="0" err="1"/>
              <a:t>el</a:t>
            </a:r>
            <a:r>
              <a:rPr lang="en-US" sz="2000" dirty="0"/>
              <a:t> </a:t>
            </a:r>
            <a:r>
              <a:rPr lang="en-US" sz="2000" dirty="0" err="1"/>
              <a:t>manejo</a:t>
            </a:r>
            <a:r>
              <a:rPr lang="en-US" sz="2000" dirty="0"/>
              <a:t> de la </a:t>
            </a:r>
            <a:r>
              <a:rPr lang="en-US" sz="2000" dirty="0" err="1"/>
              <a:t>vía</a:t>
            </a:r>
            <a:r>
              <a:rPr lang="en-US" sz="2000" dirty="0"/>
              <a:t> </a:t>
            </a:r>
            <a:r>
              <a:rPr lang="en-US" sz="2000" dirty="0" err="1"/>
              <a:t>aérea</a:t>
            </a:r>
            <a:r>
              <a:rPr lang="en-US" sz="2000" dirty="0"/>
              <a:t>.</a:t>
            </a:r>
          </a:p>
          <a:p>
            <a:endParaRPr lang="en-US" sz="2000" dirty="0"/>
          </a:p>
        </p:txBody>
      </p:sp>
      <p:sp>
        <p:nvSpPr>
          <p:cNvPr id="4" name="CuadroTexto 3">
            <a:extLst>
              <a:ext uri="{FF2B5EF4-FFF2-40B4-BE49-F238E27FC236}">
                <a16:creationId xmlns:a16="http://schemas.microsoft.com/office/drawing/2014/main" id="{ED58CE65-75B9-DE7F-9626-6412D33B1BA7}"/>
              </a:ext>
            </a:extLst>
          </p:cNvPr>
          <p:cNvSpPr txBox="1"/>
          <p:nvPr/>
        </p:nvSpPr>
        <p:spPr>
          <a:xfrm>
            <a:off x="738827" y="6016452"/>
            <a:ext cx="10515600" cy="138089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a:effectLst/>
              </a:rPr>
              <a:t>Sousa, S. M. M., da Silva, B. F., Rocha, G. M., &amp; Kodama, M. J. (2025). ATLS: Advanced Trauma </a:t>
            </a:r>
            <a:r>
              <a:rPr lang="en-US" sz="2000" b="0" i="0" dirty="0" err="1">
                <a:effectLst/>
              </a:rPr>
              <a:t>LifeSupport</a:t>
            </a:r>
            <a:r>
              <a:rPr lang="en-US" sz="2000" b="0" i="0" dirty="0">
                <a:effectLst/>
              </a:rPr>
              <a:t>. </a:t>
            </a:r>
            <a:r>
              <a:rPr lang="en-US" sz="2000" b="0" i="1" dirty="0">
                <a:effectLst/>
              </a:rPr>
              <a:t>SUMMA: </a:t>
            </a:r>
            <a:r>
              <a:rPr lang="en-US" sz="2000" b="0" i="1" dirty="0" err="1">
                <a:effectLst/>
              </a:rPr>
              <a:t>Diálogos</a:t>
            </a:r>
            <a:r>
              <a:rPr lang="en-US" sz="2000" b="0" i="1" dirty="0">
                <a:effectLst/>
              </a:rPr>
              <a:t> </a:t>
            </a:r>
            <a:r>
              <a:rPr lang="en-US" sz="2000" b="0" i="1" dirty="0" err="1">
                <a:effectLst/>
              </a:rPr>
              <a:t>em</a:t>
            </a:r>
            <a:r>
              <a:rPr lang="en-US" sz="2000" b="0" i="1" dirty="0">
                <a:effectLst/>
              </a:rPr>
              <a:t> </a:t>
            </a:r>
            <a:r>
              <a:rPr lang="en-US" sz="2000" b="0" i="1" dirty="0" err="1">
                <a:effectLst/>
              </a:rPr>
              <a:t>Saúde</a:t>
            </a:r>
            <a:r>
              <a:rPr lang="en-US" sz="2000" b="0" i="0" dirty="0">
                <a:effectLst/>
              </a:rPr>
              <a:t>, </a:t>
            </a:r>
            <a:r>
              <a:rPr lang="en-US" sz="2000" b="0" i="1" dirty="0">
                <a:effectLst/>
              </a:rPr>
              <a:t>1</a:t>
            </a:r>
            <a:r>
              <a:rPr lang="en-US" sz="2000" b="0" i="0" dirty="0">
                <a:effectLst/>
              </a:rPr>
              <a:t>, e27-e27.</a:t>
            </a:r>
            <a:endParaRPr lang="en-US" sz="2000" dirty="0"/>
          </a:p>
        </p:txBody>
      </p:sp>
    </p:spTree>
    <p:extLst>
      <p:ext uri="{BB962C8B-B14F-4D97-AF65-F5344CB8AC3E}">
        <p14:creationId xmlns:p14="http://schemas.microsoft.com/office/powerpoint/2010/main" val="1206719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927CC-C944-72D0-F10D-3576FB6D0E71}"/>
              </a:ext>
            </a:extLst>
          </p:cNvPr>
          <p:cNvSpPr>
            <a:spLocks noGrp="1"/>
          </p:cNvSpPr>
          <p:nvPr>
            <p:ph type="title"/>
          </p:nvPr>
        </p:nvSpPr>
        <p:spPr/>
        <p:txBody>
          <a:bodyPr/>
          <a:lstStyle/>
          <a:p>
            <a:r>
              <a:rPr lang="es-EC" dirty="0"/>
              <a:t>🔴 </a:t>
            </a:r>
            <a:r>
              <a:rPr lang="es-EC" b="1" dirty="0"/>
              <a:t>C. Circulación</a:t>
            </a:r>
            <a:endParaRPr lang="es-EC" dirty="0"/>
          </a:p>
        </p:txBody>
      </p:sp>
      <p:sp>
        <p:nvSpPr>
          <p:cNvPr id="3" name="Marcador de contenido 2">
            <a:extLst>
              <a:ext uri="{FF2B5EF4-FFF2-40B4-BE49-F238E27FC236}">
                <a16:creationId xmlns:a16="http://schemas.microsoft.com/office/drawing/2014/main" id="{EC492EB6-8145-BAAC-5BE2-80A9ED9EB3C0}"/>
              </a:ext>
            </a:extLst>
          </p:cNvPr>
          <p:cNvSpPr>
            <a:spLocks noGrp="1"/>
          </p:cNvSpPr>
          <p:nvPr>
            <p:ph idx="1"/>
          </p:nvPr>
        </p:nvSpPr>
        <p:spPr>
          <a:xfrm>
            <a:off x="838200" y="1598296"/>
            <a:ext cx="10515600" cy="4351338"/>
          </a:xfrm>
        </p:spPr>
        <p:txBody>
          <a:bodyPr>
            <a:normAutofit/>
          </a:bodyPr>
          <a:lstStyle/>
          <a:p>
            <a:r>
              <a:rPr lang="es-EC" dirty="0"/>
              <a:t>Probablemente este capítulo, sobre el </a:t>
            </a:r>
            <a:r>
              <a:rPr lang="es-EC" b="1" dirty="0"/>
              <a:t>tratamiento del shock</a:t>
            </a:r>
            <a:r>
              <a:rPr lang="es-EC" dirty="0"/>
              <a:t>, es el que ha traído </a:t>
            </a:r>
            <a:r>
              <a:rPr lang="es-EC" b="1" dirty="0"/>
              <a:t>los cambios más relevantes e impactantes</a:t>
            </a:r>
            <a:r>
              <a:rPr lang="es-EC" dirty="0"/>
              <a:t> en la nueva edición del ATLS.</a:t>
            </a:r>
          </a:p>
          <a:p>
            <a:r>
              <a:rPr lang="es-EC" dirty="0"/>
              <a:t>Se introducen </a:t>
            </a:r>
            <a:r>
              <a:rPr lang="es-EC" b="1" dirty="0"/>
              <a:t>modificaciones en las clases de hemorragia</a:t>
            </a:r>
            <a:r>
              <a:rPr lang="es-EC" dirty="0"/>
              <a:t> y en el uso del </a:t>
            </a:r>
            <a:r>
              <a:rPr lang="es-EC" b="1" dirty="0"/>
              <a:t>déficit de bases (base excess)</a:t>
            </a:r>
            <a:r>
              <a:rPr lang="es-EC" dirty="0"/>
              <a:t> como parámetro de evaluación.</a:t>
            </a:r>
          </a:p>
          <a:p>
            <a:r>
              <a:rPr lang="es-EC" dirty="0"/>
              <a:t>Se promueve el </a:t>
            </a:r>
            <a:r>
              <a:rPr lang="es-EC" b="1" dirty="0"/>
              <a:t>uso precoz de sangre y hemocomponentes</a:t>
            </a:r>
            <a:r>
              <a:rPr lang="es-EC" dirty="0"/>
              <a:t> como estrategia de reanimación hemostática.</a:t>
            </a:r>
          </a:p>
          <a:p>
            <a:r>
              <a:rPr lang="es-EC" b="1" dirty="0"/>
              <a:t>Manejo de las coagulopatías</a:t>
            </a:r>
            <a:r>
              <a:rPr lang="es-EC" dirty="0"/>
              <a:t>.</a:t>
            </a:r>
          </a:p>
          <a:p>
            <a:endParaRPr lang="es-EC" dirty="0"/>
          </a:p>
        </p:txBody>
      </p:sp>
    </p:spTree>
    <p:extLst>
      <p:ext uri="{BB962C8B-B14F-4D97-AF65-F5344CB8AC3E}">
        <p14:creationId xmlns:p14="http://schemas.microsoft.com/office/powerpoint/2010/main" val="62593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s-EC" sz="4000">
                <a:solidFill>
                  <a:srgbClr val="FFFFFF"/>
                </a:solidFill>
              </a:rPr>
              <a:t>Clasificación de hemorragias</a:t>
            </a:r>
          </a:p>
        </p:txBody>
      </p:sp>
      <p:graphicFrame>
        <p:nvGraphicFramePr>
          <p:cNvPr id="5" name="Content Placeholder 2">
            <a:extLst>
              <a:ext uri="{FF2B5EF4-FFF2-40B4-BE49-F238E27FC236}">
                <a16:creationId xmlns:a16="http://schemas.microsoft.com/office/drawing/2014/main" id="{A3877B99-95B1-A009-6162-F18AC8E5D43E}"/>
              </a:ext>
            </a:extLst>
          </p:cNvPr>
          <p:cNvGraphicFramePr>
            <a:graphicFrameLocks noGrp="1"/>
          </p:cNvGraphicFramePr>
          <p:nvPr>
            <p:ph idx="1"/>
            <p:extLst>
              <p:ext uri="{D42A27DB-BD31-4B8C-83A1-F6EECF244321}">
                <p14:modId xmlns:p14="http://schemas.microsoft.com/office/powerpoint/2010/main" val="320917771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s-EC" sz="5400"/>
              <a:t>Manejo de Hemorragias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s-EC" sz="2400"/>
              <a:t>• Reanimación hemostática, evitar exceso de cristaloides</a:t>
            </a:r>
          </a:p>
          <a:p>
            <a:r>
              <a:rPr lang="es-EC" sz="2400"/>
              <a:t>• Transfusión precoz (1:1:1)</a:t>
            </a:r>
          </a:p>
          <a:p>
            <a:r>
              <a:rPr lang="es-EC" sz="2400"/>
              <a:t>• Cirugía de control de daños</a:t>
            </a:r>
          </a:p>
          <a:p>
            <a:r>
              <a:rPr lang="es-EC" sz="2400"/>
              <a:t>• Hipotensión permisiva si sangrado no está controlado</a:t>
            </a:r>
          </a:p>
        </p:txBody>
      </p:sp>
      <p:sp>
        <p:nvSpPr>
          <p:cNvPr id="4" name="CuadroTexto 3">
            <a:extLst>
              <a:ext uri="{FF2B5EF4-FFF2-40B4-BE49-F238E27FC236}">
                <a16:creationId xmlns:a16="http://schemas.microsoft.com/office/drawing/2014/main" id="{EBC5F7DD-AA6F-0226-19B0-9A48522C5943}"/>
              </a:ext>
            </a:extLst>
          </p:cNvPr>
          <p:cNvSpPr txBox="1"/>
          <p:nvPr/>
        </p:nvSpPr>
        <p:spPr>
          <a:xfrm>
            <a:off x="904601" y="5718453"/>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A70CC-9DE1-0564-BD15-385C417A7DA0}"/>
              </a:ext>
            </a:extLst>
          </p:cNvPr>
          <p:cNvSpPr>
            <a:spLocks noGrp="1"/>
          </p:cNvSpPr>
          <p:nvPr>
            <p:ph type="title"/>
          </p:nvPr>
        </p:nvSpPr>
        <p:spPr>
          <a:xfrm>
            <a:off x="-304800" y="0"/>
            <a:ext cx="12390120" cy="1325563"/>
          </a:xfrm>
        </p:spPr>
        <p:txBody>
          <a:bodyPr>
            <a:normAutofit/>
          </a:bodyPr>
          <a:lstStyle/>
          <a:p>
            <a:pPr algn="ctr"/>
            <a:r>
              <a:rPr lang="es-EC" dirty="0"/>
              <a:t>🩸</a:t>
            </a:r>
            <a:r>
              <a:rPr lang="es-EC" sz="3200" dirty="0"/>
              <a:t> </a:t>
            </a:r>
            <a:r>
              <a:rPr lang="es-EC" sz="3200" b="1" dirty="0"/>
              <a:t>Clases de hemorragia: parámetros y necesidad de hemocomponentes</a:t>
            </a:r>
            <a:endParaRPr lang="es-EC" sz="3200" dirty="0"/>
          </a:p>
        </p:txBody>
      </p:sp>
      <p:pic>
        <p:nvPicPr>
          <p:cNvPr id="4" name="Imagen 3">
            <a:extLst>
              <a:ext uri="{FF2B5EF4-FFF2-40B4-BE49-F238E27FC236}">
                <a16:creationId xmlns:a16="http://schemas.microsoft.com/office/drawing/2014/main" id="{9BD24FD9-EC4F-4D9C-A711-CD853DD3267D}"/>
              </a:ext>
            </a:extLst>
          </p:cNvPr>
          <p:cNvPicPr>
            <a:picLocks noChangeAspect="1"/>
          </p:cNvPicPr>
          <p:nvPr/>
        </p:nvPicPr>
        <p:blipFill>
          <a:blip r:embed="rId2"/>
          <a:stretch>
            <a:fillRect/>
          </a:stretch>
        </p:blipFill>
        <p:spPr>
          <a:xfrm>
            <a:off x="2004060" y="1241584"/>
            <a:ext cx="7772400" cy="5366444"/>
          </a:xfrm>
          <a:prstGeom prst="rect">
            <a:avLst/>
          </a:prstGeom>
        </p:spPr>
      </p:pic>
    </p:spTree>
    <p:extLst>
      <p:ext uri="{BB962C8B-B14F-4D97-AF65-F5344CB8AC3E}">
        <p14:creationId xmlns:p14="http://schemas.microsoft.com/office/powerpoint/2010/main" val="102760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s-EC" sz="4800"/>
              <a:t>Herramientas Diagnósticas</a:t>
            </a:r>
          </a:p>
        </p:txBody>
      </p:sp>
      <p:sp>
        <p:nvSpPr>
          <p:cNvPr id="3" name="Content Placeholder 2"/>
          <p:cNvSpPr>
            <a:spLocks noGrp="1"/>
          </p:cNvSpPr>
          <p:nvPr>
            <p:ph idx="1"/>
          </p:nvPr>
        </p:nvSpPr>
        <p:spPr>
          <a:xfrm>
            <a:off x="1045028" y="3017522"/>
            <a:ext cx="9941319" cy="3124658"/>
          </a:xfrm>
        </p:spPr>
        <p:txBody>
          <a:bodyPr anchor="ctr">
            <a:normAutofit/>
          </a:bodyPr>
          <a:lstStyle/>
          <a:p>
            <a:r>
              <a:rPr lang="es-EC" sz="2400"/>
              <a:t>• Shock Index y ABC Score más eficaces que tabla clásica</a:t>
            </a:r>
          </a:p>
          <a:p>
            <a:r>
              <a:rPr lang="es-EC" sz="2400"/>
              <a:t>• Ultrasonido POCUS y E-FAST = 5º pilar del examen físico</a:t>
            </a:r>
          </a:p>
          <a:p>
            <a:r>
              <a:rPr lang="es-EC" sz="2400"/>
              <a:t>• Drenajes torácicos pequeños preferidos (28–32F)</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B547A-1554-A42D-3E17-AB7C08516D13}"/>
              </a:ext>
            </a:extLst>
          </p:cNvPr>
          <p:cNvSpPr>
            <a:spLocks noGrp="1"/>
          </p:cNvSpPr>
          <p:nvPr>
            <p:ph type="title"/>
          </p:nvPr>
        </p:nvSpPr>
        <p:spPr/>
        <p:txBody>
          <a:bodyPr/>
          <a:lstStyle/>
          <a:p>
            <a:r>
              <a:rPr lang="es-EC" b="1" dirty="0"/>
              <a:t>Shock Index y ABC Score</a:t>
            </a:r>
            <a:endParaRPr lang="es-EC" dirty="0"/>
          </a:p>
        </p:txBody>
      </p:sp>
      <p:sp>
        <p:nvSpPr>
          <p:cNvPr id="3" name="Marcador de contenido 2">
            <a:extLst>
              <a:ext uri="{FF2B5EF4-FFF2-40B4-BE49-F238E27FC236}">
                <a16:creationId xmlns:a16="http://schemas.microsoft.com/office/drawing/2014/main" id="{0A7E5335-49FB-02F7-ED6D-08CDFFBF5CD7}"/>
              </a:ext>
            </a:extLst>
          </p:cNvPr>
          <p:cNvSpPr>
            <a:spLocks noGrp="1"/>
          </p:cNvSpPr>
          <p:nvPr>
            <p:ph idx="1"/>
          </p:nvPr>
        </p:nvSpPr>
        <p:spPr>
          <a:xfrm>
            <a:off x="213360" y="1825625"/>
            <a:ext cx="11628120" cy="4351338"/>
          </a:xfrm>
        </p:spPr>
        <p:txBody>
          <a:bodyPr>
            <a:normAutofit fontScale="85000" lnSpcReduction="10000"/>
          </a:bodyPr>
          <a:lstStyle/>
          <a:p>
            <a:r>
              <a:rPr lang="es-EC" dirty="0"/>
              <a:t>Tanto el </a:t>
            </a:r>
            <a:r>
              <a:rPr lang="es-EC" b="1" dirty="0"/>
              <a:t>Shock Index</a:t>
            </a:r>
            <a:r>
              <a:rPr lang="es-EC" dirty="0"/>
              <a:t> como el </a:t>
            </a:r>
            <a:r>
              <a:rPr lang="es-EC" b="1" dirty="0"/>
              <a:t>ABC Score</a:t>
            </a:r>
            <a:r>
              <a:rPr lang="es-EC" dirty="0"/>
              <a:t> son herramientas utilizadas para una </a:t>
            </a:r>
            <a:r>
              <a:rPr lang="es-EC" b="1" dirty="0"/>
              <a:t>evaluación rápida y eficaz</a:t>
            </a:r>
            <a:r>
              <a:rPr lang="es-EC" dirty="0"/>
              <a:t> del estado hemodinámico de pacientes en shock.</a:t>
            </a:r>
          </a:p>
          <a:p>
            <a:pPr marL="0" indent="0">
              <a:buNone/>
            </a:pPr>
            <a:endParaRPr lang="es-EC" dirty="0"/>
          </a:p>
          <a:p>
            <a:r>
              <a:rPr lang="es-EC" b="1" dirty="0"/>
              <a:t>🔢 Shock Index (SI)</a:t>
            </a:r>
          </a:p>
          <a:p>
            <a:r>
              <a:rPr lang="es-EC" dirty="0"/>
              <a:t>Es la </a:t>
            </a:r>
            <a:r>
              <a:rPr lang="es-EC" b="1" dirty="0"/>
              <a:t>relación entre la frecuencia cardíaca (FC) y la presión arterial sistólica (PAS)</a:t>
            </a:r>
            <a:r>
              <a:rPr lang="es-EC" dirty="0"/>
              <a:t>:</a:t>
            </a:r>
          </a:p>
          <a:p>
            <a:pPr marL="0" indent="0">
              <a:buNone/>
            </a:pPr>
            <a:endParaRPr lang="es-EC" dirty="0"/>
          </a:p>
          <a:p>
            <a:r>
              <a:rPr lang="es-EC" dirty="0"/>
              <a:t>Shock Index=FC/ PAS</a:t>
            </a:r>
          </a:p>
          <a:p>
            <a:r>
              <a:rPr lang="es-EC" b="1" dirty="0"/>
              <a:t>&lt; 0,5:</a:t>
            </a:r>
            <a:r>
              <a:rPr lang="es-EC" dirty="0"/>
              <a:t> Normal o shock leve</a:t>
            </a:r>
          </a:p>
          <a:p>
            <a:r>
              <a:rPr lang="es-EC" b="1" dirty="0"/>
              <a:t>0,5 – 0,9:</a:t>
            </a:r>
            <a:r>
              <a:rPr lang="es-EC" dirty="0"/>
              <a:t> Shock moderado</a:t>
            </a:r>
          </a:p>
          <a:p>
            <a:r>
              <a:rPr lang="es-EC" b="1" dirty="0"/>
              <a:t>&gt; 0,9:</a:t>
            </a:r>
            <a:r>
              <a:rPr lang="es-EC" dirty="0"/>
              <a:t> Shock grave</a:t>
            </a:r>
          </a:p>
          <a:p>
            <a:endParaRPr lang="es-EC" dirty="0"/>
          </a:p>
        </p:txBody>
      </p:sp>
    </p:spTree>
    <p:extLst>
      <p:ext uri="{BB962C8B-B14F-4D97-AF65-F5344CB8AC3E}">
        <p14:creationId xmlns:p14="http://schemas.microsoft.com/office/powerpoint/2010/main" val="3893353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28F66B-92D2-7BD3-1764-6331B3B25746}"/>
              </a:ext>
            </a:extLst>
          </p:cNvPr>
          <p:cNvSpPr>
            <a:spLocks noGrp="1"/>
          </p:cNvSpPr>
          <p:nvPr>
            <p:ph idx="1"/>
          </p:nvPr>
        </p:nvSpPr>
        <p:spPr>
          <a:xfrm>
            <a:off x="762000" y="624840"/>
            <a:ext cx="10591800" cy="5552123"/>
          </a:xfrm>
        </p:spPr>
        <p:txBody>
          <a:bodyPr/>
          <a:lstStyle/>
          <a:p>
            <a:r>
              <a:rPr lang="es-EC" b="1" dirty="0"/>
              <a:t>ABC Score</a:t>
            </a:r>
          </a:p>
          <a:p>
            <a:pPr marL="0" indent="0">
              <a:buNone/>
            </a:pPr>
            <a:endParaRPr lang="es-EC" b="1" dirty="0"/>
          </a:p>
          <a:p>
            <a:r>
              <a:rPr lang="es-EC" dirty="0"/>
              <a:t>Evalúa 3 componentes vitales del paciente traumatizado:</a:t>
            </a:r>
          </a:p>
          <a:p>
            <a:r>
              <a:rPr lang="es-EC" b="1" dirty="0"/>
              <a:t>A (Airway):</a:t>
            </a:r>
            <a:r>
              <a:rPr lang="es-EC" dirty="0"/>
              <a:t> Vía aérea permeable</a:t>
            </a:r>
          </a:p>
          <a:p>
            <a:r>
              <a:rPr lang="es-EC" b="1" dirty="0"/>
              <a:t>B (Breathing):</a:t>
            </a:r>
            <a:r>
              <a:rPr lang="es-EC" dirty="0"/>
              <a:t> Respiración y oxigenación</a:t>
            </a:r>
          </a:p>
          <a:p>
            <a:r>
              <a:rPr lang="es-EC" b="1" dirty="0"/>
              <a:t>C (Circulation):</a:t>
            </a:r>
            <a:r>
              <a:rPr lang="es-EC" dirty="0"/>
              <a:t> Perfusión y circulación</a:t>
            </a:r>
          </a:p>
          <a:p>
            <a:pPr marL="0" indent="0">
              <a:buNone/>
            </a:pPr>
            <a:endParaRPr lang="es-EC" dirty="0"/>
          </a:p>
          <a:p>
            <a:r>
              <a:rPr lang="es-EC" dirty="0"/>
              <a:t>Cada componente recibe una </a:t>
            </a:r>
            <a:r>
              <a:rPr lang="es-EC" b="1" dirty="0"/>
              <a:t>puntuación de 0 a 2</a:t>
            </a:r>
            <a:r>
              <a:rPr lang="es-EC" dirty="0"/>
              <a:t>, permitiendo estimar rápidamente la </a:t>
            </a:r>
            <a:r>
              <a:rPr lang="es-EC" b="1" dirty="0"/>
              <a:t>gravedad del cuadro clínico</a:t>
            </a:r>
            <a:endParaRPr lang="es-EC" dirty="0"/>
          </a:p>
          <a:p>
            <a:endParaRPr lang="es-EC" dirty="0"/>
          </a:p>
        </p:txBody>
      </p:sp>
    </p:spTree>
    <p:extLst>
      <p:ext uri="{BB962C8B-B14F-4D97-AF65-F5344CB8AC3E}">
        <p14:creationId xmlns:p14="http://schemas.microsoft.com/office/powerpoint/2010/main" val="2997993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F53A6-C753-E8EA-74BE-9761875115C8}"/>
              </a:ext>
            </a:extLst>
          </p:cNvPr>
          <p:cNvSpPr>
            <a:spLocks noGrp="1"/>
          </p:cNvSpPr>
          <p:nvPr>
            <p:ph type="title"/>
          </p:nvPr>
        </p:nvSpPr>
        <p:spPr>
          <a:xfrm>
            <a:off x="838200" y="365125"/>
            <a:ext cx="10850880" cy="1325563"/>
          </a:xfrm>
        </p:spPr>
        <p:txBody>
          <a:bodyPr>
            <a:normAutofit/>
          </a:bodyPr>
          <a:lstStyle/>
          <a:p>
            <a:pPr algn="ctr"/>
            <a:r>
              <a:rPr lang="es-EC" sz="4000" b="1" dirty="0"/>
              <a:t>ABC Score – Evaluación rápida de pacientes en shock</a:t>
            </a:r>
            <a:endParaRPr lang="es-EC" sz="4000" dirty="0"/>
          </a:p>
        </p:txBody>
      </p:sp>
      <p:sp>
        <p:nvSpPr>
          <p:cNvPr id="3" name="Marcador de contenido 2">
            <a:extLst>
              <a:ext uri="{FF2B5EF4-FFF2-40B4-BE49-F238E27FC236}">
                <a16:creationId xmlns:a16="http://schemas.microsoft.com/office/drawing/2014/main" id="{CE57524A-69E3-5A61-49F8-9A233C82792E}"/>
              </a:ext>
            </a:extLst>
          </p:cNvPr>
          <p:cNvSpPr>
            <a:spLocks noGrp="1"/>
          </p:cNvSpPr>
          <p:nvPr>
            <p:ph idx="1"/>
          </p:nvPr>
        </p:nvSpPr>
        <p:spPr>
          <a:xfrm>
            <a:off x="640080" y="1690688"/>
            <a:ext cx="10713720" cy="4486275"/>
          </a:xfrm>
        </p:spPr>
        <p:txBody>
          <a:bodyPr>
            <a:normAutofit fontScale="62500" lnSpcReduction="20000"/>
          </a:bodyPr>
          <a:lstStyle/>
          <a:p>
            <a:pPr marL="0" indent="0">
              <a:buNone/>
            </a:pPr>
            <a:r>
              <a:rPr lang="es-EC" b="1" dirty="0"/>
              <a:t>1. A – Vía aérea (Airway)</a:t>
            </a:r>
          </a:p>
          <a:p>
            <a:pPr marL="0" indent="0">
              <a:buNone/>
            </a:pPr>
            <a:r>
              <a:rPr lang="es-EC" b="1" dirty="0"/>
              <a:t>0 puntos:</a:t>
            </a:r>
            <a:r>
              <a:rPr lang="es-EC" dirty="0"/>
              <a:t> Vía aérea desprotegida</a:t>
            </a:r>
          </a:p>
          <a:p>
            <a:pPr marL="0" indent="0">
              <a:buNone/>
            </a:pPr>
            <a:r>
              <a:rPr lang="es-EC" b="1" dirty="0"/>
              <a:t>1 punto:</a:t>
            </a:r>
            <a:r>
              <a:rPr lang="es-EC" dirty="0"/>
              <a:t> Vía aérea con riesgo de obstrucción</a:t>
            </a:r>
          </a:p>
          <a:p>
            <a:pPr marL="0" indent="0">
              <a:buNone/>
            </a:pPr>
            <a:r>
              <a:rPr lang="es-EC" b="1" dirty="0"/>
              <a:t>2 puntos:</a:t>
            </a:r>
            <a:r>
              <a:rPr lang="es-EC" dirty="0"/>
              <a:t> Vía aérea protegida</a:t>
            </a:r>
          </a:p>
          <a:p>
            <a:pPr marL="0" indent="0">
              <a:buNone/>
            </a:pPr>
            <a:endParaRPr lang="es-EC" b="1" dirty="0"/>
          </a:p>
          <a:p>
            <a:pPr marL="0" indent="0">
              <a:buNone/>
            </a:pPr>
            <a:r>
              <a:rPr lang="es-EC" b="1" dirty="0"/>
              <a:t>2. B – Respiración (Breathing)</a:t>
            </a:r>
          </a:p>
          <a:p>
            <a:pPr marL="0" indent="0">
              <a:buNone/>
            </a:pPr>
            <a:r>
              <a:rPr lang="es-EC" b="1" dirty="0"/>
              <a:t>0 puntos:</a:t>
            </a:r>
            <a:r>
              <a:rPr lang="es-EC" dirty="0"/>
              <a:t> Apnea o hipoventilación grave</a:t>
            </a:r>
          </a:p>
          <a:p>
            <a:pPr marL="0" indent="0">
              <a:buNone/>
            </a:pPr>
            <a:r>
              <a:rPr lang="es-EC" b="1" dirty="0"/>
              <a:t>1 punto:</a:t>
            </a:r>
            <a:r>
              <a:rPr lang="es-EC" dirty="0"/>
              <a:t> Frecuencia respiratoria aumentada o hipoxemia leve</a:t>
            </a:r>
          </a:p>
          <a:p>
            <a:pPr marL="0" indent="0">
              <a:buNone/>
            </a:pPr>
            <a:r>
              <a:rPr lang="es-EC" b="1" dirty="0"/>
              <a:t>2 puntos:</a:t>
            </a:r>
            <a:r>
              <a:rPr lang="es-EC" dirty="0"/>
              <a:t> Respiración normal, sin signos de hipoxemia</a:t>
            </a:r>
          </a:p>
          <a:p>
            <a:pPr marL="0" indent="0">
              <a:buNone/>
            </a:pPr>
            <a:endParaRPr lang="es-EC" b="1" dirty="0"/>
          </a:p>
          <a:p>
            <a:pPr marL="0" indent="0">
              <a:buNone/>
            </a:pPr>
            <a:r>
              <a:rPr lang="es-EC" b="1" dirty="0"/>
              <a:t>3. C – Circulación (Circulation)</a:t>
            </a:r>
          </a:p>
          <a:p>
            <a:pPr marL="0" indent="0">
              <a:buNone/>
            </a:pPr>
            <a:r>
              <a:rPr lang="es-EC" b="1" dirty="0"/>
              <a:t>0 puntos:</a:t>
            </a:r>
            <a:r>
              <a:rPr lang="es-EC" dirty="0"/>
              <a:t> Shock hipovolémico o descompensado</a:t>
            </a:r>
          </a:p>
          <a:p>
            <a:pPr marL="0" indent="0">
              <a:buNone/>
            </a:pPr>
            <a:r>
              <a:rPr lang="es-EC" b="1" dirty="0"/>
              <a:t>1 punto:</a:t>
            </a:r>
            <a:r>
              <a:rPr lang="es-EC" dirty="0"/>
              <a:t> Hipotensión leve o taquicardia moderada</a:t>
            </a:r>
          </a:p>
          <a:p>
            <a:pPr marL="0" indent="0">
              <a:buNone/>
            </a:pPr>
            <a:r>
              <a:rPr lang="es-EC" b="1" dirty="0"/>
              <a:t>2 puntos:</a:t>
            </a:r>
            <a:r>
              <a:rPr lang="es-EC" dirty="0"/>
              <a:t> Presión arterial y frecuencia cardíaca normales</a:t>
            </a:r>
          </a:p>
          <a:p>
            <a:endParaRPr lang="es-EC" dirty="0"/>
          </a:p>
        </p:txBody>
      </p:sp>
    </p:spTree>
    <p:extLst>
      <p:ext uri="{BB962C8B-B14F-4D97-AF65-F5344CB8AC3E}">
        <p14:creationId xmlns:p14="http://schemas.microsoft.com/office/powerpoint/2010/main" val="236373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9C33C2-6D1D-466D-9299-D2F8E1435E8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Interpretación del ABC Score total:</a:t>
            </a:r>
          </a:p>
        </p:txBody>
      </p:sp>
      <p:pic>
        <p:nvPicPr>
          <p:cNvPr id="4" name="Imagen 3">
            <a:extLst>
              <a:ext uri="{FF2B5EF4-FFF2-40B4-BE49-F238E27FC236}">
                <a16:creationId xmlns:a16="http://schemas.microsoft.com/office/drawing/2014/main" id="{3F5FAD0D-0D63-EBCE-7583-45FEAAA03C1A}"/>
              </a:ext>
            </a:extLst>
          </p:cNvPr>
          <p:cNvPicPr>
            <a:picLocks noChangeAspect="1"/>
          </p:cNvPicPr>
          <p:nvPr/>
        </p:nvPicPr>
        <p:blipFill>
          <a:blip r:embed="rId2"/>
          <a:stretch>
            <a:fillRect/>
          </a:stretch>
        </p:blipFill>
        <p:spPr>
          <a:xfrm>
            <a:off x="432225" y="2705633"/>
            <a:ext cx="11327549" cy="2973479"/>
          </a:xfrm>
          <a:prstGeom prst="rect">
            <a:avLst/>
          </a:prstGeom>
        </p:spPr>
      </p:pic>
    </p:spTree>
    <p:extLst>
      <p:ext uri="{BB962C8B-B14F-4D97-AF65-F5344CB8AC3E}">
        <p14:creationId xmlns:p14="http://schemas.microsoft.com/office/powerpoint/2010/main" val="1909015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0F75D-5BD9-38D0-F805-DF7C1C739FA8}"/>
              </a:ext>
            </a:extLst>
          </p:cNvPr>
          <p:cNvSpPr>
            <a:spLocks noGrp="1"/>
          </p:cNvSpPr>
          <p:nvPr>
            <p:ph type="title"/>
          </p:nvPr>
        </p:nvSpPr>
        <p:spPr/>
        <p:txBody>
          <a:bodyPr/>
          <a:lstStyle/>
          <a:p>
            <a:r>
              <a:rPr lang="es-EC" dirty="0">
                <a:solidFill>
                  <a:srgbClr val="FF0000"/>
                </a:solidFill>
              </a:rPr>
              <a:t>EVITAR PERDIDA DE TIEMPO</a:t>
            </a:r>
          </a:p>
        </p:txBody>
      </p:sp>
      <p:sp>
        <p:nvSpPr>
          <p:cNvPr id="3" name="Marcador de contenido 2">
            <a:extLst>
              <a:ext uri="{FF2B5EF4-FFF2-40B4-BE49-F238E27FC236}">
                <a16:creationId xmlns:a16="http://schemas.microsoft.com/office/drawing/2014/main" id="{F3A455C9-192F-F9FF-BD42-6FBD7C1893BD}"/>
              </a:ext>
            </a:extLst>
          </p:cNvPr>
          <p:cNvSpPr>
            <a:spLocks noGrp="1"/>
          </p:cNvSpPr>
          <p:nvPr>
            <p:ph idx="1"/>
          </p:nvPr>
        </p:nvSpPr>
        <p:spPr/>
        <p:txBody>
          <a:bodyPr/>
          <a:lstStyle/>
          <a:p>
            <a:r>
              <a:rPr lang="es-EC" dirty="0"/>
              <a:t>➡️ Retrasar la intervención puede llevar a que el paciente pierda sus mecanismos de compensación fisiológica, y progrese hacia la Tríada Letal del Trauma:</a:t>
            </a:r>
          </a:p>
          <a:p>
            <a:endParaRPr lang="es-EC" dirty="0"/>
          </a:p>
          <a:p>
            <a:pPr marL="0" indent="0">
              <a:buNone/>
            </a:pPr>
            <a:r>
              <a:rPr lang="es-EC" dirty="0"/>
              <a:t>☠️ Tríada Letal del Trauma:</a:t>
            </a:r>
          </a:p>
          <a:p>
            <a:r>
              <a:rPr lang="es-EC" dirty="0"/>
              <a:t>Hipotermia</a:t>
            </a:r>
          </a:p>
          <a:p>
            <a:r>
              <a:rPr lang="es-EC" dirty="0"/>
              <a:t>Coagulopatía</a:t>
            </a:r>
          </a:p>
          <a:p>
            <a:r>
              <a:rPr lang="es-EC" dirty="0"/>
              <a:t>Acidosis metabólica</a:t>
            </a:r>
          </a:p>
          <a:p>
            <a:endParaRPr lang="es-EC" dirty="0"/>
          </a:p>
        </p:txBody>
      </p:sp>
    </p:spTree>
    <p:extLst>
      <p:ext uri="{BB962C8B-B14F-4D97-AF65-F5344CB8AC3E}">
        <p14:creationId xmlns:p14="http://schemas.microsoft.com/office/powerpoint/2010/main" val="1364959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0765E-AF00-CE17-74A3-E4008EC4890D}"/>
              </a:ext>
            </a:extLst>
          </p:cNvPr>
          <p:cNvSpPr>
            <a:spLocks noGrp="1"/>
          </p:cNvSpPr>
          <p:nvPr>
            <p:ph type="title"/>
          </p:nvPr>
        </p:nvSpPr>
        <p:spPr/>
        <p:txBody>
          <a:bodyPr/>
          <a:lstStyle/>
          <a:p>
            <a:r>
              <a:rPr lang="es-EC" dirty="0"/>
              <a:t>🩸 Reanimación con hemocomponentes:</a:t>
            </a:r>
          </a:p>
        </p:txBody>
      </p:sp>
      <p:sp>
        <p:nvSpPr>
          <p:cNvPr id="3" name="Marcador de contenido 2">
            <a:extLst>
              <a:ext uri="{FF2B5EF4-FFF2-40B4-BE49-F238E27FC236}">
                <a16:creationId xmlns:a16="http://schemas.microsoft.com/office/drawing/2014/main" id="{62A72686-5EC0-6268-E901-110243FD8808}"/>
              </a:ext>
            </a:extLst>
          </p:cNvPr>
          <p:cNvSpPr>
            <a:spLocks noGrp="1"/>
          </p:cNvSpPr>
          <p:nvPr>
            <p:ph idx="1"/>
          </p:nvPr>
        </p:nvSpPr>
        <p:spPr>
          <a:xfrm>
            <a:off x="579120" y="1690688"/>
            <a:ext cx="11338560" cy="4618672"/>
          </a:xfrm>
        </p:spPr>
        <p:txBody>
          <a:bodyPr>
            <a:normAutofit lnSpcReduction="10000"/>
          </a:bodyPr>
          <a:lstStyle/>
          <a:p>
            <a:r>
              <a:rPr lang="es-EC" dirty="0"/>
              <a:t>Se encuentra actualmente validado el uso precoz de hemocomponentes en hemorragias Clase III y IV.</a:t>
            </a:r>
          </a:p>
          <a:p>
            <a:r>
              <a:rPr lang="es-EC" dirty="0"/>
              <a:t>Idealmente, se utilizaría sangre total, pero esto rara vez es posible por la segmentación de componentes y la falta de pruebas especializadas como el tromboelastograma.</a:t>
            </a:r>
          </a:p>
          <a:p>
            <a:r>
              <a:rPr lang="es-EC" dirty="0"/>
              <a:t>Por ello, se recomienda una relación empírica 1:1:1:</a:t>
            </a:r>
          </a:p>
          <a:p>
            <a:pPr lvl="1"/>
            <a:r>
              <a:rPr lang="es-EC" dirty="0"/>
              <a:t>1 unidad de concentrado de glóbulos rojos</a:t>
            </a:r>
          </a:p>
          <a:p>
            <a:pPr lvl="1"/>
            <a:r>
              <a:rPr lang="es-EC" dirty="0"/>
              <a:t>1 unidad de plasma fresco congelado</a:t>
            </a:r>
          </a:p>
          <a:p>
            <a:pPr lvl="1"/>
            <a:r>
              <a:rPr lang="es-EC" dirty="0"/>
              <a:t>1 unidad de plaquetas</a:t>
            </a:r>
          </a:p>
          <a:p>
            <a:r>
              <a:rPr lang="es-EC" dirty="0"/>
              <a:t>Esto reduce el riesgo de coagulopatía y trombocitopenia durante la reanimación.</a:t>
            </a:r>
          </a:p>
          <a:p>
            <a:endParaRPr lang="es-EC" dirty="0"/>
          </a:p>
        </p:txBody>
      </p:sp>
    </p:spTree>
    <p:extLst>
      <p:ext uri="{BB962C8B-B14F-4D97-AF65-F5344CB8AC3E}">
        <p14:creationId xmlns:p14="http://schemas.microsoft.com/office/powerpoint/2010/main" val="3642264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63FF7-F001-F423-1997-1059DF02F832}"/>
              </a:ext>
            </a:extLst>
          </p:cNvPr>
          <p:cNvSpPr>
            <a:spLocks noGrp="1"/>
          </p:cNvSpPr>
          <p:nvPr>
            <p:ph type="title"/>
          </p:nvPr>
        </p:nvSpPr>
        <p:spPr/>
        <p:txBody>
          <a:bodyPr/>
          <a:lstStyle/>
          <a:p>
            <a:pPr algn="ctr"/>
            <a:r>
              <a:rPr lang="es-EC" dirty="0"/>
              <a:t>¿Cuándo activar protocolo de transfusión masiva?</a:t>
            </a:r>
          </a:p>
        </p:txBody>
      </p:sp>
      <p:sp>
        <p:nvSpPr>
          <p:cNvPr id="3" name="Marcador de contenido 2">
            <a:extLst>
              <a:ext uri="{FF2B5EF4-FFF2-40B4-BE49-F238E27FC236}">
                <a16:creationId xmlns:a16="http://schemas.microsoft.com/office/drawing/2014/main" id="{A955D348-1B9F-90B9-1596-EE0B4A819C9B}"/>
              </a:ext>
            </a:extLst>
          </p:cNvPr>
          <p:cNvSpPr>
            <a:spLocks noGrp="1"/>
          </p:cNvSpPr>
          <p:nvPr>
            <p:ph idx="1"/>
          </p:nvPr>
        </p:nvSpPr>
        <p:spPr/>
        <p:txBody>
          <a:bodyPr/>
          <a:lstStyle/>
          <a:p>
            <a:r>
              <a:rPr lang="es-EC" dirty="0"/>
              <a:t>Indicadores útiles y validados:</a:t>
            </a:r>
          </a:p>
          <a:p>
            <a:r>
              <a:rPr lang="es-EC" b="1" dirty="0"/>
              <a:t>Presión de pulso (PAS – PAD &lt; 45 mmHg)</a:t>
            </a:r>
            <a:endParaRPr lang="es-EC" dirty="0"/>
          </a:p>
          <a:p>
            <a:r>
              <a:rPr lang="es-EC" b="1" dirty="0"/>
              <a:t>Shock Index &gt; 1</a:t>
            </a:r>
          </a:p>
          <a:p>
            <a:pPr marL="0" indent="0">
              <a:buNone/>
            </a:pPr>
            <a:endParaRPr lang="es-EC" dirty="0"/>
          </a:p>
          <a:p>
            <a:r>
              <a:rPr lang="es-EC" dirty="0"/>
              <a:t>Ambos son </a:t>
            </a:r>
            <a:r>
              <a:rPr lang="es-EC" b="1" dirty="0"/>
              <a:t>gatillos aceptados</a:t>
            </a:r>
            <a:r>
              <a:rPr lang="es-EC" dirty="0"/>
              <a:t> para activar protocolos de transfusión masiva de forma segura y rápida.</a:t>
            </a:r>
          </a:p>
          <a:p>
            <a:pPr marL="0" indent="0">
              <a:buNone/>
            </a:pPr>
            <a:endParaRPr lang="es-EC" dirty="0"/>
          </a:p>
        </p:txBody>
      </p:sp>
    </p:spTree>
    <p:extLst>
      <p:ext uri="{BB962C8B-B14F-4D97-AF65-F5344CB8AC3E}">
        <p14:creationId xmlns:p14="http://schemas.microsoft.com/office/powerpoint/2010/main" val="125513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s-EC" sz="4000"/>
              <a:t>Fisiopatología del sangrado</a:t>
            </a:r>
          </a:p>
        </p:txBody>
      </p:sp>
      <p:sp>
        <p:nvSpPr>
          <p:cNvPr id="24"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Content Placeholder 2">
            <a:extLst>
              <a:ext uri="{FF2B5EF4-FFF2-40B4-BE49-F238E27FC236}">
                <a16:creationId xmlns:a16="http://schemas.microsoft.com/office/drawing/2014/main" id="{E0D28F17-C8F8-40ED-A8EF-518BA515AAFA}"/>
              </a:ext>
            </a:extLst>
          </p:cNvPr>
          <p:cNvGraphicFramePr>
            <a:graphicFrameLocks noGrp="1"/>
          </p:cNvGraphicFramePr>
          <p:nvPr>
            <p:ph idx="1"/>
            <p:extLst>
              <p:ext uri="{D42A27DB-BD31-4B8C-83A1-F6EECF244321}">
                <p14:modId xmlns:p14="http://schemas.microsoft.com/office/powerpoint/2010/main" val="158908784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AB74E-FAEA-BD05-3D43-E6BF9DA3C9E2}"/>
              </a:ext>
            </a:extLst>
          </p:cNvPr>
          <p:cNvSpPr>
            <a:spLocks noGrp="1"/>
          </p:cNvSpPr>
          <p:nvPr>
            <p:ph type="title"/>
          </p:nvPr>
        </p:nvSpPr>
        <p:spPr/>
        <p:txBody>
          <a:bodyPr/>
          <a:lstStyle/>
          <a:p>
            <a:r>
              <a:rPr lang="es-EC" b="1" dirty="0"/>
              <a:t>Resucitación por Control de Daños (Damage Control Resuscitation – DCR)</a:t>
            </a:r>
            <a:endParaRPr lang="es-EC" dirty="0"/>
          </a:p>
        </p:txBody>
      </p:sp>
      <p:sp>
        <p:nvSpPr>
          <p:cNvPr id="3" name="Marcador de contenido 2">
            <a:extLst>
              <a:ext uri="{FF2B5EF4-FFF2-40B4-BE49-F238E27FC236}">
                <a16:creationId xmlns:a16="http://schemas.microsoft.com/office/drawing/2014/main" id="{0BA5DBDC-6FD5-51D8-B721-50BBC39B39A2}"/>
              </a:ext>
            </a:extLst>
          </p:cNvPr>
          <p:cNvSpPr>
            <a:spLocks noGrp="1"/>
          </p:cNvSpPr>
          <p:nvPr>
            <p:ph idx="1"/>
          </p:nvPr>
        </p:nvSpPr>
        <p:spPr/>
        <p:txBody>
          <a:bodyPr/>
          <a:lstStyle/>
          <a:p>
            <a:r>
              <a:rPr lang="es-EC" b="1" dirty="0"/>
              <a:t>Trípode del DCR:</a:t>
            </a:r>
          </a:p>
          <a:p>
            <a:r>
              <a:rPr lang="es-EC" b="1" dirty="0"/>
              <a:t>Reanimación hemostática:</a:t>
            </a:r>
            <a:endParaRPr lang="es-EC" dirty="0"/>
          </a:p>
          <a:p>
            <a:pPr lvl="1"/>
            <a:r>
              <a:rPr lang="es-EC" dirty="0"/>
              <a:t>Uso </a:t>
            </a:r>
            <a:r>
              <a:rPr lang="es-EC" b="1" dirty="0"/>
              <a:t>limitado y criterioso</a:t>
            </a:r>
            <a:r>
              <a:rPr lang="es-EC" dirty="0"/>
              <a:t> de </a:t>
            </a:r>
            <a:r>
              <a:rPr lang="es-EC" b="1" dirty="0"/>
              <a:t>cristaloides</a:t>
            </a:r>
            <a:endParaRPr lang="es-EC" dirty="0"/>
          </a:p>
          <a:p>
            <a:pPr lvl="1"/>
            <a:r>
              <a:rPr lang="es-EC" dirty="0"/>
              <a:t>Prioriza </a:t>
            </a:r>
            <a:r>
              <a:rPr lang="es-EC" b="1" dirty="0"/>
              <a:t>hemocomponentes</a:t>
            </a:r>
            <a:r>
              <a:rPr lang="es-EC" dirty="0"/>
              <a:t> según necesidad</a:t>
            </a:r>
          </a:p>
          <a:p>
            <a:r>
              <a:rPr lang="es-EC" b="1" dirty="0"/>
              <a:t>Cirugía de control de daños:</a:t>
            </a:r>
            <a:endParaRPr lang="es-EC" dirty="0"/>
          </a:p>
          <a:p>
            <a:pPr lvl="1"/>
            <a:r>
              <a:rPr lang="es-EC" dirty="0"/>
              <a:t>Intervenciones quirúrgicas breves, dirigidas a controlar el sangrado y la contaminación, para luego estabilizar al paciente</a:t>
            </a:r>
          </a:p>
          <a:p>
            <a:r>
              <a:rPr lang="es-EC" b="1" dirty="0"/>
              <a:t>Hipotensión permisiva:</a:t>
            </a:r>
            <a:endParaRPr lang="es-EC" dirty="0"/>
          </a:p>
          <a:p>
            <a:pPr lvl="1"/>
            <a:r>
              <a:rPr lang="es-EC" dirty="0"/>
              <a:t>Evita elevar excesivamente la presión arterial, lo que podría </a:t>
            </a:r>
            <a:r>
              <a:rPr lang="es-EC" b="1" dirty="0"/>
              <a:t>perpetuar el sangrado activo</a:t>
            </a:r>
            <a:endParaRPr lang="es-EC" dirty="0"/>
          </a:p>
          <a:p>
            <a:endParaRPr lang="es-EC" dirty="0"/>
          </a:p>
        </p:txBody>
      </p:sp>
    </p:spTree>
    <p:extLst>
      <p:ext uri="{BB962C8B-B14F-4D97-AF65-F5344CB8AC3E}">
        <p14:creationId xmlns:p14="http://schemas.microsoft.com/office/powerpoint/2010/main" val="265744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r>
              <a:rPr lang="es-EC" dirty="0"/>
              <a:t>Farmacoterapia en Trauma</a:t>
            </a:r>
          </a:p>
        </p:txBody>
      </p:sp>
      <p:graphicFrame>
        <p:nvGraphicFramePr>
          <p:cNvPr id="5" name="Content Placeholder 2">
            <a:extLst>
              <a:ext uri="{FF2B5EF4-FFF2-40B4-BE49-F238E27FC236}">
                <a16:creationId xmlns:a16="http://schemas.microsoft.com/office/drawing/2014/main" id="{CC4D8821-4177-03CC-89AE-158E01F46F5A}"/>
              </a:ext>
            </a:extLst>
          </p:cNvPr>
          <p:cNvGraphicFramePr>
            <a:graphicFrameLocks noGrp="1"/>
          </p:cNvGraphicFramePr>
          <p:nvPr>
            <p:ph idx="1"/>
            <p:extLst>
              <p:ext uri="{D42A27DB-BD31-4B8C-83A1-F6EECF244321}">
                <p14:modId xmlns:p14="http://schemas.microsoft.com/office/powerpoint/2010/main" val="1274685215"/>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38AF045-8C28-FC3C-31B4-B4EFAC172D20}"/>
              </a:ext>
            </a:extLst>
          </p:cNvPr>
          <p:cNvSpPr txBox="1"/>
          <p:nvPr/>
        </p:nvSpPr>
        <p:spPr>
          <a:xfrm>
            <a:off x="904601" y="5718453"/>
            <a:ext cx="9744813" cy="646331"/>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s-EC" sz="4000"/>
              <a:t>Trauma Craneal y Musculoesquelético</a:t>
            </a:r>
          </a:p>
        </p:txBody>
      </p:sp>
      <p:sp>
        <p:nvSpPr>
          <p:cNvPr id="3" name="Content Placeholder 2"/>
          <p:cNvSpPr>
            <a:spLocks noGrp="1"/>
          </p:cNvSpPr>
          <p:nvPr>
            <p:ph idx="1"/>
          </p:nvPr>
        </p:nvSpPr>
        <p:spPr>
          <a:xfrm>
            <a:off x="761802" y="2743200"/>
            <a:ext cx="4646905" cy="3613149"/>
          </a:xfrm>
        </p:spPr>
        <p:txBody>
          <a:bodyPr anchor="ctr">
            <a:normAutofit/>
          </a:bodyPr>
          <a:lstStyle/>
          <a:p>
            <a:r>
              <a:rPr lang="es-EC" sz="2000" dirty="0"/>
              <a:t>• TCE: mantener presión según edad, revertir anticoagulación</a:t>
            </a:r>
          </a:p>
          <a:p>
            <a:r>
              <a:rPr lang="es-EC" sz="2000" dirty="0"/>
              <a:t>• Fracturas expuestas: antibióticos precoz</a:t>
            </a:r>
          </a:p>
          <a:p>
            <a:r>
              <a:rPr lang="es-EC" sz="2000" dirty="0"/>
              <a:t>• Fractura bilateral de fémur: alta mortalidad en ancianos</a:t>
            </a:r>
          </a:p>
        </p:txBody>
      </p:sp>
      <p:pic>
        <p:nvPicPr>
          <p:cNvPr id="5" name="Picture 4" descr="The radiologic figure of a skeleton">
            <a:extLst>
              <a:ext uri="{FF2B5EF4-FFF2-40B4-BE49-F238E27FC236}">
                <a16:creationId xmlns:a16="http://schemas.microsoft.com/office/drawing/2014/main" id="{C3C76C14-973D-5E9C-1740-B0E550B09BCB}"/>
              </a:ext>
            </a:extLst>
          </p:cNvPr>
          <p:cNvPicPr>
            <a:picLocks noChangeAspect="1"/>
          </p:cNvPicPr>
          <p:nvPr/>
        </p:nvPicPr>
        <p:blipFill>
          <a:blip r:embed="rId2"/>
          <a:srcRect l="41046" r="-1" b="-1"/>
          <a:stretch>
            <a:fillRect/>
          </a:stretch>
        </p:blipFill>
        <p:spPr>
          <a:xfrm>
            <a:off x="6096000" y="1"/>
            <a:ext cx="6102825" cy="6858000"/>
          </a:xfrm>
          <a:prstGeom prst="rect">
            <a:avLst/>
          </a:prstGeom>
        </p:spPr>
      </p:pic>
      <p:sp>
        <p:nvSpPr>
          <p:cNvPr id="4" name="CuadroTexto 3">
            <a:extLst>
              <a:ext uri="{FF2B5EF4-FFF2-40B4-BE49-F238E27FC236}">
                <a16:creationId xmlns:a16="http://schemas.microsoft.com/office/drawing/2014/main" id="{2AEC465A-7186-64A8-68E2-DAE0892D2FA9}"/>
              </a:ext>
            </a:extLst>
          </p:cNvPr>
          <p:cNvSpPr txBox="1"/>
          <p:nvPr/>
        </p:nvSpPr>
        <p:spPr>
          <a:xfrm>
            <a:off x="0" y="5894685"/>
            <a:ext cx="6198726" cy="923330"/>
          </a:xfrm>
          <a:prstGeom prst="rect">
            <a:avLst/>
          </a:prstGeom>
          <a:noFill/>
        </p:spPr>
        <p:txBody>
          <a:bodyPr wrap="square">
            <a:spAutoFit/>
          </a:bodyPr>
          <a:lstStyle/>
          <a:p>
            <a:r>
              <a:rPr lang="es-EC" b="0" i="0" dirty="0">
                <a:solidFill>
                  <a:srgbClr val="222222"/>
                </a:solidFill>
                <a:effectLst/>
                <a:latin typeface="Arial" panose="020B0604020202020204" pitchFamily="34" charset="0"/>
              </a:rPr>
              <a:t>Sousa, S. M. M., da Silva, B. F., Rocha, G. M., &amp; Kodama, M. J. (2025). ATLS: Advanced Trauma LifeSupport. </a:t>
            </a:r>
            <a:r>
              <a:rPr lang="es-EC" b="0" i="1" dirty="0">
                <a:solidFill>
                  <a:srgbClr val="222222"/>
                </a:solidFill>
                <a:effectLst/>
                <a:latin typeface="Arial" panose="020B0604020202020204" pitchFamily="34" charset="0"/>
              </a:rPr>
              <a:t>SUMMA: Diálogos em Saúde</a:t>
            </a:r>
            <a:r>
              <a:rPr lang="es-EC" b="0" i="0" dirty="0">
                <a:solidFill>
                  <a:srgbClr val="222222"/>
                </a:solidFill>
                <a:effectLst/>
                <a:latin typeface="Arial" panose="020B0604020202020204" pitchFamily="34" charset="0"/>
              </a:rPr>
              <a:t>, </a:t>
            </a:r>
            <a:r>
              <a:rPr lang="es-EC" b="0" i="1" dirty="0">
                <a:solidFill>
                  <a:srgbClr val="222222"/>
                </a:solidFill>
                <a:effectLst/>
                <a:latin typeface="Arial" panose="020B0604020202020204" pitchFamily="34" charset="0"/>
              </a:rPr>
              <a:t>1</a:t>
            </a:r>
            <a:r>
              <a:rPr lang="es-EC" b="0" i="0" dirty="0">
                <a:solidFill>
                  <a:srgbClr val="222222"/>
                </a:solidFill>
                <a:effectLst/>
                <a:latin typeface="Arial" panose="020B0604020202020204" pitchFamily="34" charset="0"/>
              </a:rPr>
              <a:t>, e27-e27.</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s-EC" sz="4000">
                <a:solidFill>
                  <a:srgbClr val="FFFFFF"/>
                </a:solidFill>
              </a:rPr>
              <a:t>Columna Cervical y NEXUS</a:t>
            </a:r>
          </a:p>
        </p:txBody>
      </p:sp>
      <p:graphicFrame>
        <p:nvGraphicFramePr>
          <p:cNvPr id="5" name="Content Placeholder 2">
            <a:extLst>
              <a:ext uri="{FF2B5EF4-FFF2-40B4-BE49-F238E27FC236}">
                <a16:creationId xmlns:a16="http://schemas.microsoft.com/office/drawing/2014/main" id="{9C42B18C-5B46-28CA-D36E-CB52516948F4}"/>
              </a:ext>
            </a:extLst>
          </p:cNvPr>
          <p:cNvGraphicFramePr>
            <a:graphicFrameLocks noGrp="1"/>
          </p:cNvGraphicFramePr>
          <p:nvPr>
            <p:ph idx="1"/>
            <p:extLst>
              <p:ext uri="{D42A27DB-BD31-4B8C-83A1-F6EECF244321}">
                <p14:modId xmlns:p14="http://schemas.microsoft.com/office/powerpoint/2010/main" val="32763153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EBDDA7D-BE91-7213-66CE-B62480E91D7A}"/>
              </a:ext>
            </a:extLst>
          </p:cNvPr>
          <p:cNvSpPr txBox="1"/>
          <p:nvPr/>
        </p:nvSpPr>
        <p:spPr>
          <a:xfrm>
            <a:off x="4314936" y="6107560"/>
            <a:ext cx="7678463" cy="584775"/>
          </a:xfrm>
          <a:prstGeom prst="rect">
            <a:avLst/>
          </a:prstGeom>
          <a:noFill/>
        </p:spPr>
        <p:txBody>
          <a:bodyPr wrap="square">
            <a:spAutoFit/>
          </a:bodyPr>
          <a:lstStyle/>
          <a:p>
            <a:r>
              <a:rPr lang="es-EC" sz="1400" b="0" i="0" dirty="0">
                <a:solidFill>
                  <a:srgbClr val="222222"/>
                </a:solidFill>
                <a:effectLst/>
                <a:latin typeface="Arial" panose="020B0604020202020204" pitchFamily="34" charset="0"/>
              </a:rPr>
              <a:t>Sousa, S. M. M., da Silva, B. F., Rocha, G. M., &amp; Kodama, M. J. (2025). ATLS: Advanced Trauma LifeSupport. </a:t>
            </a:r>
            <a:r>
              <a:rPr lang="es-EC" sz="1400" b="0" i="1" dirty="0">
                <a:solidFill>
                  <a:srgbClr val="222222"/>
                </a:solidFill>
                <a:effectLst/>
                <a:latin typeface="Arial" panose="020B0604020202020204" pitchFamily="34" charset="0"/>
              </a:rPr>
              <a:t>SUMMA: Diálogos em Saúde</a:t>
            </a:r>
            <a:r>
              <a:rPr lang="es-EC" sz="1400" b="0" i="0" dirty="0">
                <a:solidFill>
                  <a:srgbClr val="222222"/>
                </a:solidFill>
                <a:effectLst/>
                <a:latin typeface="Arial" panose="020B0604020202020204" pitchFamily="34" charset="0"/>
              </a:rPr>
              <a:t>, </a:t>
            </a:r>
            <a:r>
              <a:rPr lang="es-EC" sz="1400" b="0" i="1" dirty="0">
                <a:solidFill>
                  <a:srgbClr val="222222"/>
                </a:solidFill>
                <a:effectLst/>
                <a:latin typeface="Arial" panose="020B0604020202020204" pitchFamily="34" charset="0"/>
              </a:rPr>
              <a:t>1</a:t>
            </a:r>
            <a:r>
              <a:rPr lang="es-EC" sz="1400" b="0" i="0" dirty="0">
                <a:solidFill>
                  <a:srgbClr val="222222"/>
                </a:solidFill>
                <a:effectLst/>
                <a:latin typeface="Arial" panose="020B0604020202020204" pitchFamily="34" charset="0"/>
              </a:rPr>
              <a:t>, e27-e27</a:t>
            </a:r>
            <a:r>
              <a:rPr lang="es-EC" b="0" i="0" dirty="0">
                <a:solidFill>
                  <a:srgbClr val="222222"/>
                </a:solidFill>
                <a:effectLst/>
                <a:latin typeface="Arial" panose="020B0604020202020204" pitchFamily="34" charset="0"/>
              </a:rPr>
              <a:t>.</a:t>
            </a:r>
            <a:endParaRPr lang="es-EC"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s-EC" sz="4000">
                <a:solidFill>
                  <a:srgbClr val="FFFFFF"/>
                </a:solidFill>
              </a:rPr>
              <a:t>Transferencia y Manejo Definitivo</a:t>
            </a:r>
          </a:p>
        </p:txBody>
      </p:sp>
      <p:graphicFrame>
        <p:nvGraphicFramePr>
          <p:cNvPr id="5" name="Content Placeholder 2">
            <a:extLst>
              <a:ext uri="{FF2B5EF4-FFF2-40B4-BE49-F238E27FC236}">
                <a16:creationId xmlns:a16="http://schemas.microsoft.com/office/drawing/2014/main" id="{8BA89997-200F-11F5-FCFA-FE5114DF021D}"/>
              </a:ext>
            </a:extLst>
          </p:cNvPr>
          <p:cNvGraphicFramePr>
            <a:graphicFrameLocks noGrp="1"/>
          </p:cNvGraphicFramePr>
          <p:nvPr>
            <p:ph idx="1"/>
            <p:extLst>
              <p:ext uri="{D42A27DB-BD31-4B8C-83A1-F6EECF244321}">
                <p14:modId xmlns:p14="http://schemas.microsoft.com/office/powerpoint/2010/main" val="23900126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899285FF-60C0-FB59-3BFE-43FC2D285926}"/>
              </a:ext>
            </a:extLst>
          </p:cNvPr>
          <p:cNvSpPr txBox="1"/>
          <p:nvPr/>
        </p:nvSpPr>
        <p:spPr>
          <a:xfrm>
            <a:off x="4314936" y="6107560"/>
            <a:ext cx="7678463" cy="584775"/>
          </a:xfrm>
          <a:prstGeom prst="rect">
            <a:avLst/>
          </a:prstGeom>
          <a:noFill/>
        </p:spPr>
        <p:txBody>
          <a:bodyPr wrap="square">
            <a:spAutoFit/>
          </a:bodyPr>
          <a:lstStyle/>
          <a:p>
            <a:r>
              <a:rPr lang="es-EC" sz="1400" b="0" i="0" dirty="0">
                <a:solidFill>
                  <a:srgbClr val="222222"/>
                </a:solidFill>
                <a:effectLst/>
                <a:latin typeface="Arial" panose="020B0604020202020204" pitchFamily="34" charset="0"/>
              </a:rPr>
              <a:t>Sousa, S. M. M., da Silva, B. F., Rocha, G. M., &amp; Kodama, M. J. (2025). ATLS: Advanced Trauma LifeSupport. </a:t>
            </a:r>
            <a:r>
              <a:rPr lang="es-EC" sz="1400" b="0" i="1" dirty="0">
                <a:solidFill>
                  <a:srgbClr val="222222"/>
                </a:solidFill>
                <a:effectLst/>
                <a:latin typeface="Arial" panose="020B0604020202020204" pitchFamily="34" charset="0"/>
              </a:rPr>
              <a:t>SUMMA: Diálogos em Saúde</a:t>
            </a:r>
            <a:r>
              <a:rPr lang="es-EC" sz="1400" b="0" i="0" dirty="0">
                <a:solidFill>
                  <a:srgbClr val="222222"/>
                </a:solidFill>
                <a:effectLst/>
                <a:latin typeface="Arial" panose="020B0604020202020204" pitchFamily="34" charset="0"/>
              </a:rPr>
              <a:t>, </a:t>
            </a:r>
            <a:r>
              <a:rPr lang="es-EC" sz="1400" b="0" i="1" dirty="0">
                <a:solidFill>
                  <a:srgbClr val="222222"/>
                </a:solidFill>
                <a:effectLst/>
                <a:latin typeface="Arial" panose="020B0604020202020204" pitchFamily="34" charset="0"/>
              </a:rPr>
              <a:t>1</a:t>
            </a:r>
            <a:r>
              <a:rPr lang="es-EC" sz="1400" b="0" i="0" dirty="0">
                <a:solidFill>
                  <a:srgbClr val="222222"/>
                </a:solidFill>
                <a:effectLst/>
                <a:latin typeface="Arial" panose="020B0604020202020204" pitchFamily="34" charset="0"/>
              </a:rPr>
              <a:t>, e27-e27</a:t>
            </a:r>
            <a:r>
              <a:rPr lang="es-EC" b="0" i="0" dirty="0">
                <a:solidFill>
                  <a:srgbClr val="222222"/>
                </a:solidFill>
                <a:effectLst/>
                <a:latin typeface="Arial" panose="020B0604020202020204" pitchFamily="34" charset="0"/>
              </a:rPr>
              <a:t>.</a:t>
            </a:r>
            <a:endParaRPr lang="es-EC"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1EBC0-B139-FD6D-9774-E228F0E60D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C843D11-D511-D81C-7BF4-BCDEDFDA273C}"/>
              </a:ext>
            </a:extLst>
          </p:cNvPr>
          <p:cNvSpPr>
            <a:spLocks noGrp="1"/>
          </p:cNvSpPr>
          <p:nvPr>
            <p:ph type="title"/>
          </p:nvPr>
        </p:nvSpPr>
        <p:spPr>
          <a:xfrm>
            <a:off x="281210" y="1013329"/>
            <a:ext cx="5445334" cy="4020341"/>
          </a:xfrm>
        </p:spPr>
        <p:txBody>
          <a:bodyPr vert="horz" lIns="91440" tIns="45720" rIns="91440" bIns="45720" rtlCol="0" anchor="b">
            <a:normAutofit fontScale="90000"/>
          </a:bodyPr>
          <a:lstStyle/>
          <a:p>
            <a:r>
              <a:rPr lang="es-EC" dirty="0"/>
              <a:t>Principios básicos de tratamiento de heridas</a:t>
            </a:r>
            <a:br>
              <a:rPr lang="es-EC" dirty="0"/>
            </a:br>
            <a:br>
              <a:rPr lang="es-EC" dirty="0"/>
            </a:br>
            <a:r>
              <a:rPr lang="es-EC" dirty="0"/>
              <a:t>Asepsia</a:t>
            </a:r>
            <a:br>
              <a:rPr lang="es-EC" dirty="0"/>
            </a:br>
            <a:r>
              <a:rPr lang="es-EC" dirty="0"/>
              <a:t>Anestesia local </a:t>
            </a:r>
            <a:br>
              <a:rPr lang="es-EC" dirty="0"/>
            </a:br>
            <a:r>
              <a:rPr lang="es-EC" dirty="0"/>
              <a:t>Suturas</a:t>
            </a:r>
            <a:br>
              <a:rPr lang="es-EC" dirty="0"/>
            </a:br>
            <a:br>
              <a:rPr lang="es-EC" dirty="0"/>
            </a:br>
            <a:endParaRPr lang="en-US" sz="4000" dirty="0"/>
          </a:p>
        </p:txBody>
      </p:sp>
      <p:sp>
        <p:nvSpPr>
          <p:cNvPr id="5" name="Título 1">
            <a:extLst>
              <a:ext uri="{FF2B5EF4-FFF2-40B4-BE49-F238E27FC236}">
                <a16:creationId xmlns:a16="http://schemas.microsoft.com/office/drawing/2014/main" id="{C47F0A4C-13C2-F89E-85BE-37493D68CABD}"/>
              </a:ext>
            </a:extLst>
          </p:cNvPr>
          <p:cNvSpPr txBox="1">
            <a:spLocks/>
          </p:cNvSpPr>
          <p:nvPr/>
        </p:nvSpPr>
        <p:spPr>
          <a:xfrm>
            <a:off x="421732" y="4302810"/>
            <a:ext cx="6156676" cy="2183510"/>
          </a:xfrm>
          <a:prstGeom prst="rect">
            <a:avLst/>
          </a:prstGeom>
        </p:spPr>
        <p:txBody>
          <a:bodyPr vert="horz" lIns="91440" tIns="45720" rIns="91440" bIns="45720" rtlCol="0" anchorCtr="0">
            <a:normAutofit/>
          </a:bodyPr>
          <a:lst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a:lstStyle>
          <a:p>
            <a:pPr>
              <a:lnSpc>
                <a:spcPct val="90000"/>
              </a:lnSpc>
              <a:spcAft>
                <a:spcPts val="600"/>
              </a:spcAft>
            </a:pPr>
            <a:endParaRPr lang="en-US" sz="2200" dirty="0">
              <a:latin typeface="+mn-lt"/>
              <a:ea typeface="+mn-ea"/>
              <a:cs typeface="+mn-cs"/>
            </a:endParaRPr>
          </a:p>
          <a:p>
            <a:pPr indent="-228600">
              <a:lnSpc>
                <a:spcPct val="90000"/>
              </a:lnSpc>
              <a:spcAft>
                <a:spcPts val="600"/>
              </a:spcAft>
              <a:buFont typeface="Arial" panose="020B0604020202020204" pitchFamily="34" charset="0"/>
              <a:buChar char="•"/>
            </a:pPr>
            <a:r>
              <a:rPr lang="en-US" sz="2200" dirty="0">
                <a:latin typeface="+mn-lt"/>
                <a:ea typeface="+mn-ea"/>
                <a:cs typeface="+mn-cs"/>
              </a:rPr>
              <a:t>Dra. María Montero</a:t>
            </a:r>
          </a:p>
          <a:p>
            <a:pPr indent="-228600">
              <a:lnSpc>
                <a:spcPct val="90000"/>
              </a:lnSpc>
              <a:spcAft>
                <a:spcPts val="600"/>
              </a:spcAft>
              <a:buFont typeface="Arial" panose="020B0604020202020204" pitchFamily="34" charset="0"/>
              <a:buChar char="•"/>
            </a:pPr>
            <a:endParaRPr lang="en-US" sz="2200" dirty="0">
              <a:latin typeface="+mn-lt"/>
              <a:ea typeface="+mn-ea"/>
              <a:cs typeface="+mn-cs"/>
            </a:endParaRPr>
          </a:p>
          <a:p>
            <a:pPr>
              <a:lnSpc>
                <a:spcPct val="90000"/>
              </a:lnSpc>
              <a:spcAft>
                <a:spcPts val="600"/>
              </a:spcAft>
            </a:pPr>
            <a:r>
              <a:rPr lang="en-US" sz="2200" dirty="0">
                <a:latin typeface="+mn-lt"/>
                <a:ea typeface="+mn-ea"/>
                <a:cs typeface="+mn-cs"/>
              </a:rPr>
              <a:t>Medicina Interna</a:t>
            </a:r>
          </a:p>
          <a:p>
            <a:pPr>
              <a:lnSpc>
                <a:spcPct val="90000"/>
              </a:lnSpc>
              <a:spcAft>
                <a:spcPts val="600"/>
              </a:spcAft>
            </a:pPr>
            <a:r>
              <a:rPr lang="en-US" sz="2200" dirty="0">
                <a:latin typeface="+mn-lt"/>
                <a:ea typeface="+mn-ea"/>
                <a:cs typeface="+mn-cs"/>
              </a:rPr>
              <a:t>Alta </a:t>
            </a:r>
            <a:r>
              <a:rPr lang="en-US" sz="2200" dirty="0" err="1">
                <a:latin typeface="+mn-lt"/>
                <a:ea typeface="+mn-ea"/>
                <a:cs typeface="+mn-cs"/>
              </a:rPr>
              <a:t>especialidad</a:t>
            </a:r>
            <a:r>
              <a:rPr lang="en-US" sz="2200" dirty="0">
                <a:latin typeface="+mn-lt"/>
                <a:ea typeface="+mn-ea"/>
                <a:cs typeface="+mn-cs"/>
              </a:rPr>
              <a:t> Medicina </a:t>
            </a:r>
            <a:r>
              <a:rPr lang="en-US" sz="2200" dirty="0" err="1">
                <a:latin typeface="+mn-lt"/>
                <a:ea typeface="+mn-ea"/>
                <a:cs typeface="+mn-cs"/>
              </a:rPr>
              <a:t>Paliativa</a:t>
            </a:r>
            <a:endParaRPr lang="en-US" sz="2200" dirty="0">
              <a:latin typeface="+mn-lt"/>
              <a:ea typeface="+mn-ea"/>
              <a:cs typeface="+mn-cs"/>
            </a:endParaRPr>
          </a:p>
        </p:txBody>
      </p:sp>
      <p:pic>
        <p:nvPicPr>
          <p:cNvPr id="4" name="Imagen 3">
            <a:extLst>
              <a:ext uri="{FF2B5EF4-FFF2-40B4-BE49-F238E27FC236}">
                <a16:creationId xmlns:a16="http://schemas.microsoft.com/office/drawing/2014/main" id="{C18CEE08-D0C7-FB34-ED2B-03CA19E61E48}"/>
              </a:ext>
            </a:extLst>
          </p:cNvPr>
          <p:cNvPicPr>
            <a:picLocks noChangeAspect="1"/>
          </p:cNvPicPr>
          <p:nvPr/>
        </p:nvPicPr>
        <p:blipFill>
          <a:blip r:embed="rId2"/>
          <a:srcRect l="245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22273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err="1"/>
              <a:t>Asepsia</a:t>
            </a:r>
            <a:r>
              <a:rPr dirty="0"/>
              <a:t> </a:t>
            </a:r>
            <a:r>
              <a:rPr dirty="0" err="1"/>
              <a:t>en</a:t>
            </a:r>
            <a:r>
              <a:rPr dirty="0"/>
              <a:t> </a:t>
            </a:r>
            <a:r>
              <a:rPr dirty="0" err="1"/>
              <a:t>el</a:t>
            </a:r>
            <a:r>
              <a:rPr dirty="0"/>
              <a:t> </a:t>
            </a:r>
            <a:r>
              <a:rPr dirty="0" err="1"/>
              <a:t>Manejo</a:t>
            </a:r>
            <a:r>
              <a:rPr dirty="0"/>
              <a:t> de </a:t>
            </a:r>
            <a:r>
              <a:rPr dirty="0" err="1"/>
              <a:t>Heridas</a:t>
            </a:r>
            <a:endParaRPr dirty="0"/>
          </a:p>
        </p:txBody>
      </p:sp>
      <p:sp>
        <p:nvSpPr>
          <p:cNvPr id="3" name="Content Placeholder 2"/>
          <p:cNvSpPr>
            <a:spLocks noGrp="1"/>
          </p:cNvSpPr>
          <p:nvPr>
            <p:ph idx="1"/>
          </p:nvPr>
        </p:nvSpPr>
        <p:spPr>
          <a:xfrm>
            <a:off x="1341120" y="1856105"/>
            <a:ext cx="10515600" cy="4351338"/>
          </a:xfrm>
        </p:spPr>
        <p:txBody>
          <a:bodyPr/>
          <a:lstStyle/>
          <a:p>
            <a:pPr marL="0" indent="0">
              <a:buNone/>
            </a:pPr>
            <a:r>
              <a:rPr dirty="0"/>
              <a:t>• Lavado de manos antes y </a:t>
            </a:r>
            <a:r>
              <a:rPr dirty="0" err="1"/>
              <a:t>después</a:t>
            </a:r>
            <a:r>
              <a:rPr dirty="0"/>
              <a:t> del </a:t>
            </a:r>
            <a:r>
              <a:rPr dirty="0" err="1"/>
              <a:t>procedimiento</a:t>
            </a:r>
            <a:r>
              <a:rPr dirty="0"/>
              <a:t>.</a:t>
            </a:r>
          </a:p>
          <a:p>
            <a:pPr marL="0" indent="0">
              <a:buNone/>
            </a:pPr>
            <a:r>
              <a:rPr dirty="0"/>
              <a:t>• Uso de </a:t>
            </a:r>
            <a:r>
              <a:rPr dirty="0" err="1"/>
              <a:t>guantes</a:t>
            </a:r>
            <a:r>
              <a:rPr dirty="0"/>
              <a:t> </a:t>
            </a:r>
            <a:r>
              <a:rPr dirty="0" err="1"/>
              <a:t>estériles</a:t>
            </a:r>
            <a:r>
              <a:rPr dirty="0"/>
              <a:t>, </a:t>
            </a:r>
            <a:r>
              <a:rPr dirty="0" err="1"/>
              <a:t>mascarilla</a:t>
            </a:r>
            <a:r>
              <a:rPr dirty="0"/>
              <a:t> y campo </a:t>
            </a:r>
            <a:r>
              <a:rPr dirty="0" err="1"/>
              <a:t>quirúrgico</a:t>
            </a:r>
            <a:r>
              <a:rPr dirty="0"/>
              <a:t>.</a:t>
            </a:r>
          </a:p>
          <a:p>
            <a:pPr marL="0" indent="0">
              <a:buNone/>
            </a:pPr>
            <a:r>
              <a:rPr dirty="0"/>
              <a:t>• </a:t>
            </a:r>
            <a:r>
              <a:rPr dirty="0" err="1"/>
              <a:t>Limpieza</a:t>
            </a:r>
            <a:r>
              <a:rPr dirty="0"/>
              <a:t> </a:t>
            </a:r>
            <a:r>
              <a:rPr dirty="0" err="1"/>
              <a:t>inicial</a:t>
            </a:r>
            <a:r>
              <a:rPr dirty="0"/>
              <a:t> con </a:t>
            </a:r>
            <a:r>
              <a:rPr dirty="0" err="1"/>
              <a:t>suero</a:t>
            </a:r>
            <a:r>
              <a:rPr dirty="0"/>
              <a:t> </a:t>
            </a:r>
            <a:r>
              <a:rPr dirty="0" err="1"/>
              <a:t>fisiológico</a:t>
            </a:r>
            <a:r>
              <a:rPr dirty="0"/>
              <a:t> o </a:t>
            </a:r>
            <a:r>
              <a:rPr dirty="0" err="1"/>
              <a:t>solución</a:t>
            </a:r>
            <a:r>
              <a:rPr dirty="0"/>
              <a:t> </a:t>
            </a:r>
            <a:r>
              <a:rPr dirty="0" err="1"/>
              <a:t>antiséptica</a:t>
            </a:r>
            <a:r>
              <a:rPr dirty="0"/>
              <a:t>.</a:t>
            </a:r>
          </a:p>
          <a:p>
            <a:pPr marL="0" indent="0">
              <a:buNone/>
            </a:pPr>
            <a:r>
              <a:rPr dirty="0"/>
              <a:t>• </a:t>
            </a:r>
            <a:r>
              <a:rPr dirty="0" err="1"/>
              <a:t>Eliminación</a:t>
            </a:r>
            <a:r>
              <a:rPr dirty="0"/>
              <a:t> de </a:t>
            </a:r>
            <a:r>
              <a:rPr dirty="0" err="1"/>
              <a:t>cuerpos</a:t>
            </a:r>
            <a:r>
              <a:rPr dirty="0"/>
              <a:t> </a:t>
            </a:r>
            <a:r>
              <a:rPr dirty="0" err="1"/>
              <a:t>extraños</a:t>
            </a:r>
            <a:r>
              <a:rPr dirty="0"/>
              <a:t> y </a:t>
            </a:r>
            <a:r>
              <a:rPr dirty="0" err="1"/>
              <a:t>tejido</a:t>
            </a:r>
            <a:r>
              <a:rPr dirty="0"/>
              <a:t> </a:t>
            </a:r>
            <a:r>
              <a:rPr dirty="0" err="1"/>
              <a:t>necrótico</a:t>
            </a:r>
            <a:r>
              <a:rPr dirty="0"/>
              <a:t> </a:t>
            </a:r>
            <a:r>
              <a:rPr dirty="0" err="1"/>
              <a:t>si</a:t>
            </a:r>
            <a:r>
              <a:rPr dirty="0"/>
              <a:t> es </a:t>
            </a:r>
            <a:r>
              <a:rPr dirty="0" err="1"/>
              <a:t>necesario</a:t>
            </a:r>
            <a:r>
              <a:rPr dirty="0"/>
              <a:t>.</a:t>
            </a:r>
          </a:p>
          <a:p>
            <a:pPr marL="0" indent="0">
              <a:buNone/>
            </a:pPr>
            <a:r>
              <a:rPr dirty="0"/>
              <a:t>• No usar </a:t>
            </a:r>
            <a:r>
              <a:rPr dirty="0" err="1"/>
              <a:t>algodón</a:t>
            </a:r>
            <a:r>
              <a:rPr dirty="0"/>
              <a:t> </a:t>
            </a:r>
            <a:r>
              <a:rPr dirty="0" err="1"/>
              <a:t>ni</a:t>
            </a:r>
            <a:r>
              <a:rPr dirty="0"/>
              <a:t> alcohol </a:t>
            </a:r>
            <a:r>
              <a:rPr dirty="0" err="1"/>
              <a:t>directamente</a:t>
            </a:r>
            <a:r>
              <a:rPr dirty="0"/>
              <a:t> </a:t>
            </a:r>
            <a:r>
              <a:rPr dirty="0" err="1"/>
              <a:t>sobre</a:t>
            </a:r>
            <a:r>
              <a:rPr dirty="0"/>
              <a:t> la </a:t>
            </a:r>
            <a:r>
              <a:rPr dirty="0" err="1"/>
              <a:t>herida</a:t>
            </a:r>
            <a:r>
              <a:rPr dirty="0"/>
              <a:t> </a:t>
            </a:r>
            <a:r>
              <a:rPr dirty="0" err="1"/>
              <a:t>abierta</a:t>
            </a:r>
            <a:r>
              <a:rPr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Anestesia Local</a:t>
            </a:r>
          </a:p>
        </p:txBody>
      </p:sp>
      <p:sp>
        <p:nvSpPr>
          <p:cNvPr id="3" name="Content Placeholder 2"/>
          <p:cNvSpPr>
            <a:spLocks noGrp="1"/>
          </p:cNvSpPr>
          <p:nvPr>
            <p:ph idx="1"/>
          </p:nvPr>
        </p:nvSpPr>
        <p:spPr/>
        <p:txBody>
          <a:bodyPr/>
          <a:lstStyle/>
          <a:p>
            <a:pPr marL="0" indent="0">
              <a:buNone/>
            </a:pPr>
            <a:r>
              <a:rPr dirty="0"/>
              <a:t>• </a:t>
            </a:r>
            <a:r>
              <a:rPr dirty="0" err="1"/>
              <a:t>Indicada</a:t>
            </a:r>
            <a:r>
              <a:rPr dirty="0"/>
              <a:t> para </a:t>
            </a:r>
            <a:r>
              <a:rPr dirty="0" err="1"/>
              <a:t>procedimientos</a:t>
            </a:r>
            <a:r>
              <a:rPr dirty="0"/>
              <a:t> </a:t>
            </a:r>
            <a:r>
              <a:rPr dirty="0" err="1"/>
              <a:t>menores</a:t>
            </a:r>
            <a:r>
              <a:rPr dirty="0"/>
              <a:t> </a:t>
            </a:r>
            <a:r>
              <a:rPr dirty="0" err="1"/>
              <a:t>como</a:t>
            </a:r>
            <a:r>
              <a:rPr dirty="0"/>
              <a:t> </a:t>
            </a:r>
            <a:r>
              <a:rPr dirty="0" err="1"/>
              <a:t>suturas</a:t>
            </a:r>
            <a:r>
              <a:rPr dirty="0"/>
              <a:t> y </a:t>
            </a:r>
            <a:r>
              <a:rPr dirty="0" err="1"/>
              <a:t>curaciones</a:t>
            </a:r>
            <a:r>
              <a:rPr dirty="0"/>
              <a:t>.</a:t>
            </a:r>
          </a:p>
          <a:p>
            <a:pPr marL="0" indent="0">
              <a:buNone/>
            </a:pPr>
            <a:r>
              <a:rPr dirty="0"/>
              <a:t>• </a:t>
            </a:r>
            <a:r>
              <a:rPr dirty="0" err="1"/>
              <a:t>Lidocaína</a:t>
            </a:r>
            <a:r>
              <a:rPr dirty="0"/>
              <a:t> al 1% o 2% (con o sin </a:t>
            </a:r>
            <a:r>
              <a:rPr dirty="0" err="1"/>
              <a:t>epinefrina</a:t>
            </a:r>
            <a:r>
              <a:rPr dirty="0"/>
              <a:t>).</a:t>
            </a:r>
          </a:p>
          <a:p>
            <a:pPr marL="0" indent="0">
              <a:buNone/>
            </a:pPr>
            <a:r>
              <a:rPr dirty="0"/>
              <a:t>• </a:t>
            </a:r>
            <a:r>
              <a:rPr dirty="0" err="1"/>
              <a:t>Técnicas</a:t>
            </a:r>
            <a:r>
              <a:rPr dirty="0"/>
              <a:t>:</a:t>
            </a:r>
          </a:p>
          <a:p>
            <a:pPr marL="0" indent="0">
              <a:buNone/>
            </a:pPr>
            <a:r>
              <a:rPr dirty="0"/>
              <a:t>   - </a:t>
            </a:r>
            <a:r>
              <a:rPr dirty="0" err="1"/>
              <a:t>Infiltración</a:t>
            </a:r>
            <a:r>
              <a:rPr dirty="0"/>
              <a:t> </a:t>
            </a:r>
            <a:r>
              <a:rPr dirty="0" err="1"/>
              <a:t>directa</a:t>
            </a:r>
            <a:endParaRPr dirty="0"/>
          </a:p>
          <a:p>
            <a:pPr marL="0" indent="0">
              <a:buNone/>
            </a:pPr>
            <a:r>
              <a:rPr dirty="0"/>
              <a:t>   - </a:t>
            </a:r>
            <a:r>
              <a:rPr dirty="0" err="1"/>
              <a:t>Bloqueo</a:t>
            </a:r>
            <a:r>
              <a:rPr dirty="0"/>
              <a:t> </a:t>
            </a:r>
            <a:r>
              <a:rPr dirty="0" err="1"/>
              <a:t>nervioso</a:t>
            </a:r>
            <a:r>
              <a:rPr dirty="0"/>
              <a:t> regional</a:t>
            </a:r>
          </a:p>
          <a:p>
            <a:r>
              <a:rPr dirty="0"/>
              <a:t>• </a:t>
            </a:r>
            <a:r>
              <a:rPr dirty="0" err="1"/>
              <a:t>Contraindicaciones</a:t>
            </a:r>
            <a:r>
              <a:rPr dirty="0"/>
              <a:t>: </a:t>
            </a:r>
            <a:r>
              <a:rPr dirty="0" err="1"/>
              <a:t>hipersensibilidad</a:t>
            </a:r>
            <a:r>
              <a:rPr dirty="0"/>
              <a:t> a </a:t>
            </a:r>
            <a:r>
              <a:rPr dirty="0" err="1"/>
              <a:t>anestésicos</a:t>
            </a:r>
            <a:r>
              <a:rPr dirty="0"/>
              <a:t>.</a:t>
            </a:r>
          </a:p>
          <a:p>
            <a:r>
              <a:rPr dirty="0"/>
              <a:t>• </a:t>
            </a:r>
            <a:r>
              <a:rPr dirty="0" err="1"/>
              <a:t>Comprobar</a:t>
            </a:r>
            <a:r>
              <a:rPr dirty="0"/>
              <a:t> </a:t>
            </a:r>
            <a:r>
              <a:rPr dirty="0" err="1"/>
              <a:t>efecto</a:t>
            </a:r>
            <a:r>
              <a:rPr dirty="0"/>
              <a:t> antes de </a:t>
            </a:r>
            <a:r>
              <a:rPr dirty="0" err="1"/>
              <a:t>iniciar</a:t>
            </a:r>
            <a:r>
              <a:rPr dirty="0"/>
              <a:t> la sutura.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Principios</a:t>
            </a:r>
            <a:r>
              <a:rPr dirty="0"/>
              <a:t> </a:t>
            </a:r>
            <a:r>
              <a:rPr dirty="0" err="1"/>
              <a:t>Básicos</a:t>
            </a:r>
            <a:r>
              <a:rPr dirty="0"/>
              <a:t> de Sutura</a:t>
            </a:r>
          </a:p>
        </p:txBody>
      </p:sp>
      <p:sp>
        <p:nvSpPr>
          <p:cNvPr id="3" name="Content Placeholder 2"/>
          <p:cNvSpPr>
            <a:spLocks noGrp="1"/>
          </p:cNvSpPr>
          <p:nvPr>
            <p:ph idx="1"/>
          </p:nvPr>
        </p:nvSpPr>
        <p:spPr/>
        <p:txBody>
          <a:bodyPr>
            <a:normAutofit fontScale="77500" lnSpcReduction="20000"/>
          </a:bodyPr>
          <a:lstStyle/>
          <a:p>
            <a:pPr marL="0" indent="0">
              <a:buNone/>
            </a:pPr>
            <a:r>
              <a:rPr dirty="0"/>
              <a:t>• </a:t>
            </a:r>
            <a:r>
              <a:rPr dirty="0" err="1"/>
              <a:t>Selección</a:t>
            </a:r>
            <a:r>
              <a:rPr dirty="0"/>
              <a:t> del </a:t>
            </a:r>
            <a:r>
              <a:rPr dirty="0" err="1"/>
              <a:t>hilo</a:t>
            </a:r>
            <a:r>
              <a:rPr dirty="0"/>
              <a:t>:</a:t>
            </a:r>
          </a:p>
          <a:p>
            <a:pPr marL="0" indent="0">
              <a:buNone/>
            </a:pPr>
            <a:r>
              <a:rPr dirty="0"/>
              <a:t>   - </a:t>
            </a:r>
            <a:r>
              <a:rPr dirty="0" err="1"/>
              <a:t>Absorbibles</a:t>
            </a:r>
            <a:r>
              <a:rPr dirty="0"/>
              <a:t> (</a:t>
            </a:r>
            <a:r>
              <a:rPr dirty="0" err="1"/>
              <a:t>vicryl</a:t>
            </a:r>
            <a:r>
              <a:rPr dirty="0"/>
              <a:t>, catgut) para </a:t>
            </a:r>
            <a:r>
              <a:rPr dirty="0" err="1"/>
              <a:t>planos</a:t>
            </a:r>
            <a:r>
              <a:rPr dirty="0"/>
              <a:t> </a:t>
            </a:r>
            <a:r>
              <a:rPr dirty="0" err="1"/>
              <a:t>profundos</a:t>
            </a:r>
            <a:r>
              <a:rPr dirty="0"/>
              <a:t>.</a:t>
            </a:r>
          </a:p>
          <a:p>
            <a:pPr marL="0" indent="0">
              <a:buNone/>
            </a:pPr>
            <a:r>
              <a:rPr dirty="0"/>
              <a:t>   - No </a:t>
            </a:r>
            <a:r>
              <a:rPr dirty="0" err="1"/>
              <a:t>absorbibles</a:t>
            </a:r>
            <a:r>
              <a:rPr dirty="0"/>
              <a:t> (nylon, </a:t>
            </a:r>
            <a:r>
              <a:rPr dirty="0" err="1"/>
              <a:t>seda</a:t>
            </a:r>
            <a:r>
              <a:rPr dirty="0"/>
              <a:t>) para </a:t>
            </a:r>
            <a:r>
              <a:rPr dirty="0" err="1"/>
              <a:t>piel</a:t>
            </a:r>
            <a:r>
              <a:rPr dirty="0"/>
              <a:t>.</a:t>
            </a:r>
            <a:endParaRPr lang="es-ES" dirty="0"/>
          </a:p>
          <a:p>
            <a:pPr marL="0" indent="0">
              <a:buNone/>
            </a:pPr>
            <a:endParaRPr dirty="0"/>
          </a:p>
          <a:p>
            <a:pPr marL="0" indent="0">
              <a:buNone/>
            </a:pPr>
            <a:r>
              <a:rPr dirty="0"/>
              <a:t>• Técnica:</a:t>
            </a:r>
          </a:p>
          <a:p>
            <a:r>
              <a:rPr dirty="0"/>
              <a:t>   -Sutura simple </a:t>
            </a:r>
            <a:r>
              <a:rPr dirty="0" err="1"/>
              <a:t>interrumpida</a:t>
            </a:r>
            <a:r>
              <a:rPr dirty="0"/>
              <a:t> es la </a:t>
            </a:r>
            <a:r>
              <a:rPr dirty="0" err="1"/>
              <a:t>más</a:t>
            </a:r>
            <a:r>
              <a:rPr dirty="0"/>
              <a:t> </a:t>
            </a:r>
            <a:r>
              <a:rPr dirty="0" err="1"/>
              <a:t>utilizada</a:t>
            </a:r>
            <a:r>
              <a:rPr dirty="0"/>
              <a:t>.</a:t>
            </a:r>
          </a:p>
          <a:p>
            <a:r>
              <a:rPr dirty="0"/>
              <a:t>    </a:t>
            </a:r>
            <a:r>
              <a:rPr dirty="0" err="1"/>
              <a:t>Mantener</a:t>
            </a:r>
            <a:r>
              <a:rPr dirty="0"/>
              <a:t> </a:t>
            </a:r>
            <a:r>
              <a:rPr dirty="0" err="1"/>
              <a:t>bordes</a:t>
            </a:r>
            <a:r>
              <a:rPr dirty="0"/>
              <a:t> </a:t>
            </a:r>
            <a:r>
              <a:rPr dirty="0" err="1"/>
              <a:t>aproximados</a:t>
            </a:r>
            <a:r>
              <a:rPr dirty="0"/>
              <a:t> sin </a:t>
            </a:r>
            <a:r>
              <a:rPr dirty="0" err="1"/>
              <a:t>tensión</a:t>
            </a:r>
            <a:r>
              <a:rPr dirty="0"/>
              <a:t>.</a:t>
            </a:r>
          </a:p>
          <a:p>
            <a:pPr marL="0" indent="0">
              <a:buNone/>
            </a:pPr>
            <a:endParaRPr lang="es-ES" dirty="0"/>
          </a:p>
          <a:p>
            <a:pPr marL="0" indent="0">
              <a:buNone/>
            </a:pPr>
            <a:r>
              <a:rPr dirty="0"/>
              <a:t>• Retiro:</a:t>
            </a:r>
          </a:p>
          <a:p>
            <a:r>
              <a:rPr dirty="0"/>
              <a:t>   - Cara: 5 días</a:t>
            </a:r>
          </a:p>
          <a:p>
            <a:r>
              <a:rPr dirty="0"/>
              <a:t>   - </a:t>
            </a:r>
            <a:r>
              <a:rPr dirty="0" err="1"/>
              <a:t>Extremidades</a:t>
            </a:r>
            <a:r>
              <a:rPr dirty="0"/>
              <a:t>: 7-10 días</a:t>
            </a:r>
          </a:p>
          <a:p>
            <a:r>
              <a:rPr dirty="0"/>
              <a:t>   - Abdomen/</a:t>
            </a:r>
            <a:r>
              <a:rPr dirty="0" err="1"/>
              <a:t>espalda</a:t>
            </a:r>
            <a:r>
              <a:rPr dirty="0"/>
              <a:t>: 10-14 días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0EBD4-5F09-22B4-19CA-F7989C875A73}"/>
              </a:ext>
            </a:extLst>
          </p:cNvPr>
          <p:cNvSpPr>
            <a:spLocks noGrp="1"/>
          </p:cNvSpPr>
          <p:nvPr>
            <p:ph type="title"/>
          </p:nvPr>
        </p:nvSpPr>
        <p:spPr>
          <a:xfrm>
            <a:off x="838200" y="0"/>
            <a:ext cx="10515600" cy="1325563"/>
          </a:xfrm>
        </p:spPr>
        <p:txBody>
          <a:bodyPr/>
          <a:lstStyle/>
          <a:p>
            <a:r>
              <a:rPr lang="es-EC" b="1" dirty="0"/>
              <a:t>Clasificación de las Suturas Quirúrgicas</a:t>
            </a:r>
            <a:endParaRPr lang="es-EC" dirty="0"/>
          </a:p>
        </p:txBody>
      </p:sp>
      <p:sp>
        <p:nvSpPr>
          <p:cNvPr id="3" name="Marcador de contenido 2">
            <a:extLst>
              <a:ext uri="{FF2B5EF4-FFF2-40B4-BE49-F238E27FC236}">
                <a16:creationId xmlns:a16="http://schemas.microsoft.com/office/drawing/2014/main" id="{627D3607-279D-4067-0B81-B5D494921304}"/>
              </a:ext>
            </a:extLst>
          </p:cNvPr>
          <p:cNvSpPr>
            <a:spLocks noGrp="1"/>
          </p:cNvSpPr>
          <p:nvPr>
            <p:ph idx="1"/>
          </p:nvPr>
        </p:nvSpPr>
        <p:spPr>
          <a:xfrm>
            <a:off x="716280" y="1325563"/>
            <a:ext cx="10637520" cy="4851400"/>
          </a:xfrm>
        </p:spPr>
        <p:txBody>
          <a:bodyPr>
            <a:normAutofit fontScale="55000" lnSpcReduction="20000"/>
          </a:bodyPr>
          <a:lstStyle/>
          <a:p>
            <a:pPr marL="0" indent="0">
              <a:buNone/>
            </a:pPr>
            <a:r>
              <a:rPr lang="es-EC" b="1" dirty="0"/>
              <a:t>Según su comportamiento en el organismo</a:t>
            </a:r>
          </a:p>
          <a:p>
            <a:pPr marL="0" indent="0">
              <a:buNone/>
            </a:pPr>
            <a:r>
              <a:rPr lang="es-EC" b="1" dirty="0"/>
              <a:t>a) Suturas absorbibles</a:t>
            </a:r>
            <a:endParaRPr lang="es-EC" dirty="0"/>
          </a:p>
          <a:p>
            <a:r>
              <a:rPr lang="es-EC" dirty="0"/>
              <a:t>Se degradan por hidrólisis o por enzimas del cuerpo.</a:t>
            </a:r>
          </a:p>
          <a:p>
            <a:r>
              <a:rPr lang="es-EC" dirty="0"/>
              <a:t>Usadas en tejidos internos donde no se necesita retiro.</a:t>
            </a:r>
          </a:p>
          <a:p>
            <a:pPr marL="0" indent="0">
              <a:buNone/>
            </a:pPr>
            <a:r>
              <a:rPr lang="es-EC" b="1" dirty="0"/>
              <a:t>Ejemplos:</a:t>
            </a:r>
            <a:endParaRPr lang="es-EC" dirty="0"/>
          </a:p>
          <a:p>
            <a:pPr lvl="1"/>
            <a:r>
              <a:rPr lang="es-EC" dirty="0"/>
              <a:t>Catgut</a:t>
            </a:r>
          </a:p>
          <a:p>
            <a:pPr lvl="1"/>
            <a:r>
              <a:rPr lang="es-EC" dirty="0"/>
              <a:t>Ácido poliglicólico (Dexon®)</a:t>
            </a:r>
          </a:p>
          <a:p>
            <a:pPr lvl="1"/>
            <a:r>
              <a:rPr lang="es-EC" dirty="0"/>
              <a:t>Poliglactina 910 (Vicryl®)</a:t>
            </a:r>
          </a:p>
          <a:p>
            <a:pPr lvl="1"/>
            <a:r>
              <a:rPr lang="es-EC" dirty="0"/>
              <a:t>Polidioxanona (PDS®)</a:t>
            </a:r>
          </a:p>
          <a:p>
            <a:pPr marL="0" indent="0">
              <a:buNone/>
            </a:pPr>
            <a:endParaRPr lang="es-EC" b="1" dirty="0"/>
          </a:p>
          <a:p>
            <a:pPr marL="0" indent="0">
              <a:buNone/>
            </a:pPr>
            <a:r>
              <a:rPr lang="es-EC" b="1" dirty="0"/>
              <a:t>b) Suturas no absorbibles</a:t>
            </a:r>
            <a:endParaRPr lang="es-EC" dirty="0"/>
          </a:p>
          <a:p>
            <a:r>
              <a:rPr lang="es-EC" dirty="0"/>
              <a:t>Permanecen en el cuerpo o requieren retiro posterior.</a:t>
            </a:r>
          </a:p>
          <a:p>
            <a:r>
              <a:rPr lang="es-EC" dirty="0"/>
              <a:t>Usadas en piel o tejidos que requieren soporte prolongado.</a:t>
            </a:r>
          </a:p>
          <a:p>
            <a:pPr marL="0" indent="0">
              <a:buNone/>
            </a:pPr>
            <a:r>
              <a:rPr lang="es-EC" b="1" dirty="0"/>
              <a:t>Ejemplos:</a:t>
            </a:r>
            <a:endParaRPr lang="es-EC" dirty="0"/>
          </a:p>
          <a:p>
            <a:pPr lvl="1"/>
            <a:r>
              <a:rPr lang="es-EC" dirty="0"/>
              <a:t>Seda</a:t>
            </a:r>
          </a:p>
          <a:p>
            <a:pPr lvl="1"/>
            <a:r>
              <a:rPr lang="es-EC" dirty="0"/>
              <a:t>Nylon (Ethilon®)</a:t>
            </a:r>
          </a:p>
          <a:p>
            <a:pPr lvl="1"/>
            <a:r>
              <a:rPr lang="es-EC" dirty="0"/>
              <a:t>Polipropileno (Prolene®)</a:t>
            </a:r>
          </a:p>
          <a:p>
            <a:pPr lvl="1"/>
            <a:r>
              <a:rPr lang="es-EC" dirty="0"/>
              <a:t>Acero quirúrgico</a:t>
            </a:r>
          </a:p>
          <a:p>
            <a:endParaRPr lang="es-EC" dirty="0"/>
          </a:p>
        </p:txBody>
      </p:sp>
    </p:spTree>
    <p:extLst>
      <p:ext uri="{BB962C8B-B14F-4D97-AF65-F5344CB8AC3E}">
        <p14:creationId xmlns:p14="http://schemas.microsoft.com/office/powerpoint/2010/main" val="378127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s-EC" sz="4000">
                <a:solidFill>
                  <a:srgbClr val="FFFFFF"/>
                </a:solidFill>
              </a:rPr>
              <a:t>Valoración inicial (ABCDE - ATLS)</a:t>
            </a:r>
          </a:p>
        </p:txBody>
      </p:sp>
      <p:graphicFrame>
        <p:nvGraphicFramePr>
          <p:cNvPr id="5" name="Content Placeholder 2">
            <a:extLst>
              <a:ext uri="{FF2B5EF4-FFF2-40B4-BE49-F238E27FC236}">
                <a16:creationId xmlns:a16="http://schemas.microsoft.com/office/drawing/2014/main" id="{0FE4D09A-8A3A-79C0-7782-72C7EA878123}"/>
              </a:ext>
            </a:extLst>
          </p:cNvPr>
          <p:cNvGraphicFramePr>
            <a:graphicFrameLocks noGrp="1"/>
          </p:cNvGraphicFramePr>
          <p:nvPr>
            <p:ph idx="1"/>
            <p:extLst>
              <p:ext uri="{D42A27DB-BD31-4B8C-83A1-F6EECF244321}">
                <p14:modId xmlns:p14="http://schemas.microsoft.com/office/powerpoint/2010/main" val="39535171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8E2BD-153D-5916-1599-07F145356F47}"/>
              </a:ext>
            </a:extLst>
          </p:cNvPr>
          <p:cNvSpPr>
            <a:spLocks noGrp="1"/>
          </p:cNvSpPr>
          <p:nvPr>
            <p:ph type="title"/>
          </p:nvPr>
        </p:nvSpPr>
        <p:spPr/>
        <p:txBody>
          <a:bodyPr/>
          <a:lstStyle/>
          <a:p>
            <a:r>
              <a:rPr lang="es-EC" b="1" dirty="0"/>
              <a:t>Según su estructura física</a:t>
            </a:r>
            <a:endParaRPr lang="es-EC" dirty="0"/>
          </a:p>
        </p:txBody>
      </p:sp>
      <p:sp>
        <p:nvSpPr>
          <p:cNvPr id="3" name="Marcador de contenido 2">
            <a:extLst>
              <a:ext uri="{FF2B5EF4-FFF2-40B4-BE49-F238E27FC236}">
                <a16:creationId xmlns:a16="http://schemas.microsoft.com/office/drawing/2014/main" id="{91D51D45-34E3-F92C-5CD9-C7D83311166A}"/>
              </a:ext>
            </a:extLst>
          </p:cNvPr>
          <p:cNvSpPr>
            <a:spLocks noGrp="1"/>
          </p:cNvSpPr>
          <p:nvPr>
            <p:ph idx="1"/>
          </p:nvPr>
        </p:nvSpPr>
        <p:spPr/>
        <p:txBody>
          <a:bodyPr>
            <a:normAutofit lnSpcReduction="10000"/>
          </a:bodyPr>
          <a:lstStyle/>
          <a:p>
            <a:r>
              <a:rPr lang="es-EC" b="1" dirty="0"/>
              <a:t>a) Monofilamento</a:t>
            </a:r>
            <a:endParaRPr lang="es-EC" dirty="0"/>
          </a:p>
          <a:p>
            <a:pPr marL="0" indent="0">
              <a:buNone/>
            </a:pPr>
            <a:r>
              <a:rPr lang="es-EC" dirty="0"/>
              <a:t>Un solo hilo, menos fricción, menor riesgo de infección.</a:t>
            </a:r>
          </a:p>
          <a:p>
            <a:pPr marL="0" indent="0">
              <a:buNone/>
            </a:pPr>
            <a:r>
              <a:rPr lang="es-EC" dirty="0"/>
              <a:t>Más difícil de anudar.</a:t>
            </a:r>
          </a:p>
          <a:p>
            <a:pPr marL="0" indent="0">
              <a:buNone/>
            </a:pPr>
            <a:r>
              <a:rPr lang="es-EC" b="1" dirty="0"/>
              <a:t>Ejemplo:</a:t>
            </a:r>
            <a:r>
              <a:rPr lang="es-EC" dirty="0"/>
              <a:t> Nylon, Polipropileno, PDS</a:t>
            </a:r>
          </a:p>
          <a:p>
            <a:pPr marL="0" indent="0">
              <a:buNone/>
            </a:pPr>
            <a:endParaRPr lang="es-EC" b="1" dirty="0"/>
          </a:p>
          <a:p>
            <a:pPr marL="0" indent="0">
              <a:buNone/>
            </a:pPr>
            <a:r>
              <a:rPr lang="es-EC" b="1" dirty="0"/>
              <a:t>b) Multifilamento (trenzado)</a:t>
            </a:r>
            <a:endParaRPr lang="es-EC" dirty="0"/>
          </a:p>
          <a:p>
            <a:pPr marL="0" indent="0">
              <a:buNone/>
            </a:pPr>
            <a:r>
              <a:rPr lang="es-EC" dirty="0"/>
              <a:t>Mayor flexibilidad y facilidad de anudado.</a:t>
            </a:r>
          </a:p>
          <a:p>
            <a:pPr marL="0" indent="0">
              <a:buNone/>
            </a:pPr>
            <a:r>
              <a:rPr lang="es-EC" dirty="0"/>
              <a:t>Mayor riesgo de alojar bacterias.</a:t>
            </a:r>
          </a:p>
          <a:p>
            <a:pPr marL="0" indent="0">
              <a:buNone/>
            </a:pPr>
            <a:r>
              <a:rPr lang="es-EC" b="1" dirty="0"/>
              <a:t>Ejemplo:</a:t>
            </a:r>
            <a:r>
              <a:rPr lang="es-EC" dirty="0"/>
              <a:t> Seda, Vicryl, Catgut cromado</a:t>
            </a:r>
          </a:p>
          <a:p>
            <a:endParaRPr lang="es-EC" dirty="0"/>
          </a:p>
        </p:txBody>
      </p:sp>
    </p:spTree>
    <p:extLst>
      <p:ext uri="{BB962C8B-B14F-4D97-AF65-F5344CB8AC3E}">
        <p14:creationId xmlns:p14="http://schemas.microsoft.com/office/powerpoint/2010/main" val="390015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20E78-A45B-AABA-2D9E-9894AE22186D}"/>
              </a:ext>
            </a:extLst>
          </p:cNvPr>
          <p:cNvSpPr>
            <a:spLocks noGrp="1"/>
          </p:cNvSpPr>
          <p:nvPr>
            <p:ph type="title"/>
          </p:nvPr>
        </p:nvSpPr>
        <p:spPr/>
        <p:txBody>
          <a:bodyPr/>
          <a:lstStyle/>
          <a:p>
            <a:r>
              <a:rPr lang="es-EC" b="1" dirty="0"/>
              <a:t>Según su origen</a:t>
            </a:r>
            <a:endParaRPr lang="es-EC" dirty="0"/>
          </a:p>
        </p:txBody>
      </p:sp>
      <p:sp>
        <p:nvSpPr>
          <p:cNvPr id="3" name="Marcador de contenido 2">
            <a:extLst>
              <a:ext uri="{FF2B5EF4-FFF2-40B4-BE49-F238E27FC236}">
                <a16:creationId xmlns:a16="http://schemas.microsoft.com/office/drawing/2014/main" id="{79F4C08C-26D2-B126-6A17-657ED3527D0A}"/>
              </a:ext>
            </a:extLst>
          </p:cNvPr>
          <p:cNvSpPr>
            <a:spLocks noGrp="1"/>
          </p:cNvSpPr>
          <p:nvPr>
            <p:ph idx="1"/>
          </p:nvPr>
        </p:nvSpPr>
        <p:spPr/>
        <p:txBody>
          <a:bodyPr/>
          <a:lstStyle/>
          <a:p>
            <a:pPr marL="0" indent="0">
              <a:buNone/>
            </a:pPr>
            <a:r>
              <a:rPr lang="es-EC" b="1" dirty="0"/>
              <a:t>a) Naturales</a:t>
            </a:r>
            <a:endParaRPr lang="es-EC" dirty="0"/>
          </a:p>
          <a:p>
            <a:pPr marL="0" indent="0">
              <a:buNone/>
            </a:pPr>
            <a:r>
              <a:rPr lang="es-EC" dirty="0"/>
              <a:t>Mayor reactividad tisular.</a:t>
            </a:r>
          </a:p>
          <a:p>
            <a:pPr marL="0" indent="0">
              <a:buNone/>
            </a:pPr>
            <a:r>
              <a:rPr lang="es-EC" b="1" dirty="0"/>
              <a:t>Ejemplo:</a:t>
            </a:r>
            <a:r>
              <a:rPr lang="es-EC" dirty="0"/>
              <a:t> Seda, Catgut</a:t>
            </a:r>
          </a:p>
          <a:p>
            <a:pPr marL="0" indent="0">
              <a:buNone/>
            </a:pPr>
            <a:endParaRPr lang="es-EC" b="1" dirty="0"/>
          </a:p>
          <a:p>
            <a:pPr marL="0" indent="0">
              <a:buNone/>
            </a:pPr>
            <a:r>
              <a:rPr lang="es-EC" b="1" dirty="0"/>
              <a:t>b) Sintéticas</a:t>
            </a:r>
            <a:endParaRPr lang="es-EC" dirty="0"/>
          </a:p>
          <a:p>
            <a:r>
              <a:rPr lang="es-EC" dirty="0"/>
              <a:t>Mejor control de absorción y menor inflamación.</a:t>
            </a:r>
          </a:p>
          <a:p>
            <a:r>
              <a:rPr lang="es-EC" b="1" dirty="0"/>
              <a:t>Ejemplo:</a:t>
            </a:r>
            <a:r>
              <a:rPr lang="es-EC" dirty="0"/>
              <a:t> Nylon, Poliglactina, Polidioxanona</a:t>
            </a:r>
          </a:p>
          <a:p>
            <a:endParaRPr lang="es-EC" dirty="0"/>
          </a:p>
        </p:txBody>
      </p:sp>
    </p:spTree>
    <p:extLst>
      <p:ext uri="{BB962C8B-B14F-4D97-AF65-F5344CB8AC3E}">
        <p14:creationId xmlns:p14="http://schemas.microsoft.com/office/powerpoint/2010/main" val="1930135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3E8749FA-0F8D-EA1A-A190-6C697C32D3AC}"/>
              </a:ext>
            </a:extLst>
          </p:cNvPr>
          <p:cNvPicPr>
            <a:picLocks noChangeAspect="1"/>
          </p:cNvPicPr>
          <p:nvPr/>
        </p:nvPicPr>
        <p:blipFill>
          <a:blip r:embed="rId2"/>
          <a:stretch>
            <a:fillRect/>
          </a:stretch>
        </p:blipFill>
        <p:spPr>
          <a:xfrm>
            <a:off x="457200" y="933831"/>
            <a:ext cx="11277600" cy="4990338"/>
          </a:xfrm>
          <a:prstGeom prst="rect">
            <a:avLst/>
          </a:prstGeom>
        </p:spPr>
      </p:pic>
    </p:spTree>
    <p:extLst>
      <p:ext uri="{BB962C8B-B14F-4D97-AF65-F5344CB8AC3E}">
        <p14:creationId xmlns:p14="http://schemas.microsoft.com/office/powerpoint/2010/main" val="325621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s-EC" sz="4000">
                <a:solidFill>
                  <a:srgbClr val="FFFFFF"/>
                </a:solidFill>
              </a:rPr>
              <a:t>Manejo inicial de heridas hemorrágicas</a:t>
            </a:r>
          </a:p>
        </p:txBody>
      </p:sp>
      <p:graphicFrame>
        <p:nvGraphicFramePr>
          <p:cNvPr id="5" name="Content Placeholder 2">
            <a:extLst>
              <a:ext uri="{FF2B5EF4-FFF2-40B4-BE49-F238E27FC236}">
                <a16:creationId xmlns:a16="http://schemas.microsoft.com/office/drawing/2014/main" id="{6823D3ED-2D25-2DBD-1AAB-428F0954E1CF}"/>
              </a:ext>
            </a:extLst>
          </p:cNvPr>
          <p:cNvGraphicFramePr>
            <a:graphicFrameLocks noGrp="1"/>
          </p:cNvGraphicFramePr>
          <p:nvPr>
            <p:ph idx="1"/>
            <p:extLst>
              <p:ext uri="{D42A27DB-BD31-4B8C-83A1-F6EECF244321}">
                <p14:modId xmlns:p14="http://schemas.microsoft.com/office/powerpoint/2010/main" val="220962567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s-EC" sz="4000">
                <a:solidFill>
                  <a:srgbClr val="FFFFFF"/>
                </a:solidFill>
              </a:rPr>
              <a:t>Uso de torniquetes</a:t>
            </a:r>
          </a:p>
        </p:txBody>
      </p:sp>
      <p:graphicFrame>
        <p:nvGraphicFramePr>
          <p:cNvPr id="5" name="Content Placeholder 2">
            <a:extLst>
              <a:ext uri="{FF2B5EF4-FFF2-40B4-BE49-F238E27FC236}">
                <a16:creationId xmlns:a16="http://schemas.microsoft.com/office/drawing/2014/main" id="{F494B520-2151-029F-2B6E-8A612118F331}"/>
              </a:ext>
            </a:extLst>
          </p:cNvPr>
          <p:cNvGraphicFramePr>
            <a:graphicFrameLocks noGrp="1"/>
          </p:cNvGraphicFramePr>
          <p:nvPr>
            <p:ph idx="1"/>
            <p:extLst>
              <p:ext uri="{D42A27DB-BD31-4B8C-83A1-F6EECF244321}">
                <p14:modId xmlns:p14="http://schemas.microsoft.com/office/powerpoint/2010/main" val="26002294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s-EC" sz="4000"/>
              <a:t>Heridas especiales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9AF9C66-A044-F767-B354-E93C579BE0B8}"/>
              </a:ext>
            </a:extLst>
          </p:cNvPr>
          <p:cNvGraphicFramePr>
            <a:graphicFrameLocks noGrp="1"/>
          </p:cNvGraphicFramePr>
          <p:nvPr>
            <p:ph idx="1"/>
            <p:extLst>
              <p:ext uri="{D42A27DB-BD31-4B8C-83A1-F6EECF244321}">
                <p14:modId xmlns:p14="http://schemas.microsoft.com/office/powerpoint/2010/main" val="3363026326"/>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s-EC" sz="4000">
                <a:solidFill>
                  <a:srgbClr val="FFFFFF"/>
                </a:solidFill>
              </a:rPr>
              <a:t>Hemorragias internas</a:t>
            </a:r>
          </a:p>
        </p:txBody>
      </p:sp>
      <p:graphicFrame>
        <p:nvGraphicFramePr>
          <p:cNvPr id="5" name="Content Placeholder 2">
            <a:extLst>
              <a:ext uri="{FF2B5EF4-FFF2-40B4-BE49-F238E27FC236}">
                <a16:creationId xmlns:a16="http://schemas.microsoft.com/office/drawing/2014/main" id="{A9CB28EB-7610-2793-EC06-34241C8A63AE}"/>
              </a:ext>
            </a:extLst>
          </p:cNvPr>
          <p:cNvGraphicFramePr>
            <a:graphicFrameLocks noGrp="1"/>
          </p:cNvGraphicFramePr>
          <p:nvPr>
            <p:ph idx="1"/>
            <p:extLst>
              <p:ext uri="{D42A27DB-BD31-4B8C-83A1-F6EECF244321}">
                <p14:modId xmlns:p14="http://schemas.microsoft.com/office/powerpoint/2010/main" val="174861127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6796</TotalTime>
  <Words>3549</Words>
  <Application>Microsoft Macintosh PowerPoint</Application>
  <PresentationFormat>Panorámica</PresentationFormat>
  <Paragraphs>367</Paragraphs>
  <Slides>52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Aptos</vt:lpstr>
      <vt:lpstr>Aptos Display</vt:lpstr>
      <vt:lpstr>Arial</vt:lpstr>
      <vt:lpstr>Calibri</vt:lpstr>
      <vt:lpstr>Tema de Office</vt:lpstr>
      <vt:lpstr>Principios básicos de manejo de las hemorragias en heridas:   A,B,C del control de las hemorragias Ligadura de un vaso sanguíneo Líquidos intravenosos en el shock   </vt:lpstr>
      <vt:lpstr>¿Qué es una hemorragia?</vt:lpstr>
      <vt:lpstr>Clasificación de hemorragias</vt:lpstr>
      <vt:lpstr>Fisiopatología del sangrado</vt:lpstr>
      <vt:lpstr>Valoración inicial (ABCDE - ATLS)</vt:lpstr>
      <vt:lpstr>Manejo inicial de heridas hemorrágicas</vt:lpstr>
      <vt:lpstr>Uso de torniquetes</vt:lpstr>
      <vt:lpstr>Heridas especiales</vt:lpstr>
      <vt:lpstr>Hemorragias internas</vt:lpstr>
      <vt:lpstr>Hemostasia quirúrgica (breve)</vt:lpstr>
      <vt:lpstr>Origen del ATLS</vt:lpstr>
      <vt:lpstr>Conceptos fundamentales</vt:lpstr>
      <vt:lpstr>Criterios de gravedad:</vt:lpstr>
      <vt:lpstr>AIS (Abbreviated Injury Scale)</vt:lpstr>
      <vt:lpstr>Presentación de PowerPoint</vt:lpstr>
      <vt:lpstr>Accidente de tránsito – politraumatismo toracoabdominal </vt:lpstr>
      <vt:lpstr>Caída de altura – fractura de columna</vt:lpstr>
      <vt:lpstr>Herida por arma blanca – lesión torácica y abdominal</vt:lpstr>
      <vt:lpstr>Trauma craneo encefálico</vt:lpstr>
      <vt:lpstr>Presentación de PowerPoint</vt:lpstr>
      <vt:lpstr>Trauma craneoencefálico</vt:lpstr>
      <vt:lpstr>Presentación de PowerPoint</vt:lpstr>
      <vt:lpstr>Evaluación Primaria – XABCDEF</vt:lpstr>
      <vt:lpstr>Evaluación Primaria: XABCDEF</vt:lpstr>
      <vt:lpstr>Presentación de PowerPoint</vt:lpstr>
      <vt:lpstr>ATLS 11</vt:lpstr>
      <vt:lpstr>💧 Sobre la administración de cristaloides: </vt:lpstr>
      <vt:lpstr>🟠 A. Vía aérea y ventilación  </vt:lpstr>
      <vt:lpstr>🔴 C. Circulación</vt:lpstr>
      <vt:lpstr>Manejo de Hemorragias</vt:lpstr>
      <vt:lpstr>🩸 Clases de hemorragia: parámetros y necesidad de hemocomponentes</vt:lpstr>
      <vt:lpstr>Herramientas Diagnósticas</vt:lpstr>
      <vt:lpstr>Shock Index y ABC Score</vt:lpstr>
      <vt:lpstr>Presentación de PowerPoint</vt:lpstr>
      <vt:lpstr>ABC Score – Evaluación rápida de pacientes en shock</vt:lpstr>
      <vt:lpstr>Interpretación del ABC Score total:</vt:lpstr>
      <vt:lpstr>EVITAR PERDIDA DE TIEMPO</vt:lpstr>
      <vt:lpstr>🩸 Reanimación con hemocomponentes:</vt:lpstr>
      <vt:lpstr>¿Cuándo activar protocolo de transfusión masiva?</vt:lpstr>
      <vt:lpstr>Resucitación por Control de Daños (Damage Control Resuscitation – DCR)</vt:lpstr>
      <vt:lpstr>Farmacoterapia en Trauma</vt:lpstr>
      <vt:lpstr>Trauma Craneal y Musculoesquelético</vt:lpstr>
      <vt:lpstr>Columna Cervical y NEXUS</vt:lpstr>
      <vt:lpstr>Transferencia y Manejo Definitivo</vt:lpstr>
      <vt:lpstr>Principios básicos de tratamiento de heridas  Asepsia Anestesia local  Suturas  </vt:lpstr>
      <vt:lpstr>Asepsia en el Manejo de Heridas</vt:lpstr>
      <vt:lpstr>Anestesia Local</vt:lpstr>
      <vt:lpstr>Principios Básicos de Sutura</vt:lpstr>
      <vt:lpstr>Clasificación de las Suturas Quirúrgicas</vt:lpstr>
      <vt:lpstr>Según su estructura física</vt:lpstr>
      <vt:lpstr>Según su origen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Montero Oleas Maria Evangelina</dc:creator>
  <cp:lastModifiedBy>Montero Oleas Maria Evangelina</cp:lastModifiedBy>
  <cp:revision>104</cp:revision>
  <dcterms:created xsi:type="dcterms:W3CDTF">2024-10-15T05:38:30Z</dcterms:created>
  <dcterms:modified xsi:type="dcterms:W3CDTF">2025-06-11T11:05:09Z</dcterms:modified>
</cp:coreProperties>
</file>