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0.xml" ContentType="application/inkml+xml"/>
  <Override PartName="/ppt/ink/ink11.xml" ContentType="application/inkml+xml"/>
  <Override PartName="/ppt/ink/ink1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403" r:id="rId25"/>
    <p:sldId id="404" r:id="rId26"/>
    <p:sldId id="405" r:id="rId27"/>
    <p:sldId id="279" r:id="rId28"/>
    <p:sldId id="280" r:id="rId29"/>
    <p:sldId id="400" r:id="rId30"/>
    <p:sldId id="401" r:id="rId31"/>
    <p:sldId id="402" r:id="rId32"/>
    <p:sldId id="344" r:id="rId33"/>
    <p:sldId id="345" r:id="rId34"/>
    <p:sldId id="346" r:id="rId35"/>
    <p:sldId id="347" r:id="rId36"/>
    <p:sldId id="348" r:id="rId37"/>
    <p:sldId id="349" r:id="rId38"/>
    <p:sldId id="350" r:id="rId39"/>
    <p:sldId id="351" r:id="rId40"/>
    <p:sldId id="352" r:id="rId41"/>
    <p:sldId id="353" r:id="rId42"/>
    <p:sldId id="354" r:id="rId43"/>
    <p:sldId id="357" r:id="rId44"/>
    <p:sldId id="358" r:id="rId45"/>
    <p:sldId id="359" r:id="rId46"/>
    <p:sldId id="360" r:id="rId47"/>
    <p:sldId id="361" r:id="rId48"/>
    <p:sldId id="363" r:id="rId49"/>
    <p:sldId id="364" r:id="rId50"/>
    <p:sldId id="365" r:id="rId51"/>
    <p:sldId id="366" r:id="rId52"/>
    <p:sldId id="367" r:id="rId53"/>
    <p:sldId id="282" r:id="rId54"/>
    <p:sldId id="399"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3" r:id="rId69"/>
    <p:sldId id="384" r:id="rId70"/>
    <p:sldId id="385" r:id="rId71"/>
    <p:sldId id="386" r:id="rId72"/>
    <p:sldId id="387" r:id="rId73"/>
    <p:sldId id="388" r:id="rId74"/>
    <p:sldId id="391" r:id="rId75"/>
    <p:sldId id="392" r:id="rId76"/>
    <p:sldId id="396" r:id="rId7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1568"/>
    <a:srgbClr val="CCFF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varScale="1">
        <p:scale>
          <a:sx n="69" d="100"/>
          <a:sy n="69" d="100"/>
        </p:scale>
        <p:origin x="6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FC2899-C54F-477E-9ACF-B154A8BEA2A9}" type="doc">
      <dgm:prSet loTypeId="urn:microsoft.com/office/officeart/2005/8/layout/cycle2" loCatId="cycle" qsTypeId="urn:microsoft.com/office/officeart/2005/8/quickstyle/3d1" qsCatId="3D" csTypeId="urn:microsoft.com/office/officeart/2005/8/colors/colorful1#1" csCatId="colorful" phldr="1"/>
      <dgm:spPr/>
      <dgm:t>
        <a:bodyPr/>
        <a:lstStyle/>
        <a:p>
          <a:endParaRPr lang="es-MX"/>
        </a:p>
      </dgm:t>
    </dgm:pt>
    <dgm:pt modelId="{32EF3FCC-19F3-488D-ACC3-2A6C45A314CC}">
      <dgm:prSet phldrT="[Texto]" custT="1"/>
      <dgm:spPr/>
      <dgm:t>
        <a:bodyPr/>
        <a:lstStyle/>
        <a:p>
          <a:r>
            <a:rPr lang="es-MX" sz="1400" b="1" dirty="0" smtClean="0">
              <a:solidFill>
                <a:schemeClr val="tx1"/>
              </a:solidFill>
            </a:rPr>
            <a:t>Individual</a:t>
          </a:r>
          <a:endParaRPr lang="es-MX" sz="1400" b="1" dirty="0">
            <a:solidFill>
              <a:schemeClr val="tx1"/>
            </a:solidFill>
          </a:endParaRPr>
        </a:p>
      </dgm:t>
    </dgm:pt>
    <dgm:pt modelId="{C061E1C3-D0B7-4590-94E2-B66FF7807E75}" type="parTrans" cxnId="{B580028E-5C04-48B3-99DF-19FAD3E89C4A}">
      <dgm:prSet/>
      <dgm:spPr/>
      <dgm:t>
        <a:bodyPr/>
        <a:lstStyle/>
        <a:p>
          <a:endParaRPr lang="es-MX" sz="1800" b="1">
            <a:solidFill>
              <a:schemeClr val="tx1"/>
            </a:solidFill>
          </a:endParaRPr>
        </a:p>
      </dgm:t>
    </dgm:pt>
    <dgm:pt modelId="{B39ABAC1-CE8C-4CF9-925E-C3B610C47E6B}" type="sibTrans" cxnId="{B580028E-5C04-48B3-99DF-19FAD3E89C4A}">
      <dgm:prSet/>
      <dgm:spPr/>
      <dgm:t>
        <a:bodyPr/>
        <a:lstStyle/>
        <a:p>
          <a:endParaRPr lang="es-MX" sz="1800" b="1">
            <a:solidFill>
              <a:schemeClr val="tx1"/>
            </a:solidFill>
          </a:endParaRPr>
        </a:p>
      </dgm:t>
    </dgm:pt>
    <dgm:pt modelId="{9CE4165E-E996-45FD-BD70-0772AE5AA3BE}">
      <dgm:prSet phldrT="[Texto]" custT="1"/>
      <dgm:spPr/>
      <dgm:t>
        <a:bodyPr/>
        <a:lstStyle/>
        <a:p>
          <a:r>
            <a:rPr lang="es-MX" sz="1400" b="1" dirty="0" smtClean="0">
              <a:solidFill>
                <a:schemeClr val="tx1"/>
              </a:solidFill>
            </a:rPr>
            <a:t>Familiar</a:t>
          </a:r>
          <a:endParaRPr lang="es-MX" sz="1400" b="1" dirty="0">
            <a:solidFill>
              <a:schemeClr val="tx1"/>
            </a:solidFill>
          </a:endParaRPr>
        </a:p>
      </dgm:t>
    </dgm:pt>
    <dgm:pt modelId="{A35CF974-002E-4760-B10B-F2E48AE2325D}" type="parTrans" cxnId="{A2004B2F-31B1-41D3-8528-65B2BA245827}">
      <dgm:prSet/>
      <dgm:spPr/>
      <dgm:t>
        <a:bodyPr/>
        <a:lstStyle/>
        <a:p>
          <a:endParaRPr lang="es-MX" sz="1800" b="1">
            <a:solidFill>
              <a:schemeClr val="tx1"/>
            </a:solidFill>
          </a:endParaRPr>
        </a:p>
      </dgm:t>
    </dgm:pt>
    <dgm:pt modelId="{70538454-6E24-4D35-BE21-CD340B48BC94}" type="sibTrans" cxnId="{A2004B2F-31B1-41D3-8528-65B2BA245827}">
      <dgm:prSet/>
      <dgm:spPr/>
      <dgm:t>
        <a:bodyPr/>
        <a:lstStyle/>
        <a:p>
          <a:endParaRPr lang="es-MX" sz="1800" b="1">
            <a:solidFill>
              <a:schemeClr val="tx1"/>
            </a:solidFill>
          </a:endParaRPr>
        </a:p>
      </dgm:t>
    </dgm:pt>
    <dgm:pt modelId="{A1A951A9-B4B1-4292-8B08-E12DD49573F2}">
      <dgm:prSet phldrT="[Texto]" custT="1"/>
      <dgm:spPr/>
      <dgm:t>
        <a:bodyPr/>
        <a:lstStyle/>
        <a:p>
          <a:r>
            <a:rPr lang="es-MX" sz="1400" b="1" dirty="0" smtClean="0">
              <a:solidFill>
                <a:schemeClr val="tx1"/>
              </a:solidFill>
            </a:rPr>
            <a:t>Laboral</a:t>
          </a:r>
          <a:endParaRPr lang="es-MX" sz="1400" b="1" dirty="0">
            <a:solidFill>
              <a:schemeClr val="tx1"/>
            </a:solidFill>
          </a:endParaRPr>
        </a:p>
      </dgm:t>
    </dgm:pt>
    <dgm:pt modelId="{E2FB96D7-3DAB-4297-80D3-BD35F91BCA1D}" type="parTrans" cxnId="{4E65C11C-50EE-4C97-BFAB-30BDC4194051}">
      <dgm:prSet/>
      <dgm:spPr/>
      <dgm:t>
        <a:bodyPr/>
        <a:lstStyle/>
        <a:p>
          <a:endParaRPr lang="es-MX" sz="1800" b="1">
            <a:solidFill>
              <a:schemeClr val="tx1"/>
            </a:solidFill>
          </a:endParaRPr>
        </a:p>
      </dgm:t>
    </dgm:pt>
    <dgm:pt modelId="{B126A332-C3BC-4C11-B3EE-45EE608A70D3}" type="sibTrans" cxnId="{4E65C11C-50EE-4C97-BFAB-30BDC4194051}">
      <dgm:prSet/>
      <dgm:spPr/>
      <dgm:t>
        <a:bodyPr/>
        <a:lstStyle/>
        <a:p>
          <a:endParaRPr lang="es-MX" sz="1800" b="1">
            <a:solidFill>
              <a:schemeClr val="tx1"/>
            </a:solidFill>
          </a:endParaRPr>
        </a:p>
      </dgm:t>
    </dgm:pt>
    <dgm:pt modelId="{D2C5368B-B1C8-4DD8-816D-A1C182776529}">
      <dgm:prSet phldrT="[Texto]" custT="1"/>
      <dgm:spPr/>
      <dgm:t>
        <a:bodyPr/>
        <a:lstStyle/>
        <a:p>
          <a:r>
            <a:rPr lang="es-MX" sz="1400" b="1" dirty="0" smtClean="0">
              <a:solidFill>
                <a:schemeClr val="tx1"/>
              </a:solidFill>
            </a:rPr>
            <a:t>Social</a:t>
          </a:r>
          <a:endParaRPr lang="es-MX" sz="1400" b="1" dirty="0">
            <a:solidFill>
              <a:schemeClr val="tx1"/>
            </a:solidFill>
          </a:endParaRPr>
        </a:p>
      </dgm:t>
    </dgm:pt>
    <dgm:pt modelId="{048C0544-01D0-41F1-B5E3-9DDCD7F67D0E}" type="parTrans" cxnId="{F72B9C0B-3045-4A09-8511-A451153E5B66}">
      <dgm:prSet/>
      <dgm:spPr/>
      <dgm:t>
        <a:bodyPr/>
        <a:lstStyle/>
        <a:p>
          <a:endParaRPr lang="es-MX" sz="1800" b="1">
            <a:solidFill>
              <a:schemeClr val="tx1"/>
            </a:solidFill>
          </a:endParaRPr>
        </a:p>
      </dgm:t>
    </dgm:pt>
    <dgm:pt modelId="{FBD61649-5F6F-4A6C-A657-92D5A35FE220}" type="sibTrans" cxnId="{F72B9C0B-3045-4A09-8511-A451153E5B66}">
      <dgm:prSet/>
      <dgm:spPr/>
      <dgm:t>
        <a:bodyPr/>
        <a:lstStyle/>
        <a:p>
          <a:endParaRPr lang="es-MX" sz="1800" b="1">
            <a:solidFill>
              <a:schemeClr val="tx1"/>
            </a:solidFill>
          </a:endParaRPr>
        </a:p>
      </dgm:t>
    </dgm:pt>
    <dgm:pt modelId="{0C4800CB-0726-4DC8-AC5F-D91A88C149AE}">
      <dgm:prSet phldrT="[Texto]" custT="1"/>
      <dgm:spPr/>
      <dgm:t>
        <a:bodyPr/>
        <a:lstStyle/>
        <a:p>
          <a:r>
            <a:rPr lang="es-MX" sz="1400" b="1" dirty="0" smtClean="0">
              <a:solidFill>
                <a:schemeClr val="tx1"/>
              </a:solidFill>
            </a:rPr>
            <a:t>Económico</a:t>
          </a:r>
          <a:endParaRPr lang="es-MX" sz="1400" b="1" dirty="0">
            <a:solidFill>
              <a:schemeClr val="tx1"/>
            </a:solidFill>
          </a:endParaRPr>
        </a:p>
      </dgm:t>
    </dgm:pt>
    <dgm:pt modelId="{CAE07362-E3B7-4B70-B92A-A46AEABCDC3C}" type="parTrans" cxnId="{62961AB9-A737-46C7-AF23-6A5B7BF48794}">
      <dgm:prSet/>
      <dgm:spPr/>
      <dgm:t>
        <a:bodyPr/>
        <a:lstStyle/>
        <a:p>
          <a:endParaRPr lang="es-MX" sz="1800" b="1">
            <a:solidFill>
              <a:schemeClr val="tx1"/>
            </a:solidFill>
          </a:endParaRPr>
        </a:p>
      </dgm:t>
    </dgm:pt>
    <dgm:pt modelId="{37E40DFE-D5BB-4E86-8986-1243CDAD7384}" type="sibTrans" cxnId="{62961AB9-A737-46C7-AF23-6A5B7BF48794}">
      <dgm:prSet/>
      <dgm:spPr/>
      <dgm:t>
        <a:bodyPr/>
        <a:lstStyle/>
        <a:p>
          <a:endParaRPr lang="es-MX" sz="1800" b="1">
            <a:solidFill>
              <a:schemeClr val="tx1"/>
            </a:solidFill>
          </a:endParaRPr>
        </a:p>
      </dgm:t>
    </dgm:pt>
    <dgm:pt modelId="{E86FF36D-6C5D-4917-A35C-4DB545FD2A0A}" type="pres">
      <dgm:prSet presAssocID="{AFFC2899-C54F-477E-9ACF-B154A8BEA2A9}" presName="cycle" presStyleCnt="0">
        <dgm:presLayoutVars>
          <dgm:dir/>
          <dgm:resizeHandles val="exact"/>
        </dgm:presLayoutVars>
      </dgm:prSet>
      <dgm:spPr/>
      <dgm:t>
        <a:bodyPr/>
        <a:lstStyle/>
        <a:p>
          <a:endParaRPr lang="es-MX"/>
        </a:p>
      </dgm:t>
    </dgm:pt>
    <dgm:pt modelId="{8B0CD424-CB0A-4533-A554-5D579E99234C}" type="pres">
      <dgm:prSet presAssocID="{32EF3FCC-19F3-488D-ACC3-2A6C45A314CC}" presName="node" presStyleLbl="node1" presStyleIdx="0" presStyleCnt="5">
        <dgm:presLayoutVars>
          <dgm:bulletEnabled val="1"/>
        </dgm:presLayoutVars>
      </dgm:prSet>
      <dgm:spPr/>
      <dgm:t>
        <a:bodyPr/>
        <a:lstStyle/>
        <a:p>
          <a:endParaRPr lang="es-MX"/>
        </a:p>
      </dgm:t>
    </dgm:pt>
    <dgm:pt modelId="{13F3D4D3-5CAB-428C-ACB5-F6842B69C2B4}" type="pres">
      <dgm:prSet presAssocID="{B39ABAC1-CE8C-4CF9-925E-C3B610C47E6B}" presName="sibTrans" presStyleLbl="sibTrans2D1" presStyleIdx="0" presStyleCnt="5"/>
      <dgm:spPr/>
      <dgm:t>
        <a:bodyPr/>
        <a:lstStyle/>
        <a:p>
          <a:endParaRPr lang="es-MX"/>
        </a:p>
      </dgm:t>
    </dgm:pt>
    <dgm:pt modelId="{61E4065D-2BB4-47C2-8DE4-195BE524A201}" type="pres">
      <dgm:prSet presAssocID="{B39ABAC1-CE8C-4CF9-925E-C3B610C47E6B}" presName="connectorText" presStyleLbl="sibTrans2D1" presStyleIdx="0" presStyleCnt="5"/>
      <dgm:spPr/>
      <dgm:t>
        <a:bodyPr/>
        <a:lstStyle/>
        <a:p>
          <a:endParaRPr lang="es-MX"/>
        </a:p>
      </dgm:t>
    </dgm:pt>
    <dgm:pt modelId="{592046AD-A6F1-4689-A10B-0EEC38B4AB3B}" type="pres">
      <dgm:prSet presAssocID="{9CE4165E-E996-45FD-BD70-0772AE5AA3BE}" presName="node" presStyleLbl="node1" presStyleIdx="1" presStyleCnt="5">
        <dgm:presLayoutVars>
          <dgm:bulletEnabled val="1"/>
        </dgm:presLayoutVars>
      </dgm:prSet>
      <dgm:spPr/>
      <dgm:t>
        <a:bodyPr/>
        <a:lstStyle/>
        <a:p>
          <a:endParaRPr lang="es-MX"/>
        </a:p>
      </dgm:t>
    </dgm:pt>
    <dgm:pt modelId="{D55FBA60-64A1-46C2-9709-76A6FD902FC3}" type="pres">
      <dgm:prSet presAssocID="{70538454-6E24-4D35-BE21-CD340B48BC94}" presName="sibTrans" presStyleLbl="sibTrans2D1" presStyleIdx="1" presStyleCnt="5"/>
      <dgm:spPr/>
      <dgm:t>
        <a:bodyPr/>
        <a:lstStyle/>
        <a:p>
          <a:endParaRPr lang="es-MX"/>
        </a:p>
      </dgm:t>
    </dgm:pt>
    <dgm:pt modelId="{17F1E109-46AF-419B-8410-B44368274399}" type="pres">
      <dgm:prSet presAssocID="{70538454-6E24-4D35-BE21-CD340B48BC94}" presName="connectorText" presStyleLbl="sibTrans2D1" presStyleIdx="1" presStyleCnt="5"/>
      <dgm:spPr/>
      <dgm:t>
        <a:bodyPr/>
        <a:lstStyle/>
        <a:p>
          <a:endParaRPr lang="es-MX"/>
        </a:p>
      </dgm:t>
    </dgm:pt>
    <dgm:pt modelId="{C3A927DB-F6BB-4A7E-A6F0-5CF40390FA2F}" type="pres">
      <dgm:prSet presAssocID="{A1A951A9-B4B1-4292-8B08-E12DD49573F2}" presName="node" presStyleLbl="node1" presStyleIdx="2" presStyleCnt="5">
        <dgm:presLayoutVars>
          <dgm:bulletEnabled val="1"/>
        </dgm:presLayoutVars>
      </dgm:prSet>
      <dgm:spPr/>
      <dgm:t>
        <a:bodyPr/>
        <a:lstStyle/>
        <a:p>
          <a:endParaRPr lang="es-MX"/>
        </a:p>
      </dgm:t>
    </dgm:pt>
    <dgm:pt modelId="{C25C4264-CB70-4182-86EE-D9FD7FC3D224}" type="pres">
      <dgm:prSet presAssocID="{B126A332-C3BC-4C11-B3EE-45EE608A70D3}" presName="sibTrans" presStyleLbl="sibTrans2D1" presStyleIdx="2" presStyleCnt="5"/>
      <dgm:spPr/>
      <dgm:t>
        <a:bodyPr/>
        <a:lstStyle/>
        <a:p>
          <a:endParaRPr lang="es-MX"/>
        </a:p>
      </dgm:t>
    </dgm:pt>
    <dgm:pt modelId="{E2A408C8-1CA3-4C2E-9CC0-A5D39CCD6A1B}" type="pres">
      <dgm:prSet presAssocID="{B126A332-C3BC-4C11-B3EE-45EE608A70D3}" presName="connectorText" presStyleLbl="sibTrans2D1" presStyleIdx="2" presStyleCnt="5"/>
      <dgm:spPr/>
      <dgm:t>
        <a:bodyPr/>
        <a:lstStyle/>
        <a:p>
          <a:endParaRPr lang="es-MX"/>
        </a:p>
      </dgm:t>
    </dgm:pt>
    <dgm:pt modelId="{905E2109-AA35-4C7E-ACA0-386CF72983BF}" type="pres">
      <dgm:prSet presAssocID="{D2C5368B-B1C8-4DD8-816D-A1C182776529}" presName="node" presStyleLbl="node1" presStyleIdx="3" presStyleCnt="5">
        <dgm:presLayoutVars>
          <dgm:bulletEnabled val="1"/>
        </dgm:presLayoutVars>
      </dgm:prSet>
      <dgm:spPr/>
      <dgm:t>
        <a:bodyPr/>
        <a:lstStyle/>
        <a:p>
          <a:endParaRPr lang="es-MX"/>
        </a:p>
      </dgm:t>
    </dgm:pt>
    <dgm:pt modelId="{E2DBA585-9045-469E-BB4C-AFB04F8A3E7B}" type="pres">
      <dgm:prSet presAssocID="{FBD61649-5F6F-4A6C-A657-92D5A35FE220}" presName="sibTrans" presStyleLbl="sibTrans2D1" presStyleIdx="3" presStyleCnt="5"/>
      <dgm:spPr/>
      <dgm:t>
        <a:bodyPr/>
        <a:lstStyle/>
        <a:p>
          <a:endParaRPr lang="es-MX"/>
        </a:p>
      </dgm:t>
    </dgm:pt>
    <dgm:pt modelId="{114EB392-51F0-4CB8-9E47-CE6FE0EE57A9}" type="pres">
      <dgm:prSet presAssocID="{FBD61649-5F6F-4A6C-A657-92D5A35FE220}" presName="connectorText" presStyleLbl="sibTrans2D1" presStyleIdx="3" presStyleCnt="5"/>
      <dgm:spPr/>
      <dgm:t>
        <a:bodyPr/>
        <a:lstStyle/>
        <a:p>
          <a:endParaRPr lang="es-MX"/>
        </a:p>
      </dgm:t>
    </dgm:pt>
    <dgm:pt modelId="{F601D3B0-1012-4A44-BD26-8C06F2EC8C86}" type="pres">
      <dgm:prSet presAssocID="{0C4800CB-0726-4DC8-AC5F-D91A88C149AE}" presName="node" presStyleLbl="node1" presStyleIdx="4" presStyleCnt="5">
        <dgm:presLayoutVars>
          <dgm:bulletEnabled val="1"/>
        </dgm:presLayoutVars>
      </dgm:prSet>
      <dgm:spPr/>
      <dgm:t>
        <a:bodyPr/>
        <a:lstStyle/>
        <a:p>
          <a:endParaRPr lang="es-MX"/>
        </a:p>
      </dgm:t>
    </dgm:pt>
    <dgm:pt modelId="{2BE5A92B-8948-4A09-9C7C-32D2E46EF533}" type="pres">
      <dgm:prSet presAssocID="{37E40DFE-D5BB-4E86-8986-1243CDAD7384}" presName="sibTrans" presStyleLbl="sibTrans2D1" presStyleIdx="4" presStyleCnt="5"/>
      <dgm:spPr/>
      <dgm:t>
        <a:bodyPr/>
        <a:lstStyle/>
        <a:p>
          <a:endParaRPr lang="es-MX"/>
        </a:p>
      </dgm:t>
    </dgm:pt>
    <dgm:pt modelId="{72BFA13E-BF65-4944-82AB-8A9F1B0ADDA8}" type="pres">
      <dgm:prSet presAssocID="{37E40DFE-D5BB-4E86-8986-1243CDAD7384}" presName="connectorText" presStyleLbl="sibTrans2D1" presStyleIdx="4" presStyleCnt="5"/>
      <dgm:spPr/>
      <dgm:t>
        <a:bodyPr/>
        <a:lstStyle/>
        <a:p>
          <a:endParaRPr lang="es-MX"/>
        </a:p>
      </dgm:t>
    </dgm:pt>
  </dgm:ptLst>
  <dgm:cxnLst>
    <dgm:cxn modelId="{25EE4F20-2037-4470-B37E-4BB4A86C51C3}" type="presOf" srcId="{B39ABAC1-CE8C-4CF9-925E-C3B610C47E6B}" destId="{61E4065D-2BB4-47C2-8DE4-195BE524A201}" srcOrd="1" destOrd="0" presId="urn:microsoft.com/office/officeart/2005/8/layout/cycle2"/>
    <dgm:cxn modelId="{F72B9C0B-3045-4A09-8511-A451153E5B66}" srcId="{AFFC2899-C54F-477E-9ACF-B154A8BEA2A9}" destId="{D2C5368B-B1C8-4DD8-816D-A1C182776529}" srcOrd="3" destOrd="0" parTransId="{048C0544-01D0-41F1-B5E3-9DDCD7F67D0E}" sibTransId="{FBD61649-5F6F-4A6C-A657-92D5A35FE220}"/>
    <dgm:cxn modelId="{6AB09BE9-D8DC-4EC4-B019-43818EACFEF1}" type="presOf" srcId="{32EF3FCC-19F3-488D-ACC3-2A6C45A314CC}" destId="{8B0CD424-CB0A-4533-A554-5D579E99234C}" srcOrd="0" destOrd="0" presId="urn:microsoft.com/office/officeart/2005/8/layout/cycle2"/>
    <dgm:cxn modelId="{D16F0D19-7B1E-49ED-8E44-75028991585E}" type="presOf" srcId="{FBD61649-5F6F-4A6C-A657-92D5A35FE220}" destId="{E2DBA585-9045-469E-BB4C-AFB04F8A3E7B}" srcOrd="0" destOrd="0" presId="urn:microsoft.com/office/officeart/2005/8/layout/cycle2"/>
    <dgm:cxn modelId="{4E65C11C-50EE-4C97-BFAB-30BDC4194051}" srcId="{AFFC2899-C54F-477E-9ACF-B154A8BEA2A9}" destId="{A1A951A9-B4B1-4292-8B08-E12DD49573F2}" srcOrd="2" destOrd="0" parTransId="{E2FB96D7-3DAB-4297-80D3-BD35F91BCA1D}" sibTransId="{B126A332-C3BC-4C11-B3EE-45EE608A70D3}"/>
    <dgm:cxn modelId="{1C72EDB4-CC96-4F73-9CE8-C4CED1BCE4CC}" type="presOf" srcId="{B126A332-C3BC-4C11-B3EE-45EE608A70D3}" destId="{C25C4264-CB70-4182-86EE-D9FD7FC3D224}" srcOrd="0" destOrd="0" presId="urn:microsoft.com/office/officeart/2005/8/layout/cycle2"/>
    <dgm:cxn modelId="{B805BD1E-96CA-42CC-A268-64CB79798C6A}" type="presOf" srcId="{37E40DFE-D5BB-4E86-8986-1243CDAD7384}" destId="{72BFA13E-BF65-4944-82AB-8A9F1B0ADDA8}" srcOrd="1" destOrd="0" presId="urn:microsoft.com/office/officeart/2005/8/layout/cycle2"/>
    <dgm:cxn modelId="{0941E23E-E4B0-486D-9CFE-7D4369C3F4E6}" type="presOf" srcId="{AFFC2899-C54F-477E-9ACF-B154A8BEA2A9}" destId="{E86FF36D-6C5D-4917-A35C-4DB545FD2A0A}" srcOrd="0" destOrd="0" presId="urn:microsoft.com/office/officeart/2005/8/layout/cycle2"/>
    <dgm:cxn modelId="{B580028E-5C04-48B3-99DF-19FAD3E89C4A}" srcId="{AFFC2899-C54F-477E-9ACF-B154A8BEA2A9}" destId="{32EF3FCC-19F3-488D-ACC3-2A6C45A314CC}" srcOrd="0" destOrd="0" parTransId="{C061E1C3-D0B7-4590-94E2-B66FF7807E75}" sibTransId="{B39ABAC1-CE8C-4CF9-925E-C3B610C47E6B}"/>
    <dgm:cxn modelId="{62961AB9-A737-46C7-AF23-6A5B7BF48794}" srcId="{AFFC2899-C54F-477E-9ACF-B154A8BEA2A9}" destId="{0C4800CB-0726-4DC8-AC5F-D91A88C149AE}" srcOrd="4" destOrd="0" parTransId="{CAE07362-E3B7-4B70-B92A-A46AEABCDC3C}" sibTransId="{37E40DFE-D5BB-4E86-8986-1243CDAD7384}"/>
    <dgm:cxn modelId="{47BEB1FE-0191-49BB-ADAA-762FD9860A8C}" type="presOf" srcId="{37E40DFE-D5BB-4E86-8986-1243CDAD7384}" destId="{2BE5A92B-8948-4A09-9C7C-32D2E46EF533}" srcOrd="0" destOrd="0" presId="urn:microsoft.com/office/officeart/2005/8/layout/cycle2"/>
    <dgm:cxn modelId="{76841A0E-1160-406D-9361-16DA473D7D98}" type="presOf" srcId="{A1A951A9-B4B1-4292-8B08-E12DD49573F2}" destId="{C3A927DB-F6BB-4A7E-A6F0-5CF40390FA2F}" srcOrd="0" destOrd="0" presId="urn:microsoft.com/office/officeart/2005/8/layout/cycle2"/>
    <dgm:cxn modelId="{70FC9544-03A0-4A6E-9D4A-5509ACC92AF8}" type="presOf" srcId="{B126A332-C3BC-4C11-B3EE-45EE608A70D3}" destId="{E2A408C8-1CA3-4C2E-9CC0-A5D39CCD6A1B}" srcOrd="1" destOrd="0" presId="urn:microsoft.com/office/officeart/2005/8/layout/cycle2"/>
    <dgm:cxn modelId="{DF38BBA4-6FFC-4FCD-BEF1-A74E0D56EA9A}" type="presOf" srcId="{B39ABAC1-CE8C-4CF9-925E-C3B610C47E6B}" destId="{13F3D4D3-5CAB-428C-ACB5-F6842B69C2B4}" srcOrd="0" destOrd="0" presId="urn:microsoft.com/office/officeart/2005/8/layout/cycle2"/>
    <dgm:cxn modelId="{3C759D5E-9904-4578-A660-1F4CDF9ECA8E}" type="presOf" srcId="{0C4800CB-0726-4DC8-AC5F-D91A88C149AE}" destId="{F601D3B0-1012-4A44-BD26-8C06F2EC8C86}" srcOrd="0" destOrd="0" presId="urn:microsoft.com/office/officeart/2005/8/layout/cycle2"/>
    <dgm:cxn modelId="{2B620788-6BDD-454B-93FE-E7A55801664D}" type="presOf" srcId="{9CE4165E-E996-45FD-BD70-0772AE5AA3BE}" destId="{592046AD-A6F1-4689-A10B-0EEC38B4AB3B}" srcOrd="0" destOrd="0" presId="urn:microsoft.com/office/officeart/2005/8/layout/cycle2"/>
    <dgm:cxn modelId="{26C7C09F-6125-42C6-A10D-CDADC81E7888}" type="presOf" srcId="{70538454-6E24-4D35-BE21-CD340B48BC94}" destId="{17F1E109-46AF-419B-8410-B44368274399}" srcOrd="1" destOrd="0" presId="urn:microsoft.com/office/officeart/2005/8/layout/cycle2"/>
    <dgm:cxn modelId="{8CD438A0-E44D-4605-8438-6121636AC956}" type="presOf" srcId="{FBD61649-5F6F-4A6C-A657-92D5A35FE220}" destId="{114EB392-51F0-4CB8-9E47-CE6FE0EE57A9}" srcOrd="1" destOrd="0" presId="urn:microsoft.com/office/officeart/2005/8/layout/cycle2"/>
    <dgm:cxn modelId="{A2004B2F-31B1-41D3-8528-65B2BA245827}" srcId="{AFFC2899-C54F-477E-9ACF-B154A8BEA2A9}" destId="{9CE4165E-E996-45FD-BD70-0772AE5AA3BE}" srcOrd="1" destOrd="0" parTransId="{A35CF974-002E-4760-B10B-F2E48AE2325D}" sibTransId="{70538454-6E24-4D35-BE21-CD340B48BC94}"/>
    <dgm:cxn modelId="{2836EB85-4658-4034-9373-C7CD94272838}" type="presOf" srcId="{70538454-6E24-4D35-BE21-CD340B48BC94}" destId="{D55FBA60-64A1-46C2-9709-76A6FD902FC3}" srcOrd="0" destOrd="0" presId="urn:microsoft.com/office/officeart/2005/8/layout/cycle2"/>
    <dgm:cxn modelId="{88913BA0-6731-46FC-9EC4-7AB7F16494C4}" type="presOf" srcId="{D2C5368B-B1C8-4DD8-816D-A1C182776529}" destId="{905E2109-AA35-4C7E-ACA0-386CF72983BF}" srcOrd="0" destOrd="0" presId="urn:microsoft.com/office/officeart/2005/8/layout/cycle2"/>
    <dgm:cxn modelId="{273AC571-D43C-4C61-ADF1-9597780A5D95}" type="presParOf" srcId="{E86FF36D-6C5D-4917-A35C-4DB545FD2A0A}" destId="{8B0CD424-CB0A-4533-A554-5D579E99234C}" srcOrd="0" destOrd="0" presId="urn:microsoft.com/office/officeart/2005/8/layout/cycle2"/>
    <dgm:cxn modelId="{77DF7A5E-2D00-4269-A41B-58917A7A88C0}" type="presParOf" srcId="{E86FF36D-6C5D-4917-A35C-4DB545FD2A0A}" destId="{13F3D4D3-5CAB-428C-ACB5-F6842B69C2B4}" srcOrd="1" destOrd="0" presId="urn:microsoft.com/office/officeart/2005/8/layout/cycle2"/>
    <dgm:cxn modelId="{36CFE35B-5EBC-48D2-8B5D-7BB6917C6A78}" type="presParOf" srcId="{13F3D4D3-5CAB-428C-ACB5-F6842B69C2B4}" destId="{61E4065D-2BB4-47C2-8DE4-195BE524A201}" srcOrd="0" destOrd="0" presId="urn:microsoft.com/office/officeart/2005/8/layout/cycle2"/>
    <dgm:cxn modelId="{A43AACD4-6DFF-43B8-B92D-112BD22F5B39}" type="presParOf" srcId="{E86FF36D-6C5D-4917-A35C-4DB545FD2A0A}" destId="{592046AD-A6F1-4689-A10B-0EEC38B4AB3B}" srcOrd="2" destOrd="0" presId="urn:microsoft.com/office/officeart/2005/8/layout/cycle2"/>
    <dgm:cxn modelId="{589B7013-D800-47CB-9C63-C8AD7756236F}" type="presParOf" srcId="{E86FF36D-6C5D-4917-A35C-4DB545FD2A0A}" destId="{D55FBA60-64A1-46C2-9709-76A6FD902FC3}" srcOrd="3" destOrd="0" presId="urn:microsoft.com/office/officeart/2005/8/layout/cycle2"/>
    <dgm:cxn modelId="{19A3A726-B6AF-4965-924B-973AF32D8CBE}" type="presParOf" srcId="{D55FBA60-64A1-46C2-9709-76A6FD902FC3}" destId="{17F1E109-46AF-419B-8410-B44368274399}" srcOrd="0" destOrd="0" presId="urn:microsoft.com/office/officeart/2005/8/layout/cycle2"/>
    <dgm:cxn modelId="{4E7D1E41-52EC-4B51-8579-780319BBDF32}" type="presParOf" srcId="{E86FF36D-6C5D-4917-A35C-4DB545FD2A0A}" destId="{C3A927DB-F6BB-4A7E-A6F0-5CF40390FA2F}" srcOrd="4" destOrd="0" presId="urn:microsoft.com/office/officeart/2005/8/layout/cycle2"/>
    <dgm:cxn modelId="{53CCEC12-6887-4C9C-A54E-5B37F4B37EE4}" type="presParOf" srcId="{E86FF36D-6C5D-4917-A35C-4DB545FD2A0A}" destId="{C25C4264-CB70-4182-86EE-D9FD7FC3D224}" srcOrd="5" destOrd="0" presId="urn:microsoft.com/office/officeart/2005/8/layout/cycle2"/>
    <dgm:cxn modelId="{CCD32D84-7556-4820-B648-DD32C9B2AF40}" type="presParOf" srcId="{C25C4264-CB70-4182-86EE-D9FD7FC3D224}" destId="{E2A408C8-1CA3-4C2E-9CC0-A5D39CCD6A1B}" srcOrd="0" destOrd="0" presId="urn:microsoft.com/office/officeart/2005/8/layout/cycle2"/>
    <dgm:cxn modelId="{1AD05CF3-4064-4375-A4D4-07B12A9BBF85}" type="presParOf" srcId="{E86FF36D-6C5D-4917-A35C-4DB545FD2A0A}" destId="{905E2109-AA35-4C7E-ACA0-386CF72983BF}" srcOrd="6" destOrd="0" presId="urn:microsoft.com/office/officeart/2005/8/layout/cycle2"/>
    <dgm:cxn modelId="{BD0AADED-5958-4EA9-9664-7DABEE7847DF}" type="presParOf" srcId="{E86FF36D-6C5D-4917-A35C-4DB545FD2A0A}" destId="{E2DBA585-9045-469E-BB4C-AFB04F8A3E7B}" srcOrd="7" destOrd="0" presId="urn:microsoft.com/office/officeart/2005/8/layout/cycle2"/>
    <dgm:cxn modelId="{4FFAE6FD-5000-421D-8D4A-52EEC1AE3F21}" type="presParOf" srcId="{E2DBA585-9045-469E-BB4C-AFB04F8A3E7B}" destId="{114EB392-51F0-4CB8-9E47-CE6FE0EE57A9}" srcOrd="0" destOrd="0" presId="urn:microsoft.com/office/officeart/2005/8/layout/cycle2"/>
    <dgm:cxn modelId="{2CEEC9BD-440F-4F4B-B63B-5C17AC322F3F}" type="presParOf" srcId="{E86FF36D-6C5D-4917-A35C-4DB545FD2A0A}" destId="{F601D3B0-1012-4A44-BD26-8C06F2EC8C86}" srcOrd="8" destOrd="0" presId="urn:microsoft.com/office/officeart/2005/8/layout/cycle2"/>
    <dgm:cxn modelId="{850CD3C2-DD74-4FAA-A6BE-9B398EC9F49A}" type="presParOf" srcId="{E86FF36D-6C5D-4917-A35C-4DB545FD2A0A}" destId="{2BE5A92B-8948-4A09-9C7C-32D2E46EF533}" srcOrd="9" destOrd="0" presId="urn:microsoft.com/office/officeart/2005/8/layout/cycle2"/>
    <dgm:cxn modelId="{8C500F01-9875-4410-8064-7CFC03B0AEEC}" type="presParOf" srcId="{2BE5A92B-8948-4A09-9C7C-32D2E46EF533}" destId="{72BFA13E-BF65-4944-82AB-8A9F1B0ADDA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4C4B8C-3BDC-4EA1-AED1-671A2A90FDD7}" type="doc">
      <dgm:prSet loTypeId="urn:microsoft.com/office/officeart/2005/8/layout/rings+Icon" loCatId="officeonline" qsTypeId="urn:microsoft.com/office/officeart/2005/8/quickstyle/3d4" qsCatId="3D" csTypeId="urn:microsoft.com/office/officeart/2005/8/colors/colorful3" csCatId="colorful" phldr="1"/>
      <dgm:spPr/>
    </dgm:pt>
    <dgm:pt modelId="{AB958315-ACB7-40E5-9A99-794577D58F2A}">
      <dgm:prSet phldrT="[Texto]"/>
      <dgm:spPr/>
      <dgm:t>
        <a:bodyPr/>
        <a:lstStyle/>
        <a:p>
          <a:r>
            <a:rPr lang="es-MX" dirty="0" smtClean="0"/>
            <a:t>Químicos</a:t>
          </a:r>
          <a:endParaRPr lang="es-MX" dirty="0"/>
        </a:p>
      </dgm:t>
    </dgm:pt>
    <dgm:pt modelId="{539008A8-8A10-4ED2-A93B-987287A37FCD}" type="parTrans" cxnId="{FD6B1E21-26E5-4779-882E-5195FBAE01BF}">
      <dgm:prSet/>
      <dgm:spPr/>
      <dgm:t>
        <a:bodyPr/>
        <a:lstStyle/>
        <a:p>
          <a:endParaRPr lang="es-MX"/>
        </a:p>
      </dgm:t>
    </dgm:pt>
    <dgm:pt modelId="{EFA2019A-773E-4E27-AA5E-CAEE6AA4A112}" type="sibTrans" cxnId="{FD6B1E21-26E5-4779-882E-5195FBAE01BF}">
      <dgm:prSet/>
      <dgm:spPr/>
      <dgm:t>
        <a:bodyPr/>
        <a:lstStyle/>
        <a:p>
          <a:endParaRPr lang="es-MX"/>
        </a:p>
      </dgm:t>
    </dgm:pt>
    <dgm:pt modelId="{17AFA5CC-439F-4C68-8AEB-E193EC4EE822}">
      <dgm:prSet phldrT="[Texto]"/>
      <dgm:spPr/>
      <dgm:t>
        <a:bodyPr/>
        <a:lstStyle/>
        <a:p>
          <a:r>
            <a:rPr lang="es-MX" dirty="0" smtClean="0"/>
            <a:t>Ergonómicos</a:t>
          </a:r>
          <a:endParaRPr lang="es-MX" dirty="0"/>
        </a:p>
      </dgm:t>
    </dgm:pt>
    <dgm:pt modelId="{673906DC-5D08-4BB2-9CBF-9B5FF5D40AD6}" type="parTrans" cxnId="{86CAA21D-FCDE-468C-8EBD-71AD75E02852}">
      <dgm:prSet/>
      <dgm:spPr/>
      <dgm:t>
        <a:bodyPr/>
        <a:lstStyle/>
        <a:p>
          <a:endParaRPr lang="es-MX"/>
        </a:p>
      </dgm:t>
    </dgm:pt>
    <dgm:pt modelId="{156782B3-2406-4912-843D-93A7D17A9FCB}" type="sibTrans" cxnId="{86CAA21D-FCDE-468C-8EBD-71AD75E02852}">
      <dgm:prSet/>
      <dgm:spPr/>
      <dgm:t>
        <a:bodyPr/>
        <a:lstStyle/>
        <a:p>
          <a:endParaRPr lang="es-MX"/>
        </a:p>
      </dgm:t>
    </dgm:pt>
    <dgm:pt modelId="{1C8D54DC-D82F-4740-8F68-B6909F7EE926}">
      <dgm:prSet phldrT="[Texto]"/>
      <dgm:spPr/>
      <dgm:t>
        <a:bodyPr/>
        <a:lstStyle/>
        <a:p>
          <a:r>
            <a:rPr lang="es-MX" dirty="0" smtClean="0"/>
            <a:t>Físicos</a:t>
          </a:r>
          <a:endParaRPr lang="es-MX" dirty="0"/>
        </a:p>
      </dgm:t>
    </dgm:pt>
    <dgm:pt modelId="{6D169FCA-1397-47EB-A8CF-481221E183D8}" type="parTrans" cxnId="{91B4021D-0325-47DC-888B-14F9DAD64507}">
      <dgm:prSet/>
      <dgm:spPr/>
      <dgm:t>
        <a:bodyPr/>
        <a:lstStyle/>
        <a:p>
          <a:endParaRPr lang="es-MX"/>
        </a:p>
      </dgm:t>
    </dgm:pt>
    <dgm:pt modelId="{C880B6F6-6C56-4456-B86C-BA772DCE70BF}" type="sibTrans" cxnId="{91B4021D-0325-47DC-888B-14F9DAD64507}">
      <dgm:prSet/>
      <dgm:spPr/>
      <dgm:t>
        <a:bodyPr/>
        <a:lstStyle/>
        <a:p>
          <a:endParaRPr lang="es-MX"/>
        </a:p>
      </dgm:t>
    </dgm:pt>
    <dgm:pt modelId="{D39B156A-B2DF-4225-A55E-D8483B606EFC}" type="pres">
      <dgm:prSet presAssocID="{514C4B8C-3BDC-4EA1-AED1-671A2A90FDD7}" presName="Name0" presStyleCnt="0">
        <dgm:presLayoutVars>
          <dgm:chMax val="7"/>
          <dgm:dir/>
          <dgm:resizeHandles val="exact"/>
        </dgm:presLayoutVars>
      </dgm:prSet>
      <dgm:spPr/>
    </dgm:pt>
    <dgm:pt modelId="{DF3C26E2-A9DE-4538-992D-AD1FC5ECFAB8}" type="pres">
      <dgm:prSet presAssocID="{514C4B8C-3BDC-4EA1-AED1-671A2A90FDD7}" presName="ellipse1" presStyleLbl="vennNode1" presStyleIdx="0" presStyleCnt="3">
        <dgm:presLayoutVars>
          <dgm:bulletEnabled val="1"/>
        </dgm:presLayoutVars>
      </dgm:prSet>
      <dgm:spPr/>
      <dgm:t>
        <a:bodyPr/>
        <a:lstStyle/>
        <a:p>
          <a:endParaRPr lang="es-MX"/>
        </a:p>
      </dgm:t>
    </dgm:pt>
    <dgm:pt modelId="{CFE539DA-29AA-4714-9428-E02F48117018}" type="pres">
      <dgm:prSet presAssocID="{514C4B8C-3BDC-4EA1-AED1-671A2A90FDD7}" presName="ellipse2" presStyleLbl="vennNode1" presStyleIdx="1" presStyleCnt="3">
        <dgm:presLayoutVars>
          <dgm:bulletEnabled val="1"/>
        </dgm:presLayoutVars>
      </dgm:prSet>
      <dgm:spPr/>
      <dgm:t>
        <a:bodyPr/>
        <a:lstStyle/>
        <a:p>
          <a:endParaRPr lang="es-MX"/>
        </a:p>
      </dgm:t>
    </dgm:pt>
    <dgm:pt modelId="{A84D8020-7A7E-4D6B-977C-4ED3743B8F30}" type="pres">
      <dgm:prSet presAssocID="{514C4B8C-3BDC-4EA1-AED1-671A2A90FDD7}" presName="ellipse3" presStyleLbl="vennNode1" presStyleIdx="2" presStyleCnt="3">
        <dgm:presLayoutVars>
          <dgm:bulletEnabled val="1"/>
        </dgm:presLayoutVars>
      </dgm:prSet>
      <dgm:spPr/>
      <dgm:t>
        <a:bodyPr/>
        <a:lstStyle/>
        <a:p>
          <a:endParaRPr lang="es-MX"/>
        </a:p>
      </dgm:t>
    </dgm:pt>
  </dgm:ptLst>
  <dgm:cxnLst>
    <dgm:cxn modelId="{4F224E6C-4340-4897-862E-1D50BD0B09D4}" type="presOf" srcId="{17AFA5CC-439F-4C68-8AEB-E193EC4EE822}" destId="{CFE539DA-29AA-4714-9428-E02F48117018}" srcOrd="0" destOrd="0" presId="urn:microsoft.com/office/officeart/2005/8/layout/rings+Icon"/>
    <dgm:cxn modelId="{2523A374-0262-4151-BD1C-269FC1185848}" type="presOf" srcId="{AB958315-ACB7-40E5-9A99-794577D58F2A}" destId="{DF3C26E2-A9DE-4538-992D-AD1FC5ECFAB8}" srcOrd="0" destOrd="0" presId="urn:microsoft.com/office/officeart/2005/8/layout/rings+Icon"/>
    <dgm:cxn modelId="{86CAA21D-FCDE-468C-8EBD-71AD75E02852}" srcId="{514C4B8C-3BDC-4EA1-AED1-671A2A90FDD7}" destId="{17AFA5CC-439F-4C68-8AEB-E193EC4EE822}" srcOrd="1" destOrd="0" parTransId="{673906DC-5D08-4BB2-9CBF-9B5FF5D40AD6}" sibTransId="{156782B3-2406-4912-843D-93A7D17A9FCB}"/>
    <dgm:cxn modelId="{FD6B1E21-26E5-4779-882E-5195FBAE01BF}" srcId="{514C4B8C-3BDC-4EA1-AED1-671A2A90FDD7}" destId="{AB958315-ACB7-40E5-9A99-794577D58F2A}" srcOrd="0" destOrd="0" parTransId="{539008A8-8A10-4ED2-A93B-987287A37FCD}" sibTransId="{EFA2019A-773E-4E27-AA5E-CAEE6AA4A112}"/>
    <dgm:cxn modelId="{91B4021D-0325-47DC-888B-14F9DAD64507}" srcId="{514C4B8C-3BDC-4EA1-AED1-671A2A90FDD7}" destId="{1C8D54DC-D82F-4740-8F68-B6909F7EE926}" srcOrd="2" destOrd="0" parTransId="{6D169FCA-1397-47EB-A8CF-481221E183D8}" sibTransId="{C880B6F6-6C56-4456-B86C-BA772DCE70BF}"/>
    <dgm:cxn modelId="{FB050EAA-1E77-4F25-94DE-269085AECA40}" type="presOf" srcId="{1C8D54DC-D82F-4740-8F68-B6909F7EE926}" destId="{A84D8020-7A7E-4D6B-977C-4ED3743B8F30}" srcOrd="0" destOrd="0" presId="urn:microsoft.com/office/officeart/2005/8/layout/rings+Icon"/>
    <dgm:cxn modelId="{11AECB96-0F46-4B8B-BEB6-D89CA908ABF4}" type="presOf" srcId="{514C4B8C-3BDC-4EA1-AED1-671A2A90FDD7}" destId="{D39B156A-B2DF-4225-A55E-D8483B606EFC}" srcOrd="0" destOrd="0" presId="urn:microsoft.com/office/officeart/2005/8/layout/rings+Icon"/>
    <dgm:cxn modelId="{114F7A42-1785-4B5D-B688-7B6CB32F805C}" type="presParOf" srcId="{D39B156A-B2DF-4225-A55E-D8483B606EFC}" destId="{DF3C26E2-A9DE-4538-992D-AD1FC5ECFAB8}" srcOrd="0" destOrd="0" presId="urn:microsoft.com/office/officeart/2005/8/layout/rings+Icon"/>
    <dgm:cxn modelId="{03F89869-5B65-4824-AAF5-9D901A1C75E2}" type="presParOf" srcId="{D39B156A-B2DF-4225-A55E-D8483B606EFC}" destId="{CFE539DA-29AA-4714-9428-E02F48117018}" srcOrd="1" destOrd="0" presId="urn:microsoft.com/office/officeart/2005/8/layout/rings+Icon"/>
    <dgm:cxn modelId="{F567C47B-3A0B-41E2-8A4C-0F1575B4462F}" type="presParOf" srcId="{D39B156A-B2DF-4225-A55E-D8483B606EFC}" destId="{A84D8020-7A7E-4D6B-977C-4ED3743B8F30}"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CD424-CB0A-4533-A554-5D579E99234C}">
      <dsp:nvSpPr>
        <dsp:cNvPr id="0" name=""/>
        <dsp:cNvSpPr/>
      </dsp:nvSpPr>
      <dsp:spPr>
        <a:xfrm>
          <a:off x="2034929" y="971"/>
          <a:ext cx="1546765" cy="154676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tx1"/>
              </a:solidFill>
            </a:rPr>
            <a:t>Individual</a:t>
          </a:r>
          <a:endParaRPr lang="es-MX" sz="1400" b="1" kern="1200" dirty="0">
            <a:solidFill>
              <a:schemeClr val="tx1"/>
            </a:solidFill>
          </a:endParaRPr>
        </a:p>
      </dsp:txBody>
      <dsp:txXfrm>
        <a:off x="2261447" y="227489"/>
        <a:ext cx="1093729" cy="1093729"/>
      </dsp:txXfrm>
    </dsp:sp>
    <dsp:sp modelId="{13F3D4D3-5CAB-428C-ACB5-F6842B69C2B4}">
      <dsp:nvSpPr>
        <dsp:cNvPr id="0" name=""/>
        <dsp:cNvSpPr/>
      </dsp:nvSpPr>
      <dsp:spPr>
        <a:xfrm rot="2160000">
          <a:off x="3533269" y="1190115"/>
          <a:ext cx="413093" cy="522033"/>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b="1" kern="1200">
            <a:solidFill>
              <a:schemeClr val="tx1"/>
            </a:solidFill>
          </a:endParaRPr>
        </a:p>
      </dsp:txBody>
      <dsp:txXfrm>
        <a:off x="3545103" y="1258100"/>
        <a:ext cx="289165" cy="313219"/>
      </dsp:txXfrm>
    </dsp:sp>
    <dsp:sp modelId="{592046AD-A6F1-4689-A10B-0EEC38B4AB3B}">
      <dsp:nvSpPr>
        <dsp:cNvPr id="0" name=""/>
        <dsp:cNvSpPr/>
      </dsp:nvSpPr>
      <dsp:spPr>
        <a:xfrm>
          <a:off x="3916854" y="1368270"/>
          <a:ext cx="1546765" cy="154676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tx1"/>
              </a:solidFill>
            </a:rPr>
            <a:t>Familiar</a:t>
          </a:r>
          <a:endParaRPr lang="es-MX" sz="1400" b="1" kern="1200" dirty="0">
            <a:solidFill>
              <a:schemeClr val="tx1"/>
            </a:solidFill>
          </a:endParaRPr>
        </a:p>
      </dsp:txBody>
      <dsp:txXfrm>
        <a:off x="4143372" y="1594788"/>
        <a:ext cx="1093729" cy="1093729"/>
      </dsp:txXfrm>
    </dsp:sp>
    <dsp:sp modelId="{D55FBA60-64A1-46C2-9709-76A6FD902FC3}">
      <dsp:nvSpPr>
        <dsp:cNvPr id="0" name=""/>
        <dsp:cNvSpPr/>
      </dsp:nvSpPr>
      <dsp:spPr>
        <a:xfrm rot="6480000">
          <a:off x="4127887" y="2975685"/>
          <a:ext cx="413093" cy="522033"/>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b="1" kern="1200">
            <a:solidFill>
              <a:schemeClr val="tx1"/>
            </a:solidFill>
          </a:endParaRPr>
        </a:p>
      </dsp:txBody>
      <dsp:txXfrm rot="10800000">
        <a:off x="4208999" y="3021161"/>
        <a:ext cx="289165" cy="313219"/>
      </dsp:txXfrm>
    </dsp:sp>
    <dsp:sp modelId="{C3A927DB-F6BB-4A7E-A6F0-5CF40390FA2F}">
      <dsp:nvSpPr>
        <dsp:cNvPr id="0" name=""/>
        <dsp:cNvSpPr/>
      </dsp:nvSpPr>
      <dsp:spPr>
        <a:xfrm>
          <a:off x="3198022" y="3580606"/>
          <a:ext cx="1546765" cy="154676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tx1"/>
              </a:solidFill>
            </a:rPr>
            <a:t>Laboral</a:t>
          </a:r>
          <a:endParaRPr lang="es-MX" sz="1400" b="1" kern="1200" dirty="0">
            <a:solidFill>
              <a:schemeClr val="tx1"/>
            </a:solidFill>
          </a:endParaRPr>
        </a:p>
      </dsp:txBody>
      <dsp:txXfrm>
        <a:off x="3424540" y="3807124"/>
        <a:ext cx="1093729" cy="1093729"/>
      </dsp:txXfrm>
    </dsp:sp>
    <dsp:sp modelId="{C25C4264-CB70-4182-86EE-D9FD7FC3D224}">
      <dsp:nvSpPr>
        <dsp:cNvPr id="0" name=""/>
        <dsp:cNvSpPr/>
      </dsp:nvSpPr>
      <dsp:spPr>
        <a:xfrm rot="10800000">
          <a:off x="2613456" y="4092972"/>
          <a:ext cx="413093" cy="522033"/>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b="1" kern="1200">
            <a:solidFill>
              <a:schemeClr val="tx1"/>
            </a:solidFill>
          </a:endParaRPr>
        </a:p>
      </dsp:txBody>
      <dsp:txXfrm rot="10800000">
        <a:off x="2737384" y="4197379"/>
        <a:ext cx="289165" cy="313219"/>
      </dsp:txXfrm>
    </dsp:sp>
    <dsp:sp modelId="{905E2109-AA35-4C7E-ACA0-386CF72983BF}">
      <dsp:nvSpPr>
        <dsp:cNvPr id="0" name=""/>
        <dsp:cNvSpPr/>
      </dsp:nvSpPr>
      <dsp:spPr>
        <a:xfrm>
          <a:off x="871835" y="3580606"/>
          <a:ext cx="1546765" cy="154676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tx1"/>
              </a:solidFill>
            </a:rPr>
            <a:t>Social</a:t>
          </a:r>
          <a:endParaRPr lang="es-MX" sz="1400" b="1" kern="1200" dirty="0">
            <a:solidFill>
              <a:schemeClr val="tx1"/>
            </a:solidFill>
          </a:endParaRPr>
        </a:p>
      </dsp:txBody>
      <dsp:txXfrm>
        <a:off x="1098353" y="3807124"/>
        <a:ext cx="1093729" cy="1093729"/>
      </dsp:txXfrm>
    </dsp:sp>
    <dsp:sp modelId="{E2DBA585-9045-469E-BB4C-AFB04F8A3E7B}">
      <dsp:nvSpPr>
        <dsp:cNvPr id="0" name=""/>
        <dsp:cNvSpPr/>
      </dsp:nvSpPr>
      <dsp:spPr>
        <a:xfrm rot="15120000">
          <a:off x="1082868" y="2997923"/>
          <a:ext cx="413093" cy="522033"/>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b="1" kern="1200">
            <a:solidFill>
              <a:schemeClr val="tx1"/>
            </a:solidFill>
          </a:endParaRPr>
        </a:p>
      </dsp:txBody>
      <dsp:txXfrm rot="10800000">
        <a:off x="1163980" y="3161261"/>
        <a:ext cx="289165" cy="313219"/>
      </dsp:txXfrm>
    </dsp:sp>
    <dsp:sp modelId="{F601D3B0-1012-4A44-BD26-8C06F2EC8C86}">
      <dsp:nvSpPr>
        <dsp:cNvPr id="0" name=""/>
        <dsp:cNvSpPr/>
      </dsp:nvSpPr>
      <dsp:spPr>
        <a:xfrm>
          <a:off x="153003" y="1368270"/>
          <a:ext cx="1546765" cy="1546765"/>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b="1" kern="1200" dirty="0" smtClean="0">
              <a:solidFill>
                <a:schemeClr val="tx1"/>
              </a:solidFill>
            </a:rPr>
            <a:t>Económico</a:t>
          </a:r>
          <a:endParaRPr lang="es-MX" sz="1400" b="1" kern="1200" dirty="0">
            <a:solidFill>
              <a:schemeClr val="tx1"/>
            </a:solidFill>
          </a:endParaRPr>
        </a:p>
      </dsp:txBody>
      <dsp:txXfrm>
        <a:off x="379521" y="1594788"/>
        <a:ext cx="1093729" cy="1093729"/>
      </dsp:txXfrm>
    </dsp:sp>
    <dsp:sp modelId="{2BE5A92B-8948-4A09-9C7C-32D2E46EF533}">
      <dsp:nvSpPr>
        <dsp:cNvPr id="0" name=""/>
        <dsp:cNvSpPr/>
      </dsp:nvSpPr>
      <dsp:spPr>
        <a:xfrm rot="19440000">
          <a:off x="1651344" y="1203859"/>
          <a:ext cx="413093" cy="522033"/>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MX" sz="2200" b="1" kern="1200">
            <a:solidFill>
              <a:schemeClr val="tx1"/>
            </a:solidFill>
          </a:endParaRPr>
        </a:p>
      </dsp:txBody>
      <dsp:txXfrm>
        <a:off x="1663178" y="1344688"/>
        <a:ext cx="289165" cy="313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26E2-A9DE-4538-992D-AD1FC5ECFAB8}">
      <dsp:nvSpPr>
        <dsp:cNvPr id="0" name=""/>
        <dsp:cNvSpPr/>
      </dsp:nvSpPr>
      <dsp:spPr>
        <a:xfrm>
          <a:off x="574852" y="0"/>
          <a:ext cx="2438028" cy="243799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Químicos</a:t>
          </a:r>
          <a:endParaRPr lang="es-MX" sz="2300" kern="1200" dirty="0"/>
        </a:p>
      </dsp:txBody>
      <dsp:txXfrm>
        <a:off x="931893" y="357036"/>
        <a:ext cx="1723946" cy="1723921"/>
      </dsp:txXfrm>
    </dsp:sp>
    <dsp:sp modelId="{CFE539DA-29AA-4714-9428-E02F48117018}">
      <dsp:nvSpPr>
        <dsp:cNvPr id="0" name=""/>
        <dsp:cNvSpPr/>
      </dsp:nvSpPr>
      <dsp:spPr>
        <a:xfrm>
          <a:off x="1829727" y="1626006"/>
          <a:ext cx="2438028" cy="2437993"/>
        </a:xfrm>
        <a:prstGeom prst="ellipse">
          <a:avLst/>
        </a:prstGeom>
        <a:solidFill>
          <a:schemeClr val="accent3">
            <a:alpha val="50000"/>
            <a:hueOff val="1355300"/>
            <a:satOff val="50000"/>
            <a:lumOff val="-735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Ergonómicos</a:t>
          </a:r>
          <a:endParaRPr lang="es-MX" sz="2300" kern="1200" dirty="0"/>
        </a:p>
      </dsp:txBody>
      <dsp:txXfrm>
        <a:off x="2186768" y="1983042"/>
        <a:ext cx="1723946" cy="1723921"/>
      </dsp:txXfrm>
    </dsp:sp>
    <dsp:sp modelId="{A84D8020-7A7E-4D6B-977C-4ED3743B8F30}">
      <dsp:nvSpPr>
        <dsp:cNvPr id="0" name=""/>
        <dsp:cNvSpPr/>
      </dsp:nvSpPr>
      <dsp:spPr>
        <a:xfrm>
          <a:off x="3083118" y="0"/>
          <a:ext cx="2438028" cy="2437993"/>
        </a:xfrm>
        <a:prstGeom prst="ellipse">
          <a:avLst/>
        </a:prstGeom>
        <a:solidFill>
          <a:schemeClr val="accent3">
            <a:alpha val="50000"/>
            <a:hueOff val="2710599"/>
            <a:satOff val="100000"/>
            <a:lumOff val="-1470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Físicos</a:t>
          </a:r>
          <a:endParaRPr lang="es-MX" sz="2300" kern="1200" dirty="0"/>
        </a:p>
      </dsp:txBody>
      <dsp:txXfrm>
        <a:off x="3440159" y="357036"/>
        <a:ext cx="1723946" cy="172392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Círculos interconectados"/>
  <dgm:desc val="Se usa para mostrar ideas o conceptos superpuestos o interconectados. Las siete primeras líneas del texto de nivel 1 se corresponden con un círculo. El texto sin usar no aparece, pero sigue estando disponible si cambia de diseño.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08:52.739"/>
    </inkml:context>
    <inkml:brush xml:id="br0">
      <inkml:brushProperty name="width" value="0.05292" units="cm"/>
      <inkml:brushProperty name="height" value="0.05292" units="cm"/>
      <inkml:brushProperty name="color" value="#FF0000"/>
    </inkml:brush>
  </inkml:definitions>
  <inkml:trace contextRef="#ctx0" brushRef="#br0">11289 12294 0,'-35'0'47,"35"36"-31,0-19-1</inkml:trace>
  <inkml:trace contextRef="#ctx0" brushRef="#br0" timeOffset="1511.2975">11765 12259 0,'0'0'0,"0"-18"0,0-35 16,-106-17-1,-35 17 1,53 0 0,-1200 18 30,1165 88-30,-424 599 31,529-528-31,18 140 15,53-34-31,1041 211 31,-194-300-15,1128-106-1,-1605-35-15,-17-35 0,-212-18 16,-35-35 0,-71 52-16,776-440 31,-334 300-16,1939-124 1,-1816 300 0,-336 0-16,-105 0 15,-177 0 1,230 106 15,34 0-15,389-18-1,-17 0 1,316-88 15,-898-35-15,-72 35-16,19-36 16,-1-34-1,-35-1-15,0-52 16,0-36 15,0 106-15,0-123-1,-106 70-15,-300-123 32,-105 140-17,-847 89 16,1005 0-31,-811 0 16,811 0-16,53 0 16,-212 106-1,266-106-15,157 18 16,-140 105 0,194-105-1,-18-18-15,-53 53 16,18 18-1,53-71-15,-18 35 16,17-35 15,19 0 16,-19 0-47</inkml:trace>
  <inkml:trace contextRef="#ctx0" brushRef="#br0" timeOffset="4051.4103">10583 14623 0,'18'0'31,"0"0"-15,105 0 15,512 0 0,2381-177 16,1041-123 0,-3633 195-47,246 52 16,-423 53-16,141 0 31,-247 0-31,-53 0 16,-17 0-16,17 0 0,-35 0 15,141 0 1,582 0 15,-529 0-31,423 0 31,-440 53-15,-89-18 0,53 35-16,-141-70 0,0 53 15,-18-35-15,106 105 16,-71-17 0,-34 18-1,17-18 1,-18-1-1,-35-87-15,0 17 16,0 1-16,-18 228 47,-70-193-47,35-18 16,-264 105-1,123-16-15,-300 104 31,264-175-31,107 17 16,0-17-16,-107 158 31,19-70-15,-530 52 15,494-211-31,-194 0 16,229 0-1,0 0-15,-564 0 32,494-88-32,-706-229 31,406 140-15,-17 72-1,158-72 1,-247-34 31,317 87-47,-105-17 15,300 88 1,52 18 0,-176-1-1,-70 1 16,176 35-31,-35 0 16,158 0-16,-17 0 16,-18 0-1,53 0 1,0 0 15,18 0-31,0 18 16,-18 35-1,0 0 17,17-18-32,19-17 15,-1 17-15,-88 35 32,89-52-32,-36 0 15,53-1-15,-36 1 16,-34 35-1,-424 53 17,282-106-32,36 0 15,17 0 1,142 0 0,-1 0 62,18-88-78,-71-36 15,18 36-15,36 0 16,-54-71-16,-87-300 31,158 318-15,0-70-16,0-107 15,0 36 1</inkml:trace>
  <inkml:trace contextRef="#ctx0" brushRef="#br0" timeOffset="25779.9919">23795 14623 0,'18'0'16,"-18"17"-1,-18 1 1,0 0 0,-35-18-1,-70 0 1</inkml:trace>
  <inkml:trace contextRef="#ctx0" brushRef="#br0" timeOffset="26322.1259">22701 14658 0,'0'35'47,"0"106"-47,406 1200 63,-212-1024-16,-141-387 31,-53-18-78</inkml:trace>
  <inkml:trace contextRef="#ctx0" brushRef="#br0" timeOffset="26966.6823">23671 14570 0,'-35'0'0,"70"0"0,-140 35 16,52-17-16,-582 387 47,511-334-32,18 35-15,-299 282 47,175-71 16,177-281-63,18 16 47,18-34 15</inkml:trace>
  <inkml:trace contextRef="#ctx0" brushRef="#br0" timeOffset="51088.0701">9790 11889 0,'35'-18'203,"159"-53"-187,123-17-16,601 71 31,-671 17-15,-71 0-16,212 0 15,-229 0 1,52 0-16,72 0 16,1922 88 31,-36 212 15,-881-106-31,-830-141-31,301 70 16,-54 36 15,-616-124-15,87 36-1,-53-54 1,142 54 31,-230-36-47,1-35 31,34 88-15,-52-52-16,105 158 31,-52-106-31,-18-18 0,0 54 16,-36-71-16,19 0 15,-19 88 1,248 370 15,-177-405-15,-70-35-16,52 87 15,-70-52 1,35 177 15,-35-142-31,-17-71 16,-1-17-16,-17 88 16,-106 177-1,88-195 1,-212 283-1,195-247 1,-195 193 0,-141 19-1,159-212 1,-335 264 15,335-335-31,-246 159 16,87-71-1,0-105 1,-229-18 15,-317 70-15,634-70 0,-334 35-1,-848-88 16,1147 0-31,36 0 0,35 0 16,0 0 0,-265-264-1,-529-424 17,476 265-17,371 264-15,-195-159 16,1-123-1,17-211 17,371 528-17,-35-34-15,17-19 16,-36-52 0,89-124-1,194-652 1,-52 423-1,-90 370 1,1-264 0,88-318 15,-141 441-15,0 177-1,0 123-15,18-18 16,-18 36 15</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1:02:37.742"/>
    </inkml:context>
    <inkml:brush xml:id="br0">
      <inkml:brushProperty name="width" value="0.05292" units="cm"/>
      <inkml:brushProperty name="height" value="0.05292" units="cm"/>
      <inkml:brushProperty name="color" value="#FF0000"/>
    </inkml:brush>
  </inkml:definitions>
  <inkml:trace contextRef="#ctx0" brushRef="#br0">25365 14676 0,'-36'-18'203,"1"18"-203,-35 35 16,52-35-16,-105 71 31,105-54-31,-17 19 16,-1-36-1,-34 35 17,-1 18 30,54-53-62,-125 88 47,125-88-47,-18 0 16,-54 71 234,89-54-235,-17 1 1,-1-18-16</inkml:trace>
  <inkml:trace contextRef="#ctx0" brushRef="#br0" timeOffset="1639.6631">28434 17022 0,'18'17'110,"-18"36"-95,35 0 1,-18 53-16,19-36 15,105 160 1,176 87 47,-264-246-1,-17-71-31,16-53-15,37-141 15,-89 176 0,0-17-15,-53 17 15,-71 18-15,1 53-16,-71 124 16,-36-1 15,230-158-31,-35 35 47,35-89 46,0 19-93,0-19 16,-17 1 0,-1 17 15,0 18 0</inkml:trace>
  <inkml:trace contextRef="#ctx0" brushRef="#br0" timeOffset="3935.4792">24624 14958 0,'0'17'375,"0"1"-375,-141 70 31,88-70-16,18 35 1,17-53 31,18 17 109,0 1-140,35-18 93,-17 0-93,35 18 15,0-1 0,-36 1-15,1-18 0,88 0-1,17 0 1,-52 0 15,-54 0-31</inkml:trace>
  <inkml:trace contextRef="#ctx0" brushRef="#br0" timeOffset="5893.1352">25770 11924 0,'0'0'0,"0"-35"0,-52-106 47,52 123-32,0 0-15,-142-35 47,-687 124 0,441 123-16,177-53-15,34 0 0,71-17-1,1 158 17,87-212-32,0 36 31,18-18-31,0-17 15,53-36 1,265 159 15,-177-176-15,123 35-16,195-53 16,-177 0-1,-35-18 32,-159-17-47,106-106 16,-88 88-16,0-18 15,106-70 1,-36-88 15,-123 141-15,-53-18-1,18-53 1,-18 18 15,0 106-15,-18-1 0,0-16-16,1 34 31,-1-35-31,-17-18 47,0 19-47,-1 52 47,-70 0-32</inkml:trace>
  <inkml:trace contextRef="#ctx0" brushRef="#br0" timeOffset="7189.1729">29386 11906 0,'0'-35'16,"0"17"-1,-53 18 1,36 0-16,-71 0 16,-71 0 15,-229-70 16,-106 70 0,406 35-32,-124 53 16,36 18-15,-36 70 0,53-17-1,89-71-15,-71 230 47,141-283-47,0 36 16,0-36-1,0 18 1,105-18 15,19-35-15,246 0 0,230 0 15,-494 0-31,106-88 31,-160 53-31,125-53 31,-54-18-15,-52 53-16,-18-176 31,-36 158-15,36 0-16,-53 36 0,0-18 15,0-17-15,0 17 16,0 17 0,0-69-1,-35 69 1,35 1 0,0 0-16,-18 0 15,18 17-15,-17-35 16,-1 53 15,-35 0-31,-70 0 16</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1:03:24.831"/>
    </inkml:context>
    <inkml:brush xml:id="br0">
      <inkml:brushProperty name="width" value="0.05292" units="cm"/>
      <inkml:brushProperty name="height" value="0.05292" units="cm"/>
      <inkml:brushProperty name="color" value="#FF0000"/>
    </inkml:brush>
  </inkml:definitions>
  <inkml:trace contextRef="#ctx0" brushRef="#br0">14587 6138 0,'0'-17'94,"36"17"-78,1234 141 31,17-141-16,1500 0 0,-1534 159-31,1128-107 16,-1870-52-1,-105 53-15,194-53 47,-512 0-47,-17 0 16,140 0-16,283 0 31,-35 0-15,334 0-1,-546 0 1,0 0 0,388 0-1,-388 0 1,0 0-16,494 0 31,-565 0-31,36 0 16,-35 0-16,-36 0 15,70 0-15,89-88 16,88-18 15,-370 89-15,35 17-1,-18 0 1,0-18 0,36-17 15</inkml:trace>
  <inkml:trace contextRef="#ctx0" brushRef="#br0" timeOffset="2897.3738">26723 7691 0,'35'35'141,"-17"-18"-125,440 1 31,1271-1376-1,-1694 1305-30,36-70-16,-18-1 31</inkml:trace>
  <inkml:trace contextRef="#ctx0" brushRef="#br0" timeOffset="4266.2424">27376 8678 0,'17'18'188,"-17"35"-95,0-18-77,53 177 15,-35-106 16,-1-89-16,495-175 1,-283 52-17,106-88 1,18-18-16,1005-388 15,247-123 1,-70 70-16,-1094-899 16,-441 441 15,0 811-31</inkml:trace>
  <inkml:trace contextRef="#ctx0" brushRef="#br0" timeOffset="5635.456">28169 9772 0,'0'0'0,"18"-18"16,0 18 46,-1 0-62,3035 0 47,-1235-158-47,-1059-1271 47,-758 1252-47,0 72 16,-247-407 15</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1:04:34.775"/>
    </inkml:context>
    <inkml:brush xml:id="br0">
      <inkml:brushProperty name="width" value="0.05292" units="cm"/>
      <inkml:brushProperty name="height" value="0.05292" units="cm"/>
      <inkml:brushProperty name="color" value="#FF0000"/>
    </inkml:brush>
  </inkml:definitions>
  <inkml:trace contextRef="#ctx0" brushRef="#br0">22825 3140 0</inkml:trace>
  <inkml:trace contextRef="#ctx0" brushRef="#br0" timeOffset="3295.366">23848 3140 0,'-18'-18'187,"1"18"-171,-1 0-1,0 0 1,-17 35 0,17-35 15,-17 18-31,17-18 16,-17 35-1,17-17 48,-17 17-1,0 0-46,17-35-16,1 36 15,-36 70 32,53-89-47,-18 1 16,18 0 46,-18-1-46</inkml:trace>
  <inkml:trace contextRef="#ctx0" brushRef="#br0" timeOffset="4982.8134">23107 3387 0,'0'17'109,"18"19"-109,-1-19 16,1 1 31,-18 0-47,0 17 15,53 18 48,-18 0-16,-17-18-16,-1-17 16,1-1-32,0 1 79,-18-1 16,88-34-95,35-36 1,-35 18 15,71-18-15,265-71 15,-354 124 0,-35-17 0</inkml:trace>
  <inkml:trace contextRef="#ctx0" brushRef="#br0" timeOffset="8806.9762">29210 2716 0,'-35'0'78,"-565"177"-31,406-89-31,71-17-1,70-54 1,0 1 15</inkml:trace>
  <inkml:trace contextRef="#ctx0" brushRef="#br0" timeOffset="9495.5684">28487 2946 0,'-35'0'109</inkml:trace>
  <inkml:trace contextRef="#ctx0" brushRef="#br0" timeOffset="10583.4618">28081 2981 0,'0'-18'31,"-18"18"-15,-17 36 31,-18-19-16,-35 36 31,18 53-46,-36-53 0,88-35-16,-17 17 31,17 0-16,18-17 1,18-18 47,17 0-48,0 0-15,54-53 16,-37 35-1,19-17-15,-18 17 16,35-35 15,-70 53 1,17 0-17,-17 0 95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11:45.066"/>
    </inkml:context>
    <inkml:brush xml:id="br0">
      <inkml:brushProperty name="width" value="0.05292" units="cm"/>
      <inkml:brushProperty name="height" value="0.05292" units="cm"/>
      <inkml:brushProperty name="color" value="#FF0000"/>
    </inkml:brush>
  </inkml:definitions>
  <inkml:trace contextRef="#ctx0" brushRef="#br0">23178 8573 0,'17'17'109,"-17"1"-109,0 35 16,0-18-16,0 300 63,0 36-32,0-195 0,0-53-15,0-34-16,0-19 15,0 1-15,0-18 0,-17-18 16,-1 106 15,0-70-31,1-19 16,-1-16-16,0 17 0,18 0 15,0 17 1,0-17 0,-70 194 15,52-176-31,0 17 16,-34 35-1,52-70-15,-18 18 16,18-36-16,0 18 15,-53 70 17,53-105-32,0 17 0,0-17 15,0 0-15,0-1 16,0 36 0,0 0 15,0-35-16,0 17-15,-18 36 16,-35 158 15,53-212 1,-17-17-32,-1 36 15,18 17 16,-17 0-15,17-36 47,0 1-48,-18-1 48,-123-17-48</inkml:trace>
  <inkml:trace contextRef="#ctx0" brushRef="#br0" timeOffset="1039.3817">22225 11677 0,'0'18'93,"0"35"-77,0 17-16,18 89 31,-18-71-31,35 0 0,-35-17 16,35 105 15,-35-123-15,0 0-16,35-18 0,-35-17 15,0 52 1,53 72 15,-53-125-15,18 1 31,-18-53 109,0-18-156,106-71 16,0 1-1,123-142-15,265-246 47,-388 369-31,-71 107-16</inkml:trace>
  <inkml:trace contextRef="#ctx0" brushRef="#br0" timeOffset="4096.8859">23618 12806 0,'53'53'94,"18"70"-94,17 1 16,300 352 31,-264-423-47,-36 17 0,-53-52 15,18 0 1,282 352 46,-194-193-15,-123-160-31</inkml:trace>
  <inkml:trace contextRef="#ctx0" brushRef="#br0" timeOffset="8368.0587">26882 6156 0,'17'0'78,"-17"35"-62,-70 865 31,-71-159 15,105-635-46,36-71 15,18-35 63</inkml:trace>
  <inkml:trace contextRef="#ctx0" brushRef="#br0" timeOffset="9919.9053">27305 6297 0,'0'-35'109,"18"-36"-109,17 36 16,194-124 15,-176 124 16,0 35-16,18 88-15,-54-17-16,54 87 16,-71 107 15,0-177-15,-35 0-1,-1-52 16,-70 87 1,89-105-32,-18 17 15,-1-17-15,1 17 16,-18-17 0,-159 105 15,159-70-31,18 0 15,-18-35 1,18 17 0,-53 53 31,70-88-47,1 53 31,17-35-16,0-1 32,0 36-31,-36-35 0,36-1-16,36 1 62,69-18-62,19-18 16,105-123 15,-194 141 16,1 36 0,-1 17-32,0-18 1,18 18 0,247 53 15,-247-106-16,-35 0 1,-1 0 15,1 0-15,-1-18 0,19-17-16</inkml:trace>
  <inkml:trace contextRef="#ctx0" brushRef="#br0" timeOffset="12224.2189">25365 6085 0,'0'53'125,"0"36"-125,0 34 16,-71 336 15,36-389 32,35-105-32</inkml:trace>
  <inkml:trace contextRef="#ctx0" brushRef="#br0" timeOffset="14984.225">25224 6050 0,'-18'-35'16,"18"17"-1,0-17 1,0 17-16,353-211 47,-18 88 0,-282 141-32,-18 0-15,-17 0 16,-1 35 15,19 247 16,-36-246-31,-71 158 15,-35-124-16,71-17 1,17-53 0,1 0-1,-54 18 1,-282 158 15,248-123-15,34-18 15,53-35-15,36 0 109,17 36-110,1-1 1,16 36-16,1 17 31,18-71-15,-36 19 15,-17-36-15,88 0 15,-71 0-15,88-53-1,-87 0 16,87-18-15,-105 54-16,-18-19 31,17 1-15,-17 17 0,0 1-16,18-54 46,-18 54-14,0-1 30,-35 18-46,-36 88-1,54-53-15,-36 177 32,53-159-17,0 0 1,0 17 0,17 1 15,36-53-16,-35-1 1,17-17 15,0 0 1,-17 0-17,17 0 1,18 0-1,88-211 17,-70 105-32,105-176 15,-105 193-15,-18-69 16,-36-19-16,-17 18 16,0-70 15,0 141-16,0-18 1,0 53 0,0-17 15,0 34-15,0 19-1,-17 34 16,-107 177-15,54 0 0,-18-35-16,17 141 15,36-71 1,-1 1 15,36-195-15,0-17-16,0 35 15,0-18 1,0-18 172,18-34-79,0 17 0,17 0-93,-17 0-16,52 159 31,-52-89-31,17-17 16,0-18-1,-17-17 32</inkml:trace>
  <inkml:trace contextRef="#ctx0" brushRef="#br0" timeOffset="15240.0122">26511 7003 0,'18'0'31</inkml:trace>
  <inkml:trace contextRef="#ctx0" brushRef="#br0" timeOffset="24967.8525">25294 13070 0,'18'0'63,"-1"0"30,19 18-77,581 194 15,918 335 32,-1271-459-48,-52-18 1,211 142 31,-299-194-47,-124-1 0,194 71 31,-159-88-31,53 36 31,-17-19-15,-36-17 0,18 36-1,0-36 1,17 53 15,-34-36-15,-1 18-1,0-17-15,53 17 47,-70-17-16,0-18 16,17 0-31,-17 0 15,17 35-15,-17-35 15,-1 0-15,1 0-1,17 0 1,53 0 31,-70 0-47,17 0 31,1 36-31,-19-19 16,1-17-16,17 0 15,0 35 1,-17-35 0,17 0-1,-17 0 1,0 0 15,-1 18 63,-52-18 343,17 35-421,18 18 0,-106 106 15,106-88-31,-17-18 0,-18-18 15,-1 88 17,1 36-1,0 53 16,35-177-32,0 71 1,-36 35 0,36 71 15,0-195-15,0 1-16</inkml:trace>
  <inkml:trace contextRef="#ctx0" brushRef="#br0" timeOffset="27280.0428">28910 14429 0,'-17'0'141,"17"17"-141,-106 460 62,106-248-30,0-194-17,-18 247 48,18-211-63,18 88 62,-1-159-46,19 35 0,-19-35-1,89 18 1,53-18-1,-106 0 17,-18 0-32,-17 0 15,87 0 17,-87 0-17,35 0 1,-35 0-1,17 0 17,0 0 265,18 0-282,-35 0-15,17 0 31,-17 0-15,35 0-16,141 0 47,-177 17 0</inkml:trace>
  <inkml:trace contextRef="#ctx0" brushRef="#br0" timeOffset="33795.8029">25541 8449 0,'-18'106'110,"18"35"-110,-88 811 47,88-70-1,0-705 17,36-177 78</inkml:trace>
  <inkml:trace contextRef="#ctx0" brushRef="#br0" timeOffset="35535.4257">25929 8714 0,'-17'17'188,"69"54"-188,160 70 31,-177-123-31,336 105 47,-283-52-47,0-18 16,0-36-16,159 142 47,-194-141-47,106 87 46,-124-69-30,-17-36 0,17 0-1,-17 17 48,52 54 343,1 17-406,-53 0 16,17-52-16,18 16 15,-18 19 1,-17-53-16,17-1 16,36 71 46,-1-70-15</inkml:trace>
  <inkml:trace contextRef="#ctx0" brushRef="#br0" timeOffset="40759.8544">25453 10037 0,'18'-18'32,"-1"18"30,18 0-46,442-159 46,352-35-15,-812 194-31,36 0-1,88 0 17,-35 0-32,18 0 15,-89 0 1,18 0 0,35 0 15,-35 0-16,0 0 1,0 53 15,106 88 1,-106-141-17,35 71 1,-71-36-1,54 36 17,-71-54-17,0 36 1,0 0 0,-106 159 15,18-106-16,35-71-15,-123 71 16,-89 52 15,-35 72 1,88-177-17,71 35 1,-35 18-1,70-53 1,-211 88 15,158-124-15,106-17-16,18 0 16,-53 0-1,-142 0 16,36 0 1,0 0-17,88 0 1,18-17 15,53-1-15,35-35-1,0-17 1,0-160 15,0 19 1,0 122-32,141-87 31,-35 70-31,70-70 31,-158 176-15,88-36-1,-1-34 1,-16 17 0,-54 35 15,-17 1-31,-1-1 15,54 0 1,52-52 0,-105 70-1,35-18-15,-36 1 32</inkml:trace>
  <inkml:trace contextRef="#ctx0" brushRef="#br0" timeOffset="88880.1673">26476 7197 0,'0'-71'47,"0"-70"-16,0 88-31,0-53 0,0 36 16,-35-71-1,-1 17-15,1 36 16,-35-36 15,-266-17 16,-1357-35 0,1058 176-32,-106 18 32,600-18-47,-18 17 0,36 36 16,-159 88 0,194-88-1,-495 459 16,354-318-15,70-36 0,106-16-1,-88 210 17,53 336-17,88-441-15,0-35 16,0 317-1,0 18 17,0-406-17,0 176 1,-35 177 0,-36-88-1,-70 353 16,141-513-31,0 337 16,177-37 0,-54-263-1,89 122 17,35-70-17,-141-176-15,35 53 16,0 70-1,194 283 17,-18-1-17,-105-299 1,123 158 0,459 282 15,-265-387-16,-264-159 1,-230-142-16,18 19 16,0 17-1,70 88 17,-70-53-32,18 53 15,70 141 16,-88-158-15,0-71 0,-36-18-1,-17-18 1,18 19 0,-18-19 46,-53-105-46,-123-194-1</inkml:trace>
  <inkml:trace contextRef="#ctx0" brushRef="#br0" timeOffset="90968.5534">26511 7214 0,'71'0'94,"-18"0"-79,247-88 1,-53 0-16,17-53 15,18 17-15,1606-581 47,-1571 564 16,-299 141-16,-1 0-47,89 70 15,0 160-15,0-72 0,70 72 16,177 299 0,265 282 15,-495-670-31,53 89 0,-52-19 15,35 177 1,-36 18 0,36 300 15,-159-424-15,0-194-16,0 35 15,0-17-15,0-35 16,0-18-16,0 0 15,0 35 1,0 141 0,-35-105-1,-18 105 1,-36-53 0,-158 336 15,106-212-16,53-53 1,-35 35 0,-230 441 15,212-529-31,-36 18 16,19 141-1,17-107 1,-195 160 31,178-212-32,34-106-15,-52 142 16,70-107 0,-547 389 15,459-371-31,-35 18 15,-36 52-15,-211 142 16,212-177 0,-1 18-16,-758 477 31,758-530-15,54-18-16,-19 18 15,36-35-15,-70 35 16,105-35-16,0-18 15,-229-88 1,159 0 0,211 0-1,-17 0 1,53 0 187</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16:49.395"/>
    </inkml:context>
    <inkml:brush xml:id="br0">
      <inkml:brushProperty name="width" value="0.05292" units="cm"/>
      <inkml:brushProperty name="height" value="0.05292" units="cm"/>
      <inkml:brushProperty name="color" value="#FF0000"/>
    </inkml:brush>
  </inkml:definitions>
  <inkml:trace contextRef="#ctx0" brushRef="#br0">8326 3316 0,'0'-35'78,"-142"-89"-47,90 54-31,-142-54 63,176 124-63,-17 0 0,-36 0 16,18 0-16,-247 53 15,142 18 1,-19-18-16,-17 70 15,-370 212 17,440-211-17,-176 140 17,265-175-32,35 105 31,0-141-31,0 17 31,53 106-15,35-87-16,600 281 31,-529-282-15,35 18-16,53-18 15,-88-17 1,211 35-1,-70-18 1,-141-88 0,-107 0-1,1 0-15,36 0 16,-54 0-16,18 0 16,0 0-1,53 0 1,-18 0-1,-18 0 1,71-71 15,-70-70-31,-36-88 32,-35-36-17,18-70 1,35 300-1,-53-124 1,0-123 0,-71-18-1,-17 0 1,-53-17 0,-88 35-1,52 17 1,-17 89 15,106 105-31,-53 36 16,88-1-1,35 36 17,-17-35-17,-106 53 1,-282 141-16</inkml:trace>
  <inkml:trace contextRef="#ctx0" brushRef="#br0" timeOffset="2552.8189">11571 11412 0,'0'-35'62,"0"-53"-62,-229-283 47,-318-175 0,441 475-31,53 71-1,-17-35 1,34 35 0,-87 0 15,52 0-31,-34 0 15,16 0-15,-87 0 32,-124 35-17,-317 177 17,458-159-32,71-36 0,35 36 15,-88 0 1,-36 71-1,1-1 17,105-35-17,19 36 1,-19-18 0,36 35-16,17 53 31,18-53-31,0 176 15,124-87-15,34-36 16,72 17-16,263 36 31,266-106 1,-618-141-32,-53 0 15,71-17 1,123-107-1,283-34 1,-318 69 0,-53 36-16,123 18 15,-193-35 1,-36 34-16,53-52 16,18-176 15,-71 70-31,-88 17 15,0 36-15,0-212 32,0 0-17,-53 54 1,0 105-16,-35 35 16,17 71-16,1-36 15,-160-105 1,142 141-16,-106 17 15,106 53-15,-71-34 16,-370 52 0,-335 158-1</inkml:trace>
  <inkml:trace contextRef="#ctx0" brushRef="#br0" timeOffset="4879.7999">9102 13864 0,'0'-17'16,"0"-1"46,0 0-30,-18 1-17,-141-89 48,106 53-63,0 0 31,-52-18-15,69 36-16,-52-18 31,53 36-31,17-1 16,-17 0-1,-53 1 1,-89-54 15,124 71-15,1-18-1,34 18 1,-106 0 15,107 0-15,-18 0-16,-18 0 15,-36 18-15,54-18 16,-35 0 0,-54 53-1,-52 0 17,140-35-32,-34-1 15,-36 18 1,18 18-1,-53 89 17,88-54-32,35-71 15,1 1-15,-1 17 16,18-17-16,-18 17 16,1-35-1,-1 35 1,0 89-1,-17-18 1,17-71 0,18 124-1,0 35 1,89 229 15,140-176-15,-70-106-16,264 106 15,-317-229 1,53 35-16,229 17 31,-283-70-15,37 0-16,-54 0 16,53-17-16,-18-89 31,283-265 0,-353 318-31,35-17 16,-35 35-16,-35-1 15,17 1 1,18-18 15,-35 18-15,-18-53-1,0 52 1,0-193 15,0 211-31,0-34 16,0 34 0,0 0-16,0-70 15,0-35 16,-18 87-15,-17-17 0,-18-17-1,0-1 1,-35-70 15,-18 35-15,71 53-16,17 18 15,-17-18 1,-1 0 15,19 36-15,-160 17 46</inkml:trace>
  <inkml:trace contextRef="#ctx0" brushRef="#br0" timeOffset="7007.877">5874 13635 0,'17'-53'281,"-17"-53"-281,0-17 15,-176-389 17,0 283-32,105 123 0,18 18 15,-88-36 1,-318-52 46,-811 17 1,812 159-47,352 0-1,-53 0 1,-88 35-1,-352 177 17,528-177-17,18-17-15,-423 158 32,388-123-32,-1 18 0,-193 123 31,-141 71-16,317-177 1,36-18 0,17-70-16,17 18 15,-34 123 1,70-35 0,0-18-1,0 282 1,0-264-16,0-18 15,70 36-15,1-1 0,-36 19 16,265 157 0,-53-69-1,35-19 1,353 319 15,-458-425-15,-19 1-16,230 71 15,-17-72 1,370-105 15,-477 0-15,-87 0-16,175 0 16,-158-17 15,283-195 0,-283 18-15,0 0-1,-53-18 1,-71-405 15,-70 476-31,0 0 16,0-159-1,-53 159 1,-17-88 15,70 193-31,-18-52 16,18 35-16,0 0 16,-35-35-1,35 17 1,0-87 15,0 140-31,0 0 16,-18 1 46</inkml:trace>
  <inkml:trace contextRef="#ctx0" brushRef="#br0" timeOffset="8156.0097">1976 10548 0,'-18'0'63,"-70"0"-48,-36 53-15,-87-35 0,-707 299 63,619-105-16,246-106-32,0 211 1,35-140 0,18-1-1,423 300 16,-264-388-31,35 71 16,-70-106-16,-19 0 16,19-18-16,70 18 15,-88-53-15,35 0 16,141 0 0,-70 0-1,141-159 1,-106-52-1,35-107 1,71-176 15,-283 283-15,-70 52 0,0 88-16,0-34 15,-353-319 16,265 354-31,-35-1 16,-1 18-16,89 36 16,-53-54-16,-1 53 31,-122-123-31,-265-229 47,282 299-47,17-17 15,18 17-15,1-17 16,34 35-16</inkml:trace>
  <inkml:trace contextRef="#ctx0" brushRef="#br0" timeOffset="9711.9894">6826 7303 0,'-53'-36'16,"36"-17"15,-1 53 0,-194-53 16,-35 0 0,195 36-31,-107-36 30,88 0-46,-88 35 16,89-17 0,-1 35-16,-176-18 31,142 18-31,34 0 16,-123 0-1,-212 89 16,248-72-31,-566 336 32,654-335-17,-177 158 17,176-158-32,1 17 0,-1 53 31,54-70-31,-19 17 15,36 18 1,0 0 0,0 0-16,0 35 15,335 441 17,159-211-32,-159-142 15,389-17 1,-89-53-1,88-18 17,-582-123-17,53-36-15,406-264 16,-212 70 0,35-246 15,-352 317-16,-71 123-15,0-52 16,0 17 15,0 18-15,-53 35 0,-18-18-1,-140-70 1,-54 35-1,-546-105 17,493 122-32,53 54 15,-52-18-15,-1 18 16,-34-18-16,-407-123 16</inkml:trace>
  <inkml:trace contextRef="#ctx0" brushRef="#br0" timeOffset="11225.3122">5045 3581 0,'0'-18'46,"-36"-194"-30,-1128-281 31,388 422 0,565 71-32,-178 71 17,231-36-32,-36 106 15,-36-35 1,-211 176 0,71 88-1,-177 89 16,477-388-31,52-1 16,0-35-16,1 142 16,17-36-1,317 459 17,-158-442-32,70 19 15,-70-107-15,35-34 16,-88-1-16,247 106 15,811-35 32,-635-106-31,-141 0 0,-141 0-1,35-18 16,-105-52-15,-124 34-16,123-105 16,-70 106-1,0-283 17,-89 54-17,1-177 1,-18 88-1,-71-176 17,54 388-17,-107-124 1,36 1 0,0 17-1,-53-124 16,141 336-15,-36 0-16,19-1 16,17 19-16,0-1 15,-18 1 17</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32:47.875"/>
    </inkml:context>
    <inkml:brush xml:id="br0">
      <inkml:brushProperty name="width" value="0.05292" units="cm"/>
      <inkml:brushProperty name="height" value="0.05292" units="cm"/>
      <inkml:brushProperty name="color" value="#FF0000"/>
    </inkml:brush>
  </inkml:definitions>
  <inkml:trace contextRef="#ctx0" brushRef="#br0">17145 11642 0,'-35'0'78,"-18"35"-62,-265 212 30,301-229-46,-142 211 47,141-212-47,-17 19 32,17-19-17,18 19 48,-35-1-48,0 53 17,-71 0-17,71-17 1,-36-18 15,71-18-15,-53 36-1,36-18 1,-19-1 0,-17 19 15,18-18-16,17 35 1,18-70 0,-35 17-1</inkml:trace>
  <inkml:trace contextRef="#ctx0" brushRef="#br0" timeOffset="2720.5483">22225 8943 0,'18'35'172,"-18"36"-157,0-36-15,-106 247 47,88-264-47,-35 158 63,-35-17-17,70-141-46,-17 17 16,35-17 15,-17 17 47,-19 0-62,36-17-16,-17 17 16,-1 0 15,18-17-15,0 0-1,-18 17 48,-35 0-32,53-17-15,0-1-1,0 19 79,-17 17-32,-1-36-46,0 1 0,-17 17-1</inkml:trace>
  <inkml:trace contextRef="#ctx0" brushRef="#br0" timeOffset="4177.3429">21467 10160 0,'0'18'172,"17"35"-157,18 70 16,-17-52-15,-18-18 31,18-36 187,35-17-77,0 0-142,229-106 32,-141 0 16,-123 106-48,17-17-15,0 17 31,0-35-15,71-18 15,-88 53-15</inkml:trace>
  <inkml:trace contextRef="#ctx0" brushRef="#br0" timeOffset="5544.4109">22049 9137 0,'17'-35'94,"19"-1"-78,193-69 31,-70-1 0,-142 88-32,-17 36 329,0-1-328,0 19-16,0-19 15,0 1 32,-17 88 0,-1-36-31,0-34-1,1 17 16,17-18-31</inkml:trace>
  <inkml:trace contextRef="#ctx0" brushRef="#br0" timeOffset="20681.7614">22260 7179 0,'0'53'172,"-17"35"-156,-1-35 15,18-18-31,0 1 0,0 17 16,35 264 46,1-299-15,52-18-16,-35 0-15,-18 0 0,0-18-1,-17 18 79,17-18-78,0 18-1,-17-17-15,0-1 16,-1 0 15,36-17-15,-53 18-1,36-19 1,16 1 15,-34-36-15,-18 36 0,35 0-16,-17 17 15,0-35 1,-1 36-1,-17-1 1,0 0 31,0 1-31,0-1 15,-17 1 0,-1 17-15,18-18-1,-35-17 1,-1-1 0,-34 19 15,52-1-16,-17 0 1,-18 1-16,18-19 31,0 19-15,17 17 0,0 0-16,-17-35 15,0 35 16,17 0 16,-17 0-31,17 0 0,-17 0 15,-18 0-16,18 0-15,-1 35 16,-17-35 15,18 53-15,18-53 0,-19 0-1,1 53 16</inkml:trace>
  <inkml:trace contextRef="#ctx0" brushRef="#br0" timeOffset="26728.0617">23848 8343 0,'-35'0'391,"-1"18"-391,19-18 16,-213 17 15,213 1-31,-1-18 15,0 0 1</inkml:trace>
  <inkml:trace contextRef="#ctx0" brushRef="#br0" timeOffset="43032.6563">22613 10001 0,'0'71'125,"0"35"-110,-53 88 1,53 194 47,0-53-1,0-300-62,0 36 31,0-18-15,0-18 0,0 18 15,0-36-16,0 19 267,0 34-267,0-34-15,0-1 16,53 35 15,0 36-15,88 141 62,-53-70-31,-52-142-32,-1 53 1,18 18 0,-53-88-1,17 17-15,19 35 32,-36-52-17,0 0 1,0 17-16,0-17 15,17-1 126,19 1 140,-19-18-265,1 17-16,123 19 31,-88 17 16,0-53 16,-18 0-48,-17 17 48</inkml:trace>
  <inkml:trace contextRef="#ctx0" brushRef="#br0" timeOffset="50080.5042">25241 8467 0,'36'88'109,"-19"-53"-109,107 230 47,-124-142-47,0-17 0,0-35 16,70 264-1,-70-282 1,18 158 15,-18-87 16,35-71 0,-35-36-32,0 1 17,18 17-1,-18-17 0,0 17 110,0-17-126,0 52 1,0 1-16,0 176 47,0-194-47,35-36 31,-35 54 0,0-36-31,18-35 16,-18 36 0,0-19 15,0 18-15,0-17 218,0 0-218,17-18-1,1 0 1,53 53 15,-19-53-15,37 17-16,-1 19 15,35 16 17,-17 1-1,-71-35-16,1 17 1,17-17 0,-36 0-16,19-1 15,-1 36 17,0-53-17,-17 0-15,-1 18 16,54-1-1,17 36 17,-70-53-17,-1 18-15,1 0 16,0-1 0,-1 1-1,54 0 1,17 34-1,-17 1 1,-36-35-16,-17-18 16,-1 0-1,71 35 17,-70-17-1,0 0-16</inkml:trace>
  <inkml:trace contextRef="#ctx0" brushRef="#br0" timeOffset="53040.9117">15840 9613 0,'17'0'47,"-17"88"78,0 89-125,0 370 46,53-248-46,-53 90 32,88 34-17,-70-17 1,70-36 0,36 106 15,-124-441-16,53 89 1,0 52 31,-18-158-31,-35 0-1,0 17 1,0-17-1,53 105 1,-36-88 0,19 18-1,-19-18 1,-17-17 0,53 106-1,-53-89 1,0 0 421,0 18-93,0-35-328,0 35-16,0 105 31,0-52-31,0-18 16,0 1-1,0-1 32,124-88 0,70 35-31,-35-17-16,158 35 15,-193-18-15,-54-35 16,230 35-1,229 89 17,-300-71-17,-87-18 1,-37-18 0,89 1 15,-176 0-16,0-1 17,17-17 30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36:21.949"/>
    </inkml:context>
    <inkml:brush xml:id="br0">
      <inkml:brushProperty name="width" value="0.05292" units="cm"/>
      <inkml:brushProperty name="height" value="0.05292" units="cm"/>
      <inkml:brushProperty name="color" value="#FF0000"/>
    </inkml:brush>
  </inkml:definitions>
  <inkml:trace contextRef="#ctx0" brushRef="#br0">17992 9701 0,'-141'0'172,"88"0"-172,-441 142 46,441-125-46,-529 265 63,35-141-1,423-88-46,1-53 15,70 0-31,18 0 47,17 18-31</inkml:trace>
  <inkml:trace contextRef="#ctx0" brushRef="#br0" timeOffset="895.1503">16104 9860 0</inkml:trace>
  <inkml:trace contextRef="#ctx0" brushRef="#br0" timeOffset="1831.6924">15857 9984 0,'-35'35'31,"-18"-35"94,-17 18-110,17 17 1,-18-18 0,-52 36 15,105-53-31,-70 18 16,70 0-1,-17-1 1,17-17 15,18 18 141,18 17-156,35-35-16,1164 124 46,-1005-124-46,-89 0 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40:56.124"/>
    </inkml:context>
    <inkml:brush xml:id="br0">
      <inkml:brushProperty name="width" value="0.05292" units="cm"/>
      <inkml:brushProperty name="height" value="0.05292" units="cm"/>
      <inkml:brushProperty name="color" value="#FF0000"/>
    </inkml:brush>
  </inkml:definitions>
  <inkml:trace contextRef="#ctx0" brushRef="#br0">29386 4357 0,'-53'0'110,"1"0"-95,-142 70 17,-177 107 14,-105 105 1,229-159-31,-106 54 31,230-107-32,105-70 1,0 18 0</inkml:trace>
  <inkml:trace contextRef="#ctx0" brushRef="#br0" timeOffset="4177.7096">25947 5697 0,'0'18'188,"-35"0"-188,-1 17 15,1 0 1,0 0-16,-142 107 47,89-72-47,-35 1 0,70-36 15,-300 159 32,229-123 0,107-71 0</inkml:trace>
  <inkml:trace contextRef="#ctx0" brushRef="#br0" timeOffset="7063.9713">26017 6668 0,'-17'17'359,"-1"1"-359,-88 70 31,53-53-15,-17 1-16,52-19 31,-17 18-31,17-35 0,-35 18 16,-17 35 46,-1 0 1,54-35-48,-19 17 1</inkml:trace>
  <inkml:trace contextRef="#ctx0" brushRef="#br0" timeOffset="8503.956">31133 7250 0,'-18'17'78,"0"-17"-62,1 18-16,-54 0 47,-176 105-1,-88 53 1,71-87-31,-89 140 15,282-211-15,-17 17-1,70-18 1,-52 19 31</inkml:trace>
  <inkml:trace contextRef="#ctx0" brushRef="#br0" timeOffset="14208.2701">29439 10407 0,'-17'18'109,"-54"-18"-93,1 0-16,-72 70 0,-440 177 31,388-159-15,36-17-16,-424 193 62,246-52-15,319-212-31,17 18 15,-18-18-15</inkml:trace>
  <inkml:trace contextRef="#ctx0" brushRef="#br0" timeOffset="17895.8655">25629 3792 0,'71'36'93,"70"-36"-77,18 17-16,335-17 47,-71-88 0,-264 35 15,-106 53-30,-18 0-32,18 0 15,0 0 16,-18 0-15,-17 18-16</inkml:trace>
  <inkml:trace contextRef="#ctx0" brushRef="#br0" timeOffset="19417.7965">25506 9596 0,'0'0'0,"17"0"15,19 0 1,281 35 31,-211-35-47,35 0 16,388 0 15,1288-88 16,-265-89-16,-1111 89-15,-176 18-1,-177 34 1,-70 36-1,-1 0 79,1 0-78,53 0-1,34 0 1,-52 0 0,-17 0-1</inkml:trace>
  <inkml:trace contextRef="#ctx0" brushRef="#br0" timeOffset="22112.1339">29122 10089 0,'-18'18'156,"-35"17"-140,-105 71 15,158-88-31,-18-1 16,0 1-16,-17 0 47,-18 35 15,0-18 1,18 0-48,-18 1 1,-18 16 0,-193 195 15,211-211-16,35-19-15,-17 19 16,-18 16 187,35-34-187,-17 17 15,17-17 47</inkml:trace>
  <inkml:trace contextRef="#ctx0" brushRef="#br0" timeOffset="23375.5893">26652 11430 0,'-53'18'109,"18"-1"-109,-35 19 16,-248 158 31,283-194 0,17 17-16</inkml:trace>
  <inkml:trace contextRef="#ctx0" brushRef="#br0" timeOffset="26032.3379">30674 12629 0,'-106'71'438,"89"-53"-423,-160 17-15,-617 282 63,724-317-63,52 0 15,18 18 32</inkml:trace>
  <inkml:trace contextRef="#ctx0" brushRef="#br0" timeOffset="27192.0318">28116 13847 0,'-17'17'125,"-107"54"-109,89-36-16,-512 265 31,53-88 16,459-195 0</inkml:trace>
  <inkml:trace contextRef="#ctx0" brushRef="#br0" timeOffset="42968.1726">25612 15716 0,'-36'18'141,"19"-18"-126,-407 264 32,213-52 0,211-194-31,-53 35-16,-18 0 0,-140 52 46,158-34-14,53-53 30,-18-1-46</inkml:trace>
  <inkml:trace contextRef="#ctx0" brushRef="#br0" timeOffset="43863.8146">24430 16880 0,'-53'36'156,"-88"52"-156,-582 318 47,617-336-47,-88 18 16,106-35-16,-54 0 31,125-35-15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42:01.765"/>
    </inkml:context>
    <inkml:brush xml:id="br0">
      <inkml:brushProperty name="width" value="0.05292" units="cm"/>
      <inkml:brushProperty name="height" value="0.05292" units="cm"/>
      <inkml:brushProperty name="color" value="#FF0000"/>
    </inkml:brush>
  </inkml:definitions>
  <inkml:trace contextRef="#ctx0" brushRef="#br0">13141 4480 0</inkml:trace>
  <inkml:trace contextRef="#ctx0" brushRef="#br0" timeOffset="13928.4719">23971 4233 0</inkml:trace>
  <inkml:trace contextRef="#ctx0" brushRef="#br0" timeOffset="15264.4244">12947 2999 0</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46:25.012"/>
    </inkml:context>
    <inkml:brush xml:id="br0">
      <inkml:brushProperty name="width" value="0.05292" units="cm"/>
      <inkml:brushProperty name="height" value="0.05292" units="cm"/>
      <inkml:brushProperty name="color" value="#FF0000"/>
    </inkml:brush>
  </inkml:definitions>
  <inkml:trace contextRef="#ctx0" brushRef="#br0">33761 10813 0,'0'-18'172,"-53"18"-157,18 35-15,-177 142 32,177-142-32,-36 36 15,-176 123 1,-70 70 62,140-158-31,124-88-32,-35-1 1,88 1 15,-17-18-15</inkml:trace>
  <inkml:trace contextRef="#ctx0" brushRef="#br0" timeOffset="1416.5826">32526 11553 0,'-70'18'282,"34"35"-282,1-18 15,17-17-15,-105 123 63,123-106 62,53-17-78,0-18-32,-36 0-15,19 0 16,17 18 0,-36-1-1,36 36 32,-35-35-31,17 17-1,-17-35 32,-1 18-31,1-18-1,0 17 1</inkml:trace>
  <inkml:trace contextRef="#ctx0" brushRef="#br0" timeOffset="3960.9068">16969 3616 0,'-18'18'172,"-123"52"-172,-212 71 47,177-70-31,35-18 15,88-18-16,-388 124 17,-18 105-17,89-140 1,70-18 0,18-53 30,264-36-30,-158 71 0,34-70-1,-387 194 1,423-177 15,106-17-31,-35 123 16,-159-71-1,-423 213 17</inkml:trace>
  <inkml:trace contextRef="#ctx0" brushRef="#br0" timeOffset="5369.3835">12665 5292 0,'-18'35'219,"0"-17"-219,-211 123 63,141-88-48,-106 17 1,88-17 62,124-53 141,17 35-219,0-17 15,71-18-15,0 71 32,-18-54-17,-70-17-15,-1 0 16,1 18-1,0-18 1,-1 0 109</inkml:trace>
  <inkml:trace contextRef="#ctx0" brushRef="#br0" timeOffset="44664.1883">19985 13441 0,'0'-18'94,"-35"18"-78,-1 53-16,1 0 15,-88 176 16,34 106 16,19-193 0,70-107-31,0 0 15,-18 18-15,-17 53-1,17-71 1,-17 18 31,35-35-47,0 35 31,-18-36-15</inkml:trace>
  <inkml:trace contextRef="#ctx0" brushRef="#br0" timeOffset="45912.5854">18203 13847 0,'-17'88'94,"34"194"-94,89 88 16,441 653 46,35-529 1,-547-476-63,1 17 31,-1-17-16,-17-18 1</inkml:trace>
  <inkml:trace contextRef="#ctx0" brushRef="#br0" timeOffset="50167.6771">1464 9596 0,'0'17'235,"18"1"-235,35-18 15,17 0-15,107-71 32,-89 54-17,-53-19-15,141-52 31,336-176 32,1023 228-16,-1095 36-32,160 0 1,-71 0 0,-246 0-1,263-70 17,-387 17-17,229 53 1,-247 0-1,265 0 17,-265-18-17,0 18-15,0-53 16,18 36-16,-53 17 16,159-89-1,352-122 16,-458 123-15,-106 88 0,17-36-1,1-17 17,-54 53-32,19-17 15,-19 17-15,1-36 16,17 36-1,0 0-15,195-70 32,-72 70-32,1-71 15,0 18-15,53-35 16,-124 88-16,53-123 16,-123 105-1,52 18 1,89-123-1,-124 105 1,-17 18 0,35-35 15,-36 17-31,1 18 16,0-18-16,35 1 15,-36-1-15,54-35 16,-36 36 15,18-19-15,0 36-1,70-35 1,36-18 0,159-70 15,-230 105-31,-35-35 15,17 36-15,-70-1 0,88-35 16,54 18 0,16-36-1,-87 18-15,335-17 32,-336 70-32,71-36 15,-88 36 1,18 0-16,-36 0 15,-35-17-15,88 17 47,-70-18-31,-1 0 0</inkml:trace>
  <inkml:trace contextRef="#ctx0" brushRef="#br0" timeOffset="102272.583">15769 8925 0,'124'18'125,"-54"88"-125,195 123 15,-36-53-15,1447 865 47,-1412-917-47,671 317 47,-811-371-47,34-17 16,107 35-1,-141-17 1,-36-36-16,0 36 16,-70-71-16,140 53 31,-105-18-31,-18 18 15,36-36-15,-53 1 16,-1-18 0</inkml:trace>
  <inkml:trace contextRef="#ctx0" brushRef="#br0" timeOffset="103528.8767">20426 11377 0,'0'35'203,"17"-17"-187,89 158 15,-70-140-16,34 34 17,-17 1-17,-35-54-15,35 72 16,-36-89 15,36 53 0,-53-36-15,-88-17 140,-18 0-140,0 0-16,-229 0 31,300 0-31,-18 0 31,0 0-15,18 0 15</inkml:trace>
  <inkml:trace contextRef="#ctx0" brushRef="#br0" timeOffset="624617.5165">19491 13670 0,'0'-17'62,"-71"69"-46,-475 795 31,440-618-32,-459 636 16,389-548 1,176-282-32,0 36 15,-18-18 1</inkml:trace>
  <inkml:trace contextRef="#ctx0" brushRef="#br0" timeOffset="626073.0374">20003 13529 0,'0'35'78,"17"71"-62,107 600 15,193 246 16,-264-828 31</inkml:trace>
  <inkml:trace contextRef="#ctx0" brushRef="#br0" timeOffset="626673.0979">21008 13988 0,'-53'70'31,"-70"54"-15,-248 299-1,177-264 1,-829 934 46,900-952-30</inkml:trace>
  <inkml:trace contextRef="#ctx0" brushRef="#br0" timeOffset="646551.6041">24571 15505 0,'0'35'203,"35"35"-187,18 54-1,-35-124-15,35 53 16,0 17 15,-18-34-31,-17-1 16,-1-35-16,89 88 62,18 0-30,-72-52-32,-16 17 15,-1-53 1,0 0 62,159-36-62</inkml:trace>
  <inkml:trace contextRef="#ctx0" brushRef="#br0" timeOffset="647164.513">24994 15416 0,'0'0'0,"-123"36"15,88-19-15,-18 1 16,-300 158 47,176-52-17,160-107-30</inkml:trace>
  <inkml:trace contextRef="#ctx0" brushRef="#br0" timeOffset="649705.6121">24730 15646 0,'0'35'125,"0"18"-125,-71 123 47,-35 54 0,-264 193 16,141-353-48,-124 1 1,-212 123 15,389-123 0,105-18 1,-34-36-32,-1 36 47,53-18-32</inkml:trace>
  <inkml:trace contextRef="#ctx0" brushRef="#br0" timeOffset="654712.0986">29916 15011 0</inkml:trace>
  <inkml:trace contextRef="#ctx0" brushRef="#br0" timeOffset="655328.9011">29951 15099 0</inkml:trace>
  <inkml:trace contextRef="#ctx0" brushRef="#br0" timeOffset="655896.9414">30021 15064 0</inkml:trace>
  <inkml:trace contextRef="#ctx0" brushRef="#br0" timeOffset="657962.0648">24183 12929 0</inkml:trace>
  <inkml:trace contextRef="#ctx0" brushRef="#br0" timeOffset="659090.075">24659 12982 0,'0'36'63,"0"34"-32,0 36-15,18-18 30,52-53 17,-34 1-47,17 17-1,-18-18 16,-18-18-15</inkml:trace>
  <inkml:trace contextRef="#ctx0" brushRef="#br0" timeOffset="659617.5972">25135 13159 0,'0'-18'16,"-17"18"15,-36 0-16,0 35 1,-159 36 15,195-71-31,-72 0 32,54 53-1</inkml:trace>
  <inkml:trace contextRef="#ctx0" brushRef="#br0" timeOffset="660553.1042">29245 12100 0,'18'18'31,"17"88"0,18-53-31,-53-36 16,35 36-16,18 71 47,-35-89-16,0-17 16</inkml:trace>
  <inkml:trace contextRef="#ctx0" brushRef="#br0" timeOffset="661145.6461">29510 12224 0,'0'0'0,"-35"17"15,-18-17-15,-124 53 47,71 0 0,89-53-16</inkml:trace>
  <inkml:trace contextRef="#ctx0" brushRef="#br0" timeOffset="663273.1661">25912 11871 0</inkml:trace>
  <inkml:trace contextRef="#ctx0" brushRef="#br0" timeOffset="664905.3468">29863 11359 0,'0'-17'0,"-18"17"47,0 17-31,18 36 15,0 0-31,0 318 63</inkml:trace>
  <inkml:trace contextRef="#ctx0" brushRef="#br0" timeOffset="665641.5667">29933 11536 0,'0'0'0,"-35"0"16,-71 0 0,71 0-1,17 0-15,-193 0 32,-160 123 30,353-123-31</inkml:trace>
  <inkml:trace contextRef="#ctx0" brushRef="#br0" timeOffset="681571.1534">21766 13670 0</inkml:trace>
  <inkml:trace contextRef="#ctx0" brushRef="#br0" timeOffset="682178.5615">21766 13670 0,'0'35'62,"53"36"-46,-35-53-16,-18-1 15,18-17-15,-1 36 47,1-19 0</inkml:trace>
  <inkml:trace contextRef="#ctx0" brushRef="#br0" timeOffset="682665.511">21996 13353 0,'-36'0'47,"1"0"-47,0 0 16,-212 176 15,88-88-16,-264 194 1,299-158-16,19-36 16,16 18-16,36-35 31,53-54-31,0-34 78,53-54-62</inkml:trace>
  <inkml:trace contextRef="#ctx0" brushRef="#br0" timeOffset="684425.7305">32156 12188 0,'0'-17'15,"-36"34"110,36 19-109,0 123 31,0-124-32,0-18 1</inkml:trace>
  <inkml:trace contextRef="#ctx0" brushRef="#br0" timeOffset="684865.098">32191 12435 0,'-18'0'16,"-87"0"0,-389 89 31,335-54 15,124-35-46,17 0 62</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15.88089" units="1/cm"/>
          <inkml:channelProperty channel="Y" name="resolution" value="15.88235" units="1/cm"/>
          <inkml:channelProperty channel="T" name="resolution" value="1" units="1/dev"/>
        </inkml:channelProperties>
      </inkml:inkSource>
      <inkml:timestamp xml:id="ts0" timeString="2024-06-12T00:58:09.887"/>
    </inkml:context>
    <inkml:brush xml:id="br0">
      <inkml:brushProperty name="width" value="0.05292" units="cm"/>
      <inkml:brushProperty name="height" value="0.05292" units="cm"/>
      <inkml:brushProperty name="color" value="#FF0000"/>
    </inkml:brush>
  </inkml:definitions>
  <inkml:trace contextRef="#ctx0" brushRef="#br0">30321 12383 0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97364AF4-A6FC-4BCA-AAF0-B75CE602262F}" type="datetimeFigureOut">
              <a:rPr lang="es-EC" smtClean="0"/>
              <a:t>11/6/2024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1101577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7364AF4-A6FC-4BCA-AAF0-B75CE602262F}" type="datetimeFigureOut">
              <a:rPr lang="es-EC" smtClean="0"/>
              <a:t>11/6/2024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154723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7364AF4-A6FC-4BCA-AAF0-B75CE602262F}" type="datetimeFigureOut">
              <a:rPr lang="es-EC" smtClean="0"/>
              <a:t>11/6/2024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3369440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8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7364AF4-A6FC-4BCA-AAF0-B75CE602262F}" type="datetimeFigureOut">
              <a:rPr lang="es-EC" smtClean="0"/>
              <a:t>11/6/2024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225332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97364AF4-A6FC-4BCA-AAF0-B75CE602262F}" type="datetimeFigureOut">
              <a:rPr lang="es-EC" smtClean="0"/>
              <a:t>11/6/2024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10718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97364AF4-A6FC-4BCA-AAF0-B75CE602262F}" type="datetimeFigureOut">
              <a:rPr lang="es-EC" smtClean="0"/>
              <a:t>11/6/2024</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3887968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97364AF4-A6FC-4BCA-AAF0-B75CE602262F}" type="datetimeFigureOut">
              <a:rPr lang="es-EC" smtClean="0"/>
              <a:t>11/6/2024</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206549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97364AF4-A6FC-4BCA-AAF0-B75CE602262F}" type="datetimeFigureOut">
              <a:rPr lang="es-EC" smtClean="0"/>
              <a:t>11/6/2024</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219240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7364AF4-A6FC-4BCA-AAF0-B75CE602262F}" type="datetimeFigureOut">
              <a:rPr lang="es-EC" smtClean="0"/>
              <a:t>11/6/2024</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353795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7364AF4-A6FC-4BCA-AAF0-B75CE602262F}" type="datetimeFigureOut">
              <a:rPr lang="es-EC" smtClean="0"/>
              <a:t>11/6/2024</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373954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7364AF4-A6FC-4BCA-AAF0-B75CE602262F}" type="datetimeFigureOut">
              <a:rPr lang="es-EC" smtClean="0"/>
              <a:t>11/6/2024</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F8F5599-BFD8-477B-8A63-256BCB3D1331}" type="slidenum">
              <a:rPr lang="es-EC" smtClean="0"/>
              <a:t>‹Nº›</a:t>
            </a:fld>
            <a:endParaRPr lang="es-EC"/>
          </a:p>
        </p:txBody>
      </p:sp>
    </p:spTree>
    <p:extLst>
      <p:ext uri="{BB962C8B-B14F-4D97-AF65-F5344CB8AC3E}">
        <p14:creationId xmlns:p14="http://schemas.microsoft.com/office/powerpoint/2010/main" val="65116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64AF4-A6FC-4BCA-AAF0-B75CE602262F}" type="datetimeFigureOut">
              <a:rPr lang="es-EC" smtClean="0"/>
              <a:t>11/6/2024</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F5599-BFD8-477B-8A63-256BCB3D1331}" type="slidenum">
              <a:rPr lang="es-EC" smtClean="0"/>
              <a:t>‹Nº›</a:t>
            </a:fld>
            <a:endParaRPr lang="es-EC"/>
          </a:p>
        </p:txBody>
      </p:sp>
    </p:spTree>
    <p:extLst>
      <p:ext uri="{BB962C8B-B14F-4D97-AF65-F5344CB8AC3E}">
        <p14:creationId xmlns:p14="http://schemas.microsoft.com/office/powerpoint/2010/main" val="2003559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customXml" Target="../ink/ink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customXml" Target="../ink/ink8.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oshwiki.eu/wiki/Aspectos_generales_de_seguridad_y_salud_en_el_trabajo_(SST)#cite_note-23" TargetMode="External"/><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customXml" Target="../ink/ink9.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dvd-dental.com/equipamiento/rayos-x.html?utm_source=dvd-dental.com&amp;utm_medium=blog&amp;utm_content=Riesgos+laborales+en+la+clinica+dental&amp;utm_campaign=Cmkt"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7.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5.emf"/><Relationship Id="rId5" Type="http://schemas.openxmlformats.org/officeDocument/2006/relationships/customXml" Target="../ink/ink10.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 Id="rId5" Type="http://schemas.openxmlformats.org/officeDocument/2006/relationships/image" Target="../media/image72.emf"/><Relationship Id="rId4" Type="http://schemas.openxmlformats.org/officeDocument/2006/relationships/customXml" Target="../ink/ink11.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jpe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jpeg"/><Relationship Id="rId2" Type="http://schemas.openxmlformats.org/officeDocument/2006/relationships/image" Target="../media/image80.png"/><Relationship Id="rId16" Type="http://schemas.openxmlformats.org/officeDocument/2006/relationships/image" Target="../media/image93.emf"/><Relationship Id="rId1" Type="http://schemas.openxmlformats.org/officeDocument/2006/relationships/slideLayout" Target="../slideLayouts/slideLayout12.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5" Type="http://schemas.openxmlformats.org/officeDocument/2006/relationships/customXml" Target="../ink/ink12.xml"/><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jpeg"/><Relationship Id="rId14" Type="http://schemas.openxmlformats.org/officeDocument/2006/relationships/image" Target="../media/image92.jpeg"/></Relationships>
</file>

<file path=ppt/slides/_rels/slide44.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6.jpeg"/><Relationship Id="rId7" Type="http://schemas.openxmlformats.org/officeDocument/2006/relationships/diagramColors" Target="../diagrams/colors2.xml"/><Relationship Id="rId2" Type="http://schemas.openxmlformats.org/officeDocument/2006/relationships/image" Target="../media/image95.png"/><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png"/><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70.jpeg"/><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114.jpe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01" y="391639"/>
            <a:ext cx="9009389" cy="304524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041" y="4386419"/>
            <a:ext cx="8786058" cy="183026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010" y="6071184"/>
            <a:ext cx="3157582" cy="612132"/>
          </a:xfrm>
          <a:prstGeom prst="rect">
            <a:avLst/>
          </a:prstGeom>
        </p:spPr>
      </p:pic>
      <p:pic>
        <p:nvPicPr>
          <p:cNvPr id="7" name="Imagen 6"/>
          <p:cNvPicPr>
            <a:picLocks noChangeAspect="1"/>
          </p:cNvPicPr>
          <p:nvPr/>
        </p:nvPicPr>
        <p:blipFill>
          <a:blip r:embed="rId5"/>
          <a:stretch>
            <a:fillRect/>
          </a:stretch>
        </p:blipFill>
        <p:spPr>
          <a:xfrm>
            <a:off x="9506607" y="520262"/>
            <a:ext cx="2490985" cy="4011652"/>
          </a:xfrm>
          <a:prstGeom prst="rect">
            <a:avLst/>
          </a:prstGeom>
          <a:ln>
            <a:noFill/>
          </a:ln>
          <a:effectLst>
            <a:softEdge rad="112500"/>
          </a:effectLst>
        </p:spPr>
      </p:pic>
    </p:spTree>
    <p:extLst>
      <p:ext uri="{BB962C8B-B14F-4D97-AF65-F5344CB8AC3E}">
        <p14:creationId xmlns:p14="http://schemas.microsoft.com/office/powerpoint/2010/main" val="1358397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lum bright="70000" contrast="-70000"/>
          </a:blip>
          <a:srcRect t="7858"/>
          <a:stretch/>
        </p:blipFill>
        <p:spPr>
          <a:xfrm>
            <a:off x="0" y="171450"/>
            <a:ext cx="12192000" cy="6686550"/>
          </a:xfrm>
          <a:prstGeom prst="rect">
            <a:avLst/>
          </a:prstGeom>
        </p:spPr>
      </p:pic>
      <p:sp>
        <p:nvSpPr>
          <p:cNvPr id="2" name="Text Box 4"/>
          <p:cNvSpPr txBox="1">
            <a:spLocks noChangeArrowheads="1"/>
          </p:cNvSpPr>
          <p:nvPr/>
        </p:nvSpPr>
        <p:spPr bwMode="auto">
          <a:xfrm>
            <a:off x="609600" y="720725"/>
            <a:ext cx="10820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kumimoji="1" sz="2400">
                <a:solidFill>
                  <a:schemeClr val="tx1"/>
                </a:solidFill>
                <a:latin typeface="Times New Roman" panose="02020603050405020304" pitchFamily="18" charset="0"/>
              </a:defRPr>
            </a:lvl1pPr>
            <a:lvl2pPr marL="914400" indent="-457200" algn="l">
              <a:defRPr kumimoji="1" sz="2400">
                <a:solidFill>
                  <a:schemeClr val="tx1"/>
                </a:solidFill>
                <a:latin typeface="Times New Roman" panose="02020603050405020304" pitchFamily="18" charset="0"/>
              </a:defRPr>
            </a:lvl2pPr>
            <a:lvl3pPr marL="1371600" indent="-457200" algn="l">
              <a:defRPr kumimoji="1" sz="2400">
                <a:solidFill>
                  <a:schemeClr val="tx1"/>
                </a:solidFill>
                <a:latin typeface="Times New Roman" panose="02020603050405020304" pitchFamily="18" charset="0"/>
              </a:defRPr>
            </a:lvl3pPr>
            <a:lvl4pPr marL="1828800" indent="-457200" algn="l">
              <a:defRPr kumimoji="1" sz="2400">
                <a:solidFill>
                  <a:schemeClr val="tx1"/>
                </a:solidFill>
                <a:latin typeface="Times New Roman" panose="02020603050405020304" pitchFamily="18" charset="0"/>
              </a:defRPr>
            </a:lvl4pPr>
            <a:lvl5pPr marL="2286000" indent="-457200" algn="l">
              <a:defRPr kumimoji="1" sz="2400">
                <a:solidFill>
                  <a:schemeClr val="tx1"/>
                </a:solidFill>
                <a:latin typeface="Times New Roman" panose="02020603050405020304" pitchFamily="18" charset="0"/>
              </a:defRPr>
            </a:lvl5pPr>
            <a:lvl6pPr marL="2743200" indent="-457200" fontAlgn="base">
              <a:spcBef>
                <a:spcPct val="0"/>
              </a:spcBef>
              <a:spcAft>
                <a:spcPct val="0"/>
              </a:spcAft>
              <a:defRPr kumimoji="1" sz="2400">
                <a:solidFill>
                  <a:schemeClr val="tx1"/>
                </a:solidFill>
                <a:latin typeface="Times New Roman" panose="02020603050405020304" pitchFamily="18" charset="0"/>
              </a:defRPr>
            </a:lvl6pPr>
            <a:lvl7pPr marL="3200400" indent="-457200" fontAlgn="base">
              <a:spcBef>
                <a:spcPct val="0"/>
              </a:spcBef>
              <a:spcAft>
                <a:spcPct val="0"/>
              </a:spcAft>
              <a:defRPr kumimoji="1" sz="2400">
                <a:solidFill>
                  <a:schemeClr val="tx1"/>
                </a:solidFill>
                <a:latin typeface="Times New Roman" panose="02020603050405020304" pitchFamily="18" charset="0"/>
              </a:defRPr>
            </a:lvl7pPr>
            <a:lvl8pPr marL="3657600" indent="-457200" fontAlgn="base">
              <a:spcBef>
                <a:spcPct val="0"/>
              </a:spcBef>
              <a:spcAft>
                <a:spcPct val="0"/>
              </a:spcAft>
              <a:defRPr kumimoji="1" sz="2400">
                <a:solidFill>
                  <a:schemeClr val="tx1"/>
                </a:solidFill>
                <a:latin typeface="Times New Roman" panose="02020603050405020304" pitchFamily="18" charset="0"/>
              </a:defRPr>
            </a:lvl8pPr>
            <a:lvl9pPr marL="4114800" indent="-457200" fontAlgn="base">
              <a:spcBef>
                <a:spcPct val="0"/>
              </a:spcBef>
              <a:spcAft>
                <a:spcPct val="0"/>
              </a:spcAft>
              <a:defRPr kumimoji="1" sz="2400">
                <a:solidFill>
                  <a:schemeClr val="tx1"/>
                </a:solidFill>
                <a:latin typeface="Times New Roman" panose="02020603050405020304" pitchFamily="18" charset="0"/>
              </a:defRPr>
            </a:lvl9pPr>
          </a:lstStyle>
          <a:p>
            <a:pPr algn="just">
              <a:buFontTx/>
              <a:buAutoNum type="arabicPeriod" startAt="5"/>
            </a:pPr>
            <a:r>
              <a:rPr kumimoji="0" lang="es-ES_tradnl" altLang="es-EC" sz="2100" dirty="0">
                <a:latin typeface="Arial" panose="020B0604020202020204" pitchFamily="34" charset="0"/>
              </a:rPr>
              <a:t>Los empleadores tienen la responsabilidad moral, y a menudo jurídica de proteger a sus trabajadores.</a:t>
            </a:r>
          </a:p>
          <a:p>
            <a:pPr algn="just">
              <a:buFontTx/>
              <a:buAutoNum type="arabicPeriod" startAt="5"/>
            </a:pPr>
            <a:endParaRPr kumimoji="0" lang="es-ES_tradnl" altLang="es-EC" sz="2100" dirty="0">
              <a:latin typeface="Arial" panose="020B0604020202020204" pitchFamily="34" charset="0"/>
            </a:endParaRPr>
          </a:p>
          <a:p>
            <a:pPr algn="just">
              <a:buFontTx/>
              <a:buAutoNum type="arabicPeriod" startAt="5"/>
            </a:pPr>
            <a:r>
              <a:rPr kumimoji="0" lang="es-ES_tradnl" altLang="es-EC" sz="2100" dirty="0">
                <a:latin typeface="Arial" panose="020B0604020202020204" pitchFamily="34" charset="0"/>
              </a:rPr>
              <a:t>En todo el mundo son frecuentes los accidentes y las enfermedades relacionadas con el trabajo, que a menudo tienen múltiples consecuencias negativas directas e indirectas para los trabajadores y sus familias. Un solo accidente o una mera enfermedad puede acarrear enormes pérdidas para los trabajadores y empleadores.</a:t>
            </a:r>
          </a:p>
          <a:p>
            <a:pPr algn="just">
              <a:buFontTx/>
              <a:buAutoNum type="arabicPeriod" startAt="5"/>
            </a:pPr>
            <a:endParaRPr kumimoji="0" lang="es-ES_tradnl" altLang="es-EC" sz="2100" dirty="0">
              <a:latin typeface="Arial" panose="020B0604020202020204" pitchFamily="34" charset="0"/>
            </a:endParaRPr>
          </a:p>
          <a:p>
            <a:pPr algn="just">
              <a:buFontTx/>
              <a:buAutoNum type="arabicPeriod" startAt="5"/>
            </a:pPr>
            <a:r>
              <a:rPr kumimoji="0" lang="es-ES_tradnl" altLang="es-EC" sz="2100" dirty="0">
                <a:latin typeface="Arial" panose="020B0604020202020204" pitchFamily="34" charset="0"/>
              </a:rPr>
              <a:t>Unos programas eficaces de salud y seguridad en el lugar de trabajo pueden ayudar a salvar vidas de trabajadores al disminuir sus riesgos y sus consecuencias. Los programas eficaces también pueden tener consecuencias positivas en la moral y la productividad de los trabajadores y ahorrar mucho dinero a los empleadores.</a:t>
            </a:r>
          </a:p>
        </p:txBody>
      </p:sp>
    </p:spTree>
    <p:extLst>
      <p:ext uri="{BB962C8B-B14F-4D97-AF65-F5344CB8AC3E}">
        <p14:creationId xmlns:p14="http://schemas.microsoft.com/office/powerpoint/2010/main" val="13504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0914" y="460552"/>
            <a:ext cx="3744686" cy="4124206"/>
          </a:xfrm>
          <a:prstGeom prst="rect">
            <a:avLst/>
          </a:prstGeom>
        </p:spPr>
        <p:txBody>
          <a:bodyPr wrap="square">
            <a:spAutoFit/>
          </a:bodyPr>
          <a:lstStyle/>
          <a:p>
            <a:pPr algn="just">
              <a:buFont typeface="Arial" panose="020B0604020202020204" pitchFamily="34" charset="0"/>
              <a:buChar char="•"/>
            </a:pPr>
            <a:r>
              <a:rPr lang="es-EC" sz="2800" b="0" i="0" dirty="0" smtClean="0">
                <a:solidFill>
                  <a:srgbClr val="FF0000"/>
                </a:solidFill>
                <a:effectLst/>
                <a:latin typeface="Arial" panose="020B0604020202020204" pitchFamily="34" charset="0"/>
                <a:cs typeface="Arial" panose="020B0604020202020204" pitchFamily="34" charset="0"/>
              </a:rPr>
              <a:t>PELIGRO</a:t>
            </a:r>
            <a:r>
              <a:rPr lang="es-EC" b="0" i="0" dirty="0" smtClean="0">
                <a:solidFill>
                  <a:srgbClr val="000000"/>
                </a:solidFill>
                <a:effectLst/>
                <a:latin typeface="Arial" panose="020B0604020202020204" pitchFamily="34" charset="0"/>
                <a:cs typeface="Arial" panose="020B0604020202020204" pitchFamily="34" charset="0"/>
              </a:rPr>
              <a:t>  Se define como cualquier fuente, situación o acto con un potencial de producir un daño en términos de una lesión o enfermedad, daño a la propiedad, daño al medio ambiente o una combinación de éstos</a:t>
            </a:r>
            <a:r>
              <a:rPr lang="es-EC" dirty="0" smtClean="0">
                <a:solidFill>
                  <a:srgbClr val="000000"/>
                </a:solidFill>
                <a:latin typeface="Arial" panose="020B0604020202020204" pitchFamily="34" charset="0"/>
                <a:cs typeface="Arial" panose="020B0604020202020204" pitchFamily="34" charset="0"/>
              </a:rPr>
              <a:t>.</a:t>
            </a:r>
          </a:p>
          <a:p>
            <a:pPr algn="just"/>
            <a:r>
              <a:rPr lang="es-EC" b="0" i="0" dirty="0" smtClean="0">
                <a:solidFill>
                  <a:srgbClr val="000000"/>
                </a:solidFill>
                <a:effectLst/>
                <a:latin typeface="Arial" panose="020B0604020202020204" pitchFamily="34" charset="0"/>
                <a:cs typeface="Arial" panose="020B0604020202020204" pitchFamily="34" charset="0"/>
              </a:rPr>
              <a:t>Este término se usa para describir algo presente en el lugar de trabajo que tiene el potencial de causar una lesión a los trabajadores, ya sea un accidente de trabajo o una enfermedad profesional.</a:t>
            </a:r>
            <a:endParaRPr lang="es-EC" b="0" i="0" dirty="0">
              <a:solidFill>
                <a:srgbClr val="000000"/>
              </a:solidFill>
              <a:effectLst/>
              <a:latin typeface="Arial" panose="020B0604020202020204" pitchFamily="34" charset="0"/>
              <a:cs typeface="Arial" panose="020B0604020202020204" pitchFamily="34" charset="0"/>
            </a:endParaRPr>
          </a:p>
        </p:txBody>
      </p:sp>
      <p:sp>
        <p:nvSpPr>
          <p:cNvPr id="3" name="Rectángulo 2"/>
          <p:cNvSpPr/>
          <p:nvPr/>
        </p:nvSpPr>
        <p:spPr>
          <a:xfrm>
            <a:off x="5647870" y="703015"/>
            <a:ext cx="4093029" cy="1969770"/>
          </a:xfrm>
          <a:prstGeom prst="rect">
            <a:avLst/>
          </a:prstGeom>
        </p:spPr>
        <p:txBody>
          <a:bodyPr wrap="square">
            <a:spAutoFit/>
          </a:bodyPr>
          <a:lstStyle/>
          <a:p>
            <a:pPr algn="just"/>
            <a:r>
              <a:rPr lang="es-EC" sz="3200" b="1" i="0" dirty="0" smtClean="0">
                <a:solidFill>
                  <a:srgbClr val="00B050"/>
                </a:solidFill>
                <a:effectLst/>
                <a:latin typeface="Arial" panose="020B0604020202020204" pitchFamily="34" charset="0"/>
                <a:cs typeface="Arial" panose="020B0604020202020204" pitchFamily="34" charset="0"/>
              </a:rPr>
              <a:t>Riesgo </a:t>
            </a:r>
            <a:r>
              <a:rPr lang="es-EC" b="0" i="0" dirty="0" smtClean="0">
                <a:solidFill>
                  <a:srgbClr val="000000"/>
                </a:solidFill>
                <a:effectLst/>
                <a:latin typeface="Arial" panose="020B0604020202020204" pitchFamily="34" charset="0"/>
                <a:cs typeface="Arial" panose="020B0604020202020204" pitchFamily="34" charset="0"/>
              </a:rPr>
              <a:t>– Se trata de la combinación de la probabilidad de que ocurra un evento o una exposición peligrosa y la severidad de la lesión o enfermedad que puede ser causada por el evento o exposición</a:t>
            </a:r>
            <a:endParaRPr lang="es-EC" dirty="0">
              <a:latin typeface="Arial" panose="020B0604020202020204" pitchFamily="34" charset="0"/>
              <a:cs typeface="Arial" panose="020B0604020202020204" pitchFamily="34" charset="0"/>
            </a:endParaRPr>
          </a:p>
        </p:txBody>
      </p:sp>
      <p:sp>
        <p:nvSpPr>
          <p:cNvPr id="6" name="Rectángulo 5"/>
          <p:cNvSpPr/>
          <p:nvPr/>
        </p:nvSpPr>
        <p:spPr>
          <a:xfrm>
            <a:off x="5399314" y="2847539"/>
            <a:ext cx="6589485" cy="3354765"/>
          </a:xfrm>
          <a:prstGeom prst="rect">
            <a:avLst/>
          </a:prstGeom>
        </p:spPr>
        <p:txBody>
          <a:bodyPr wrap="square">
            <a:spAutoFit/>
          </a:bodyPr>
          <a:lstStyle/>
          <a:p>
            <a:r>
              <a:rPr lang="es-EC" sz="3200" b="1" dirty="0" smtClean="0">
                <a:solidFill>
                  <a:srgbClr val="7030A0"/>
                </a:solidFill>
                <a:latin typeface="Arial" panose="020B0604020202020204" pitchFamily="34" charset="0"/>
                <a:cs typeface="Arial" panose="020B0604020202020204" pitchFamily="34" charset="0"/>
              </a:rPr>
              <a:t>EVALUACIÓN DE RIESGOS </a:t>
            </a:r>
            <a:endParaRPr lang="es-EC" sz="2000" dirty="0">
              <a:latin typeface="Arial" panose="020B0604020202020204" pitchFamily="34" charset="0"/>
              <a:cs typeface="Arial" panose="020B0604020202020204" pitchFamily="34" charset="0"/>
            </a:endParaRPr>
          </a:p>
          <a:p>
            <a:pPr algn="just"/>
            <a:r>
              <a:rPr lang="es-EC" sz="2000" dirty="0" smtClean="0">
                <a:latin typeface="Arial" panose="020B0604020202020204" pitchFamily="34" charset="0"/>
                <a:cs typeface="Arial" panose="020B0604020202020204" pitchFamily="34" charset="0"/>
              </a:rPr>
              <a:t>es el proceso para identificar los peligros derivados de las condiciones de trabajo. Se trata de un examen sistemático de todos los aspectos de las condiciones de trabajo para:</a:t>
            </a:r>
          </a:p>
          <a:p>
            <a:r>
              <a:rPr lang="es-EC" sz="2000" dirty="0" smtClean="0">
                <a:latin typeface="Arial" panose="020B0604020202020204" pitchFamily="34" charset="0"/>
                <a:cs typeface="Arial" panose="020B0604020202020204" pitchFamily="34" charset="0"/>
              </a:rPr>
              <a:t>- identificar lo que pueda causar lesiones o daños</a:t>
            </a:r>
          </a:p>
          <a:p>
            <a:r>
              <a:rPr lang="es-EC" sz="2000" dirty="0" smtClean="0">
                <a:latin typeface="Arial" panose="020B0604020202020204" pitchFamily="34" charset="0"/>
                <a:cs typeface="Arial" panose="020B0604020202020204" pitchFamily="34" charset="0"/>
              </a:rPr>
              <a:t>- eliminar los peligros que puedan ser suprimidos</a:t>
            </a:r>
          </a:p>
          <a:p>
            <a:r>
              <a:rPr lang="es-EC" sz="2000" dirty="0" smtClean="0">
                <a:latin typeface="Arial" panose="020B0604020202020204" pitchFamily="34" charset="0"/>
                <a:cs typeface="Arial" panose="020B0604020202020204" pitchFamily="34" charset="0"/>
              </a:rPr>
              <a:t>- evaluar los riesgos que no se puedan eliminar inmediatamente</a:t>
            </a:r>
          </a:p>
          <a:p>
            <a:r>
              <a:rPr lang="es-EC" sz="2000" dirty="0" smtClean="0">
                <a:latin typeface="Arial" panose="020B0604020202020204" pitchFamily="34" charset="0"/>
                <a:cs typeface="Arial" panose="020B0604020202020204" pitchFamily="34" charset="0"/>
              </a:rPr>
              <a:t>- planificar la adopción de medidas correctoras</a:t>
            </a:r>
            <a:endParaRPr lang="es-EC" sz="20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2"/>
          <a:stretch>
            <a:fillRect/>
          </a:stretch>
        </p:blipFill>
        <p:spPr>
          <a:xfrm>
            <a:off x="2293257" y="4524921"/>
            <a:ext cx="2362200" cy="1847850"/>
          </a:xfrm>
          <a:prstGeom prst="rect">
            <a:avLst/>
          </a:prstGeom>
        </p:spPr>
      </p:pic>
    </p:spTree>
    <p:extLst>
      <p:ext uri="{BB962C8B-B14F-4D97-AF65-F5344CB8AC3E}">
        <p14:creationId xmlns:p14="http://schemas.microsoft.com/office/powerpoint/2010/main" val="1235086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7714" y="424881"/>
            <a:ext cx="6096000" cy="2185214"/>
          </a:xfrm>
          <a:prstGeom prst="rect">
            <a:avLst/>
          </a:prstGeom>
        </p:spPr>
        <p:txBody>
          <a:bodyPr>
            <a:spAutoFit/>
          </a:bodyPr>
          <a:lstStyle/>
          <a:p>
            <a:pPr algn="just"/>
            <a:r>
              <a:rPr lang="es-EC" sz="2800" b="1" i="0" dirty="0" smtClean="0">
                <a:solidFill>
                  <a:srgbClr val="0070C0"/>
                </a:solidFill>
                <a:effectLst/>
                <a:latin typeface="Arial" panose="020B0604020202020204" pitchFamily="34" charset="0"/>
              </a:rPr>
              <a:t>SEGURIDAD </a:t>
            </a:r>
            <a:r>
              <a:rPr lang="es-EC" b="0" i="0" dirty="0" smtClean="0">
                <a:solidFill>
                  <a:srgbClr val="000000"/>
                </a:solidFill>
                <a:effectLst/>
                <a:latin typeface="Arial" panose="020B0604020202020204" pitchFamily="34" charset="0"/>
              </a:rPr>
              <a:t>– se trata de un concepto de difícil definición. La seguridad consiste en la situación de estar "seguro", es decir, libre de cualquier daño o riesgo aunque en la práctica es imposible conseguir esta situación de total seguridad. Por lo tanto, la seguridad se debe entender como un determinado nivel de riesgo que pueda ser considerado aceptable</a:t>
            </a:r>
            <a:endParaRPr lang="es-EC" dirty="0"/>
          </a:p>
        </p:txBody>
      </p:sp>
      <p:sp>
        <p:nvSpPr>
          <p:cNvPr id="4" name="Rectángulo 3"/>
          <p:cNvSpPr/>
          <p:nvPr/>
        </p:nvSpPr>
        <p:spPr>
          <a:xfrm>
            <a:off x="7112000" y="424881"/>
            <a:ext cx="4920343" cy="2339102"/>
          </a:xfrm>
          <a:prstGeom prst="rect">
            <a:avLst/>
          </a:prstGeom>
        </p:spPr>
        <p:txBody>
          <a:bodyPr wrap="square">
            <a:spAutoFit/>
          </a:bodyPr>
          <a:lstStyle/>
          <a:p>
            <a:r>
              <a:rPr lang="es-EC" sz="2800" b="1" i="0" dirty="0" smtClean="0">
                <a:solidFill>
                  <a:srgbClr val="EF1568"/>
                </a:solidFill>
                <a:effectLst/>
                <a:latin typeface="Arial" panose="020B0604020202020204" pitchFamily="34" charset="0"/>
              </a:rPr>
              <a:t>ENFERMEDAD PROFESIONAL</a:t>
            </a:r>
          </a:p>
          <a:p>
            <a:pPr algn="just"/>
            <a:r>
              <a:rPr lang="es-EC" b="0" i="0" dirty="0" smtClean="0">
                <a:solidFill>
                  <a:srgbClr val="000000"/>
                </a:solidFill>
                <a:effectLst/>
                <a:latin typeface="Arial" panose="020B0604020202020204" pitchFamily="34" charset="0"/>
              </a:rPr>
              <a:t> es la enfermedad contraída como resultado de una exposición durante un período de tiempo a factores (agentes químicos, físicos o biológicos) provenientes de la actividad laboral </a:t>
            </a:r>
            <a:endParaRPr lang="es-EC" dirty="0"/>
          </a:p>
        </p:txBody>
      </p:sp>
      <p:sp>
        <p:nvSpPr>
          <p:cNvPr id="5" name="Rectángulo 4"/>
          <p:cNvSpPr/>
          <p:nvPr/>
        </p:nvSpPr>
        <p:spPr>
          <a:xfrm>
            <a:off x="217714" y="3443523"/>
            <a:ext cx="5254172" cy="1631216"/>
          </a:xfrm>
          <a:prstGeom prst="rect">
            <a:avLst/>
          </a:prstGeom>
        </p:spPr>
        <p:txBody>
          <a:bodyPr wrap="square">
            <a:spAutoFit/>
          </a:bodyPr>
          <a:lstStyle/>
          <a:p>
            <a:pPr algn="just"/>
            <a:r>
              <a:rPr lang="es-EC" sz="2800" b="1" i="0" dirty="0" smtClean="0">
                <a:solidFill>
                  <a:srgbClr val="7030A0"/>
                </a:solidFill>
                <a:effectLst/>
                <a:latin typeface="Arial" panose="020B0604020202020204" pitchFamily="34" charset="0"/>
              </a:rPr>
              <a:t>ACCIDENTE LABORAL </a:t>
            </a:r>
            <a:r>
              <a:rPr lang="es-EC" b="0" i="0" dirty="0" smtClean="0">
                <a:solidFill>
                  <a:srgbClr val="000000"/>
                </a:solidFill>
                <a:effectLst/>
                <a:latin typeface="Arial" panose="020B0604020202020204" pitchFamily="34" charset="0"/>
              </a:rPr>
              <a:t>– se trata de un suceso puntual en el curso del trabajo (puede ocurrir fuera de las instalaciones de la empresa o ser causado por terceros) que produce daño físico o mental</a:t>
            </a:r>
            <a:endParaRPr lang="es-EC" dirty="0"/>
          </a:p>
        </p:txBody>
      </p:sp>
      <p:sp>
        <p:nvSpPr>
          <p:cNvPr id="6" name="Rectángulo 5"/>
          <p:cNvSpPr/>
          <p:nvPr/>
        </p:nvSpPr>
        <p:spPr>
          <a:xfrm>
            <a:off x="7112000" y="3879480"/>
            <a:ext cx="4920343" cy="1415772"/>
          </a:xfrm>
          <a:prstGeom prst="rect">
            <a:avLst/>
          </a:prstGeom>
        </p:spPr>
        <p:txBody>
          <a:bodyPr wrap="square">
            <a:spAutoFit/>
          </a:bodyPr>
          <a:lstStyle/>
          <a:p>
            <a:pPr algn="just"/>
            <a:r>
              <a:rPr lang="es-EC" sz="3200" b="1" i="0" dirty="0" smtClean="0">
                <a:solidFill>
                  <a:srgbClr val="00B050"/>
                </a:solidFill>
                <a:effectLst/>
                <a:latin typeface="Arial" panose="020B0604020202020204" pitchFamily="34" charset="0"/>
              </a:rPr>
              <a:t>PREVENCIÓN </a:t>
            </a:r>
            <a:r>
              <a:rPr lang="es-EC" b="0" i="0" dirty="0" smtClean="0">
                <a:solidFill>
                  <a:srgbClr val="000000"/>
                </a:solidFill>
                <a:effectLst/>
                <a:latin typeface="Arial" panose="020B0604020202020204" pitchFamily="34" charset="0"/>
              </a:rPr>
              <a:t>– son todos los pasos o medidas adoptadas o previstas en todas las fases de la actividad de la empresa para evitar o reducir los riesgos laborales </a:t>
            </a:r>
            <a:endParaRPr lang="es-EC" dirty="0"/>
          </a:p>
        </p:txBody>
      </p:sp>
    </p:spTree>
    <p:extLst>
      <p:ext uri="{BB962C8B-B14F-4D97-AF65-F5344CB8AC3E}">
        <p14:creationId xmlns:p14="http://schemas.microsoft.com/office/powerpoint/2010/main" val="3319341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07315" y="913456"/>
            <a:ext cx="5573486" cy="4524315"/>
          </a:xfrm>
          <a:prstGeom prst="rect">
            <a:avLst/>
          </a:prstGeom>
        </p:spPr>
        <p:txBody>
          <a:bodyPr wrap="square">
            <a:spAutoFit/>
          </a:bodyPr>
          <a:lstStyle/>
          <a:p>
            <a:pPr algn="just"/>
            <a:endParaRPr lang="es-EC" b="1" i="0" dirty="0" smtClean="0">
              <a:solidFill>
                <a:srgbClr val="000000"/>
              </a:solidFill>
              <a:effectLst/>
              <a:latin typeface="Arial" panose="020B0604020202020204" pitchFamily="34" charset="0"/>
            </a:endParaRPr>
          </a:p>
          <a:p>
            <a:pPr algn="just"/>
            <a:r>
              <a:rPr lang="es-EC" b="0" i="0" dirty="0" smtClean="0">
                <a:solidFill>
                  <a:srgbClr val="000000"/>
                </a:solidFill>
                <a:effectLst/>
                <a:latin typeface="Arial" panose="020B0604020202020204" pitchFamily="34" charset="0"/>
              </a:rPr>
              <a:t>La prevención es un concepto clave en la seguridad y salud laboral. De hecho, la prevención de accidentes de trabajo y enfermedades profesionales debe ser el principal objetivo de cualquier sistema de gestión de seguridad y salud laboral en contraposición con la resolución de problemas después de que hayan ocurrido. </a:t>
            </a:r>
          </a:p>
          <a:p>
            <a:pPr algn="just"/>
            <a:r>
              <a:rPr lang="es-EC" b="0" i="0" dirty="0" smtClean="0">
                <a:solidFill>
                  <a:srgbClr val="000000"/>
                </a:solidFill>
                <a:effectLst/>
                <a:latin typeface="Arial" panose="020B0604020202020204" pitchFamily="34" charset="0"/>
              </a:rPr>
              <a:t/>
            </a:r>
            <a:br>
              <a:rPr lang="es-EC" b="0" i="0" dirty="0" smtClean="0">
                <a:solidFill>
                  <a:srgbClr val="000000"/>
                </a:solidFill>
                <a:effectLst/>
                <a:latin typeface="Arial" panose="020B0604020202020204" pitchFamily="34" charset="0"/>
              </a:rPr>
            </a:br>
            <a:r>
              <a:rPr lang="es-EC" b="0" i="0" dirty="0" smtClean="0">
                <a:solidFill>
                  <a:srgbClr val="000000"/>
                </a:solidFill>
                <a:effectLst/>
                <a:latin typeface="Arial" panose="020B0604020202020204" pitchFamily="34" charset="0"/>
              </a:rPr>
              <a:t>Debido a los rápidos cambios que sufren las organizaciones y empresas en la actualidad (globalización, reducción de personal, trabajo a tiempo parcial, trabajo temporal y subcontratación entre otros) el concepto de prevención es cada vez más relevante y permite además dar un enfoque dinámico a la seguridad y salud laboral </a:t>
            </a:r>
            <a:endParaRPr lang="es-EC" b="0" i="0" dirty="0">
              <a:solidFill>
                <a:srgbClr val="000000"/>
              </a:solidFill>
              <a:effectLst/>
              <a:latin typeface="Arial" panose="020B0604020202020204" pitchFamily="34" charset="0"/>
            </a:endParaRPr>
          </a:p>
        </p:txBody>
      </p:sp>
      <p:sp>
        <p:nvSpPr>
          <p:cNvPr id="3" name="Rectángulo 2"/>
          <p:cNvSpPr/>
          <p:nvPr/>
        </p:nvSpPr>
        <p:spPr>
          <a:xfrm>
            <a:off x="1030514" y="579627"/>
            <a:ext cx="3860799" cy="1200329"/>
          </a:xfrm>
          <a:prstGeom prst="rect">
            <a:avLst/>
          </a:prstGeom>
        </p:spPr>
        <p:txBody>
          <a:bodyPr wrap="square">
            <a:spAutoFit/>
          </a:bodyPr>
          <a:lstStyle/>
          <a:p>
            <a:pPr algn="ctr"/>
            <a:r>
              <a:rPr lang="es-EC" b="1" i="0" dirty="0" smtClean="0">
                <a:solidFill>
                  <a:srgbClr val="00B050"/>
                </a:solidFill>
                <a:effectLst/>
                <a:latin typeface="Arial" panose="020B0604020202020204" pitchFamily="34" charset="0"/>
              </a:rPr>
              <a:t>LA PREVENCIÓN COMO CONCEPTO CLAVE EN LA GESTIÓN DE LA SEGURIDAD Y SALUD EN EL TRABAJO.</a:t>
            </a:r>
          </a:p>
        </p:txBody>
      </p:sp>
      <p:pic>
        <p:nvPicPr>
          <p:cNvPr id="4" name="Imagen 3"/>
          <p:cNvPicPr>
            <a:picLocks noChangeAspect="1"/>
          </p:cNvPicPr>
          <p:nvPr/>
        </p:nvPicPr>
        <p:blipFill rotWithShape="1">
          <a:blip r:embed="rId2"/>
          <a:srcRect b="43737"/>
          <a:stretch/>
        </p:blipFill>
        <p:spPr>
          <a:xfrm>
            <a:off x="228599" y="2019300"/>
            <a:ext cx="5678715" cy="3257551"/>
          </a:xfrm>
          <a:prstGeom prst="rect">
            <a:avLst/>
          </a:prstGeom>
        </p:spPr>
      </p:pic>
    </p:spTree>
    <p:extLst>
      <p:ext uri="{BB962C8B-B14F-4D97-AF65-F5344CB8AC3E}">
        <p14:creationId xmlns:p14="http://schemas.microsoft.com/office/powerpoint/2010/main" val="3043318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6400" y="1257610"/>
            <a:ext cx="3976914" cy="480131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b="0" i="0" dirty="0" smtClean="0">
                <a:solidFill>
                  <a:srgbClr val="000000"/>
                </a:solidFill>
                <a:effectLst/>
                <a:latin typeface="Arial" panose="020B0604020202020204" pitchFamily="34" charset="0"/>
              </a:rPr>
              <a:t>Los principios generales de prevención establecidos por la Directiva Marco han sido actualizados de forma continua en la UE y desarrollados en otros documentos. Por ejemplo, la "Declaración de Luxemburgo sobre promoción de la salud en el trabajo en la Unión Europea" establece una serie de principios para prevenir una mala salud en el trabajo (enfermedades relacionadas con el trabajo, accidentes, lesiones, enfermedades profesionales y estrés) y promocionar la mejora de la salud y el bienestar de los empleados</a:t>
            </a:r>
            <a:endParaRPr lang="es-EC" dirty="0"/>
          </a:p>
        </p:txBody>
      </p:sp>
      <p:pic>
        <p:nvPicPr>
          <p:cNvPr id="3" name="Imagen 2"/>
          <p:cNvPicPr>
            <a:picLocks noChangeAspect="1"/>
          </p:cNvPicPr>
          <p:nvPr/>
        </p:nvPicPr>
        <p:blipFill>
          <a:blip r:embed="rId2"/>
          <a:stretch>
            <a:fillRect/>
          </a:stretch>
        </p:blipFill>
        <p:spPr>
          <a:xfrm>
            <a:off x="5219700" y="1858042"/>
            <a:ext cx="6610350" cy="360045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Entrada de lápiz 3"/>
              <p14:cNvContentPartPr/>
              <p14:nvPr/>
            </p14:nvContentPartPr>
            <p14:xfrm>
              <a:off x="5702400" y="2540160"/>
              <a:ext cx="4064400" cy="2781360"/>
            </p14:xfrm>
          </p:contentPart>
        </mc:Choice>
        <mc:Fallback>
          <p:pic>
            <p:nvPicPr>
              <p:cNvPr id="4" name="Entrada de lápiz 3"/>
              <p:cNvPicPr/>
              <p:nvPr/>
            </p:nvPicPr>
            <p:blipFill>
              <a:blip r:embed="rId4"/>
              <a:stretch>
                <a:fillRect/>
              </a:stretch>
            </p:blipFill>
            <p:spPr>
              <a:xfrm>
                <a:off x="5693040" y="2530800"/>
                <a:ext cx="4083120" cy="2800080"/>
              </a:xfrm>
              <a:prstGeom prst="rect">
                <a:avLst/>
              </a:prstGeom>
            </p:spPr>
          </p:pic>
        </mc:Fallback>
      </mc:AlternateContent>
    </p:spTree>
    <p:extLst>
      <p:ext uri="{BB962C8B-B14F-4D97-AF65-F5344CB8AC3E}">
        <p14:creationId xmlns:p14="http://schemas.microsoft.com/office/powerpoint/2010/main" val="168286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7028" y="2636973"/>
            <a:ext cx="4426857" cy="3970318"/>
          </a:xfrm>
          <a:prstGeom prst="rect">
            <a:avLst/>
          </a:prstGeom>
        </p:spPr>
        <p:txBody>
          <a:bodyPr wrap="square">
            <a:spAutoFit/>
          </a:bodyPr>
          <a:lstStyle/>
          <a:p>
            <a:pPr algn="just">
              <a:buFont typeface="Arial" panose="020B0604020202020204" pitchFamily="34" charset="0"/>
              <a:buChar char="•"/>
            </a:pPr>
            <a:r>
              <a:rPr lang="es-EC" b="0" i="0" dirty="0" smtClean="0">
                <a:solidFill>
                  <a:srgbClr val="000000"/>
                </a:solidFill>
                <a:effectLst/>
                <a:latin typeface="Arial" panose="020B0604020202020204" pitchFamily="34" charset="0"/>
              </a:rPr>
              <a:t>Códigos de conducta y directrices empresariales que consideran a los empleados no sólo como costes sino como importantes factores de éxito</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Culturas empresariales y políticas de gestión que animen a la participación de los empleados y que les permitan asumir responsabilidades</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Organizaciones que permitan a los empleados compatibilizar la realización de su trabajo con el desarrollo de sus habilidades personales y controlar su propio trabajo además de ofrecerles apoyo</a:t>
            </a:r>
            <a:endParaRPr lang="es-EC" b="0" i="0" dirty="0">
              <a:solidFill>
                <a:srgbClr val="000000"/>
              </a:solidFill>
              <a:effectLst/>
              <a:latin typeface="Arial" panose="020B0604020202020204" pitchFamily="34" charset="0"/>
            </a:endParaRPr>
          </a:p>
        </p:txBody>
      </p:sp>
      <p:sp>
        <p:nvSpPr>
          <p:cNvPr id="3" name="Rectángulo 2"/>
          <p:cNvSpPr/>
          <p:nvPr/>
        </p:nvSpPr>
        <p:spPr>
          <a:xfrm>
            <a:off x="7228114" y="2359974"/>
            <a:ext cx="4325257" cy="4247317"/>
          </a:xfrm>
          <a:prstGeom prst="rect">
            <a:avLst/>
          </a:prstGeom>
        </p:spPr>
        <p:txBody>
          <a:bodyPr wrap="square">
            <a:spAutoFit/>
          </a:bodyPr>
          <a:lstStyle/>
          <a:p>
            <a:pPr algn="just">
              <a:buFont typeface="Arial" panose="020B0604020202020204" pitchFamily="34" charset="0"/>
              <a:buChar char="•"/>
            </a:pPr>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Políticas de personal que incluyan objetivos de mejora de la salud.</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Servicios integrados de seguridad y salud laboral</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Inclusión de los empleados en los temas relacionados con la salud a todos los niveles (fomentando su participación)</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Aplicación sistemática de todas las medidas y programas (gestión de proyectos)</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Vinculación de las estrategias de reducción de riesgos con el desarrollo de la mejoras en seguridad y salud (enfoque integral)</a:t>
            </a:r>
            <a:endParaRPr lang="es-EC" b="0" i="0" dirty="0">
              <a:solidFill>
                <a:srgbClr val="000000"/>
              </a:solidFill>
              <a:effectLst/>
              <a:latin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114" y="130629"/>
            <a:ext cx="4963886" cy="1930400"/>
          </a:xfrm>
          <a:prstGeom prst="rect">
            <a:avLst/>
          </a:prstGeom>
        </p:spPr>
      </p:pic>
    </p:spTree>
    <p:extLst>
      <p:ext uri="{BB962C8B-B14F-4D97-AF65-F5344CB8AC3E}">
        <p14:creationId xmlns:p14="http://schemas.microsoft.com/office/powerpoint/2010/main" val="1500337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00742" y="402788"/>
            <a:ext cx="6128658" cy="5663089"/>
          </a:xfrm>
          <a:prstGeom prst="rect">
            <a:avLst/>
          </a:prstGeom>
          <a:solidFill>
            <a:srgbClr val="CCFF99"/>
          </a:solidFill>
        </p:spPr>
        <p:txBody>
          <a:bodyPr wrap="square">
            <a:spAutoFit/>
          </a:bodyPr>
          <a:lstStyle/>
          <a:p>
            <a:pPr algn="ctr"/>
            <a:r>
              <a:rPr lang="es-EC" sz="2800" b="1" i="0" dirty="0" smtClean="0">
                <a:solidFill>
                  <a:srgbClr val="000000"/>
                </a:solidFill>
                <a:effectLst/>
                <a:latin typeface="Arial" panose="020B0604020202020204" pitchFamily="34" charset="0"/>
              </a:rPr>
              <a:t>MEDIDAS DE CONTROL Y PREVENCIÓN</a:t>
            </a:r>
          </a:p>
          <a:p>
            <a:pPr algn="just"/>
            <a:endParaRPr lang="es-EC" b="0" i="0" dirty="0" smtClean="0">
              <a:solidFill>
                <a:srgbClr val="000000"/>
              </a:solidFill>
              <a:effectLst/>
              <a:latin typeface="Arial" panose="020B0604020202020204" pitchFamily="34" charset="0"/>
            </a:endParaRPr>
          </a:p>
          <a:p>
            <a:pPr algn="just"/>
            <a:r>
              <a:rPr lang="es-EC" sz="2400" b="1" i="0" dirty="0" smtClean="0">
                <a:solidFill>
                  <a:srgbClr val="000000"/>
                </a:solidFill>
                <a:effectLst/>
                <a:latin typeface="Arial" panose="020B0604020202020204" pitchFamily="34" charset="0"/>
              </a:rPr>
              <a:t>Como se mencionó con anterioridad, la evaluación de riesgo permite decidir si son necesarias o se requieren acciones concretas y qué tipo medidas de seguridad y salud laboral deben aplicarse en los lugares de trabajo. Estas medidas de control se deben basar en conocimientos técnicos y organizativos actualizados y en buenas prácticas. La implementación de medidas de control se debe hacer utilizando la siguiente jerarquía</a:t>
            </a:r>
            <a:endParaRPr lang="es-EC" sz="2400" b="1" i="0" dirty="0">
              <a:solidFill>
                <a:srgbClr val="000000"/>
              </a:solidFill>
              <a:effectLst/>
              <a:latin typeface="Arial" panose="020B0604020202020204" pitchFamily="34" charset="0"/>
            </a:endParaRPr>
          </a:p>
        </p:txBody>
      </p:sp>
      <p:pic>
        <p:nvPicPr>
          <p:cNvPr id="9218" name="Picture 2" descr="Resultado de imagen para medidas de prevencion"/>
          <p:cNvPicPr>
            <a:picLocks noChangeAspect="1" noChangeArrowheads="1"/>
          </p:cNvPicPr>
          <p:nvPr/>
        </p:nvPicPr>
        <p:blipFill rotWithShape="1">
          <a:blip r:embed="rId2">
            <a:extLst>
              <a:ext uri="{28A0092B-C50C-407E-A947-70E740481C1C}">
                <a14:useLocalDpi xmlns:a14="http://schemas.microsoft.com/office/drawing/2010/main" val="0"/>
              </a:ext>
            </a:extLst>
          </a:blip>
          <a:srcRect l="39760" t="7829" r="3814" b="2818"/>
          <a:stretch/>
        </p:blipFill>
        <p:spPr bwMode="auto">
          <a:xfrm>
            <a:off x="7086599" y="402788"/>
            <a:ext cx="4686301" cy="557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322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14909" y="1126095"/>
            <a:ext cx="7848600" cy="452431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C" sz="2400" b="1" i="0" dirty="0" smtClean="0">
                <a:solidFill>
                  <a:srgbClr val="000000"/>
                </a:solidFill>
                <a:effectLst/>
                <a:latin typeface="Arial" panose="020B0604020202020204" pitchFamily="34" charset="0"/>
              </a:rPr>
              <a:t>Medidas preventivas</a:t>
            </a:r>
            <a:r>
              <a:rPr lang="es-EC" sz="2400" b="0" i="0" dirty="0" smtClean="0">
                <a:solidFill>
                  <a:srgbClr val="000000"/>
                </a:solidFill>
                <a:effectLst/>
                <a:latin typeface="Arial" panose="020B0604020202020204" pitchFamily="34" charset="0"/>
              </a:rPr>
              <a:t/>
            </a:r>
            <a:br>
              <a:rPr lang="es-EC" sz="2400" b="0" i="0" dirty="0" smtClean="0">
                <a:solidFill>
                  <a:srgbClr val="000000"/>
                </a:solidFill>
                <a:effectLst/>
                <a:latin typeface="Arial" panose="020B0604020202020204" pitchFamily="34" charset="0"/>
              </a:rPr>
            </a:br>
            <a:endParaRPr lang="es-EC" sz="2400" b="0" i="0" dirty="0" smtClean="0">
              <a:solidFill>
                <a:srgbClr val="000000"/>
              </a:solidFill>
              <a:effectLst/>
              <a:latin typeface="Arial" panose="020B0604020202020204" pitchFamily="34" charset="0"/>
            </a:endParaRPr>
          </a:p>
          <a:p>
            <a:pPr algn="just"/>
            <a:r>
              <a:rPr lang="es-EC" sz="2400" b="0" i="0" dirty="0" smtClean="0">
                <a:solidFill>
                  <a:srgbClr val="000000"/>
                </a:solidFill>
                <a:effectLst/>
                <a:latin typeface="Arial" panose="020B0604020202020204" pitchFamily="34" charset="0"/>
              </a:rPr>
              <a:t>El objetivo de las medidas preventivas es reducir la probabilidad de que se produzca un accidente de trabajo o una enfermedad profesional. Estas medidas pueden ser dos tipos:</a:t>
            </a:r>
          </a:p>
          <a:p>
            <a:pPr>
              <a:buFont typeface="Arial" panose="020B0604020202020204" pitchFamily="34" charset="0"/>
              <a:buChar char="•"/>
            </a:pPr>
            <a:r>
              <a:rPr lang="es-EC" sz="2400" b="0" i="0" dirty="0" smtClean="0">
                <a:solidFill>
                  <a:srgbClr val="000000"/>
                </a:solidFill>
                <a:effectLst/>
                <a:latin typeface="Arial" panose="020B0604020202020204" pitchFamily="34" charset="0"/>
              </a:rPr>
              <a:t>Medidas técnicas o de ingeniería - medidas que están destinadas a actuar directamente sobre la fuente de riesgo para eliminarlo, reducirlo o reemplazarlo.</a:t>
            </a:r>
          </a:p>
          <a:p>
            <a:pPr>
              <a:buFont typeface="Arial" panose="020B0604020202020204" pitchFamily="34" charset="0"/>
              <a:buChar char="•"/>
            </a:pPr>
            <a:r>
              <a:rPr lang="es-EC" sz="2400" b="0" i="0" dirty="0" smtClean="0">
                <a:solidFill>
                  <a:srgbClr val="000000"/>
                </a:solidFill>
                <a:effectLst/>
                <a:latin typeface="Arial" panose="020B0604020202020204" pitchFamily="34" charset="0"/>
              </a:rPr>
              <a:t>Medidas organizativas o administrativas – pretenden promover un cambio en los comportamientos y actitudes además de promover una cultura de la seguridad.</a:t>
            </a:r>
            <a:endParaRPr lang="es-EC" sz="2400" b="0" i="0" dirty="0">
              <a:solidFill>
                <a:srgbClr val="000000"/>
              </a:solidFill>
              <a:effectLst/>
              <a:latin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2">
            <p14:nvContentPartPr>
              <p14:cNvPr id="3" name="Entrada de lápiz 2"/>
              <p14:cNvContentPartPr/>
              <p14:nvPr/>
            </p14:nvContentPartPr>
            <p14:xfrm>
              <a:off x="5499000" y="3492360"/>
              <a:ext cx="978480" cy="241920"/>
            </p14:xfrm>
          </p:contentPart>
        </mc:Choice>
        <mc:Fallback>
          <p:pic>
            <p:nvPicPr>
              <p:cNvPr id="3" name="Entrada de lápiz 2"/>
              <p:cNvPicPr/>
              <p:nvPr/>
            </p:nvPicPr>
            <p:blipFill>
              <a:blip r:embed="rId3"/>
              <a:stretch>
                <a:fillRect/>
              </a:stretch>
            </p:blipFill>
            <p:spPr>
              <a:xfrm>
                <a:off x="5489640" y="3483000"/>
                <a:ext cx="997200" cy="260640"/>
              </a:xfrm>
              <a:prstGeom prst="rect">
                <a:avLst/>
              </a:prstGeom>
            </p:spPr>
          </p:pic>
        </mc:Fallback>
      </mc:AlternateContent>
    </p:spTree>
    <p:extLst>
      <p:ext uri="{BB962C8B-B14F-4D97-AF65-F5344CB8AC3E}">
        <p14:creationId xmlns:p14="http://schemas.microsoft.com/office/powerpoint/2010/main" val="4249386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443841"/>
            <a:ext cx="6096000" cy="42473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just"/>
            <a:r>
              <a:rPr lang="es-EC" b="1" i="0" dirty="0" smtClean="0">
                <a:solidFill>
                  <a:srgbClr val="000000"/>
                </a:solidFill>
                <a:effectLst/>
                <a:latin typeface="Arial" panose="020B0604020202020204" pitchFamily="34" charset="0"/>
              </a:rPr>
              <a:t>Medidas de protección</a:t>
            </a:r>
          </a:p>
          <a:p>
            <a:pPr algn="just"/>
            <a:r>
              <a:rPr lang="es-EC" b="0" i="0" dirty="0" smtClean="0">
                <a:solidFill>
                  <a:srgbClr val="000000"/>
                </a:solidFill>
                <a:effectLst/>
                <a:latin typeface="Arial" panose="020B0604020202020204" pitchFamily="34" charset="0"/>
              </a:rPr>
              <a:t/>
            </a:r>
            <a:br>
              <a:rPr lang="es-EC" b="0" i="0" dirty="0" smtClean="0">
                <a:solidFill>
                  <a:srgbClr val="000000"/>
                </a:solidFill>
                <a:effectLst/>
                <a:latin typeface="Arial" panose="020B0604020202020204" pitchFamily="34" charset="0"/>
              </a:rPr>
            </a:br>
            <a:r>
              <a:rPr lang="es-EC" b="0" i="0" dirty="0" smtClean="0">
                <a:solidFill>
                  <a:srgbClr val="000000"/>
                </a:solidFill>
                <a:effectLst/>
                <a:latin typeface="Arial" panose="020B0604020202020204" pitchFamily="34" charset="0"/>
              </a:rPr>
              <a:t>En el caso de las medidas de protección hay que tomar decisiones que antepongan la protección colectiva a la individual y, en el caso de que éstas no fueran viables o eficaces, considerar medidas de protección individual. Las medidas de protección incluyen:</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Medidas colectivas - diseñadas para aislar el riesgo, por ejemplo, mediante el uso de barreras físicas o medidas administrativas u organizativas que disminuyan la duración de la exposición (rotación en el empleo, control del tiempo trabajo, uso señales de seguridad).</a:t>
            </a: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Medidas individuales - cualquier equipo de protección personal diseñado para proteger al trabajador del riesgo residual.</a:t>
            </a:r>
            <a:endParaRPr lang="es-EC"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00686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274838"/>
            <a:ext cx="6096000" cy="2308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s-EC" b="1" i="0" dirty="0" smtClean="0">
                <a:solidFill>
                  <a:srgbClr val="000000"/>
                </a:solidFill>
                <a:effectLst/>
                <a:latin typeface="Arial" panose="020B0604020202020204" pitchFamily="34" charset="0"/>
              </a:rPr>
              <a:t>Medidas de mitigación</a:t>
            </a:r>
            <a:r>
              <a:rPr lang="es-EC" b="0" i="0" dirty="0" smtClean="0">
                <a:solidFill>
                  <a:srgbClr val="000000"/>
                </a:solidFill>
                <a:effectLst/>
                <a:latin typeface="Arial" panose="020B0604020202020204" pitchFamily="34" charset="0"/>
              </a:rPr>
              <a:t/>
            </a:r>
            <a:br>
              <a:rPr lang="es-EC" b="0" i="0" dirty="0" smtClean="0">
                <a:solidFill>
                  <a:srgbClr val="000000"/>
                </a:solidFill>
                <a:effectLst/>
                <a:latin typeface="Arial" panose="020B0604020202020204" pitchFamily="34" charset="0"/>
              </a:rPr>
            </a:br>
            <a:r>
              <a:rPr lang="es-EC" b="0" i="0" dirty="0" smtClean="0">
                <a:solidFill>
                  <a:srgbClr val="000000"/>
                </a:solidFill>
                <a:effectLst/>
                <a:latin typeface="Arial" panose="020B0604020202020204" pitchFamily="34" charset="0"/>
              </a:rPr>
              <a:t>Las medidas de mitigación tienen como objetivo reducir la gravedad de los daños a los empleados, al público y a las instalaciones. Entre ellas se incluyen:</a:t>
            </a:r>
          </a:p>
          <a:p>
            <a:pPr>
              <a:buFont typeface="Arial" panose="020B0604020202020204" pitchFamily="34" charset="0"/>
              <a:buChar char="•"/>
            </a:pPr>
            <a:r>
              <a:rPr lang="es-EC" b="0" i="0" dirty="0" smtClean="0">
                <a:solidFill>
                  <a:srgbClr val="000000"/>
                </a:solidFill>
                <a:effectLst/>
                <a:latin typeface="Arial" panose="020B0604020202020204" pitchFamily="34" charset="0"/>
              </a:rPr>
              <a:t>Plan de emergencia</a:t>
            </a:r>
          </a:p>
          <a:p>
            <a:pPr>
              <a:buFont typeface="Arial" panose="020B0604020202020204" pitchFamily="34" charset="0"/>
              <a:buChar char="•"/>
            </a:pPr>
            <a:r>
              <a:rPr lang="es-EC" b="0" i="0" dirty="0" smtClean="0">
                <a:solidFill>
                  <a:srgbClr val="000000"/>
                </a:solidFill>
                <a:effectLst/>
                <a:latin typeface="Arial" panose="020B0604020202020204" pitchFamily="34" charset="0"/>
              </a:rPr>
              <a:t>Planificación de evacuación</a:t>
            </a:r>
          </a:p>
          <a:p>
            <a:pPr>
              <a:buFont typeface="Arial" panose="020B0604020202020204" pitchFamily="34" charset="0"/>
              <a:buChar char="•"/>
            </a:pPr>
            <a:r>
              <a:rPr lang="es-EC" b="0" i="0" dirty="0" smtClean="0">
                <a:solidFill>
                  <a:srgbClr val="000000"/>
                </a:solidFill>
                <a:effectLst/>
                <a:latin typeface="Arial" panose="020B0604020202020204" pitchFamily="34" charset="0"/>
              </a:rPr>
              <a:t>Sistemas de alerta (alarmas, luces intermitentes)</a:t>
            </a:r>
          </a:p>
          <a:p>
            <a:pPr>
              <a:buFont typeface="Arial" panose="020B0604020202020204" pitchFamily="34" charset="0"/>
              <a:buChar char="•"/>
            </a:pPr>
            <a:r>
              <a:rPr lang="es-EC" b="0" i="0" dirty="0" smtClean="0">
                <a:solidFill>
                  <a:srgbClr val="000000"/>
                </a:solidFill>
                <a:effectLst/>
                <a:latin typeface="Arial" panose="020B0604020202020204" pitchFamily="34" charset="0"/>
              </a:rPr>
              <a:t>Ejercicios, test y simulacros de emergencia</a:t>
            </a:r>
            <a:endParaRPr lang="es-EC"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85683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lum bright="70000" contrast="-70000"/>
          </a:blip>
          <a:stretch>
            <a:fillRect/>
          </a:stretch>
        </p:blipFill>
        <p:spPr>
          <a:xfrm>
            <a:off x="1" y="1954925"/>
            <a:ext cx="12192000" cy="4903076"/>
          </a:xfrm>
          <a:prstGeom prst="rect">
            <a:avLst/>
          </a:prstGeom>
        </p:spPr>
      </p:pic>
      <p:sp>
        <p:nvSpPr>
          <p:cNvPr id="2" name="Rectángulo 1"/>
          <p:cNvSpPr/>
          <p:nvPr/>
        </p:nvSpPr>
        <p:spPr>
          <a:xfrm>
            <a:off x="396520" y="3511472"/>
            <a:ext cx="5902052" cy="1938992"/>
          </a:xfrm>
          <a:prstGeom prst="rect">
            <a:avLst/>
          </a:prstGeom>
        </p:spPr>
        <p:txBody>
          <a:bodyPr wrap="square">
            <a:spAutoFit/>
          </a:bodyPr>
          <a:lstStyle/>
          <a:p>
            <a:pPr algn="just"/>
            <a:r>
              <a:rPr lang="es-EC" sz="2000" b="1" dirty="0">
                <a:latin typeface="Georgia" panose="02040502050405020303" pitchFamily="18" charset="0"/>
              </a:rPr>
              <a:t>D</a:t>
            </a:r>
            <a:r>
              <a:rPr lang="es-EC" sz="2000" b="1" i="0" dirty="0" smtClean="0">
                <a:effectLst/>
                <a:latin typeface="Georgia" panose="02040502050405020303" pitchFamily="18" charset="0"/>
              </a:rPr>
              <a:t>efine la salud ocupacional como una actividad multidisciplinaria que promueve y protege la salud de los trabajadores.</a:t>
            </a:r>
          </a:p>
          <a:p>
            <a:pPr algn="just"/>
            <a:r>
              <a:rPr lang="es-EC" sz="2000" b="1" i="0" dirty="0" smtClean="0">
                <a:effectLst/>
                <a:latin typeface="Georgia" panose="02040502050405020303" pitchFamily="18" charset="0"/>
              </a:rPr>
              <a:t>Esta disciplina busca controlar los accidentes y las enfermedades mediante la reducción de las condiciones de riesgo.</a:t>
            </a:r>
            <a:endParaRPr lang="es-EC" sz="2000" b="1" dirty="0"/>
          </a:p>
        </p:txBody>
      </p:sp>
      <p:pic>
        <p:nvPicPr>
          <p:cNvPr id="3" name="Imagen 2"/>
          <p:cNvPicPr>
            <a:picLocks noChangeAspect="1"/>
          </p:cNvPicPr>
          <p:nvPr/>
        </p:nvPicPr>
        <p:blipFill>
          <a:blip r:embed="rId3"/>
          <a:stretch>
            <a:fillRect/>
          </a:stretch>
        </p:blipFill>
        <p:spPr>
          <a:xfrm>
            <a:off x="593341" y="699430"/>
            <a:ext cx="5465338" cy="1381618"/>
          </a:xfrm>
          <a:prstGeom prst="rect">
            <a:avLst/>
          </a:prstGeom>
        </p:spPr>
      </p:pic>
      <p:sp>
        <p:nvSpPr>
          <p:cNvPr id="5" name="Text Box 1027"/>
          <p:cNvSpPr txBox="1">
            <a:spLocks noChangeArrowheads="1"/>
          </p:cNvSpPr>
          <p:nvPr/>
        </p:nvSpPr>
        <p:spPr bwMode="auto">
          <a:xfrm>
            <a:off x="6695091" y="3049807"/>
            <a:ext cx="52972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None/>
            </a:pPr>
            <a:r>
              <a:rPr kumimoji="0" lang="es-ES_tradnl" altLang="es-EC" sz="2000" b="1" dirty="0">
                <a:solidFill>
                  <a:schemeClr val="tx1"/>
                </a:solidFill>
                <a:latin typeface="Georgia" panose="02040502050405020303" pitchFamily="18" charset="0"/>
              </a:rPr>
              <a:t>“ Es el conjunto de actividades multidisciplinarias encaminadas a la promoción, educación, prevención, control, recuperación y rehabilitación de los trabajadores, para protegerlos de los riegos ocupacionales y ubicarlos en un ambiente de trabajo de acuerdo con sus condiciones fisiológicas ” (O.I.T.)</a:t>
            </a:r>
            <a:endParaRPr kumimoji="0" lang="es-ES" altLang="es-EC" sz="2000" b="1" dirty="0">
              <a:solidFill>
                <a:schemeClr val="tx1"/>
              </a:solidFill>
              <a:latin typeface="Georgia" panose="02040502050405020303" pitchFamily="18" charset="0"/>
            </a:endParaRPr>
          </a:p>
        </p:txBody>
      </p:sp>
      <p:pic>
        <p:nvPicPr>
          <p:cNvPr id="6" name="Imagen 5"/>
          <p:cNvPicPr>
            <a:picLocks noChangeAspect="1"/>
          </p:cNvPicPr>
          <p:nvPr/>
        </p:nvPicPr>
        <p:blipFill>
          <a:blip r:embed="rId4"/>
          <a:stretch>
            <a:fillRect/>
          </a:stretch>
        </p:blipFill>
        <p:spPr>
          <a:xfrm>
            <a:off x="7543926" y="466230"/>
            <a:ext cx="3599542" cy="2451142"/>
          </a:xfrm>
          <a:prstGeom prst="rect">
            <a:avLst/>
          </a:prstGeom>
        </p:spPr>
      </p:pic>
    </p:spTree>
    <p:extLst>
      <p:ext uri="{BB962C8B-B14F-4D97-AF65-F5344CB8AC3E}">
        <p14:creationId xmlns:p14="http://schemas.microsoft.com/office/powerpoint/2010/main" val="118493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6686" y="2904368"/>
            <a:ext cx="6096000" cy="3416320"/>
          </a:xfrm>
          <a:prstGeom prst="rect">
            <a:avLst/>
          </a:prstGeom>
        </p:spPr>
        <p:txBody>
          <a:bodyPr>
            <a:spAutoFit/>
          </a:bodyPr>
          <a:lstStyle/>
          <a:p>
            <a:pPr algn="just"/>
            <a:r>
              <a:rPr lang="es-EC" b="0" i="0" dirty="0" smtClean="0">
                <a:solidFill>
                  <a:srgbClr val="000000"/>
                </a:solidFill>
                <a:effectLst/>
                <a:latin typeface="Arial" panose="020B0604020202020204" pitchFamily="34" charset="0"/>
              </a:rPr>
              <a:t>Hay varios métodos, bien sean simples o complejos, para realizar una evaluación de riesgo y estos pueden incluir la participación de uno o de varios expertos. Esta debe incluir, además, etapas de evaluación, orden y clasificación de los riesgos potenciales.</a:t>
            </a:r>
          </a:p>
          <a:p>
            <a:pPr algn="just"/>
            <a:r>
              <a:rPr lang="es-EC" b="0" i="0" dirty="0" smtClean="0">
                <a:solidFill>
                  <a:srgbClr val="000000"/>
                </a:solidFill>
                <a:effectLst/>
                <a:latin typeface="Arial" panose="020B0604020202020204" pitchFamily="34" charset="0"/>
              </a:rPr>
              <a:t> </a:t>
            </a:r>
            <a:r>
              <a:rPr lang="es-EC" dirty="0" smtClean="0"/>
              <a:t/>
            </a:r>
            <a:br>
              <a:rPr lang="es-EC" dirty="0" smtClean="0"/>
            </a:br>
            <a:r>
              <a:rPr lang="es-EC" b="0" i="0" dirty="0" smtClean="0">
                <a:solidFill>
                  <a:srgbClr val="000000"/>
                </a:solidFill>
                <a:effectLst/>
                <a:latin typeface="Arial" panose="020B0604020202020204" pitchFamily="34" charset="0"/>
              </a:rPr>
              <a:t>Generalmente, unas condiciones de trabajo inseguras pueden ser causadas tanto por riesgos operacionales como por riesgos ambientales. En seguridad y salud en el trabajo, el área de seguridad se centra en evitar el primer tipo de riesgos mediante la prevención de accidentes laborales, mientras que la salud laboral trata el segundo</a:t>
            </a:r>
            <a:endParaRPr lang="es-EC" dirty="0"/>
          </a:p>
        </p:txBody>
      </p:sp>
      <p:sp>
        <p:nvSpPr>
          <p:cNvPr id="3" name="Rectángulo 2"/>
          <p:cNvSpPr/>
          <p:nvPr/>
        </p:nvSpPr>
        <p:spPr>
          <a:xfrm>
            <a:off x="1015999" y="267125"/>
            <a:ext cx="4804229" cy="1938992"/>
          </a:xfrm>
          <a:prstGeom prst="rect">
            <a:avLst/>
          </a:prstGeom>
          <a:noFill/>
        </p:spPr>
        <p:txBody>
          <a:bodyPr wrap="square" lIns="91440" tIns="45720" rIns="91440" bIns="45720">
            <a:spAutoFit/>
          </a:bodyPr>
          <a:lstStyle/>
          <a:p>
            <a:pPr algn="ctr"/>
            <a:r>
              <a:rPr lang="es-E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EVALUACION </a:t>
            </a:r>
          </a:p>
          <a:p>
            <a:pPr algn="ctr"/>
            <a:r>
              <a:rPr lang="es-E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 </a:t>
            </a:r>
          </a:p>
          <a:p>
            <a:pPr algn="ctr"/>
            <a:r>
              <a:rPr lang="es-E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RIEGOS</a:t>
            </a:r>
            <a:endParaRPr lang="es-E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Imagen 3"/>
          <p:cNvPicPr>
            <a:picLocks noChangeAspect="1"/>
          </p:cNvPicPr>
          <p:nvPr/>
        </p:nvPicPr>
        <p:blipFill rotWithShape="1">
          <a:blip r:embed="rId2">
            <a:duotone>
              <a:prstClr val="black"/>
              <a:schemeClr val="accent6">
                <a:tint val="45000"/>
                <a:satMod val="400000"/>
              </a:schemeClr>
            </a:duotone>
          </a:blip>
          <a:srcRect l="15923" t="24553" r="58334" b="32589"/>
          <a:stretch/>
        </p:blipFill>
        <p:spPr>
          <a:xfrm>
            <a:off x="6981371" y="350643"/>
            <a:ext cx="5043350" cy="629690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Entrada de lápiz 4"/>
              <p14:cNvContentPartPr/>
              <p14:nvPr/>
            </p14:nvContentPartPr>
            <p14:xfrm>
              <a:off x="8267760" y="1333440"/>
              <a:ext cx="2940480" cy="5036040"/>
            </p14:xfrm>
          </p:contentPart>
        </mc:Choice>
        <mc:Fallback>
          <p:pic>
            <p:nvPicPr>
              <p:cNvPr id="5" name="Entrada de lápiz 4"/>
              <p:cNvPicPr/>
              <p:nvPr/>
            </p:nvPicPr>
            <p:blipFill>
              <a:blip r:embed="rId4"/>
              <a:stretch>
                <a:fillRect/>
              </a:stretch>
            </p:blipFill>
            <p:spPr>
              <a:xfrm>
                <a:off x="8258400" y="1324080"/>
                <a:ext cx="2959200" cy="5054760"/>
              </a:xfrm>
              <a:prstGeom prst="rect">
                <a:avLst/>
              </a:prstGeom>
            </p:spPr>
          </p:pic>
        </mc:Fallback>
      </mc:AlternateContent>
    </p:spTree>
    <p:extLst>
      <p:ext uri="{BB962C8B-B14F-4D97-AF65-F5344CB8AC3E}">
        <p14:creationId xmlns:p14="http://schemas.microsoft.com/office/powerpoint/2010/main" val="2389574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78970" y="2249437"/>
            <a:ext cx="4818743" cy="2308324"/>
          </a:xfrm>
          <a:prstGeom prst="rect">
            <a:avLst/>
          </a:prstGeom>
        </p:spPr>
        <p:txBody>
          <a:bodyPr wrap="square">
            <a:spAutoFit/>
          </a:bodyPr>
          <a:lstStyle/>
          <a:p>
            <a:pPr algn="just"/>
            <a:r>
              <a:rPr lang="es-EC" b="0" i="0" dirty="0" smtClean="0">
                <a:solidFill>
                  <a:srgbClr val="000000"/>
                </a:solidFill>
                <a:effectLst/>
                <a:latin typeface="Arial" panose="020B0604020202020204" pitchFamily="34" charset="0"/>
              </a:rPr>
              <a:t>Como ya se ha comentado, la salud laboral trata los riesgos ambientales y su objetivo principal es la prevención de las enfermedades profesionales. Además la salud laboral incluye otros objetivos como la protección social de grupos de trabajadores vulnerables y la regulación del tiempo de trabajo, entre otros.</a:t>
            </a:r>
            <a:endParaRPr lang="es-EC" dirty="0"/>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5774" t="10863" r="34226" b="13145"/>
          <a:stretch/>
        </p:blipFill>
        <p:spPr>
          <a:xfrm>
            <a:off x="5689600" y="232227"/>
            <a:ext cx="6023428" cy="6342744"/>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Entrada de lápiz 1"/>
              <p14:cNvContentPartPr/>
              <p14:nvPr/>
            </p14:nvContentPartPr>
            <p14:xfrm>
              <a:off x="4660920" y="1079640"/>
              <a:ext cx="3969000" cy="533520"/>
            </p14:xfrm>
          </p:contentPart>
        </mc:Choice>
        <mc:Fallback>
          <p:pic>
            <p:nvPicPr>
              <p:cNvPr id="2" name="Entrada de lápiz 1"/>
              <p:cNvPicPr/>
              <p:nvPr/>
            </p:nvPicPr>
            <p:blipFill>
              <a:blip r:embed="rId5"/>
              <a:stretch>
                <a:fillRect/>
              </a:stretch>
            </p:blipFill>
            <p:spPr>
              <a:xfrm>
                <a:off x="4651560" y="1070280"/>
                <a:ext cx="3987720" cy="552240"/>
              </a:xfrm>
              <a:prstGeom prst="rect">
                <a:avLst/>
              </a:prstGeom>
            </p:spPr>
          </p:pic>
        </mc:Fallback>
      </mc:AlternateContent>
    </p:spTree>
    <p:extLst>
      <p:ext uri="{BB962C8B-B14F-4D97-AF65-F5344CB8AC3E}">
        <p14:creationId xmlns:p14="http://schemas.microsoft.com/office/powerpoint/2010/main" val="1045068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26972" y="391664"/>
            <a:ext cx="6096000" cy="1200329"/>
          </a:xfrm>
          <a:prstGeom prst="rect">
            <a:avLst/>
          </a:prstGeom>
        </p:spPr>
        <p:txBody>
          <a:bodyPr>
            <a:spAutoFit/>
          </a:bodyPr>
          <a:lstStyle/>
          <a:p>
            <a:pPr algn="ctr"/>
            <a:r>
              <a:rPr lang="es-EC" sz="2400" b="1" i="0" dirty="0" smtClean="0">
                <a:solidFill>
                  <a:srgbClr val="002060"/>
                </a:solidFill>
                <a:effectLst/>
                <a:latin typeface="Arial" panose="020B0604020202020204" pitchFamily="34" charset="0"/>
              </a:rPr>
              <a:t>CONCIENCIACIÓN Y PARTICIPACIÓN DE LOS TRABAJADORES EN MATERIA DE SEGURIDAD Y SALUD LABORAL</a:t>
            </a:r>
            <a:endParaRPr lang="es-EC" sz="2400" b="1" i="0" dirty="0">
              <a:solidFill>
                <a:srgbClr val="002060"/>
              </a:solidFill>
              <a:effectLst/>
              <a:latin typeface="Arial" panose="020B0604020202020204" pitchFamily="34" charset="0"/>
            </a:endParaRPr>
          </a:p>
        </p:txBody>
      </p:sp>
      <p:sp>
        <p:nvSpPr>
          <p:cNvPr id="3" name="Rectángulo 2"/>
          <p:cNvSpPr/>
          <p:nvPr/>
        </p:nvSpPr>
        <p:spPr>
          <a:xfrm>
            <a:off x="478972" y="1795867"/>
            <a:ext cx="4876799" cy="2585323"/>
          </a:xfrm>
          <a:prstGeom prst="rect">
            <a:avLst/>
          </a:prstGeom>
          <a:solidFill>
            <a:srgbClr val="FFFF00"/>
          </a:solidFill>
        </p:spPr>
        <p:style>
          <a:lnRef idx="0">
            <a:scrgbClr r="0" g="0" b="0"/>
          </a:lnRef>
          <a:fillRef idx="1002">
            <a:schemeClr val="lt1"/>
          </a:fillRef>
          <a:effectRef idx="0">
            <a:scrgbClr r="0" g="0" b="0"/>
          </a:effectRef>
          <a:fontRef idx="major"/>
        </p:style>
        <p:txBody>
          <a:bodyPr wrap="square">
            <a:spAutoFit/>
          </a:bodyPr>
          <a:lstStyle/>
          <a:p>
            <a:pPr algn="just"/>
            <a:r>
              <a:rPr lang="es-EC" b="0" i="0" dirty="0" smtClean="0">
                <a:solidFill>
                  <a:srgbClr val="000000"/>
                </a:solidFill>
                <a:effectLst/>
                <a:latin typeface="Arial" panose="020B0604020202020204" pitchFamily="34" charset="0"/>
              </a:rPr>
              <a:t>La comunicación debe ser la prioridad en seguridad y salud laboral. La sensibilización y participación de los trabajadores contribuyen a un mejor ambiente de trabajo. De hecho, para que la aplicación de un programa SST tenga éxito, es necesario tanto un compromiso total de la dirección como la participación e implicación de los trabajadores. </a:t>
            </a:r>
            <a:endParaRPr lang="es-EC" dirty="0"/>
          </a:p>
        </p:txBody>
      </p:sp>
      <p:sp>
        <p:nvSpPr>
          <p:cNvPr id="4" name="Rectángulo 3"/>
          <p:cNvSpPr/>
          <p:nvPr/>
        </p:nvSpPr>
        <p:spPr>
          <a:xfrm>
            <a:off x="6894285" y="3088528"/>
            <a:ext cx="5050972" cy="313932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s-EC" b="0" i="0" dirty="0" smtClean="0">
                <a:solidFill>
                  <a:srgbClr val="000000"/>
                </a:solidFill>
                <a:effectLst/>
                <a:latin typeface="Arial" panose="020B0604020202020204" pitchFamily="34" charset="0"/>
              </a:rPr>
              <a:t>Para ello, es necesario que la dirección consulte con los trabajadores y/o sus representantes las cuestiones relativas a la salud y seguridad laboral, además de permitirles participar en los debates relacionados con este tema. El resultado de la participación de ambas partes da lugar a acciones de adaptación del trabajo a la persona, por ejemplo en el diseño de los puestos de trabajo o en la elección de los equipos o de los métodos de producción.</a:t>
            </a:r>
            <a:endParaRPr lang="es-EC" dirty="0"/>
          </a:p>
        </p:txBody>
      </p:sp>
    </p:spTree>
    <p:extLst>
      <p:ext uri="{BB962C8B-B14F-4D97-AF65-F5344CB8AC3E}">
        <p14:creationId xmlns:p14="http://schemas.microsoft.com/office/powerpoint/2010/main" val="2757735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33607"/>
            <a:ext cx="6313716" cy="707886"/>
          </a:xfrm>
          <a:prstGeom prst="rect">
            <a:avLst/>
          </a:prstGeom>
        </p:spPr>
        <p:txBody>
          <a:bodyPr wrap="square">
            <a:spAutoFit/>
          </a:bodyPr>
          <a:lstStyle/>
          <a:p>
            <a:pPr algn="ctr"/>
            <a:r>
              <a:rPr lang="es-EC" sz="2000" b="1" i="0" dirty="0" smtClean="0">
                <a:solidFill>
                  <a:srgbClr val="000000"/>
                </a:solidFill>
                <a:effectLst/>
                <a:latin typeface="Arial" panose="020B0604020202020204" pitchFamily="34" charset="0"/>
              </a:rPr>
              <a:t>COSTES DE ACCIDENTES LABORALES Y ENFERMEDADES DEL TRABAJO</a:t>
            </a:r>
            <a:endParaRPr lang="es-EC" sz="2000" b="1" i="0" dirty="0">
              <a:solidFill>
                <a:srgbClr val="000000"/>
              </a:solidFill>
              <a:effectLst/>
              <a:latin typeface="Arial" panose="020B0604020202020204" pitchFamily="34" charset="0"/>
            </a:endParaRPr>
          </a:p>
        </p:txBody>
      </p:sp>
      <p:sp>
        <p:nvSpPr>
          <p:cNvPr id="3" name="Rectángulo 2"/>
          <p:cNvSpPr/>
          <p:nvPr/>
        </p:nvSpPr>
        <p:spPr>
          <a:xfrm>
            <a:off x="420914" y="1448752"/>
            <a:ext cx="4412343" cy="2585323"/>
          </a:xfrm>
          <a:prstGeom prst="rect">
            <a:avLst/>
          </a:prstGeom>
          <a:solidFill>
            <a:srgbClr val="0099FF"/>
          </a:solidFill>
        </p:spPr>
        <p:txBody>
          <a:bodyPr wrap="square">
            <a:spAutoFit/>
          </a:bodyPr>
          <a:lstStyle/>
          <a:p>
            <a:pPr algn="just"/>
            <a:r>
              <a:rPr lang="es-EC" b="0" i="0" dirty="0" smtClean="0">
                <a:solidFill>
                  <a:srgbClr val="000000"/>
                </a:solidFill>
                <a:effectLst/>
                <a:latin typeface="Arial" panose="020B0604020202020204" pitchFamily="34" charset="0"/>
              </a:rPr>
              <a:t>Hay varias razones (legales, económicas, financieras, éticas y de responsabilidad social) para que las empresas se comprometan con la seguridad y salud laboral.</a:t>
            </a:r>
          </a:p>
          <a:p>
            <a:pPr algn="just"/>
            <a:r>
              <a:rPr lang="es-EC" b="0" i="0" dirty="0" smtClean="0">
                <a:solidFill>
                  <a:srgbClr val="000000"/>
                </a:solidFill>
                <a:effectLst/>
                <a:latin typeface="Arial" panose="020B0604020202020204" pitchFamily="34" charset="0"/>
              </a:rPr>
              <a:t>En primer lugar, el gasto asociado a la aplicación de medidas relacionadas con seguridad y salud laboral debe ser visto como una inversión y no como un coste. </a:t>
            </a:r>
            <a:endParaRPr lang="es-EC" dirty="0"/>
          </a:p>
        </p:txBody>
      </p:sp>
      <p:sp>
        <p:nvSpPr>
          <p:cNvPr id="4" name="Rectángulo 3"/>
          <p:cNvSpPr/>
          <p:nvPr/>
        </p:nvSpPr>
        <p:spPr>
          <a:xfrm>
            <a:off x="6995885" y="3843608"/>
            <a:ext cx="4412343" cy="2585323"/>
          </a:xfrm>
          <a:prstGeom prst="rect">
            <a:avLst/>
          </a:prstGeom>
          <a:solidFill>
            <a:srgbClr val="FFFF00"/>
          </a:solidFill>
        </p:spPr>
        <p:txBody>
          <a:bodyPr wrap="square">
            <a:spAutoFit/>
          </a:bodyPr>
          <a:lstStyle/>
          <a:p>
            <a:pPr algn="just"/>
            <a:r>
              <a:rPr lang="es-EC" b="0" i="0" dirty="0" smtClean="0">
                <a:solidFill>
                  <a:srgbClr val="000000"/>
                </a:solidFill>
                <a:effectLst/>
                <a:latin typeface="Arial" panose="020B0604020202020204" pitchFamily="34" charset="0"/>
              </a:rPr>
              <a:t>La seguridad y salud laboral contribuye a reducir los costes de atención médica, bajas por enfermedad y las indemnizaciones por discapacidad ya que evita la interrupción de procesos de producción, previene los accidentes laborales y las enfermedades del trabajo además de reducir la pasividad y el absentismo laboral.</a:t>
            </a:r>
            <a:endParaRPr lang="es-EC" dirty="0"/>
          </a:p>
        </p:txBody>
      </p:sp>
    </p:spTree>
    <p:extLst>
      <p:ext uri="{BB962C8B-B14F-4D97-AF65-F5344CB8AC3E}">
        <p14:creationId xmlns:p14="http://schemas.microsoft.com/office/powerpoint/2010/main" val="8825628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06083" y="286649"/>
            <a:ext cx="4572000" cy="2609850"/>
          </a:xfrm>
          <a:prstGeom prst="rect">
            <a:avLst/>
          </a:prstGeom>
        </p:spPr>
      </p:pic>
      <p:pic>
        <p:nvPicPr>
          <p:cNvPr id="3" name="Imagen 2"/>
          <p:cNvPicPr>
            <a:picLocks noChangeAspect="1"/>
          </p:cNvPicPr>
          <p:nvPr/>
        </p:nvPicPr>
        <p:blipFill>
          <a:blip r:embed="rId3"/>
          <a:stretch>
            <a:fillRect/>
          </a:stretch>
        </p:blipFill>
        <p:spPr>
          <a:xfrm>
            <a:off x="7234328" y="99293"/>
            <a:ext cx="4762500" cy="3381375"/>
          </a:xfrm>
          <a:prstGeom prst="rect">
            <a:avLst/>
          </a:prstGeom>
        </p:spPr>
      </p:pic>
      <p:pic>
        <p:nvPicPr>
          <p:cNvPr id="4" name="Imagen 3"/>
          <p:cNvPicPr>
            <a:picLocks noChangeAspect="1"/>
          </p:cNvPicPr>
          <p:nvPr/>
        </p:nvPicPr>
        <p:blipFill>
          <a:blip r:embed="rId4"/>
          <a:stretch>
            <a:fillRect/>
          </a:stretch>
        </p:blipFill>
        <p:spPr>
          <a:xfrm>
            <a:off x="6650967" y="3480668"/>
            <a:ext cx="5345861" cy="3054778"/>
          </a:xfrm>
          <a:prstGeom prst="rect">
            <a:avLst/>
          </a:prstGeom>
        </p:spPr>
      </p:pic>
      <p:pic>
        <p:nvPicPr>
          <p:cNvPr id="5" name="Imagen 4"/>
          <p:cNvPicPr>
            <a:picLocks noChangeAspect="1"/>
          </p:cNvPicPr>
          <p:nvPr/>
        </p:nvPicPr>
        <p:blipFill>
          <a:blip r:embed="rId5"/>
          <a:stretch>
            <a:fillRect/>
          </a:stretch>
        </p:blipFill>
        <p:spPr>
          <a:xfrm>
            <a:off x="1192062" y="3531052"/>
            <a:ext cx="3562350" cy="2324100"/>
          </a:xfrm>
          <a:prstGeom prst="rect">
            <a:avLst/>
          </a:prstGeom>
        </p:spPr>
      </p:pic>
    </p:spTree>
    <p:extLst>
      <p:ext uri="{BB962C8B-B14F-4D97-AF65-F5344CB8AC3E}">
        <p14:creationId xmlns:p14="http://schemas.microsoft.com/office/powerpoint/2010/main" val="3811259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88641" y="122101"/>
            <a:ext cx="4871126" cy="2438611"/>
          </a:xfrm>
          <a:prstGeom prst="rect">
            <a:avLst/>
          </a:prstGeom>
        </p:spPr>
      </p:pic>
      <p:pic>
        <p:nvPicPr>
          <p:cNvPr id="3" name="Imagen 2"/>
          <p:cNvPicPr>
            <a:picLocks noChangeAspect="1"/>
          </p:cNvPicPr>
          <p:nvPr/>
        </p:nvPicPr>
        <p:blipFill>
          <a:blip r:embed="rId3"/>
          <a:stretch>
            <a:fillRect/>
          </a:stretch>
        </p:blipFill>
        <p:spPr>
          <a:xfrm>
            <a:off x="172529" y="122101"/>
            <a:ext cx="4595446" cy="4595446"/>
          </a:xfrm>
          <a:prstGeom prst="rect">
            <a:avLst/>
          </a:prstGeom>
        </p:spPr>
      </p:pic>
      <p:pic>
        <p:nvPicPr>
          <p:cNvPr id="4" name="Imagen 3"/>
          <p:cNvPicPr>
            <a:picLocks noChangeAspect="1"/>
          </p:cNvPicPr>
          <p:nvPr/>
        </p:nvPicPr>
        <p:blipFill>
          <a:blip r:embed="rId4"/>
          <a:stretch>
            <a:fillRect/>
          </a:stretch>
        </p:blipFill>
        <p:spPr>
          <a:xfrm>
            <a:off x="6435306" y="2927248"/>
            <a:ext cx="5369494" cy="3314502"/>
          </a:xfrm>
          <a:prstGeom prst="rect">
            <a:avLst/>
          </a:prstGeom>
        </p:spPr>
      </p:pic>
      <mc:AlternateContent xmlns:mc="http://schemas.openxmlformats.org/markup-compatibility/2006">
        <mc:Choice xmlns:p14="http://schemas.microsoft.com/office/powerpoint/2010/main" Requires="p14">
          <p:contentPart p14:bwMode="auto" r:id="rId5">
            <p14:nvContentPartPr>
              <p14:cNvPr id="5" name="Entrada de lápiz 4"/>
              <p14:cNvContentPartPr/>
              <p14:nvPr/>
            </p14:nvContentPartPr>
            <p14:xfrm>
              <a:off x="527040" y="1301760"/>
              <a:ext cx="11627280" cy="4864320"/>
            </p14:xfrm>
          </p:contentPart>
        </mc:Choice>
        <mc:Fallback>
          <p:pic>
            <p:nvPicPr>
              <p:cNvPr id="5" name="Entrada de lápiz 4"/>
              <p:cNvPicPr/>
              <p:nvPr/>
            </p:nvPicPr>
            <p:blipFill>
              <a:blip r:embed="rId6"/>
              <a:stretch>
                <a:fillRect/>
              </a:stretch>
            </p:blipFill>
            <p:spPr>
              <a:xfrm>
                <a:off x="517680" y="1292400"/>
                <a:ext cx="11646000" cy="4883040"/>
              </a:xfrm>
              <a:prstGeom prst="rect">
                <a:avLst/>
              </a:prstGeom>
            </p:spPr>
          </p:pic>
        </mc:Fallback>
      </mc:AlternateContent>
    </p:spTree>
    <p:extLst>
      <p:ext uri="{BB962C8B-B14F-4D97-AF65-F5344CB8AC3E}">
        <p14:creationId xmlns:p14="http://schemas.microsoft.com/office/powerpoint/2010/main" val="3818892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84732" y="319178"/>
            <a:ext cx="3264242" cy="2174036"/>
          </a:xfrm>
          <a:prstGeom prst="rect">
            <a:avLst/>
          </a:prstGeom>
        </p:spPr>
      </p:pic>
      <p:pic>
        <p:nvPicPr>
          <p:cNvPr id="4" name="Imagen 3"/>
          <p:cNvPicPr>
            <a:picLocks noChangeAspect="1"/>
          </p:cNvPicPr>
          <p:nvPr/>
        </p:nvPicPr>
        <p:blipFill>
          <a:blip r:embed="rId3"/>
          <a:stretch>
            <a:fillRect/>
          </a:stretch>
        </p:blipFill>
        <p:spPr>
          <a:xfrm>
            <a:off x="5357003" y="923025"/>
            <a:ext cx="6576204" cy="4932153"/>
          </a:xfrm>
          <a:prstGeom prst="rect">
            <a:avLst/>
          </a:prstGeom>
        </p:spPr>
      </p:pic>
      <p:pic>
        <p:nvPicPr>
          <p:cNvPr id="5" name="Imagen 4"/>
          <p:cNvPicPr>
            <a:picLocks noChangeAspect="1"/>
          </p:cNvPicPr>
          <p:nvPr/>
        </p:nvPicPr>
        <p:blipFill>
          <a:blip r:embed="rId4"/>
          <a:stretch>
            <a:fillRect/>
          </a:stretch>
        </p:blipFill>
        <p:spPr>
          <a:xfrm>
            <a:off x="730011" y="2881223"/>
            <a:ext cx="4164041" cy="3123031"/>
          </a:xfrm>
          <a:prstGeom prst="rect">
            <a:avLst/>
          </a:prstGeom>
        </p:spPr>
      </p:pic>
    </p:spTree>
    <p:extLst>
      <p:ext uri="{BB962C8B-B14F-4D97-AF65-F5344CB8AC3E}">
        <p14:creationId xmlns:p14="http://schemas.microsoft.com/office/powerpoint/2010/main" val="2158170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2514" y="394692"/>
            <a:ext cx="7402286" cy="6463308"/>
          </a:xfrm>
          <a:prstGeom prst="rect">
            <a:avLst/>
          </a:prstGeom>
        </p:spPr>
        <p:txBody>
          <a:bodyPr wrap="square">
            <a:spAutoFit/>
          </a:bodyPr>
          <a:lstStyle/>
          <a:p>
            <a:pPr algn="just">
              <a:buFont typeface="Arial" panose="020B0604020202020204" pitchFamily="34" charset="0"/>
              <a:buChar char="•"/>
            </a:pPr>
            <a:r>
              <a:rPr lang="es-EC" b="0" i="0" dirty="0" smtClean="0">
                <a:solidFill>
                  <a:srgbClr val="000000"/>
                </a:solidFill>
                <a:effectLst/>
                <a:latin typeface="Arial" panose="020B0604020202020204" pitchFamily="34" charset="0"/>
              </a:rPr>
              <a:t>Los hombres tienen más accidentes que las mujeres</a:t>
            </a:r>
          </a:p>
          <a:p>
            <a:pPr algn="just">
              <a:buFont typeface="Arial" panose="020B0604020202020204" pitchFamily="34" charset="0"/>
              <a:buChar char="•"/>
            </a:pPr>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Los trabajadores jóvenes tienen una tasa de accidentes mucho más alta que otros grupos de edad </a:t>
            </a:r>
          </a:p>
          <a:p>
            <a:pPr algn="just"/>
            <a:r>
              <a:rPr lang="es-EC" b="0" i="0" dirty="0" smtClean="0">
                <a:solidFill>
                  <a:srgbClr val="000000"/>
                </a:solidFill>
                <a:effectLst/>
                <a:latin typeface="Arial" panose="020B0604020202020204" pitchFamily="34" charset="0"/>
              </a:rPr>
              <a:t>aunque los trabajadores de edad avanzada tienen más accidentes mortales</a:t>
            </a:r>
          </a:p>
          <a:p>
            <a:pPr algn="just"/>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La tasa de accidentes es mayor en las pequeñas y medianas empresas</a:t>
            </a:r>
          </a:p>
          <a:p>
            <a:pPr algn="just"/>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Las tasas de accidentes son más altas en algunos sectores como la agricultura y la construcción</a:t>
            </a:r>
          </a:p>
          <a:p>
            <a:pPr algn="just">
              <a:buFont typeface="Arial" panose="020B0604020202020204" pitchFamily="34" charset="0"/>
              <a:buChar char="•"/>
            </a:pPr>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Los accidentes que ocurren por la noche tienden a ser más graves que en otros momentos.</a:t>
            </a:r>
          </a:p>
          <a:p>
            <a:pPr algn="just">
              <a:buFont typeface="Arial" panose="020B0604020202020204" pitchFamily="34" charset="0"/>
              <a:buChar char="•"/>
            </a:pPr>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Las heridas y lesiones superficiales son el tipo más común de lesión</a:t>
            </a:r>
          </a:p>
          <a:p>
            <a:pPr algn="just">
              <a:buFont typeface="Arial" panose="020B0604020202020204" pitchFamily="34" charset="0"/>
              <a:buChar char="•"/>
            </a:pPr>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Los trabajadores por turnos tienen una mayor tasa de accidentes</a:t>
            </a:r>
          </a:p>
          <a:p>
            <a:pPr algn="just">
              <a:buFont typeface="Arial" panose="020B0604020202020204" pitchFamily="34" charset="0"/>
              <a:buChar char="•"/>
            </a:pPr>
            <a:endParaRPr lang="es-EC" b="0" i="0" dirty="0" smtClean="0">
              <a:solidFill>
                <a:srgbClr val="000000"/>
              </a:solidFill>
              <a:effectLst/>
              <a:latin typeface="Arial" panose="020B0604020202020204" pitchFamily="34" charset="0"/>
            </a:endParaRPr>
          </a:p>
          <a:p>
            <a:pPr algn="just">
              <a:buFont typeface="Arial" panose="020B0604020202020204" pitchFamily="34" charset="0"/>
              <a:buChar char="•"/>
            </a:pPr>
            <a:r>
              <a:rPr lang="es-EC" b="0" i="0" dirty="0" smtClean="0">
                <a:solidFill>
                  <a:srgbClr val="000000"/>
                </a:solidFill>
                <a:effectLst/>
                <a:latin typeface="Arial" panose="020B0604020202020204" pitchFamily="34" charset="0"/>
              </a:rPr>
              <a:t>El coste de los accidentes de trabajo y enfermedades profesionales oscila en la mayoría de los países entre el 2,6% y el 8% del producto nacional bruto </a:t>
            </a:r>
            <a:r>
              <a:rPr lang="es-EC" b="0" i="0" u="sng" baseline="30000" dirty="0" smtClean="0">
                <a:solidFill>
                  <a:srgbClr val="5A3696"/>
                </a:solidFill>
                <a:effectLst/>
                <a:latin typeface="Arial" panose="020B0604020202020204" pitchFamily="34" charset="0"/>
                <a:hlinkClick r:id="rId2"/>
              </a:rPr>
              <a:t>[</a:t>
            </a:r>
            <a:endParaRPr lang="es-EC" b="0" i="0" dirty="0">
              <a:solidFill>
                <a:srgbClr val="000000"/>
              </a:solidFill>
              <a:effectLst/>
              <a:latin typeface="Arial" panose="020B0604020202020204" pitchFamily="34" charset="0"/>
            </a:endParaRPr>
          </a:p>
        </p:txBody>
      </p:sp>
      <p:pic>
        <p:nvPicPr>
          <p:cNvPr id="3" name="Imagen 2"/>
          <p:cNvPicPr>
            <a:picLocks noChangeAspect="1"/>
          </p:cNvPicPr>
          <p:nvPr/>
        </p:nvPicPr>
        <p:blipFill>
          <a:blip r:embed="rId3"/>
          <a:stretch>
            <a:fillRect/>
          </a:stretch>
        </p:blipFill>
        <p:spPr>
          <a:xfrm>
            <a:off x="8282797" y="284672"/>
            <a:ext cx="2439837" cy="2439837"/>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Entrada de lápiz 3"/>
              <p14:cNvContentPartPr/>
              <p14:nvPr/>
            </p14:nvContentPartPr>
            <p14:xfrm>
              <a:off x="10915560" y="4457880"/>
              <a:ext cx="360" cy="360"/>
            </p14:xfrm>
          </p:contentPart>
        </mc:Choice>
        <mc:Fallback>
          <p:pic>
            <p:nvPicPr>
              <p:cNvPr id="4" name="Entrada de lápiz 3"/>
              <p:cNvPicPr/>
              <p:nvPr/>
            </p:nvPicPr>
            <p:blipFill>
              <a:blip r:embed="rId5"/>
              <a:stretch>
                <a:fillRect/>
              </a:stretch>
            </p:blipFill>
            <p:spPr>
              <a:xfrm>
                <a:off x="10906200" y="4448520"/>
                <a:ext cx="19080" cy="19080"/>
              </a:xfrm>
              <a:prstGeom prst="rect">
                <a:avLst/>
              </a:prstGeom>
            </p:spPr>
          </p:pic>
        </mc:Fallback>
      </mc:AlternateContent>
    </p:spTree>
    <p:extLst>
      <p:ext uri="{BB962C8B-B14F-4D97-AF65-F5344CB8AC3E}">
        <p14:creationId xmlns:p14="http://schemas.microsoft.com/office/powerpoint/2010/main" val="2986230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5923" t="32689" r="3720" b="16319"/>
          <a:stretch/>
        </p:blipFill>
        <p:spPr>
          <a:xfrm>
            <a:off x="478971" y="537028"/>
            <a:ext cx="11350172" cy="5401841"/>
          </a:xfrm>
          <a:prstGeom prst="rect">
            <a:avLst/>
          </a:prstGeom>
        </p:spPr>
      </p:pic>
    </p:spTree>
    <p:extLst>
      <p:ext uri="{BB962C8B-B14F-4D97-AF65-F5344CB8AC3E}">
        <p14:creationId xmlns:p14="http://schemas.microsoft.com/office/powerpoint/2010/main" val="2650920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53142" y="540994"/>
            <a:ext cx="6096000" cy="255454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r>
              <a:rPr lang="es-EC" sz="2000" dirty="0">
                <a:solidFill>
                  <a:srgbClr val="7030A0"/>
                </a:solidFill>
                <a:latin typeface="Heebo"/>
              </a:rPr>
              <a:t>El personal sanitario en la clínica dental está expuesto a diario a una serie de </a:t>
            </a:r>
            <a:r>
              <a:rPr lang="es-EC" sz="2000" b="1" dirty="0">
                <a:solidFill>
                  <a:srgbClr val="7030A0"/>
                </a:solidFill>
                <a:latin typeface="Heebo"/>
              </a:rPr>
              <a:t>riesgos laborales en la clínica dental </a:t>
            </a:r>
            <a:r>
              <a:rPr lang="es-EC" sz="2000" dirty="0">
                <a:solidFill>
                  <a:srgbClr val="7030A0"/>
                </a:solidFill>
                <a:latin typeface="Heebo"/>
              </a:rPr>
              <a:t>propios del sector odontológico con consecuencias y peligros para su salud. Mediante medidas preventivas, el centro dental está obligado a facilitar al trabajador todos los recursos necesarios para minimizar los efectos de estas </a:t>
            </a:r>
            <a:r>
              <a:rPr lang="es-EC" sz="2000" b="1" dirty="0">
                <a:solidFill>
                  <a:srgbClr val="7030A0"/>
                </a:solidFill>
                <a:latin typeface="Heebo"/>
              </a:rPr>
              <a:t>contingencias inherentes a la profesión</a:t>
            </a:r>
            <a:r>
              <a:rPr lang="es-EC" sz="2000" dirty="0">
                <a:solidFill>
                  <a:srgbClr val="7030A0"/>
                </a:solidFill>
                <a:latin typeface="Heebo"/>
              </a:rPr>
              <a:t>.</a:t>
            </a:r>
            <a:endParaRPr lang="es-EC" sz="2000" dirty="0">
              <a:solidFill>
                <a:srgbClr val="7030A0"/>
              </a:solidFill>
            </a:endParaRPr>
          </a:p>
        </p:txBody>
      </p:sp>
      <p:sp>
        <p:nvSpPr>
          <p:cNvPr id="3" name="Rectángulo 2"/>
          <p:cNvSpPr/>
          <p:nvPr/>
        </p:nvSpPr>
        <p:spPr>
          <a:xfrm>
            <a:off x="5631543" y="4206466"/>
            <a:ext cx="6096000" cy="2246769"/>
          </a:xfrm>
          <a:prstGeom prst="rect">
            <a:avLst/>
          </a:prstGeom>
        </p:spPr>
        <p:style>
          <a:lnRef idx="3">
            <a:schemeClr val="lt1"/>
          </a:lnRef>
          <a:fillRef idx="1">
            <a:schemeClr val="accent4"/>
          </a:fillRef>
          <a:effectRef idx="1">
            <a:schemeClr val="accent4"/>
          </a:effectRef>
          <a:fontRef idx="minor">
            <a:schemeClr val="lt1"/>
          </a:fontRef>
        </p:style>
        <p:txBody>
          <a:bodyPr>
            <a:spAutoFit/>
          </a:bodyPr>
          <a:lstStyle/>
          <a:p>
            <a:pPr algn="just"/>
            <a:r>
              <a:rPr lang="es-EC" sz="2000" dirty="0">
                <a:solidFill>
                  <a:srgbClr val="FF0000"/>
                </a:solidFill>
                <a:latin typeface="Heebo"/>
              </a:rPr>
              <a:t>La </a:t>
            </a:r>
            <a:r>
              <a:rPr lang="es-EC" sz="2000" b="1" dirty="0">
                <a:solidFill>
                  <a:srgbClr val="FF0000"/>
                </a:solidFill>
                <a:latin typeface="Heebo"/>
              </a:rPr>
              <a:t>Ley de Prevención de Riesgos Laborales</a:t>
            </a:r>
            <a:r>
              <a:rPr lang="es-EC" sz="2000" dirty="0">
                <a:solidFill>
                  <a:srgbClr val="FF0000"/>
                </a:solidFill>
                <a:latin typeface="Heebo"/>
              </a:rPr>
              <a:t> refleja que todo profesional y empresario es el responsable de su propia integridad y de la de los trabajadores a su cargo. El odontólogo debe ser consciente de la relevancia de velar por la seguridad del paciente, del equipo y por la suya propia.</a:t>
            </a:r>
            <a:endParaRPr lang="es-EC" sz="2000" dirty="0">
              <a:solidFill>
                <a:srgbClr val="FF0000"/>
              </a:solidFill>
            </a:endParaRPr>
          </a:p>
        </p:txBody>
      </p:sp>
    </p:spTree>
    <p:extLst>
      <p:ext uri="{BB962C8B-B14F-4D97-AF65-F5344CB8AC3E}">
        <p14:creationId xmlns:p14="http://schemas.microsoft.com/office/powerpoint/2010/main" val="3486382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80419" y="624114"/>
            <a:ext cx="8858553" cy="6066972"/>
          </a:xfrm>
          <a:prstGeom prst="rect">
            <a:avLst/>
          </a:prstGeom>
        </p:spPr>
      </p:pic>
    </p:spTree>
    <p:extLst>
      <p:ext uri="{BB962C8B-B14F-4D97-AF65-F5344CB8AC3E}">
        <p14:creationId xmlns:p14="http://schemas.microsoft.com/office/powerpoint/2010/main" val="1006007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2228" y="247983"/>
            <a:ext cx="6096000" cy="1477328"/>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r>
              <a:rPr lang="es-EC" b="1" dirty="0">
                <a:solidFill>
                  <a:srgbClr val="FFFF00"/>
                </a:solidFill>
                <a:latin typeface="Heebo"/>
              </a:rPr>
              <a:t>Riesgos físicos</a:t>
            </a:r>
          </a:p>
          <a:p>
            <a:r>
              <a:rPr lang="es-EC" dirty="0">
                <a:solidFill>
                  <a:srgbClr val="FFFF00"/>
                </a:solidFill>
                <a:latin typeface="Heebo"/>
              </a:rPr>
              <a:t>Son aquellos que se producen debido al uso de las instalaciones y el equipamiento de la clínica, como caídas al mismo o distinto nivel, daños provocados por el instrumental y la aparatología o riesgos eléctricos.</a:t>
            </a:r>
            <a:endParaRPr lang="es-EC" b="0" i="0" dirty="0">
              <a:solidFill>
                <a:srgbClr val="FFFF00"/>
              </a:solidFill>
              <a:effectLst/>
              <a:latin typeface="Heebo"/>
            </a:endParaRPr>
          </a:p>
        </p:txBody>
      </p:sp>
      <p:sp>
        <p:nvSpPr>
          <p:cNvPr id="3" name="Rectángulo 2"/>
          <p:cNvSpPr/>
          <p:nvPr/>
        </p:nvSpPr>
        <p:spPr>
          <a:xfrm>
            <a:off x="7300685" y="1725311"/>
            <a:ext cx="4180116" cy="2308324"/>
          </a:xfrm>
          <a:prstGeom prst="rect">
            <a:avLst/>
          </a:prstGeom>
          <a:solidFill>
            <a:schemeClr val="bg2">
              <a:lumMod val="1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EC" dirty="0">
                <a:solidFill>
                  <a:srgbClr val="FFFF00"/>
                </a:solidFill>
                <a:latin typeface="Heebo"/>
              </a:rPr>
              <a:t>Para evitarlos, es necesario mantener el </a:t>
            </a:r>
            <a:r>
              <a:rPr lang="es-EC" b="1" dirty="0">
                <a:solidFill>
                  <a:srgbClr val="FFFF00"/>
                </a:solidFill>
                <a:latin typeface="Heebo"/>
              </a:rPr>
              <a:t>buen orden y limpieza</a:t>
            </a:r>
            <a:r>
              <a:rPr lang="es-EC" dirty="0">
                <a:solidFill>
                  <a:srgbClr val="FFFF00"/>
                </a:solidFill>
                <a:latin typeface="Heebo"/>
              </a:rPr>
              <a:t> del mobiliario y los objetos de la clínica, además de disponer de una adecuada señalización de las diferentes zonas de trabajo, indicando mediante carteles de advertencia aquellos espacios o áreas de mayor riesgo</a:t>
            </a:r>
            <a:r>
              <a:rPr lang="es-EC" dirty="0" smtClean="0">
                <a:solidFill>
                  <a:srgbClr val="FFFF00"/>
                </a:solidFill>
                <a:latin typeface="Heebo"/>
              </a:rPr>
              <a:t>.</a:t>
            </a:r>
            <a:endParaRPr lang="es-EC" dirty="0">
              <a:solidFill>
                <a:srgbClr val="FFFF00"/>
              </a:solidFill>
              <a:latin typeface="Heebo"/>
            </a:endParaRPr>
          </a:p>
        </p:txBody>
      </p:sp>
      <p:sp>
        <p:nvSpPr>
          <p:cNvPr id="4" name="Rectángulo 3"/>
          <p:cNvSpPr/>
          <p:nvPr/>
        </p:nvSpPr>
        <p:spPr>
          <a:xfrm>
            <a:off x="609600" y="3602282"/>
            <a:ext cx="6096000" cy="203132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a:r>
              <a:rPr lang="es-EC" dirty="0">
                <a:solidFill>
                  <a:schemeClr val="tx1"/>
                </a:solidFill>
                <a:latin typeface="Heebo"/>
              </a:rPr>
              <a:t>Del mismo modo, es fundamental trabajar a un </a:t>
            </a:r>
            <a:r>
              <a:rPr lang="es-EC" b="1" dirty="0">
                <a:solidFill>
                  <a:schemeClr val="tx1"/>
                </a:solidFill>
                <a:latin typeface="Heebo"/>
              </a:rPr>
              <a:t>ritmo de trabajo adecuado</a:t>
            </a:r>
            <a:r>
              <a:rPr lang="es-EC" dirty="0">
                <a:solidFill>
                  <a:schemeClr val="tx1"/>
                </a:solidFill>
                <a:latin typeface="Heebo"/>
              </a:rPr>
              <a:t>, que permita al trabajador poder prestar atención a cada una de las tareas desempeñadas.</a:t>
            </a:r>
          </a:p>
          <a:p>
            <a:pPr algn="just"/>
            <a:r>
              <a:rPr lang="es-EC" dirty="0">
                <a:solidFill>
                  <a:schemeClr val="tx1"/>
                </a:solidFill>
                <a:latin typeface="Heebo"/>
              </a:rPr>
              <a:t>Para</a:t>
            </a:r>
            <a:r>
              <a:rPr lang="es-EC" b="1" dirty="0">
                <a:solidFill>
                  <a:schemeClr val="tx1"/>
                </a:solidFill>
                <a:latin typeface="Heebo"/>
              </a:rPr>
              <a:t> evitar accidentes eléctricos</a:t>
            </a:r>
            <a:r>
              <a:rPr lang="es-EC" dirty="0">
                <a:solidFill>
                  <a:schemeClr val="tx1"/>
                </a:solidFill>
                <a:latin typeface="Heebo"/>
              </a:rPr>
              <a:t>, es necesario privar el uso continuado de los aparatos que pueda llevar a la sobrecarga eléctrica, y accionar las fresas directamente dentro de la boca del paciente, nunca fuera</a:t>
            </a:r>
            <a:r>
              <a:rPr lang="es-EC" dirty="0" smtClean="0">
                <a:solidFill>
                  <a:schemeClr val="tx1"/>
                </a:solidFill>
                <a:latin typeface="Heebo"/>
              </a:rPr>
              <a:t>.</a:t>
            </a:r>
            <a:endParaRPr lang="es-EC" dirty="0">
              <a:solidFill>
                <a:schemeClr val="tx1"/>
              </a:solidFill>
              <a:latin typeface="Heebo"/>
            </a:endParaRPr>
          </a:p>
        </p:txBody>
      </p:sp>
    </p:spTree>
    <p:extLst>
      <p:ext uri="{BB962C8B-B14F-4D97-AF65-F5344CB8AC3E}">
        <p14:creationId xmlns:p14="http://schemas.microsoft.com/office/powerpoint/2010/main" val="3978454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829" y="154977"/>
            <a:ext cx="4615543" cy="6555641"/>
          </a:xfrm>
          <a:prstGeom prst="rect">
            <a:avLst/>
          </a:prstGeom>
          <a:solidFill>
            <a:srgbClr val="FFFF00"/>
          </a:solidFill>
        </p:spPr>
        <p:txBody>
          <a:bodyPr wrap="square">
            <a:spAutoFit/>
          </a:bodyPr>
          <a:lstStyle/>
          <a:p>
            <a:pPr algn="just"/>
            <a:r>
              <a:rPr lang="es-EC" sz="2000" dirty="0">
                <a:solidFill>
                  <a:srgbClr val="545353"/>
                </a:solidFill>
                <a:latin typeface="Heebo"/>
              </a:rPr>
              <a:t>Otros de los riesgos físicos al que están expuestos los profesionales odontológicos por el uso de la aparatología de la clínica dental son</a:t>
            </a:r>
            <a:r>
              <a:rPr lang="es-EC" sz="2000" dirty="0" smtClean="0">
                <a:solidFill>
                  <a:srgbClr val="545353"/>
                </a:solidFill>
                <a:latin typeface="Heebo"/>
              </a:rPr>
              <a:t>:</a:t>
            </a:r>
          </a:p>
          <a:p>
            <a:pPr algn="just"/>
            <a:endParaRPr lang="es-EC" sz="2000" dirty="0">
              <a:solidFill>
                <a:srgbClr val="545353"/>
              </a:solidFill>
              <a:latin typeface="Heebo"/>
            </a:endParaRPr>
          </a:p>
          <a:p>
            <a:pPr algn="just">
              <a:buFont typeface="Arial" panose="020B0604020202020204" pitchFamily="34" charset="0"/>
              <a:buChar char="•"/>
            </a:pPr>
            <a:r>
              <a:rPr lang="es-EC" sz="2000" b="1" dirty="0">
                <a:solidFill>
                  <a:srgbClr val="545353"/>
                </a:solidFill>
                <a:latin typeface="inherit"/>
              </a:rPr>
              <a:t>Radiación ionizante</a:t>
            </a:r>
            <a:r>
              <a:rPr lang="es-EC" sz="2000" dirty="0">
                <a:solidFill>
                  <a:srgbClr val="545353"/>
                </a:solidFill>
                <a:latin typeface="inherit"/>
              </a:rPr>
              <a:t>: derivada del uso de </a:t>
            </a:r>
            <a:r>
              <a:rPr lang="es-EC" sz="2000" dirty="0">
                <a:solidFill>
                  <a:srgbClr val="69B2AB"/>
                </a:solidFill>
                <a:latin typeface="inherit"/>
                <a:hlinkClick r:id="rId2"/>
              </a:rPr>
              <a:t>máquinas de rayos X</a:t>
            </a:r>
            <a:r>
              <a:rPr lang="es-EC" sz="2000" dirty="0">
                <a:solidFill>
                  <a:srgbClr val="545353"/>
                </a:solidFill>
                <a:latin typeface="inherit"/>
              </a:rPr>
              <a:t>. Se deben determinar programas de seguridad y protección radiológica específicos</a:t>
            </a:r>
            <a:r>
              <a:rPr lang="es-EC" sz="2000" dirty="0" smtClean="0">
                <a:solidFill>
                  <a:srgbClr val="545353"/>
                </a:solidFill>
                <a:latin typeface="inherit"/>
              </a:rPr>
              <a:t>.</a:t>
            </a:r>
          </a:p>
          <a:p>
            <a:pPr algn="just">
              <a:buFont typeface="Arial" panose="020B0604020202020204" pitchFamily="34" charset="0"/>
              <a:buChar char="•"/>
            </a:pPr>
            <a:endParaRPr lang="es-EC" sz="2000" dirty="0">
              <a:solidFill>
                <a:srgbClr val="545353"/>
              </a:solidFill>
              <a:latin typeface="inherit"/>
            </a:endParaRPr>
          </a:p>
          <a:p>
            <a:pPr algn="just"/>
            <a:endParaRPr lang="es-EC" sz="2000" dirty="0">
              <a:solidFill>
                <a:srgbClr val="545353"/>
              </a:solidFill>
              <a:latin typeface="inherit"/>
            </a:endParaRPr>
          </a:p>
          <a:p>
            <a:pPr algn="just">
              <a:buFont typeface="Arial" panose="020B0604020202020204" pitchFamily="34" charset="0"/>
              <a:buChar char="•"/>
            </a:pPr>
            <a:r>
              <a:rPr lang="es-EC" sz="2000" b="1" dirty="0">
                <a:solidFill>
                  <a:srgbClr val="545353"/>
                </a:solidFill>
                <a:latin typeface="inherit"/>
              </a:rPr>
              <a:t>Ruido ambiental</a:t>
            </a:r>
            <a:r>
              <a:rPr lang="es-EC" sz="2000" dirty="0">
                <a:solidFill>
                  <a:srgbClr val="545353"/>
                </a:solidFill>
                <a:latin typeface="inherit"/>
              </a:rPr>
              <a:t>: pueden producirse daños en los oídos causados por la exposición constante al sonido del material rotatorio. Para minimizar este riesgo, es aconsejable disponer de paredes insonorizadas y el uso de tapones auditivos.</a:t>
            </a:r>
          </a:p>
          <a:p>
            <a:pPr algn="just"/>
            <a:r>
              <a:rPr lang="es-EC" sz="2000" b="1" dirty="0">
                <a:solidFill>
                  <a:srgbClr val="545353"/>
                </a:solidFill>
                <a:latin typeface="Heebo"/>
              </a:rPr>
              <a:t/>
            </a:r>
            <a:br>
              <a:rPr lang="es-EC" sz="2000" b="1" dirty="0">
                <a:solidFill>
                  <a:srgbClr val="545353"/>
                </a:solidFill>
                <a:latin typeface="Heebo"/>
              </a:rPr>
            </a:br>
            <a:endParaRPr lang="es-EC" sz="2000" dirty="0"/>
          </a:p>
        </p:txBody>
      </p:sp>
      <p:sp>
        <p:nvSpPr>
          <p:cNvPr id="3" name="Rectángulo 2"/>
          <p:cNvSpPr/>
          <p:nvPr/>
        </p:nvSpPr>
        <p:spPr>
          <a:xfrm>
            <a:off x="6763656" y="247310"/>
            <a:ext cx="4862286" cy="6463308"/>
          </a:xfrm>
          <a:prstGeom prst="rect">
            <a:avLst/>
          </a:prstGeom>
          <a:solidFill>
            <a:schemeClr val="accent5">
              <a:lumMod val="50000"/>
            </a:schemeClr>
          </a:solidFill>
        </p:spPr>
        <p:txBody>
          <a:bodyPr wrap="square">
            <a:spAutoFit/>
          </a:bodyPr>
          <a:lstStyle/>
          <a:p>
            <a:pPr algn="just">
              <a:buFont typeface="Arial" panose="020B0604020202020204" pitchFamily="34" charset="0"/>
              <a:buChar char="•"/>
            </a:pPr>
            <a:r>
              <a:rPr lang="es-EC" b="1" dirty="0" smtClean="0">
                <a:solidFill>
                  <a:schemeClr val="bg1"/>
                </a:solidFill>
                <a:latin typeface="inherit"/>
              </a:rPr>
              <a:t>RIESGO POR LA UTILIZACIÓN DE LÁSER</a:t>
            </a:r>
            <a:r>
              <a:rPr lang="es-EC" dirty="0" smtClean="0">
                <a:solidFill>
                  <a:schemeClr val="bg1"/>
                </a:solidFill>
                <a:latin typeface="inherit"/>
              </a:rPr>
              <a:t>: este </a:t>
            </a:r>
            <a:r>
              <a:rPr lang="es-EC" dirty="0">
                <a:solidFill>
                  <a:schemeClr val="bg1"/>
                </a:solidFill>
                <a:latin typeface="inherit"/>
              </a:rPr>
              <a:t>instrumento puede producir daños oculares. Los láseres quirúrgicos también desprenden gases con sustancias cancerígenas. La prevención consiste en el uso de mascarillas especialmente indicadas para la utilización del láser, así como habilitar la aspiración de alta intensidad de humos tóxicos.</a:t>
            </a:r>
          </a:p>
          <a:p>
            <a:pPr algn="just">
              <a:buFont typeface="Arial" panose="020B0604020202020204" pitchFamily="34" charset="0"/>
              <a:buChar char="•"/>
            </a:pPr>
            <a:r>
              <a:rPr lang="es-EC" b="1" dirty="0" smtClean="0">
                <a:solidFill>
                  <a:schemeClr val="bg1"/>
                </a:solidFill>
                <a:latin typeface="inherit"/>
              </a:rPr>
              <a:t>ILUMINACIÓN</a:t>
            </a:r>
            <a:r>
              <a:rPr lang="es-EC" dirty="0" smtClean="0">
                <a:solidFill>
                  <a:schemeClr val="bg1"/>
                </a:solidFill>
                <a:latin typeface="inherit"/>
              </a:rPr>
              <a:t>: </a:t>
            </a:r>
            <a:r>
              <a:rPr lang="es-EC" dirty="0">
                <a:solidFill>
                  <a:schemeClr val="bg1"/>
                </a:solidFill>
                <a:latin typeface="inherit"/>
              </a:rPr>
              <a:t>las lámparas de polimerizar emiten una luz visible, de color azul. El principal peligro de esta es la </a:t>
            </a:r>
            <a:r>
              <a:rPr lang="es-EC" dirty="0" err="1">
                <a:solidFill>
                  <a:schemeClr val="bg1"/>
                </a:solidFill>
                <a:latin typeface="inherit"/>
              </a:rPr>
              <a:t>fotorretinitis</a:t>
            </a:r>
            <a:r>
              <a:rPr lang="es-EC" dirty="0">
                <a:solidFill>
                  <a:schemeClr val="bg1"/>
                </a:solidFill>
                <a:latin typeface="inherit"/>
              </a:rPr>
              <a:t>, una lesión irreversible de la retina, provocada por el trabajo constante con esta herramienta. Para prevenir estos daños, es de especial relevancia utilizar protectores visuales y no mirar directamente a la luz.</a:t>
            </a:r>
          </a:p>
          <a:p>
            <a:pPr algn="just">
              <a:buFont typeface="Arial" panose="020B0604020202020204" pitchFamily="34" charset="0"/>
              <a:buChar char="•"/>
            </a:pPr>
            <a:r>
              <a:rPr lang="es-EC" b="1" dirty="0" smtClean="0">
                <a:solidFill>
                  <a:schemeClr val="bg1"/>
                </a:solidFill>
                <a:latin typeface="inherit"/>
              </a:rPr>
              <a:t>CUERPO EXTRAÑO OCULAR</a:t>
            </a:r>
            <a:r>
              <a:rPr lang="es-EC" dirty="0" smtClean="0">
                <a:solidFill>
                  <a:schemeClr val="bg1"/>
                </a:solidFill>
                <a:latin typeface="inherit"/>
              </a:rPr>
              <a:t>: en </a:t>
            </a:r>
            <a:r>
              <a:rPr lang="es-EC" dirty="0">
                <a:solidFill>
                  <a:schemeClr val="bg1"/>
                </a:solidFill>
                <a:latin typeface="inherit"/>
              </a:rPr>
              <a:t>la consulta dental es probable que se produzca el impacto de algún cuerpo extraño en los ojos, como resinas o </a:t>
            </a:r>
            <a:r>
              <a:rPr lang="es-EC" dirty="0" err="1">
                <a:solidFill>
                  <a:schemeClr val="bg1"/>
                </a:solidFill>
                <a:latin typeface="inherit"/>
              </a:rPr>
              <a:t>almagamas</a:t>
            </a:r>
            <a:r>
              <a:rPr lang="es-EC" dirty="0">
                <a:solidFill>
                  <a:schemeClr val="bg1"/>
                </a:solidFill>
                <a:latin typeface="inherit"/>
              </a:rPr>
              <a:t>, si no se hace uso de la protección ocular pertinente durante la jornada laboral.</a:t>
            </a:r>
            <a:endParaRPr lang="es-EC" b="0" i="0" dirty="0">
              <a:solidFill>
                <a:schemeClr val="bg1"/>
              </a:solidFill>
              <a:effectLst/>
              <a:latin typeface="inherit"/>
            </a:endParaRPr>
          </a:p>
        </p:txBody>
      </p:sp>
      <p:sp>
        <p:nvSpPr>
          <p:cNvPr id="5" name="Arco de bloque 4"/>
          <p:cNvSpPr/>
          <p:nvPr/>
        </p:nvSpPr>
        <p:spPr>
          <a:xfrm>
            <a:off x="4949372" y="1248229"/>
            <a:ext cx="1814284" cy="638628"/>
          </a:xfrm>
          <a:prstGeom prst="blockArc">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532560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2337294" y="1454762"/>
            <a:ext cx="7560840" cy="648512"/>
          </a:xfrm>
          <a:prstGeom prst="rect">
            <a:avLst/>
          </a:prstGeom>
          <a:noFill/>
          <a:ln w="9525">
            <a:noFill/>
            <a:round/>
            <a:headEnd/>
            <a:tailEnd/>
          </a:ln>
          <a:effectLst/>
        </p:spPr>
        <p:txBody>
          <a:bodyPr lIns="90000" tIns="46800" rIns="90000" bIns="46800">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3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accent6">
                      <a:satMod val="175000"/>
                      <a:alpha val="40000"/>
                    </a:schemeClr>
                  </a:glow>
                  <a:outerShdw blurRad="80000" dist="40000" dir="5040000" algn="tl">
                    <a:srgbClr val="000000">
                      <a:alpha val="30000"/>
                    </a:srgbClr>
                  </a:outerShdw>
                </a:effectLst>
                <a:latin typeface="Arial" charset="0"/>
                <a:cs typeface="Arial" charset="0"/>
              </a:rPr>
              <a:t> </a:t>
            </a:r>
            <a:r>
              <a:rPr lang="es-MX"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accent6">
                      <a:satMod val="175000"/>
                      <a:alpha val="40000"/>
                    </a:schemeClr>
                  </a:glow>
                  <a:outerShdw blurRad="80000" dist="40000" dir="5040000" algn="tl">
                    <a:srgbClr val="000000">
                      <a:alpha val="30000"/>
                    </a:srgbClr>
                  </a:outerShdw>
                </a:effectLst>
                <a:latin typeface="Arial" charset="0"/>
                <a:cs typeface="Arial" charset="0"/>
              </a:rPr>
              <a:t>Seguridad e Higiene en el Trabajo</a:t>
            </a:r>
          </a:p>
        </p:txBody>
      </p:sp>
      <p:pic>
        <p:nvPicPr>
          <p:cNvPr id="4099" name="Picture 2" descr="http://blogs.creamoselfuturo.com/industria-y-servicios/wp-content/uploads/2008/03/clientesfolletoweb.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276" y="2024324"/>
            <a:ext cx="4963009" cy="475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3935413" y="280032"/>
            <a:ext cx="4328172" cy="1202510"/>
          </a:xfrm>
          <a:prstGeom prst="rect">
            <a:avLst/>
          </a:prstGeom>
          <a:noFill/>
          <a:ln w="9525">
            <a:noFill/>
            <a:round/>
            <a:headEnd/>
            <a:tailEnd/>
          </a:ln>
          <a:effectLst/>
        </p:spPr>
        <p:txBody>
          <a:bodyPr lIns="90000" tIns="46800" rIns="90000" bIns="46800">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3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63500">
                    <a:schemeClr val="accent6">
                      <a:satMod val="175000"/>
                      <a:alpha val="40000"/>
                    </a:schemeClr>
                  </a:glow>
                  <a:outerShdw blurRad="80000" dist="40000" dir="5040000" algn="tl">
                    <a:srgbClr val="000000">
                      <a:alpha val="30000"/>
                    </a:srgbClr>
                  </a:outerShdw>
                </a:effectLst>
                <a:latin typeface="Arial" charset="0"/>
                <a:cs typeface="Arial" charset="0"/>
              </a:rPr>
              <a:t>Servicios Preventivos </a:t>
            </a:r>
          </a:p>
        </p:txBody>
      </p:sp>
      <p:pic>
        <p:nvPicPr>
          <p:cNvPr id="4101" name="Picture 4" descr="http://t3.gstatic.com/images?q=tbn:ANd9GcSOTaKM0Fop_5LDCIqiF3U0aLISiJyINfrZXnnA0hPy5lgyTq9Y1A"/>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644979" y="2596618"/>
            <a:ext cx="2519363"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http://t1.gstatic.com/images?q=tbn:ANd9GcQkU1MNTZO-4vr3JhifpIIDxL3brE3ARdgTeBCqVcdY2venOMpPnQ"/>
          <p:cNvPicPr>
            <a:picLocks noChangeAspect="1" noChangeArrowheads="1"/>
          </p:cNvPicPr>
          <p:nvPr/>
        </p:nvPicPr>
        <p:blipFill>
          <a:blip r:embed="rId4" cstate="print">
            <a:extLst/>
          </a:blip>
          <a:srcRect/>
          <a:stretch>
            <a:fillRect/>
          </a:stretch>
        </p:blipFill>
        <p:spPr bwMode="auto">
          <a:xfrm>
            <a:off x="8263585" y="2596617"/>
            <a:ext cx="3819250" cy="2860753"/>
          </a:xfrm>
          <a:prstGeom prst="rect">
            <a:avLst/>
          </a:prstGeom>
          <a:ln>
            <a:noFill/>
          </a:ln>
          <a:effectLst>
            <a:softEdge rad="127000"/>
          </a:effectLst>
          <a:extLst/>
        </p:spPr>
      </p:pic>
    </p:spTree>
    <p:extLst>
      <p:ext uri="{BB962C8B-B14F-4D97-AF65-F5344CB8AC3E}">
        <p14:creationId xmlns:p14="http://schemas.microsoft.com/office/powerpoint/2010/main" val="1362522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http://evanioaraujo.zip.net/images/acid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6" y="5038726"/>
            <a:ext cx="26828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2.bp.blogspot.com/_zBAdWxgEeX0/S5rgos8LrYI/AAAAAAAARjo/FlhYDsYUXSA/s320/accidentetrabaj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2401" y="2738438"/>
            <a:ext cx="1655763"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http://www.adn.es/clipping/ADNIMA20080505_3075/4.jpg"/>
          <p:cNvPicPr>
            <a:picLocks noChangeAspect="1" noChangeArrowheads="1"/>
          </p:cNvPicPr>
          <p:nvPr/>
        </p:nvPicPr>
        <p:blipFill>
          <a:blip r:embed="rId5">
            <a:extLst>
              <a:ext uri="{28A0092B-C50C-407E-A947-70E740481C1C}">
                <a14:useLocalDpi xmlns:a14="http://schemas.microsoft.com/office/drawing/2010/main" val="0"/>
              </a:ext>
            </a:extLst>
          </a:blip>
          <a:srcRect l="4657" t="18269" r="4005" b="10139"/>
          <a:stretch>
            <a:fillRect/>
          </a:stretch>
        </p:blipFill>
        <p:spPr bwMode="auto">
          <a:xfrm>
            <a:off x="6672263" y="5051426"/>
            <a:ext cx="2963862"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2"/>
          <p:cNvGraphicFramePr>
            <a:graphicFrameLocks noChangeAspect="1"/>
          </p:cNvGraphicFramePr>
          <p:nvPr/>
        </p:nvGraphicFramePr>
        <p:xfrm>
          <a:off x="7535864" y="2725738"/>
          <a:ext cx="2592387" cy="1992312"/>
        </p:xfrm>
        <a:graphic>
          <a:graphicData uri="http://schemas.openxmlformats.org/presentationml/2006/ole">
            <mc:AlternateContent xmlns:mc="http://schemas.openxmlformats.org/markup-compatibility/2006">
              <mc:Choice xmlns:v="urn:schemas-microsoft-com:vml" Requires="v">
                <p:oleObj spid="_x0000_s1037" name="Imagen de mapa de bits" r:id="rId6" imgW="0" imgH="0" progId="PBrush">
                  <p:embed/>
                </p:oleObj>
              </mc:Choice>
              <mc:Fallback>
                <p:oleObj name="Imagen de mapa de bits" r:id="rId6" imgW="0" imgH="0" progId="PBrush">
                  <p:embed/>
                  <p:pic>
                    <p:nvPicPr>
                      <p:cNvPr id="1026" name="Object 2"/>
                      <p:cNvPicPr>
                        <a:picLocks noChangeAspect="1" noChangeArrowheads="1"/>
                      </p:cNvPicPr>
                      <p:nvPr/>
                    </p:nvPicPr>
                    <p:blipFill>
                      <a:blip r:embed="rId7">
                        <a:lum bright="-12000" contrast="18000"/>
                        <a:extLst>
                          <a:ext uri="{28A0092B-C50C-407E-A947-70E740481C1C}">
                            <a14:useLocalDpi xmlns:a14="http://schemas.microsoft.com/office/drawing/2010/main" val="0"/>
                          </a:ext>
                        </a:extLst>
                      </a:blip>
                      <a:srcRect/>
                      <a:stretch>
                        <a:fillRect/>
                      </a:stretch>
                    </p:blipFill>
                    <p:spPr bwMode="auto">
                      <a:xfrm>
                        <a:off x="7535864" y="2725738"/>
                        <a:ext cx="2592387" cy="199231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6 CuadroTexto"/>
          <p:cNvSpPr txBox="1">
            <a:spLocks noChangeArrowheads="1"/>
          </p:cNvSpPr>
          <p:nvPr/>
        </p:nvSpPr>
        <p:spPr bwMode="auto">
          <a:xfrm>
            <a:off x="1631951" y="1538289"/>
            <a:ext cx="88566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MX" altLang="es-EC" sz="2800" b="1"/>
              <a:t>Prevenir accidentes y enfermedades laborales consecuencia  de las actividades de producción.</a:t>
            </a:r>
          </a:p>
        </p:txBody>
      </p:sp>
      <p:pic>
        <p:nvPicPr>
          <p:cNvPr id="8" name="Picture 4"/>
          <p:cNvPicPr>
            <a:picLocks noChangeAspect="1" noChangeArrowheads="1"/>
          </p:cNvPicPr>
          <p:nvPr/>
        </p:nvPicPr>
        <p:blipFill>
          <a:blip r:embed="rId8" cstate="print"/>
          <a:srcRect l="13519" t="11948" r="8068" b="8399"/>
          <a:stretch>
            <a:fillRect/>
          </a:stretch>
        </p:blipFill>
        <p:spPr bwMode="auto">
          <a:xfrm>
            <a:off x="1874151" y="2669647"/>
            <a:ext cx="2448272" cy="1981360"/>
          </a:xfrm>
          <a:prstGeom prst="roundRect">
            <a:avLst>
              <a:gd name="adj" fmla="val 8594"/>
            </a:avLst>
          </a:prstGeom>
          <a:solidFill>
            <a:srgbClr val="FFFFFF">
              <a:shade val="85000"/>
            </a:srgbClr>
          </a:solidFill>
          <a:ln w="19050">
            <a:solidFill>
              <a:schemeClr val="tx1"/>
            </a:solidFill>
          </a:ln>
          <a:effectLst/>
        </p:spPr>
      </p:pic>
      <p:sp>
        <p:nvSpPr>
          <p:cNvPr id="10" name="Text Box 1"/>
          <p:cNvSpPr txBox="1">
            <a:spLocks noChangeArrowheads="1"/>
          </p:cNvSpPr>
          <p:nvPr/>
        </p:nvSpPr>
        <p:spPr bwMode="auto">
          <a:xfrm>
            <a:off x="1559496" y="980729"/>
            <a:ext cx="3933817" cy="710067"/>
          </a:xfrm>
          <a:prstGeom prst="rect">
            <a:avLst/>
          </a:prstGeom>
          <a:noFill/>
          <a:ln w="9525">
            <a:noFill/>
            <a:round/>
            <a:headEnd/>
            <a:tailEnd/>
          </a:ln>
          <a:effectLst/>
        </p:spPr>
        <p:txBody>
          <a:bodyPr lIns="90000" tIns="46800" rIns="90000" bIns="4680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spcBef>
                <a:spcPts val="3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sz="4000" b="1" cap="all" dirty="0">
                <a:ln w="0">
                  <a:solidFill>
                    <a:schemeClr val="tx2">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Arial" charset="0"/>
              </a:rPr>
              <a:t>OBJETIVOS</a:t>
            </a:r>
          </a:p>
        </p:txBody>
      </p:sp>
    </p:spTree>
    <p:extLst>
      <p:ext uri="{BB962C8B-B14F-4D97-AF65-F5344CB8AC3E}">
        <p14:creationId xmlns:p14="http://schemas.microsoft.com/office/powerpoint/2010/main" val="700585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919537" y="1262663"/>
            <a:ext cx="2843151" cy="707886"/>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es-MX"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Arial" charset="0"/>
              </a:rPr>
              <a:t>IMPACTOS</a:t>
            </a:r>
            <a:endParaRPr lang="es-E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Arial" charset="0"/>
            </a:endParaRPr>
          </a:p>
        </p:txBody>
      </p:sp>
      <p:graphicFrame>
        <p:nvGraphicFramePr>
          <p:cNvPr id="5" name="4 Diagrama"/>
          <p:cNvGraphicFramePr/>
          <p:nvPr/>
        </p:nvGraphicFramePr>
        <p:xfrm>
          <a:off x="4871864" y="1397000"/>
          <a:ext cx="5616624"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16" descr="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9725" y="2511425"/>
            <a:ext cx="3333750" cy="2286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3639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47528" y="1124744"/>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defRPr/>
            </a:pP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OSTO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E</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CONÓMICO DE LOS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IESGOS DE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T</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RABAJO </a:t>
            </a:r>
            <a:endParaRPr lang="es-E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p:txBody>
      </p:sp>
      <p:sp>
        <p:nvSpPr>
          <p:cNvPr id="6147" name="2 Rectángulo"/>
          <p:cNvSpPr>
            <a:spLocks noChangeArrowheads="1"/>
          </p:cNvSpPr>
          <p:nvPr/>
        </p:nvSpPr>
        <p:spPr bwMode="auto">
          <a:xfrm>
            <a:off x="1847850" y="1628775"/>
            <a:ext cx="33062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altLang="es-EC" sz="2000" b="1"/>
              <a:t>PARA EL TRABAJADOR: </a:t>
            </a:r>
          </a:p>
        </p:txBody>
      </p:sp>
      <p:sp>
        <p:nvSpPr>
          <p:cNvPr id="6148" name="3 Rectángulo"/>
          <p:cNvSpPr>
            <a:spLocks noChangeArrowheads="1"/>
          </p:cNvSpPr>
          <p:nvPr/>
        </p:nvSpPr>
        <p:spPr bwMode="auto">
          <a:xfrm>
            <a:off x="1847851" y="2028825"/>
            <a:ext cx="80946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Calibri" panose="020F0502020204030204" pitchFamily="34" charset="0"/>
              <a:buAutoNum type="arabicPeriod"/>
            </a:pPr>
            <a:r>
              <a:rPr lang="es-MX" altLang="es-EC" sz="2000"/>
              <a:t>Los gastos de transportación y desplazamiento hacia los lugares de atención médica.</a:t>
            </a:r>
          </a:p>
          <a:p>
            <a:pPr eaLnBrk="1" hangingPunct="1">
              <a:lnSpc>
                <a:spcPct val="150000"/>
              </a:lnSpc>
              <a:buFont typeface="Calibri" panose="020F0502020204030204" pitchFamily="34" charset="0"/>
              <a:buAutoNum type="arabicPeriod"/>
            </a:pPr>
            <a:r>
              <a:rPr lang="es-MX" altLang="es-EC" sz="2000"/>
              <a:t>Las perdidas en percepciones y prestaciones adicionales al salario base.</a:t>
            </a:r>
          </a:p>
          <a:p>
            <a:pPr eaLnBrk="1" hangingPunct="1">
              <a:lnSpc>
                <a:spcPct val="150000"/>
              </a:lnSpc>
              <a:buFont typeface="Calibri" panose="020F0502020204030204" pitchFamily="34" charset="0"/>
              <a:buAutoNum type="arabicPeriod"/>
            </a:pPr>
            <a:r>
              <a:rPr lang="es-MX" altLang="es-EC" sz="2000"/>
              <a:t>Los gastos por la adquisición de algunos materiales complementarios al tratamiento.</a:t>
            </a:r>
          </a:p>
          <a:p>
            <a:pPr eaLnBrk="1" hangingPunct="1">
              <a:buFont typeface="Calibri" panose="020F0502020204030204" pitchFamily="34" charset="0"/>
              <a:buAutoNum type="arabicPeriod"/>
            </a:pPr>
            <a:r>
              <a:rPr lang="es-MX" altLang="es-EC" sz="2000"/>
              <a:t>Las erogaciones con relación a asesoría jurídica y a la interposición de demandas de carácter laboral.</a:t>
            </a:r>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5121275"/>
            <a:ext cx="212566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9" y="5143500"/>
            <a:ext cx="20161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5108576"/>
            <a:ext cx="1871662"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152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03512" y="1019402"/>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defRPr/>
            </a:pP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OSTO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E</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CONÓMICO DE LOS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IESGOS DE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T</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RABAJO </a:t>
            </a:r>
            <a:endParaRPr lang="es-E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p:txBody>
      </p:sp>
      <p:sp>
        <p:nvSpPr>
          <p:cNvPr id="7171" name="2 Rectángulo"/>
          <p:cNvSpPr>
            <a:spLocks noChangeArrowheads="1"/>
          </p:cNvSpPr>
          <p:nvPr/>
        </p:nvSpPr>
        <p:spPr bwMode="auto">
          <a:xfrm>
            <a:off x="1847851" y="1628775"/>
            <a:ext cx="27867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altLang="es-EC" sz="2000" b="1"/>
              <a:t>PARA LA EMPRESA: </a:t>
            </a:r>
          </a:p>
        </p:txBody>
      </p:sp>
      <p:sp>
        <p:nvSpPr>
          <p:cNvPr id="4" name="3 Rectángulo"/>
          <p:cNvSpPr/>
          <p:nvPr/>
        </p:nvSpPr>
        <p:spPr>
          <a:xfrm>
            <a:off x="1847851" y="2028826"/>
            <a:ext cx="6437313" cy="4094163"/>
          </a:xfrm>
          <a:prstGeom prst="rect">
            <a:avLst/>
          </a:prstGeom>
        </p:spPr>
        <p:txBody>
          <a:bodyPr>
            <a:spAutoFit/>
          </a:bodyPr>
          <a:lstStyle/>
          <a:p>
            <a:pPr algn="just">
              <a:defRPr/>
            </a:pPr>
            <a:r>
              <a:rPr lang="es-MX" sz="2000" b="1" dirty="0">
                <a:latin typeface="Arial" charset="0"/>
                <a:cs typeface="Arial" charset="0"/>
              </a:rPr>
              <a:t>Costos Directos:</a:t>
            </a:r>
          </a:p>
          <a:p>
            <a:pPr marL="457200" indent="-457200" algn="just">
              <a:buFontTx/>
              <a:buAutoNum type="arabicParenR"/>
              <a:defRPr/>
            </a:pPr>
            <a:r>
              <a:rPr lang="es-MX" sz="2000" dirty="0">
                <a:latin typeface="Arial" charset="0"/>
                <a:cs typeface="Arial" charset="0"/>
              </a:rPr>
              <a:t>La inversión en materia de la prevención de los Riesgos de Trabajo tales como medidas y dispositivos de seguridad, instalaciones, equipo de protección especifico, señalamientos, cursos de capacitación y otras erogaciones.</a:t>
            </a:r>
          </a:p>
          <a:p>
            <a:pPr marL="457200" indent="-457200" algn="just">
              <a:buFontTx/>
              <a:buAutoNum type="arabicParenR"/>
              <a:defRPr/>
            </a:pPr>
            <a:endParaRPr lang="es-MX" sz="2000" dirty="0">
              <a:latin typeface="Arial" charset="0"/>
              <a:cs typeface="Arial" charset="0"/>
            </a:endParaRPr>
          </a:p>
          <a:p>
            <a:pPr marL="457200" indent="-457200" algn="just">
              <a:buFontTx/>
              <a:buAutoNum type="arabicParenR"/>
              <a:defRPr/>
            </a:pPr>
            <a:r>
              <a:rPr lang="es-MX" sz="2000" dirty="0">
                <a:latin typeface="Arial" charset="0"/>
                <a:cs typeface="Arial" charset="0"/>
              </a:rPr>
              <a:t>Las cuotas o aportaciones que por concepto de seguro de Riesgos de Trabajo esta obligado a pagar el empleador al seguro social.</a:t>
            </a:r>
          </a:p>
          <a:p>
            <a:pPr marL="457200" indent="-457200" algn="just">
              <a:buFontTx/>
              <a:buAutoNum type="arabicParenR"/>
              <a:defRPr/>
            </a:pPr>
            <a:endParaRPr lang="es-MX" sz="2000" dirty="0">
              <a:latin typeface="Arial" charset="0"/>
              <a:cs typeface="Arial" charset="0"/>
            </a:endParaRPr>
          </a:p>
          <a:p>
            <a:pPr marL="457200" indent="-457200" algn="just">
              <a:buFontTx/>
              <a:buAutoNum type="arabicParenR"/>
              <a:defRPr/>
            </a:pPr>
            <a:r>
              <a:rPr lang="es-MX" sz="2000" dirty="0">
                <a:latin typeface="Arial" charset="0"/>
                <a:cs typeface="Arial" charset="0"/>
              </a:rPr>
              <a:t>Las primas o costos de los seguros adicionales para la empresa y los trabajadores.</a:t>
            </a:r>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63" y="2389188"/>
            <a:ext cx="19875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376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03512" y="1036739"/>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defRPr/>
            </a:pP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OSTO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E</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CONÓMICO DE LOS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IESGOS DE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T</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RABAJO </a:t>
            </a:r>
            <a:endParaRPr lang="es-E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p:txBody>
      </p:sp>
      <p:sp>
        <p:nvSpPr>
          <p:cNvPr id="8195" name="2 Rectángulo"/>
          <p:cNvSpPr>
            <a:spLocks noChangeArrowheads="1"/>
          </p:cNvSpPr>
          <p:nvPr/>
        </p:nvSpPr>
        <p:spPr bwMode="auto">
          <a:xfrm>
            <a:off x="1703389" y="1541463"/>
            <a:ext cx="27867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altLang="es-EC" sz="2000" b="1"/>
              <a:t>PARA LA EMPRESA: </a:t>
            </a:r>
          </a:p>
        </p:txBody>
      </p:sp>
      <p:sp>
        <p:nvSpPr>
          <p:cNvPr id="4" name="3 Rectángulo"/>
          <p:cNvSpPr/>
          <p:nvPr/>
        </p:nvSpPr>
        <p:spPr>
          <a:xfrm>
            <a:off x="1631951" y="1855789"/>
            <a:ext cx="8785225" cy="2246769"/>
          </a:xfrm>
          <a:prstGeom prst="rect">
            <a:avLst/>
          </a:prstGeom>
        </p:spPr>
        <p:txBody>
          <a:bodyPr>
            <a:spAutoFit/>
          </a:bodyPr>
          <a:lstStyle/>
          <a:p>
            <a:pPr algn="just">
              <a:defRPr/>
            </a:pPr>
            <a:r>
              <a:rPr lang="es-MX" sz="2000" b="1" dirty="0">
                <a:latin typeface="Arial" charset="0"/>
                <a:cs typeface="Arial" charset="0"/>
              </a:rPr>
              <a:t>Costos Indirectos: </a:t>
            </a:r>
          </a:p>
          <a:p>
            <a:pPr marL="457200" indent="-457200">
              <a:buFontTx/>
              <a:buAutoNum type="arabicParenR"/>
              <a:defRPr/>
            </a:pPr>
            <a:r>
              <a:rPr lang="es-MX" sz="2000" dirty="0">
                <a:latin typeface="Arial" charset="0"/>
                <a:cs typeface="Arial" charset="0"/>
              </a:rPr>
              <a:t>El tiempo perdido de la Jornada Laboral.</a:t>
            </a:r>
          </a:p>
          <a:p>
            <a:pPr marL="457200" indent="-457200">
              <a:buFontTx/>
              <a:buAutoNum type="arabicParenR"/>
              <a:defRPr/>
            </a:pPr>
            <a:r>
              <a:rPr lang="es-MX" sz="2000" dirty="0">
                <a:latin typeface="Arial" charset="0"/>
                <a:cs typeface="Arial" charset="0"/>
              </a:rPr>
              <a:t>Los daños causados a las instalaciones, maquinaria, equipo y herramientas.</a:t>
            </a:r>
          </a:p>
          <a:p>
            <a:pPr marL="457200" indent="-457200">
              <a:buFontTx/>
              <a:buAutoNum type="arabicParenR"/>
              <a:defRPr/>
            </a:pPr>
            <a:r>
              <a:rPr lang="es-MX" sz="2000" dirty="0">
                <a:latin typeface="Arial" charset="0"/>
                <a:cs typeface="Arial" charset="0"/>
              </a:rPr>
              <a:t>La disminución de la Calidad.</a:t>
            </a:r>
          </a:p>
          <a:p>
            <a:pPr marL="457200" indent="-457200">
              <a:buFontTx/>
              <a:buAutoNum type="arabicParenR"/>
              <a:defRPr/>
            </a:pPr>
            <a:r>
              <a:rPr lang="es-MX" sz="2000" dirty="0">
                <a:latin typeface="Arial" charset="0"/>
                <a:cs typeface="Arial" charset="0"/>
              </a:rPr>
              <a:t>Los gastos por atención de demandas laborales.</a:t>
            </a:r>
          </a:p>
          <a:p>
            <a:pPr marL="457200" indent="-457200">
              <a:buFontTx/>
              <a:buAutoNum type="arabicParenR"/>
              <a:defRPr/>
            </a:pPr>
            <a:r>
              <a:rPr lang="es-MX" sz="2000" dirty="0">
                <a:latin typeface="Arial" charset="0"/>
                <a:cs typeface="Arial" charset="0"/>
              </a:rPr>
              <a:t>El deterioro de la imagen corporativa.</a:t>
            </a:r>
            <a:endParaRPr lang="es-MX" sz="2000" b="1" dirty="0">
              <a:latin typeface="Arial" charset="0"/>
              <a:cs typeface="Arial" charset="0"/>
            </a:endParaRPr>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5026026"/>
            <a:ext cx="259238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4149725"/>
            <a:ext cx="25923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5022851"/>
            <a:ext cx="226695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5">
            <p14:nvContentPartPr>
              <p14:cNvPr id="3" name="Entrada de lápiz 2"/>
              <p14:cNvContentPartPr/>
              <p14:nvPr/>
            </p14:nvContentPartPr>
            <p14:xfrm>
              <a:off x="8540640" y="4197240"/>
              <a:ext cx="2038680" cy="2318400"/>
            </p14:xfrm>
          </p:contentPart>
        </mc:Choice>
        <mc:Fallback>
          <p:pic>
            <p:nvPicPr>
              <p:cNvPr id="3" name="Entrada de lápiz 2"/>
              <p:cNvPicPr/>
              <p:nvPr/>
            </p:nvPicPr>
            <p:blipFill>
              <a:blip r:embed="rId6"/>
              <a:stretch>
                <a:fillRect/>
              </a:stretch>
            </p:blipFill>
            <p:spPr>
              <a:xfrm>
                <a:off x="8531280" y="4187880"/>
                <a:ext cx="2057400" cy="2337120"/>
              </a:xfrm>
              <a:prstGeom prst="rect">
                <a:avLst/>
              </a:prstGeom>
            </p:spPr>
          </p:pic>
        </mc:Fallback>
      </mc:AlternateContent>
    </p:spTree>
    <p:extLst>
      <p:ext uri="{BB962C8B-B14F-4D97-AF65-F5344CB8AC3E}">
        <p14:creationId xmlns:p14="http://schemas.microsoft.com/office/powerpoint/2010/main" val="2364043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73626" y="1131480"/>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defRPr/>
            </a:pP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OSTO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E</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CONÓMICO DE LOS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IESGOS DE </a:t>
            </a:r>
            <a:r>
              <a:rPr lang="es-ES_tradnl"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T</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RABAJO </a:t>
            </a:r>
            <a:endParaRPr lang="es-E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p:txBody>
      </p:sp>
      <p:sp>
        <p:nvSpPr>
          <p:cNvPr id="9219" name="2 Rectángulo"/>
          <p:cNvSpPr>
            <a:spLocks noChangeArrowheads="1"/>
          </p:cNvSpPr>
          <p:nvPr/>
        </p:nvSpPr>
        <p:spPr bwMode="auto">
          <a:xfrm>
            <a:off x="1774826" y="1541463"/>
            <a:ext cx="67605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altLang="es-EC" sz="2000" b="1"/>
              <a:t>PARA LAS INSTITUCIONES DE SEGURIDAD SOCIAL: </a:t>
            </a:r>
          </a:p>
        </p:txBody>
      </p:sp>
      <p:sp>
        <p:nvSpPr>
          <p:cNvPr id="4" name="3 Rectángulo"/>
          <p:cNvSpPr/>
          <p:nvPr/>
        </p:nvSpPr>
        <p:spPr>
          <a:xfrm>
            <a:off x="1631950" y="2060576"/>
            <a:ext cx="5976938" cy="4524375"/>
          </a:xfrm>
          <a:prstGeom prst="rect">
            <a:avLst/>
          </a:prstGeom>
        </p:spPr>
        <p:txBody>
          <a:bodyPr>
            <a:spAutoFit/>
          </a:bodyPr>
          <a:lstStyle/>
          <a:p>
            <a:pPr algn="just">
              <a:defRPr/>
            </a:pPr>
            <a:r>
              <a:rPr lang="es-MX" b="1" dirty="0">
                <a:latin typeface="Arial" charset="0"/>
                <a:cs typeface="Arial" charset="0"/>
              </a:rPr>
              <a:t>Costos Indirectos: </a:t>
            </a:r>
          </a:p>
          <a:p>
            <a:pPr marL="457200" indent="-457200" algn="just">
              <a:buFontTx/>
              <a:buAutoNum type="arabicParenR"/>
              <a:defRPr/>
            </a:pPr>
            <a:r>
              <a:rPr lang="es-MX" dirty="0">
                <a:latin typeface="Arial" charset="0"/>
                <a:cs typeface="Arial" charset="0"/>
              </a:rPr>
              <a:t>El gasto en la prevención de los Riesgos de Trabajo.</a:t>
            </a:r>
          </a:p>
          <a:p>
            <a:pPr marL="457200" indent="-457200" algn="just">
              <a:buFontTx/>
              <a:buAutoNum type="arabicParenR"/>
              <a:defRPr/>
            </a:pPr>
            <a:r>
              <a:rPr lang="es-MX" dirty="0">
                <a:latin typeface="Arial" charset="0"/>
                <a:cs typeface="Arial" charset="0"/>
              </a:rPr>
              <a:t>El gasto en la atención medica (de urgencia, hospitalización, cirugía, consultas, tratamientos y rehabilitación).</a:t>
            </a:r>
          </a:p>
          <a:p>
            <a:pPr marL="457200" indent="-457200" algn="just">
              <a:buFontTx/>
              <a:buAutoNum type="arabicParenR"/>
              <a:defRPr/>
            </a:pPr>
            <a:r>
              <a:rPr lang="es-MX" dirty="0">
                <a:latin typeface="Arial" charset="0"/>
                <a:cs typeface="Arial" charset="0"/>
              </a:rPr>
              <a:t>Los gastos con motivo del estudio del paciente para efectos de valuación de las secuelas y asignación de las prestaciones económicas a lugar.</a:t>
            </a:r>
          </a:p>
          <a:p>
            <a:pPr marL="457200" indent="-457200" algn="just">
              <a:buFontTx/>
              <a:buAutoNum type="arabicParenR"/>
              <a:defRPr/>
            </a:pPr>
            <a:r>
              <a:rPr lang="es-MX" dirty="0">
                <a:latin typeface="Arial" charset="0"/>
                <a:cs typeface="Arial" charset="0"/>
              </a:rPr>
              <a:t>Los gastos jurídicos por la atención de inconformidad y demanda de aumento en el monto de las prestaciones económicas.</a:t>
            </a:r>
          </a:p>
          <a:p>
            <a:pPr marL="457200" indent="-457200" algn="just">
              <a:buFontTx/>
              <a:buAutoNum type="arabicParenR"/>
              <a:defRPr/>
            </a:pPr>
            <a:r>
              <a:rPr lang="es-MX" dirty="0">
                <a:latin typeface="Arial" charset="0"/>
                <a:cs typeface="Arial" charset="0"/>
              </a:rPr>
              <a:t>El gasto en prestaciones económicas al trabajador o a sus deudos (pago de incapacidades, subsidios, pago de pensiones, pagos por mortandad).</a:t>
            </a:r>
          </a:p>
          <a:p>
            <a:pPr marL="457200" indent="-457200" algn="just">
              <a:buFontTx/>
              <a:buAutoNum type="arabicParenR"/>
              <a:defRPr/>
            </a:pPr>
            <a:r>
              <a:rPr lang="es-MX" dirty="0">
                <a:latin typeface="Arial" charset="0"/>
                <a:cs typeface="Arial" charset="0"/>
              </a:rPr>
              <a:t>La disminución de los recursos presupuestales disponibles para atender otros problemas de salud.</a:t>
            </a:r>
            <a:endParaRPr lang="es-MX" b="1" dirty="0">
              <a:latin typeface="Arial" charset="0"/>
              <a:cs typeface="Arial" charset="0"/>
            </a:endParaRPr>
          </a:p>
        </p:txBody>
      </p:sp>
      <p:pic>
        <p:nvPicPr>
          <p:cNvPr id="92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588" y="1941513"/>
            <a:ext cx="1985962"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4005263"/>
            <a:ext cx="2419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149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02575" y="875386"/>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defRPr/>
            </a:pPr>
            <a:r>
              <a:rPr lang="es-ES_tradnl" sz="2800" b="1" cap="all" dirty="0">
                <a:ln w="0"/>
                <a:solidFill>
                  <a:schemeClr val="accent1">
                    <a:lumMod val="75000"/>
                  </a:schemeClr>
                </a:solidFill>
                <a:latin typeface="Tahoma" pitchFamily="34" charset="0"/>
                <a:cs typeface="Arial" charset="0"/>
              </a:rPr>
              <a:t>C</a:t>
            </a:r>
            <a:r>
              <a:rPr lang="es-ES_tradnl" sz="2000" b="1" cap="all" dirty="0">
                <a:ln w="0"/>
                <a:solidFill>
                  <a:schemeClr val="accent1">
                    <a:lumMod val="75000"/>
                  </a:schemeClr>
                </a:solidFill>
                <a:latin typeface="Tahoma" pitchFamily="34" charset="0"/>
                <a:cs typeface="Arial" charset="0"/>
              </a:rPr>
              <a:t>OSTO </a:t>
            </a:r>
            <a:r>
              <a:rPr lang="es-ES_tradnl" sz="2800" b="1" cap="all" dirty="0">
                <a:ln w="0"/>
                <a:solidFill>
                  <a:schemeClr val="accent1">
                    <a:lumMod val="75000"/>
                  </a:schemeClr>
                </a:solidFill>
                <a:latin typeface="Tahoma" pitchFamily="34" charset="0"/>
                <a:cs typeface="Arial" charset="0"/>
              </a:rPr>
              <a:t>E</a:t>
            </a:r>
            <a:r>
              <a:rPr lang="es-ES_tradnl" sz="2000" b="1" cap="all" dirty="0">
                <a:ln w="0"/>
                <a:solidFill>
                  <a:schemeClr val="accent1">
                    <a:lumMod val="75000"/>
                  </a:schemeClr>
                </a:solidFill>
                <a:latin typeface="Tahoma" pitchFamily="34" charset="0"/>
                <a:cs typeface="Arial" charset="0"/>
              </a:rPr>
              <a:t>CONÓMICO DE LOS </a:t>
            </a:r>
            <a:r>
              <a:rPr lang="es-ES_tradnl" sz="2800" b="1" cap="all" dirty="0">
                <a:ln w="0"/>
                <a:solidFill>
                  <a:schemeClr val="accent1">
                    <a:lumMod val="75000"/>
                  </a:schemeClr>
                </a:solidFill>
                <a:latin typeface="Tahoma" pitchFamily="34" charset="0"/>
                <a:cs typeface="Arial" charset="0"/>
              </a:rPr>
              <a:t>R</a:t>
            </a:r>
            <a:r>
              <a:rPr lang="es-ES_tradnl" sz="2000" b="1" cap="all" dirty="0">
                <a:ln w="0"/>
                <a:solidFill>
                  <a:schemeClr val="accent1">
                    <a:lumMod val="75000"/>
                  </a:schemeClr>
                </a:solidFill>
                <a:latin typeface="Tahoma" pitchFamily="34" charset="0"/>
                <a:cs typeface="Arial" charset="0"/>
              </a:rPr>
              <a:t>IESGOS DE </a:t>
            </a:r>
            <a:r>
              <a:rPr lang="es-ES_tradnl" sz="2800" b="1" cap="all" dirty="0">
                <a:ln w="0"/>
                <a:solidFill>
                  <a:schemeClr val="accent1">
                    <a:lumMod val="75000"/>
                  </a:schemeClr>
                </a:solidFill>
                <a:latin typeface="Tahoma" pitchFamily="34" charset="0"/>
                <a:cs typeface="Arial" charset="0"/>
              </a:rPr>
              <a:t>T</a:t>
            </a:r>
            <a:r>
              <a:rPr lang="es-ES_tradnl" sz="2000" b="1" cap="all" dirty="0">
                <a:ln w="0"/>
                <a:solidFill>
                  <a:schemeClr val="accent1">
                    <a:lumMod val="75000"/>
                  </a:schemeClr>
                </a:solidFill>
                <a:latin typeface="Tahoma" pitchFamily="34" charset="0"/>
                <a:cs typeface="Arial" charset="0"/>
              </a:rPr>
              <a:t>RABAJO </a:t>
            </a:r>
            <a:endParaRPr lang="es-ES" sz="2000" b="1" cap="all" dirty="0">
              <a:ln w="0"/>
              <a:solidFill>
                <a:schemeClr val="accent1">
                  <a:lumMod val="75000"/>
                </a:schemeClr>
              </a:solidFill>
              <a:latin typeface="Tahoma" pitchFamily="34" charset="0"/>
              <a:cs typeface="Arial" charset="0"/>
            </a:endParaRPr>
          </a:p>
        </p:txBody>
      </p:sp>
      <p:sp>
        <p:nvSpPr>
          <p:cNvPr id="10243" name="2 Rectángulo"/>
          <p:cNvSpPr>
            <a:spLocks noChangeArrowheads="1"/>
          </p:cNvSpPr>
          <p:nvPr/>
        </p:nvSpPr>
        <p:spPr bwMode="auto">
          <a:xfrm>
            <a:off x="1774825" y="1444625"/>
            <a:ext cx="24712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altLang="es-EC" sz="2000" b="1"/>
              <a:t>PARA LA FAMILIA:</a:t>
            </a:r>
          </a:p>
        </p:txBody>
      </p:sp>
      <p:sp>
        <p:nvSpPr>
          <p:cNvPr id="10244" name="3 Rectángulo"/>
          <p:cNvSpPr>
            <a:spLocks noChangeArrowheads="1"/>
          </p:cNvSpPr>
          <p:nvPr/>
        </p:nvSpPr>
        <p:spPr bwMode="auto">
          <a:xfrm>
            <a:off x="1631951" y="1889125"/>
            <a:ext cx="5743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Tx/>
              <a:buAutoNum type="arabicParenR"/>
            </a:pPr>
            <a:r>
              <a:rPr lang="es-MX" altLang="es-EC"/>
              <a:t>La disminución del ingreso económico familiar.</a:t>
            </a:r>
          </a:p>
          <a:p>
            <a:pPr algn="just" eaLnBrk="1" hangingPunct="1">
              <a:buFontTx/>
              <a:buAutoNum type="arabicParenR"/>
            </a:pPr>
            <a:endParaRPr lang="es-MX" altLang="es-EC"/>
          </a:p>
          <a:p>
            <a:pPr algn="just" eaLnBrk="1" hangingPunct="1">
              <a:buFontTx/>
              <a:buAutoNum type="arabicParenR"/>
            </a:pPr>
            <a:r>
              <a:rPr lang="es-MX" altLang="es-EC"/>
              <a:t>Los gastos en materia de rehabilitación ( terapias complementarias, ortesis y prótesis).</a:t>
            </a:r>
          </a:p>
        </p:txBody>
      </p:sp>
      <p:sp>
        <p:nvSpPr>
          <p:cNvPr id="10245" name="4 Rectángulo"/>
          <p:cNvSpPr>
            <a:spLocks noChangeArrowheads="1"/>
          </p:cNvSpPr>
          <p:nvPr/>
        </p:nvSpPr>
        <p:spPr bwMode="auto">
          <a:xfrm>
            <a:off x="1774825" y="3173413"/>
            <a:ext cx="28012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MX" altLang="es-EC" sz="2000" b="1"/>
              <a:t>PARA LA SOCIEDAD:</a:t>
            </a:r>
          </a:p>
        </p:txBody>
      </p:sp>
      <p:pic>
        <p:nvPicPr>
          <p:cNvPr id="10246" name="Picture 2"/>
          <p:cNvPicPr>
            <a:picLocks noChangeAspect="1" noChangeArrowheads="1"/>
          </p:cNvPicPr>
          <p:nvPr/>
        </p:nvPicPr>
        <p:blipFill>
          <a:blip r:embed="rId2">
            <a:extLst>
              <a:ext uri="{28A0092B-C50C-407E-A947-70E740481C1C}">
                <a14:useLocalDpi xmlns:a14="http://schemas.microsoft.com/office/drawing/2010/main" val="0"/>
              </a:ext>
            </a:extLst>
          </a:blip>
          <a:srcRect l="23344" t="11375" r="19051" b="10722"/>
          <a:stretch>
            <a:fillRect/>
          </a:stretch>
        </p:blipFill>
        <p:spPr bwMode="auto">
          <a:xfrm>
            <a:off x="8097838" y="1373188"/>
            <a:ext cx="2246312"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5 Rectángulo"/>
          <p:cNvSpPr>
            <a:spLocks noChangeArrowheads="1"/>
          </p:cNvSpPr>
          <p:nvPr/>
        </p:nvSpPr>
        <p:spPr bwMode="auto">
          <a:xfrm>
            <a:off x="1631951" y="3602039"/>
            <a:ext cx="6264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Calibri" panose="020F0502020204030204" pitchFamily="34" charset="0"/>
              <a:buAutoNum type="arabicParenR"/>
            </a:pPr>
            <a:r>
              <a:rPr lang="es-MX" altLang="es-EC"/>
              <a:t>El descenso de la productividad en las empresas, la recesión, el desempleo y la disminución del Producto Interno Bruto Nacional.</a:t>
            </a:r>
          </a:p>
          <a:p>
            <a:pPr algn="just" eaLnBrk="1" hangingPunct="1">
              <a:buFont typeface="Calibri" panose="020F0502020204030204" pitchFamily="34" charset="0"/>
              <a:buAutoNum type="arabicParenR"/>
            </a:pPr>
            <a:r>
              <a:rPr lang="es-MX" altLang="es-EC"/>
              <a:t>La disminución en la captación de contribuciones fiscales de las empresas.</a:t>
            </a:r>
          </a:p>
          <a:p>
            <a:pPr algn="just" eaLnBrk="1" hangingPunct="1">
              <a:buFont typeface="Calibri" panose="020F0502020204030204" pitchFamily="34" charset="0"/>
              <a:buAutoNum type="arabicParenR"/>
            </a:pPr>
            <a:r>
              <a:rPr lang="es-MX" altLang="es-EC"/>
              <a:t>El aumento en la erogación de recursos financieros del gobierno como aportaciones al presupuesto de las instituciones de seguridad social.</a:t>
            </a:r>
          </a:p>
        </p:txBody>
      </p:sp>
      <p:pic>
        <p:nvPicPr>
          <p:cNvPr id="102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3789364"/>
            <a:ext cx="2133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549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8125" t="21577" r="10714" b="17312"/>
          <a:stretch/>
        </p:blipFill>
        <p:spPr>
          <a:xfrm>
            <a:off x="1756229" y="159656"/>
            <a:ext cx="8650514" cy="6482626"/>
          </a:xfrm>
          <a:prstGeom prst="rect">
            <a:avLst/>
          </a:prstGeom>
        </p:spPr>
      </p:pic>
    </p:spTree>
    <p:extLst>
      <p:ext uri="{BB962C8B-B14F-4D97-AF65-F5344CB8AC3E}">
        <p14:creationId xmlns:p14="http://schemas.microsoft.com/office/powerpoint/2010/main" val="34511526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200936" y="1412776"/>
            <a:ext cx="5143536" cy="2677656"/>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buFontTx/>
              <a:buChar char="•"/>
              <a:defRPr/>
            </a:pP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SUPERVISIÓN.</a:t>
            </a:r>
          </a:p>
          <a:p>
            <a:pPr algn="just">
              <a:lnSpc>
                <a:spcPct val="120000"/>
              </a:lnSpc>
              <a:buFontTx/>
              <a:buChar char="•"/>
              <a:defRPr/>
            </a:pP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NORMAS DE SEGURIDAD e higiene.</a:t>
            </a:r>
          </a:p>
          <a:p>
            <a:pPr algn="just">
              <a:lnSpc>
                <a:spcPct val="120000"/>
              </a:lnSpc>
              <a:buFontTx/>
              <a:buChar char="•"/>
              <a:defRPr/>
            </a:pP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EDUCACIÓN DEL TRABAJADOR.</a:t>
            </a:r>
          </a:p>
          <a:p>
            <a:pPr algn="just">
              <a:lnSpc>
                <a:spcPct val="120000"/>
              </a:lnSpc>
              <a:buFontTx/>
              <a:buChar char="•"/>
              <a:defRPr/>
            </a:pP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IDENTIFICACIÓN DE PELIGROS.</a:t>
            </a:r>
          </a:p>
          <a:p>
            <a:pPr algn="just">
              <a:lnSpc>
                <a:spcPct val="120000"/>
              </a:lnSpc>
              <a:buFontTx/>
              <a:buChar char="•"/>
              <a:defRPr/>
            </a:pP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INVESTIGACIÓN DE ACCIDENTES.</a:t>
            </a:r>
          </a:p>
          <a:p>
            <a:pPr algn="just">
              <a:lnSpc>
                <a:spcPct val="120000"/>
              </a:lnSpc>
              <a:buFontTx/>
              <a:buChar char="•"/>
              <a:defRPr/>
            </a:pP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INVESTIGACIÓN DE ENFERMEDADES</a:t>
            </a:r>
            <a:endParaRPr lang="es-E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a:p>
            <a:pPr algn="just">
              <a:lnSpc>
                <a:spcPct val="120000"/>
              </a:lnSpc>
              <a:buFontTx/>
              <a:buChar char="•"/>
              <a:defRPr/>
            </a:pPr>
            <a:r>
              <a:rPr lang="es-MX"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 </a:t>
            </a:r>
            <a:r>
              <a:rPr lang="es-ES_tradnl"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REVISIÓN E INSPECCIÓN.</a:t>
            </a:r>
            <a:endParaRPr lang="es-E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p:txBody>
      </p:sp>
      <p:sp>
        <p:nvSpPr>
          <p:cNvPr id="3" name="Text Box 3"/>
          <p:cNvSpPr txBox="1">
            <a:spLocks noChangeArrowheads="1"/>
          </p:cNvSpPr>
          <p:nvPr/>
        </p:nvSpPr>
        <p:spPr bwMode="auto">
          <a:xfrm>
            <a:off x="1703512" y="836712"/>
            <a:ext cx="8640960" cy="634020"/>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10000"/>
              </a:lnSpc>
              <a:spcBef>
                <a:spcPct val="50000"/>
              </a:spcBef>
              <a:defRPr/>
            </a:pPr>
            <a:r>
              <a:rPr lang="es-ES_tradnl"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cs typeface="Arial" charset="0"/>
              </a:rPr>
              <a:t>PROGRAMA DE SEGURIDAD E HIGIENE</a:t>
            </a:r>
            <a:endParaRPr lang="es-E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cs typeface="Arial" charset="0"/>
            </a:endParaRPr>
          </a:p>
        </p:txBody>
      </p:sp>
      <p:pic>
        <p:nvPicPr>
          <p:cNvPr id="11268" name="Picture 7" descr="electricida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844676"/>
            <a:ext cx="237648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5 Imagen"/>
          <p:cNvPicPr>
            <a:picLocks noChangeAspect="1"/>
          </p:cNvPicPr>
          <p:nvPr/>
        </p:nvPicPr>
        <p:blipFill>
          <a:blip r:embed="rId3">
            <a:extLst>
              <a:ext uri="{28A0092B-C50C-407E-A947-70E740481C1C}">
                <a14:useLocalDpi xmlns:a14="http://schemas.microsoft.com/office/drawing/2010/main" val="0"/>
              </a:ext>
            </a:extLst>
          </a:blip>
          <a:srcRect l="13710" t="23828" r="9355" b="12688"/>
          <a:stretch>
            <a:fillRect/>
          </a:stretch>
        </p:blipFill>
        <p:spPr bwMode="auto">
          <a:xfrm>
            <a:off x="3641726" y="4149726"/>
            <a:ext cx="41306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4" name="Entrada de lápiz 3"/>
              <p14:cNvContentPartPr/>
              <p14:nvPr/>
            </p14:nvContentPartPr>
            <p14:xfrm>
              <a:off x="5251320" y="1263600"/>
              <a:ext cx="6934680" cy="2254680"/>
            </p14:xfrm>
          </p:contentPart>
        </mc:Choice>
        <mc:Fallback>
          <p:pic>
            <p:nvPicPr>
              <p:cNvPr id="4" name="Entrada de lápiz 3"/>
              <p:cNvPicPr/>
              <p:nvPr/>
            </p:nvPicPr>
            <p:blipFill>
              <a:blip r:embed="rId5"/>
              <a:stretch>
                <a:fillRect/>
              </a:stretch>
            </p:blipFill>
            <p:spPr>
              <a:xfrm>
                <a:off x="5241960" y="1254240"/>
                <a:ext cx="6953400" cy="2273400"/>
              </a:xfrm>
              <a:prstGeom prst="rect">
                <a:avLst/>
              </a:prstGeom>
            </p:spPr>
          </p:pic>
        </mc:Fallback>
      </mc:AlternateContent>
    </p:spTree>
    <p:extLst>
      <p:ext uri="{BB962C8B-B14F-4D97-AF65-F5344CB8AC3E}">
        <p14:creationId xmlns:p14="http://schemas.microsoft.com/office/powerpoint/2010/main" val="1673534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Rectángulo"/>
          <p:cNvSpPr>
            <a:spLocks noChangeArrowheads="1"/>
          </p:cNvSpPr>
          <p:nvPr/>
        </p:nvSpPr>
        <p:spPr bwMode="auto">
          <a:xfrm>
            <a:off x="1919288" y="1414463"/>
            <a:ext cx="828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MX" altLang="es-EC"/>
              <a:t>INFORMACIÓN, ASESORÍA Y APOYO TÉCNICO, ASÍ COMO ESTRATEGIAS Y ACTIVIDADES ESPECIFICAS DE SEGURIDAD EN LA EMPRESA.</a:t>
            </a:r>
          </a:p>
        </p:txBody>
      </p:sp>
      <p:sp>
        <p:nvSpPr>
          <p:cNvPr id="3" name="Text Box 2"/>
          <p:cNvSpPr txBox="1">
            <a:spLocks noChangeArrowheads="1"/>
          </p:cNvSpPr>
          <p:nvPr/>
        </p:nvSpPr>
        <p:spPr bwMode="auto">
          <a:xfrm>
            <a:off x="1840182" y="875386"/>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
              <a:lnSpc>
                <a:spcPct val="120000"/>
              </a:lnSpc>
              <a:defRPr/>
            </a:pPr>
            <a:r>
              <a:rPr lang="es-ES_tradnl" sz="2800" b="1" cap="all" dirty="0">
                <a:ln w="0"/>
                <a:solidFill>
                  <a:schemeClr val="accent1">
                    <a:lumMod val="75000"/>
                  </a:schemeClr>
                </a:solidFill>
                <a:latin typeface="Tahoma" pitchFamily="34" charset="0"/>
                <a:cs typeface="Arial" charset="0"/>
              </a:rPr>
              <a:t>Actividades EN MATERIA DE SEGURIDAD</a:t>
            </a:r>
            <a:r>
              <a:rPr lang="es-ES_tradnl" sz="2000" b="1" cap="all" dirty="0">
                <a:ln w="0"/>
                <a:solidFill>
                  <a:schemeClr val="accent1">
                    <a:lumMod val="75000"/>
                  </a:schemeClr>
                </a:solidFill>
                <a:latin typeface="Tahoma" pitchFamily="34" charset="0"/>
                <a:cs typeface="Arial" charset="0"/>
              </a:rPr>
              <a:t> </a:t>
            </a:r>
            <a:endParaRPr lang="es-ES" sz="2000" b="1" cap="all" dirty="0">
              <a:ln w="0"/>
              <a:solidFill>
                <a:schemeClr val="accent1">
                  <a:lumMod val="75000"/>
                </a:schemeClr>
              </a:solidFill>
              <a:latin typeface="Tahoma" pitchFamily="34" charset="0"/>
              <a:cs typeface="Arial" charset="0"/>
            </a:endParaRPr>
          </a:p>
        </p:txBody>
      </p:sp>
      <p:pic>
        <p:nvPicPr>
          <p:cNvPr id="5" name="Picture 2"/>
          <p:cNvPicPr>
            <a:picLocks noChangeAspect="1" noChangeArrowheads="1"/>
          </p:cNvPicPr>
          <p:nvPr/>
        </p:nvPicPr>
        <p:blipFill rotWithShape="1">
          <a:blip r:embed="rId2"/>
          <a:srcRect l="39126" t="22708" r="37124" b="25833"/>
          <a:stretch/>
        </p:blipFill>
        <p:spPr bwMode="auto">
          <a:xfrm>
            <a:off x="5159376" y="2133600"/>
            <a:ext cx="1579563" cy="20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6" name="Picture 2"/>
          <p:cNvPicPr>
            <a:picLocks noChangeAspect="1" noChangeArrowheads="1"/>
          </p:cNvPicPr>
          <p:nvPr/>
        </p:nvPicPr>
        <p:blipFill rotWithShape="1">
          <a:blip r:embed="rId2"/>
          <a:srcRect l="39126" t="22708" r="37124" b="25833"/>
          <a:stretch/>
        </p:blipFill>
        <p:spPr bwMode="auto">
          <a:xfrm>
            <a:off x="5445126" y="2133600"/>
            <a:ext cx="1579563" cy="20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 name="Picture 2"/>
          <p:cNvPicPr>
            <a:picLocks noChangeAspect="1" noChangeArrowheads="1"/>
          </p:cNvPicPr>
          <p:nvPr/>
        </p:nvPicPr>
        <p:blipFill rotWithShape="1">
          <a:blip r:embed="rId2"/>
          <a:srcRect l="39126" t="22708" r="37124" b="25833"/>
          <a:stretch/>
        </p:blipFill>
        <p:spPr bwMode="auto">
          <a:xfrm>
            <a:off x="5734051" y="2149475"/>
            <a:ext cx="1577975" cy="20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8" name="Picture 2"/>
          <p:cNvPicPr>
            <a:picLocks noChangeAspect="1" noChangeArrowheads="1"/>
          </p:cNvPicPr>
          <p:nvPr/>
        </p:nvPicPr>
        <p:blipFill rotWithShape="1">
          <a:blip r:embed="rId2"/>
          <a:srcRect l="39126" t="22708" r="37124" b="25833"/>
          <a:stretch/>
        </p:blipFill>
        <p:spPr bwMode="auto">
          <a:xfrm>
            <a:off x="6016626" y="2133600"/>
            <a:ext cx="1579563" cy="20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9" name="Picture 2"/>
          <p:cNvPicPr>
            <a:picLocks noChangeAspect="1" noChangeArrowheads="1"/>
          </p:cNvPicPr>
          <p:nvPr/>
        </p:nvPicPr>
        <p:blipFill rotWithShape="1">
          <a:blip r:embed="rId2"/>
          <a:srcRect l="39126" t="22708" r="37124" b="25833"/>
          <a:stretch/>
        </p:blipFill>
        <p:spPr bwMode="auto">
          <a:xfrm>
            <a:off x="6303963" y="2133600"/>
            <a:ext cx="1579562" cy="2052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Text Box 2"/>
          <p:cNvSpPr txBox="1">
            <a:spLocks noChangeArrowheads="1"/>
          </p:cNvSpPr>
          <p:nvPr/>
        </p:nvSpPr>
        <p:spPr bwMode="auto">
          <a:xfrm>
            <a:off x="2476635" y="2420888"/>
            <a:ext cx="14711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20000"/>
              </a:lnSpc>
              <a:defRPr/>
            </a:pPr>
            <a:r>
              <a:rPr lang="es-MX" sz="2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rPr>
              <a:t>CSHT</a:t>
            </a:r>
            <a:endParaRPr lang="es-E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Tahoma" pitchFamily="34" charset="0"/>
              <a:cs typeface="Arial" charset="0"/>
            </a:endParaRPr>
          </a:p>
        </p:txBody>
      </p:sp>
      <p:pic>
        <p:nvPicPr>
          <p:cNvPr id="11" name="Picture 6" descr="http://dl.ziza.ru/other/102008/06/safety/005_safety.jpg"/>
          <p:cNvPicPr>
            <a:picLocks noChangeAspect="1" noChangeArrowheads="1"/>
          </p:cNvPicPr>
          <p:nvPr/>
        </p:nvPicPr>
        <p:blipFill rotWithShape="1">
          <a:blip r:embed="rId3"/>
          <a:srcRect l="7818" t="4570" r="6240"/>
          <a:stretch/>
        </p:blipFill>
        <p:spPr bwMode="auto">
          <a:xfrm>
            <a:off x="8399463" y="4724400"/>
            <a:ext cx="1885950" cy="2025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299" name="Picture 4" descr="http://t2.gstatic.com/images?q=tbn:ANd9GcSb-eo7UWOlTOEn6DnWt1-CY3WwcV_S47i5KdvLJ7HwRmv6SWH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9" y="3005139"/>
            <a:ext cx="3068637"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6" descr="http://t3.gstatic.com/images?q=tbn:ANd9GcQltYVheva1s2oDQeJ24bSNHQ1g1kseB3BOHvHIrV_hAHfwiJEpX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51" y="4868863"/>
            <a:ext cx="23336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6" cstate="print"/>
          <a:srcRect/>
          <a:stretch>
            <a:fillRect/>
          </a:stretch>
        </p:blipFill>
        <p:spPr bwMode="auto">
          <a:xfrm>
            <a:off x="8292354" y="2132856"/>
            <a:ext cx="1992452" cy="19338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253681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CuadroTexto"/>
          <p:cNvSpPr txBox="1">
            <a:spLocks noChangeArrowheads="1"/>
          </p:cNvSpPr>
          <p:nvPr/>
        </p:nvSpPr>
        <p:spPr bwMode="auto">
          <a:xfrm>
            <a:off x="1703389" y="981076"/>
            <a:ext cx="871378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r>
              <a:rPr lang="es-MX" altLang="es-EC" sz="2000" b="1" u="sng"/>
              <a:t>SEGURIDAD EN EL TRABAJO</a:t>
            </a:r>
          </a:p>
          <a:p>
            <a:pPr eaLnBrk="1" hangingPunct="1">
              <a:lnSpc>
                <a:spcPct val="150000"/>
              </a:lnSpc>
              <a:buFont typeface="Wingdings" panose="05000000000000000000" pitchFamily="2" charset="2"/>
              <a:buChar char="Ø"/>
            </a:pPr>
            <a:r>
              <a:rPr lang="es-MX" altLang="es-EC" sz="2000"/>
              <a:t>RECOPILACIÓN DE INFORMACIÓN GENERAL Y ESPECIFICA (VISTAS A LA EMPRESA)</a:t>
            </a:r>
          </a:p>
          <a:p>
            <a:pPr eaLnBrk="1" hangingPunct="1">
              <a:lnSpc>
                <a:spcPct val="150000"/>
              </a:lnSpc>
              <a:buFont typeface="Wingdings" panose="05000000000000000000" pitchFamily="2" charset="2"/>
              <a:buChar char="Ø"/>
            </a:pPr>
            <a:r>
              <a:rPr lang="es-MX" altLang="es-EC" sz="2000"/>
              <a:t>RECORRIDOS DE RECONOCIMIENTO SENSORIAL EN LA EMPRESA</a:t>
            </a:r>
          </a:p>
          <a:p>
            <a:pPr eaLnBrk="1" hangingPunct="1">
              <a:lnSpc>
                <a:spcPct val="150000"/>
              </a:lnSpc>
              <a:buFont typeface="Wingdings" panose="05000000000000000000" pitchFamily="2" charset="2"/>
              <a:buChar char="Ø"/>
            </a:pPr>
            <a:r>
              <a:rPr lang="es-MX" altLang="es-EC" sz="2000"/>
              <a:t>DETERMINACIÓN DE ELEMENTOS Y PUNTOS CRÍTICOS.</a:t>
            </a:r>
          </a:p>
          <a:p>
            <a:pPr eaLnBrk="1" hangingPunct="1">
              <a:lnSpc>
                <a:spcPct val="150000"/>
              </a:lnSpc>
              <a:buFont typeface="Wingdings" panose="05000000000000000000" pitchFamily="2" charset="2"/>
              <a:buChar char="Ø"/>
            </a:pPr>
            <a:r>
              <a:rPr lang="es-MX" altLang="es-EC" sz="2000"/>
              <a:t>RECOMENDACIÓN PARA EVITAR OCURRENCIA DE ACCIDENTES.</a:t>
            </a:r>
          </a:p>
          <a:p>
            <a:pPr eaLnBrk="1" hangingPunct="1">
              <a:lnSpc>
                <a:spcPct val="150000"/>
              </a:lnSpc>
              <a:buFont typeface="Wingdings" panose="05000000000000000000" pitchFamily="2" charset="2"/>
              <a:buChar char="Ø"/>
            </a:pPr>
            <a:r>
              <a:rPr lang="es-MX" altLang="es-EC" sz="2000"/>
              <a:t>ÁREAS Y PUESTOS PRIORITARIOS.</a:t>
            </a:r>
          </a:p>
        </p:txBody>
      </p:sp>
      <p:sp>
        <p:nvSpPr>
          <p:cNvPr id="13315" name="AutoShape 2" descr="data:image/jpeg;base64,/9j/4AAQSkZJRgABAQAAAQABAAD/2wCEAAkGBhMSERUUExQVFBUWGBgYFxcYFxcYGBgWFxgYGB0VFxYXHCYeGBwjGRoYHy8gIygpLCwsFR8xNTAqNSYrLCkBCQoKDgwOGg8PGiwlHyQpLCwsLCktLCwqKSwpLCwpLCwsLCwsKiksLCwsLCwsLCwsLCwpLCwsLCwpLC0pKSwsLP/AABEIAMIBAwMBIgACEQEDEQH/xAAcAAABBQEBAQAAAAAAAAAAAAAFAgMEBgcAAQj/xABIEAACAAQDBAYGCAQEBAcBAAABAgADESEEEjEFQVFhBhMicYGRBzKhscHwFCMzQlJictGCkrLhU3Oi8SRDY8IWFzSDs9LTFf/EABoBAAIDAQEAAAAAAAAAAAAAAAIDAAEEBQb/xAAyEQACAgEDAQYFBAEFAQAAAAAAAQIRAxIhMUEEE1FhkfAicYGh0RQyscEjQkOi4fE0/9oADAMBAAIRAxEAPwAlsn0s4KZQPmlHmMy+yjH+WC0/D7OxhJIw8xt5ss3xplmRi2OwMrFYkrs+RMVODNmOvrEn1BpYk996QZn+jTGSpRmrNlZVGZquUA4mrjKRzJvE1HncmLDFqMZaZPoX2X0NIJGFxOIw6VspbrUNP+m9PfFP236QsXLMzDS5spspyHES0KMaWIWpoL2zAbrHfFNnT8RMVS/WOi1CkliBpULuHhDWzsfMkTFmSzldCGUkBqEcmFD4iKsZh7Jp3yNSfyRbujnR2Uk3NtNZ8mXYqDKmBZlb9qYBVRyFzXURr2D27h2VZeEaW4AAVZZWigbso08oqOx/StJny5cuc/UzSKTGKkSyeRBNBTjTfFmkdFtnYlcyrJmnXPKYBq8c0og+cX8hGXvcsnjScV4/j8hrCbOvmc1Y+yCAtFQxOwnwqNMlbQmyZaipE/LPlgcO1RhwsSeEUbafpbxLSnlKJdWqonoHUldKhGJykjfu4aUl0PwYoYo1BfU16btKXmK51LLQlQQWFdOyL3hQlNM9bsr+Gtz+o7u6Pm2TtVpbB5WZGU1zqe1510iy7L9L2Nl+s6zl4Oor/MtD51gVIY4OTuXHh+Td5csAUAt7IB7V6G4KZ23lLLbXrJZMpq8exQE94MCNh+kuViUsuSZaoJqL8Bv+d9oOYTFyXozzQzcG7IHIAxNSZJZv9uEfXZL35eoHlbJx6V+jYsvL3DFKGPhNUZvZC8Pt2fhb4rAzuc6QRiF78ooyiD+P25IkrV5i6EhV7TsBrkRas3gLb4y7pH6Vp+IbqsGrSwxoGAzTn/SFrl/hqecWWscYVKTuS97Lp/JeMZ6T8AkrrBNznQS1VhMqNxVgMvebd8Z7tbpzjtpv1GHRlVv+XKuxXjMmW7P8q8Yk9HPRJOnnrcazSlJqUBzTWJv2mNQledT3RdcH0LnYPN9Anqik1aVOQOhP+agDj2xNx1znzx5Abox6IEWj4xusb/CQkIOTOLv3Cg740bC4ZJahEVUVRQKoAUDgALCKsemU2UCMThJi01mST10nvJUZkHeILbK2hKxa5knpNG9ZZsP1D1vOkWgoZYRenGrf29fxZg3Tdf8AjJx3dfPG7/FY/GNb9E2HzbNSpNM8zs6D1t/GMe6XzQ2KmkCgM/ECnDti0a/6KZlNmSwAT25nIetvMUKjp1fGvEus1kVTmyhaXrQLTnW0UnHbJwhcvgXmyp+/6IpmSyeExPsh/MsHOkcgth2z3AaWSoHZoJqVrXW0GDlUUsqjdYAfARY+T724tJRS6+9ikzds7SkS1M+TUfemS16zKOLS5b5vI0gjsZZOLTMMW08b0RuqUcmRKP8AzMYcxvSwqHYCTJlq7J1s+YQCUNCUlqKt3VrGZ9Jelsh5heTmmYggqJyIuHQE7woBmTD+thFWYqgncG5fPj39Ga2WwuEWwlSu7KCe9jc+Jis7d9IOCKMjkTQdUVcwPezWHeAYzw9Ddpz5fXPKfLazFVmMOIlsQzHvud0W3ob0a2YWyktNnjVMQOryngJG/wAS0S2VklOXwtqK8F+faA+yMXipxdMDKndWx0zsJaDgJrGq8SMwrwibsDYKGaZeMmNh5hNBJVVl9YOInmoevK/ONUl4MAAbhooAVRyCiGto4ORMQy5yLMU/cIr4gC4PMUiUWuxpK5bfP8cfyVHpn0PlDATOplIjSqTBSrOwWzBnNz2STTlBDoTjFxWBls9GKgy5lb1KWvXiuU+MJbZuKw4Iw56+RQjqJ7DOAbFZc3hS2V/OKn6Np5k4ufhJqtLr2kR7EFdxGlTLIP8ABaLBlptOMfX3/RT+neDlysfOSUAqAigBqBVFJA5VJh6bjHRhKxaujpQB6fXINwNaCanIm25hofPSKw//AKk+h3p/8aRo/pR6oYFmmoheoWUb5g53hhSgABNLjSI9ypQ1bFKWWWGbqsLPr/zetlKX5lZjKwO4ggG0dAbDdH5LIrPtDCy2IBKFZjFaiuUlFIqN9NNI6Ar3Yv8ARR9tlz2n0S2bhZHWTA8kAABkmzBMdtwpWjse6ncIqJSdPH18yd9HzVlyZj1c8DMKha/33amfKlYjGPLxM1Jk15n2K5GEpFqfUrbdXMTurU6xfdg9FlkETJtJk7cB6qclHH83+8E9xOp418Tt+L6fIrMjoriQqTDh1eWP+T1olNTdqKeFR4RM2hiZM0j6bs2ZLQADMJAcUFqdZJBIFOe6L8JVbtrw3D94dLRKKpPm18nv9TKpvQ7YuJ+wxJktuXPUV4ZJoze2Am1/RlPwqNPlYmUyoM2bM0p9N2oJrYUa8a7tDZ2HnWmSZc5judFbzYiojEemuKw6z2l4ZQktLMFZyjsDcqGYgCtra0rEbo04cs8kqi78dv7sHY7b+ImoqTJ8yaqXBdiwBI1Aa+lqm/dAdp19aw3Mmlvn5qY96vTnAnSUUh+Tiaa177w5OodD88+cMOLCPRah41iqK2HsHjWlsGU0YG37HiNxEapsLaf0mWDUiYor+oACqk72UXB+8td63yOaN4g70d260mYnaIG4j7rA1B87dxMDNXuJzQtWjQJs4E3CPeoqBUEbwdQRxBBEFNlbYEpmnJKl5jQTHyLnruDuKMa8a3pe8Asfi0Yq6FQswZgCaZW+8ngYYw2LZXUqAVAbOlgWU29YU3gcaVrCk2jlxnKL2ZpmD6XynFCCHOi1sTwB48vKsT8JiknH7RT/ANMGlOTA0Yxmc4AEFTmRhVSbGnA8xoecOTGMwa/WCmVtC/5WO9uB36HdDFlHrO5U57rw6fX3RrOYKNwA8IBbT6O4XENmMkdZumoTKcc+sSjN41ijYHpNiFtnLU3NRgPA3g1hvSMy2myQeaGh/lbXzhimmapdp17cL1Mf29LyzXWrNlnz1qxqxoyipO8xp/o46Vy8PgUSbKnhM8yk5ZZeXdq0JSrLTmIyzb+JDzZjioDT8QwrrQspvB/ozi8fNw3UYczRKDNXqlyklrkPPF17tIJc7BXo3Rp+3+muFmYdlSfLYzBRFVszMagjsr6mn3qRVsd6Qcbi36vA4WYCa0dl6x6V9YAjq5Y5mvfDOA9HEyVLaa0tVKIzXepspNgoN+ecD8sTJnR2fhTMMiecqrhprrVkz9a7KLqb0II7VbOd4EFTM2pynbt7fkZ2f6N3xbmbi5zAg5XRO3MLr65LnsrVt96xfdhdE8PhfsJSyz+M9uaf429XuFoHbK6TpIExcSjyT1swk5S8lSTdOtQUBHE0EWPDYzrVDS2TIdGBD17sppAqh2NKlu/kv7f/AIPrKAufMmp8zEHaux5GKFJkoTCNH9Ur+mYKMPCJnVqLsa82+A0EccUTZFJPOw/f2RY64xVPby5b9/Irz7JxuHp1M76RL/wZrZZlPyTvvdzU74k4DpXIzCVMD4ed/hTVykn8req45gwnbHSvDYav0jEIGH/LTtP3FVqR40EUzafT9sYDIweB65T/AIq9ZT83Vr2UPMtFWJpRlqjt89/t09TTyx1so4m9uPAecY/6TcVhvpsmbLmrOYUE5Ue9EYEdpLAlSRY1GUQ9L9Hm050kLOxAVQOxJeazeFFqo8zCsb0QwKYWbLKTZeMyky+ub1mTtZZTJ9UwYAi1TeIXKVr4vuZ5traHXYh5gMwgmxmsGmUACjMwABNBTw3xZ9m4HFbUxKScROmGil5ha/VruUS7BTWgpa7coqEyaXYEmtgPBVCj2ARrXQXokjYbr5rTFxE051eWxDoug4ghtSGBBBEVyxcpVRLl+ibZygAmcxGp6wCvgFoI6DQk7SXsqcNMA0Z1dHI/MqHKD3ezSOg6B15PD/iwWOiMpLYebiZFN0ue+Qd6zCy+ESJeyMZLvLxivynyFP8ArlMhHlHsrpZh0FJiT5H+bh5qj+ZVK+NYm4fpJhJnqYiS5/CJi1/lrWJsYVHKlqnv8yGdoY+WKthpM6mplT8n+mco/qhs9Lqfa4fFSBvbqTMXwaUW84PCUWu2m4bvE749M/hYRNwXOP8ArVet/wDRRumHT3Dy8Iy4WaGmzOxbMGQEdpmDAEGlhzPKMTnmpi0ekXb/ANIxsxgaon1adyVBPi1T5RVpYsTzgHydrs2NY4bIcVOyO8/CFYjUDgB7qwplsvcffCcsUNb6nTD7o9cig7o8EMVq0QpKyTMApQcPhDeHnUPzrxhVbxHYUryMSgoq1TLThNpl5bKb0o43aih+PnCpG0QNCV+eUA9nzqEeIhYmXgdJgnhWpouWD2sShWob7y8j94UHHXvrHq7VG8Ff0mn7fGKpJxBUg8D/AGMLm4kqxFSIHQJ7pp7FyTaIcB8wr6r1H3tzaimYe2OxM2q3FRxBDe+h8qxVMDtC5UkEOKeOoPn744bQpuI7jFOJTxvgH402/wDcnf8AZBro90pfByqqZgJfs5SKGwrUEEVHZ768oA4lqop4vNPn1cTMHLz4ZlvUPUfy/wBoYzdNLSrNX2R6RXxGHZXCNnRlqKBhmFKMAaZr13V5Gx9xe20dJpqf/TSEobZnlTiSABr2Wr5xmmwGWWBlNyDnrxrY9xHuMWZMcSNx41uCtDU6XItbhfcYrW4sw5ZyU6u15mp7Fnms8KKjr5nIUOWIO2tnYKT9bNmJg3N88p+pdvBftfFTGXbU6YYvDSSkqayI5r2cuYGlCOsIzAUAoa7qRSsZjmZusZi5a9WYsxob5ibmDUrNOGDlFNu/4NW/80ZiTuqwobHgg5WeUUmV3fZmrj+BDDE/F7Txk3qsXiBs9G0Rg0pXruUj7Q8meKPsv0i43DrlkOktd4WTIAPfRL+MWDBemXEEZcVJlYiWfWXLkqOeqnxWLHuDiqii+7J9GGCk0MzNiH/N6vhLXXxrFvwuGyqFRFlqNAAAB3Ktoz/o90qwc1gMJPmYJjcyplHkg/5bEhQeKMvOkH8f0rGFGbFvJmLuaTOGYj/IY5j/AAs0XaM2l37X5foiylFGpLHh/YQnE4YTUKPLVkOqzACp/g/2ih430xSierwmHmTnOlRlBJ/KKsfIRHMrbmN9Zlwks7h2Wp4Vf2iKsLUo7L3/AH9jPOl+yRhMfOkj1Vaq/ocZlHgCB4RoD+maTLlZZchs6jKFBAligoCG9Yr/AAg90Z50v2M2FxjyXmGawCkud5ZA28k76axvex9hyJMoCVIloCoqcovUXrvbxidQpdDPU6VbcmAOmHAVrr9WNP4mrHRfG6LYMn7MDkjzEXwVHCjwEdEpmepeX3/I9KxgI+rIPFgbcPGI2K2ZImfaSpc2updEb2sIxfDdLglAcE0v/IxGJleSlmX2RZMH0hmECj46RX/EbDzhf8rqr+cTUlyZp9nyw4a8vasuDdFcKD9XLaU3/RmTZXsRgPZETb2zZmFws2cMZiB1algrGXNBOgUl0LXJA1ganSSdJllknpOoC1JmGdHan3c8uYyg7rgCKX0u9JU/GSjIMtZKWzgVJYg1FSwFBUVoBu1iak+Cdnw5Zy+N2vVfkpMw1N4cVYaU3h6ULxDusI4KRcV0pXwqR898NbUIVjQU/eHGauWh0FDfmYH7SnBntWgtfj82gEJhFynZ4jHWEykNamFppHS9IIbfIqt4SCMzA7x7dYWDDUymb54RRcN2PSLKp5+6OZ7wlfslP5iIL7C2T1jZ29Uac4l7C8lR3ZDk4V2FlNPL3w9ipT2JU6XtW/hFw6gBbRFeXXWKsxPNvwU5pxBB4XhvEY4FiVrQnjCJ7k6kk8zWIlYOjfDGnuwnM+yl98w/0RLwc3Lh3PB1Nje4pEJz9VL75nvWH5GzpjSi6q7CtOyCRu1ppAMGSVUx3A46j3JGbsnx09tDBHDbQKmosRw490V0ufEeBhZJrWtSb/NIjViJ9nUtyw7Rmh1I3MKiu7lXkaiAmKwhMrsgDJqK3INe1T3wpMS2TXQ99j/t7YVhsTU0IFGsfHT20iJUDjjLHwCVhRaOmChI4QgHjBm/ncfkzWBBWoYXBGvsi1bL2uuIXqpqgvTXSvMEXDd2vvqCvTTWO62hBFa8opqxWTCsi8+jL5hsCqJQPUV9Y0qPysB7Dfy0MSOmGLwg9csg3N2loN1+0PCkVPDbTLKr61FGGlxrQ7uI4RNk7QK21FLcCOFPd5Qrc5clJS3B3SfpD9MxbTyqrmVRQVpVUC1vfdWNFwO29qY0ZZCScKqAKWmsGmigArkarLy7A74ynahXrzlAUWsumnKNPXpdmlKJkiXOdAuVieqmAU+7MUVHIqR7YYmaMzSUdvUJf+A8U132piMx1yrMy15UmC3gI8gL/wCa0pbMdoIRqufDvTlnmS8zd5j2DtAd3m8vQzrY8orWYzFgvqipN+PhbziYdszNK2+MQtnt9So4g/1GHAtTlGptGd7s6TxKb3CeH2vMZqClgTfdDm2JavJBmKoZiR1g1FKWNLEXjzE9HwACoJYUrrc1pb2Q50i2e64QBRVUYMdcwsQTT8NxX+xgUlewmXZ9Ek0U9ENNDTu+MTZOCZgMorxNbfvBj6NVFXgFHspEjCIFUL8nnFvI+hJZUwAQ1NNNKEawOmSyDUjfTxgvPsbRD2p6o7/hBxkPgNI0chue+I8qUx0DGuljEp8K6espXvBEMJJJdT0vDairj53R7SEq4DHuNO+kU+CQW4tqCWt6mpqOEXnYUsCSn6R7oouJACJTeKnvrF62IaS0/SPcIHoZe1/tXzJ+IFoiDWJmIa0QVaIc8oc8dpu8++GKQ9O1PeYYMMO3EITfs5f8f9UP4Wc6oSjFSKkU4iGJv2cvuf8ArMSpEkGUWqfvW3aGAkJl5nq9JJzWmBJo/Oob2mtI9mY2S4H1OQ0tlc5dTuJO+vCBqDXuMeEgC0TSr2LcV0HkPaKi9QfZeEBjrDCYgqysNQaxInsuYlDY3HKu7w0giONDOMuxPG8MLBbD7M6yhaoFB3n9oLSej0lluvjVq++JdAvPCCplSLQkGH9oSgsxkWtFJFzXQ03AQwIs1riwls2cQGHj4j+1YnJi+z+m/gT8D/VAbCvRvneIfl4rIwOouCOIOogTLkxJyHMbNzTKjfT3Qfw+MYLzAt3b158fOK03rb4mrNK0Oam8b/MRTFZcepJBs4ytxpzp5R0V/r24r5GOiqE/pvMI7C6OYmdJDy5TulwGVSQaE1FuBgnsbYLCbWYrLl3MCD5G8ah0Y2AMHh0kqxfLUliKVZjUkAaCugvBLEyFYUdQRzGnjqO8RHCx8e1rU9tjP2mC8OYPZX0jOrM6oRRshAqDbIag7iTaE9PNkzMJLE6TRkLUIN2FQSAB94WN+XjEnoRiutw+coUJYg1Na5QL6Cgube2AUaZfaM7eLVEkyeimHU1yE04sxHkCBETpVgJcqQplqFOcCq2NCGtWCu2dpfR5Jm5C4BAN6AFq0qeFopeK6TzJxCuVCmhpkFAfxZSak66nyim0jlx1v4mDJuXQgX7698D8bgUZQ1wLEVOt6U9Y/NOMS9q7Qzggy5YIOqhgf6qUgU05urCAkLUsBwJtavICJG2dDFGWzTJj7bYKFSwA+fH94bl7aY+sc24ggEU7vdAwkkU3wtcE7kBVJtuEM0I1dzGh/EFWJZBQj1halLXA3d0QEazHw8z+0W7o1sIvLmplzTCVCqKGvK2tbiK7tXZzSJplsrKQa0YUI5EG/GIn0JjklLQQJ53RoWzhRFHKM/kJnmqOLCL5Ja0ExHbHskTZ8zsxAeZQE8AT5Q7NfswO2jOyynP5SPO3xgDFGNtIqRMNVhRMNiHHZSCc/wBSX+lv62iZhJeaVQMoNTZq8xA+abL+k/1NCnnAJlsa0Na6eFIXJNiGrJibGmUNMrVAAoy8Qd9OEJbYU7LUSnagvQZgNd613Rd/Rd0Al4gfScQM0sEhJdSA5XVmp90G1N5BrYUO0YZ1RQiKEUaKvZA8FoItJg6t939j5KmJQwtGuKW3b4+lOlvRLDY+S6uiLNIOScB2lbcSRcrXUcOcfOJwbJP6pxlZXysDuKtQj2RY5STRY0hw44qMqDM50GvjDIMEtkSlAqKZj5hf7keyAk6RzYQ7yaQFxcxUNJslGc6s39h7YhzcfKYgdUlOIFKdw3+MSek2DbranQi3eIBFCOIrp874uKtWdL9Ol4kqdggBnUkjnQUiTs/BggMRU7ohycQQpXUEe2CuBHYXuHuixGZyjHkHY/7U+HuEcxtqD3j2R2P+1Ph7hCvWAuopqCaH3RTCX7UIBP4R7Y6JCBwAMyW/Mn7x0DZR9Fotbw4oXQmIfW10sIUphhz+623KN6WZM6Wkoo3/AA5Y2GqzaHU10K1oLaNyhr0e/wDokJ3s5/1EfCLd0m2d9Kwk2T95lqn+YvaXzIp4xT+i2zK4STVnGZa5Q7KASxNlUiAaLm/8VeZ507msJK0UlS1yDocpoKAd9+XOKEpo9aUAAi143pPhVJRVmTHuO0WK10oavpFTm4/rSaIJYA0UuRqBfMSd8Kkr4CxQko1RHxGIrWOkYV5g7IsN96d1dItXQjo3KnuzT+1LUer6uZzoC1a0AqbcuMWt+jsuVQSBlX8GtzvVj63jeGRi9No2YZw1aSgYLo9MmmmUpvzFTQcddf7QewfRlULjMWzACppUUBrTvrWLBkpDE6cB3wGps7EccUrAWxZIkLW+Yt63dp8YjdNvrZAdqZpZFGOuVrFeYrQ8r8YLK9iPnjAzbkyWJEzrFzgigvQgkihB4g384q/iRilFXqKbsKVWbX8I99otsp4rWxVyrXifYPkwclvD2c/tLuZLnTIDbfn0lhfxN7Bf30guDWvz8YrG3cTmmAfhHtN/2jPCblkcfAvDi3TByx4q1MF8D0XxE0nLLY5QCVUZmAOjFRoOcRMXs95RoykCpAJBAJGo7xGm0bbR5P8Au/p+LGIzC8S57WWt6Ko15Vp7YjnWIgYs+hPR1s95GAky5qFHANVOoDOzio3EqwNOcFdv9JJODQPNJqfVRbu5G5QSLczQCvhGc9G+nEzDYOS2UTkACMCxV1K1Bo1DawsRvFKRJ2l6QcBiCHnYFpjAZQSykgXNK2tUnziJ2UsTi9/n6lk2B6RsNi3EujyZjGiq9CHPBWU0ryNOVYzn0h7LWXtV2Gjos0/qaqGnipMFW6f4WUA2G2dJRhdWYrUc+ylfJhA3pLtJ5wlvOy9a4zHKAMqEWQb6Cu8m4J1JiNlSg1GUvIBvNCi/d4xZMHKllVy3AGuhJOteHdFax2FIQMwKioIPs+MFNh4vNLrUmlr077AboTPgX2WKuwpjcAs0rmuFNSOPfAzpDgetlALQZDmHIUpQcLe6CmHmF2CoKn5ueA5wZk9H1I+sNeQNB56n2QENT4OpLJCC3Mg6ohsvzeDkoUEX/aXReVMlFJUuWjWKnKBcHe2t7it9YpmM2bMkv1cxSrDceHEHQjmI0N0cXtGRTdIr2PFJp8PcIjTsSDu0tpE3a4pOIFDoPYIgERS33NeNbK/A9zDdHsMl48gqGaWfS6wuG5TVEOLFI5t2eTXoa93xgPPkqrUUUXUAbgb086wVxQrSIG0ZGVl5r7iR+0UzJkexT/8AwLhxV2Z7VYm1t5NLw9sb0eSma+YVNTp2UrXKbetThv7oOTcPmTXUj2MDTxpTxg3hewlB6x17zv8AAA+UVGN7C3km9kyZgMLKloJUtAirYBRYcyd5OtdYXNwCsCDT3iGJOIWlBf3V+MODFNypwpD0q4C7tgbbGySBU6fi1p+rfTnuil4lJgLKELsLgC9eBB0obXjTvpAYEEeH7RWtpbPZGDJSguBuodV7jY8jFOClya8Pa5446GUyXhpiCk2zE1IGnIA76QD6RbUXKUUZjUVG6xuDx7ouuKR2u4Bp5D+0COkPQedNxDTAyANQj1rjKBw5QqWOnZp/VxaUWUnBTSxuoXhTSDEowVldA5w++m78X7QO2jg2ktkYgmgNq0vffEbETnGb+EZnYvKpJ0AMCtkbOadNBpUk5qd16nlCdsYqgC8bnuEWfoxI6pipILNSlPwC5I7yRflAqNcdR6bhj1dTzDTMbhuzJyfWMMwCKRmWpF5gNBdr2GsK2v0am9S0wsjnKXdb1rckrS1td0WyXLsTfTgIhdIJ+WRMpm9R+H4Da0FSMy7ROTSMwni/8K/0iGHgh9EabNCSpbMxCgKoLsSFFSABWLZsb0O42cazcuHT85zPTlLU/wBREGb9ajyDOgEp505sMBVXUtfRSKVY8LUHfSNFHoulECsxq8lFPaYK9E+hMrZ4bqyXd6ZnYAGg+6ANBW/+wiwisEoLlmd9qlfw8FA2p6P1lJmXtqtzrmoL6b+6sV/GuJkvIxqdzUpTgfONeIrreKXifRlMUEyJiuPuo/ZYD8IcVBpzpCsmOt4jcfaFNuMzOMJtLFSFZJSkvcNQN2alTopoa5RQncTTWwXGbXxDTS0wsHsCKEaaVBvF9210bmquSckyXwItppRh2XHK/hAeVgHARXBnvU9XMyVyDTtFjrUg0PhWBi09nyXP/HvSZb9jYIS0VVuxALtxNPdw/vBtJFNYh7MktLRFZs7AKGampA1EEBMg0ZpqUjlW8MbawkuenVzKBhXq5mpU8xw4jf30j2fPppESdNiNWIcOpi+NkOk1kmCjq5DfqBvERjU0EW30gYWmJSZ/iKK/qTs/05YAYeSASd5i0dOM1SZHGzuJvHQdw2wMRMUOkia6nRlluQd1iBQx0XuB30jbMK1vGJSmB+GYC3jEm5tAoyR3Qo1N6a6ViNtonKpNOza3Mf29sEJE4UIqQo+9X2j58IG7anPIl9ai9cfxton5urHv3d0SrM84W6GJeHYKpIoK77E79P3hUybW17+7vgTsPFzJxeZMYsahBU2FBmNAKACrDQDSCsoVYcvjSGwSQMYKLZPkmwtTlC2aG0MeM8NNKjseGZccolrLWYmUitPdw+eUDQ9PL94XIxJWhgZK0LyQuJBnYUVKm407xDoH1YBuVFO8f7UMP7cwpFJq2BpnHAnRu4wOScdfm3yIB7oxuPVCw0UDpkD9KbT1U+8o+6OJi/xmXTvDl8W1wBlTX9AhBq7OrkVXaf2rXqK2uDanEQb6EITPZjfKo1r+JRT3wKbAgfeHlBLYW0eoZhlz5gOFQAeB1gzqZHePSjSpXqm2/ie6GjsZsUTJSoLhgWuQoNixHL26RX5fSyUFoVYHhlP7UjQ+hL/8KJoXKZpY31yglV9xP8UVVnL0Si0GNh7Fw+DlZJShT956dt6b2bf3aDcIlnEd8R+tqK8Y8DQyhjhbtj/Wx3WCGSY8WCsPQSA4h9MTSIIMOBol2TR4E4TiwoRUHUag94gFtHougzPIGRiO0g9VhWtuHdp3QQL03wpcWaGtzX2UgXGwbkipxxaJe1pdJjEaNceOvtrEKsLNcd1YxNm+cMTnhp8RU6U3U52PujwmpiAziqKt6QFqsk/mYeYH7RYPRr6PuspicUn1Yp1cth65/Gyn7nAH1u7Ulsvo0uNnoZgrJkOGYHR2oaJ3bzyFN8aLKl0Nt/v4+UGlYWNakvIWJYFhoNKC3hHR5lO4CnOOg6NOkouG6QYWcPq8RKzbhmAP8rUMSJmJdaBrg6EaHz0jAS0TtnbenyBSVNdAdVrVT/Aar7IVo8DOsFcM276WWvuGg+d8TsJMal7Lrf3xj2B9JWLl0DdXMA/EtD5rQeyLDhun02eAEl521ZQeyv6mIAHjXuMW1QE8bS3LepWpKgAEsbAAa0rbu1iZLFvn50gfgqsiZtSCTeutWN6CvlBJIbExRVuhdfnvhln90eu8RJky5EGaqFyyTDhm01r884Qr2sI86iupiFOkqHZWOJqtAQwowPCIEyUUcrwNPA6eYoYKSMONw1tDXSHD0Kvx7J71uPZ7oW9mYclXSIIMZb08r9NmXoKS/wChY1AG0Zp006s4yYGF6Jf+BYT1NHZHU/oAMBhg0wAmu+CsmR9c3ICIuElIhzLflWsSNnzs0xyOAiLk15W2myVXdS5No2zZknqpSS/wIo/lAB90Y70ew/W4+QmozZm7k7Z/pp4xs66Aw1cmaEN7FUtCawlHtHhMRjkh0Qow1DiNURCCqx5nhNYRWIWkOhoRm9Yc/gITWErqT3eyCRTRD2qtVB4Ejz/uPbAmcbQfxKVl03kHz198VvFPaFSW4eN7NEAr2idTu5C0NzWNlQVZiAoG8k098OBTQk2G8nWDXQjZnWTDiGHZSqy6/i3t4A/6uUCDkt1HqWrYOyxh5Cy61IqXPFjcn4DkBBAfPx/aFL89/wDYRzLX53bz4w1bGvHBRSQkg7iAO6Oj2hN608I8gg6PkuOUxxjqQBR7Fu6ETgAy07RYd5tYe0+cVERZOhxAnJU0uSObBTlB8QPOKkZu0xvG0athFoq8Vse8ChiWXpERJ9dDY3Hcb18zTyjx3IGtRxrDkqMuONbi5+IpHSl38bxDRye1uB9nz7oIyUpBIcKyiFBufz4x7WEMYgDFpmJGVqHvtCtqSCMPMBuQKga6f2JiKeWsOrMOVlLaqfOhp7fdC5Iy5YdUC5bEAAxn3THDVxTtUXCb7+ooi57Mx/WoSfWR2Ru8Gx8RT2xTOlZH0qZ/D/QsIYWG1Mrz4buiTsxcpbuhVIS1vKLjybJNyVFz9GGFDYmbN/AgUd7t+ynzjTxYRRvRdgsmGaYdZrn+VLD/AFF4vJmAczDIi1yNgxxhEtte8++OrEYY8keK1D3x4jR7MW0Qgt4QIQHhE1jTWLLQ6TDGftkch7YYfH0ZQVNyBW2p4DU8TwEN4PHh2LAWIA1B4kaGxuajdaBU1ddR36fJo7ytvHYIvqPGKttEUmFeBPlu9kWf9oqm28QATMoVBqKHWqHLenh5xU2Kxxe8uhG+jvPmJIQ9pzemgGpY8gLxp+z8AsmWstB2UAHM8zzJqfOKd0OH0dWmzZbZ5iZkuteqBUAU+7mYi5saDhe1javqgowJmmU11IR9Klq3FxT4QuM4mzH2TI/8jXPG6J4Hz7z8I4+/3fPxiHgtpiYxXKVFGZSSDmRHyGwuva3HcYlt79e7h884dFp8DZY5QdSE3O+nhHQ3Um4NPCOgwb80fJxMKhAhQMLFjsiQzmiqWNzQCpoASTTkAT4Qf2T0bmzEDFhLU3AINTzpuEDej/2ykOUYXQgVq+5eVb+6LPsbaTPUOaFa1XeLkUI8ICbBcXLYKy+kXVS1VhnyixrTxJoYcwXSPrjRZJpvJaorwFr+yBGM2eCKszU5AU7uMWLZmDWVLVdPnfAxyNclSxaYoLYaWer7WpueXLyggmggRVtzHzjwTJo0fzCn3CHd9EV3MmGqHfCGnDiD3QPO0G+8PLf5xDx+1J2WkiXLzcZjGg7lUX8TBd5HxFvDJ7UGTP4AwlZuU1LZLHhYUuSOAF7xTZabRKHNNGYupBBAARQa2VRWpIFKaLADbm3ZzFpbsAFJUhRlDUNKneYHvE+AJ4K2sP8ARedUzmGhcEeOY+6kVvpVjQMXMBUn1b/wLBvoU1Vm96+5oH7fauIcZQfV1/SsKYqNRm7AiY2XxI8I6eQfVuOMSWwYP3B7f3iC0qYtRVVHA38qXiRHJxlwa50QIOAkMu4MCOYdgT538YPy5trxUPRlO/4VpZOkxqA7gVX3mp84tGlRDY+JfUekNret29rE+60OViNhmN68T74fiFWO1hwNEescJtNYtFinsYST5QtriGTbWIQi4iR2w4YggAUtSla0uKivLhDOAlqrld9AVr+FbUHcTvveJOJU0iGZozLU0Jr7KV+HnFKC5Gy7RkcdF7cfRBJ5mUHWAc7ZwxGIlSjdQ0yZM/TZiPFqL/FE7GYjIhalh7TDnQ6UGDzSas7ZTyVRWnjUn+WKkrEW3JQXXn6FhGygTMJd6TdV7AAoAAVOXMMoAoK0B74kStnqFALM1H60saVLA1qaCl+AA0h3l4fEwtW/c/ARXdxXQ6/f5HtftEbC7NWW5bMxsbEghAzZyq0G9r3r6sSHfjv17uHzxMesePef2+eEMOa+OvIcPniYZGKXBU5ym7kxZLG4IA7o8iOWY3DUG63tjyD2Feh8sjfHvCOjoSCKlmhHfFswygY1gBQFGqNx7Kn3x0dASDj0DEgVMut7rr3xY6Wjo6EMDJyjxTaH0No6OiFo5hDdLx7HRfUtiDofH3RmO2vtZn+Y3vMdHQcORMuSxdB/s5n6l9xhGPFZrE8fgI9joKXBzp/uYnKKG0BZYrNNb9rfeOjoFEh1L7sGWFdcoC23Cm7lFrf1QY6Oh+Ivs/B5hD7v+5olnSOjot8jOomOpHR0QM8UXh0jWPY6CA6kZorla4yhvRTTlVlrThWOjoj4LXDJ3SD7Je+J/QX1G7//AM46OgH+4XD/AOhFp3eDe+HP/t8I6OgzpoS+h/UPeIYnfe7vgY6OgkMOjo6OgjNLln//2Q=="/>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MX" altLang="es-EC"/>
          </a:p>
        </p:txBody>
      </p:sp>
      <p:pic>
        <p:nvPicPr>
          <p:cNvPr id="13316" name="Picture 4" descr="http://t2.gstatic.com/images?q=tbn:ANd9GcSyLbo_yLYJOZ2vxCmua_qFcTTSUx44Fhs1CvET_Jfo5PQgoS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4305300"/>
            <a:ext cx="345598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http://www.tiadoc.com/wp-content/uploads/2009/03/acciden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4300538"/>
            <a:ext cx="4608513"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8361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96008" y="1252791"/>
            <a:ext cx="9071992" cy="400110"/>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es-MX" sz="2000" b="1" i="1" cap="all" dirty="0">
                <a:ln w="0"/>
                <a:solidFill>
                  <a:schemeClr val="accent1">
                    <a:lumMod val="75000"/>
                  </a:schemeClr>
                </a:solidFill>
                <a:latin typeface="Arial" charset="0"/>
                <a:cs typeface="Arial" charset="0"/>
              </a:rPr>
              <a:t>Lista de verificación de Condiciones de Seguridad e Higiene</a:t>
            </a: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1" y="1741488"/>
            <a:ext cx="14128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4827588"/>
            <a:ext cx="28194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1255" t="2121" r="2751" b="8421"/>
          <a:stretch>
            <a:fillRect/>
          </a:stretch>
        </p:blipFill>
        <p:spPr bwMode="auto">
          <a:xfrm>
            <a:off x="8488363" y="1741489"/>
            <a:ext cx="166211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nvPicPr>
        <p:blipFill>
          <a:blip r:embed="rId5">
            <a:extLst>
              <a:ext uri="{28A0092B-C50C-407E-A947-70E740481C1C}">
                <a14:useLocalDpi xmlns:a14="http://schemas.microsoft.com/office/drawing/2010/main" val="0"/>
              </a:ext>
            </a:extLst>
          </a:blip>
          <a:srcRect b="28165"/>
          <a:stretch>
            <a:fillRect/>
          </a:stretch>
        </p:blipFill>
        <p:spPr bwMode="auto">
          <a:xfrm>
            <a:off x="5464175" y="1741489"/>
            <a:ext cx="13525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239" y="3284539"/>
            <a:ext cx="18002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6150" y="3284539"/>
            <a:ext cx="16335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2900" y="3284539"/>
            <a:ext cx="18240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 descr="absorv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3838" y="4797426"/>
            <a:ext cx="27368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5" descr="F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1689" y="4652964"/>
            <a:ext cx="15128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4" descr="flooroutle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3263" y="1741489"/>
            <a:ext cx="12239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5" descr="flooroutlet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5839" y="3284538"/>
            <a:ext cx="115093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6" descr="image_8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9189" y="1741488"/>
            <a:ext cx="15843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4" descr="mvc-013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68489" y="3303589"/>
            <a:ext cx="1512887"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15">
            <p14:nvContentPartPr>
              <p14:cNvPr id="3" name="Entrada de lápiz 2"/>
              <p14:cNvContentPartPr/>
              <p14:nvPr/>
            </p14:nvContentPartPr>
            <p14:xfrm>
              <a:off x="8217000" y="977760"/>
              <a:ext cx="2298960" cy="368640"/>
            </p14:xfrm>
          </p:contentPart>
        </mc:Choice>
        <mc:Fallback>
          <p:pic>
            <p:nvPicPr>
              <p:cNvPr id="3" name="Entrada de lápiz 2"/>
              <p:cNvPicPr/>
              <p:nvPr/>
            </p:nvPicPr>
            <p:blipFill>
              <a:blip r:embed="rId16"/>
              <a:stretch>
                <a:fillRect/>
              </a:stretch>
            </p:blipFill>
            <p:spPr>
              <a:xfrm>
                <a:off x="8207640" y="968400"/>
                <a:ext cx="2317680" cy="387360"/>
              </a:xfrm>
              <a:prstGeom prst="rect">
                <a:avLst/>
              </a:prstGeom>
            </p:spPr>
          </p:pic>
        </mc:Fallback>
      </mc:AlternateContent>
    </p:spTree>
    <p:extLst>
      <p:ext uri="{BB962C8B-B14F-4D97-AF65-F5344CB8AC3E}">
        <p14:creationId xmlns:p14="http://schemas.microsoft.com/office/powerpoint/2010/main" val="3121781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CuadroTexto"/>
          <p:cNvSpPr txBox="1">
            <a:spLocks noChangeArrowheads="1"/>
          </p:cNvSpPr>
          <p:nvPr/>
        </p:nvSpPr>
        <p:spPr bwMode="auto">
          <a:xfrm>
            <a:off x="1919288" y="1528764"/>
            <a:ext cx="74168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250000"/>
              </a:lnSpc>
              <a:buFont typeface="Wingdings" panose="05000000000000000000" pitchFamily="2" charset="2"/>
              <a:buChar char="Ø"/>
            </a:pPr>
            <a:r>
              <a:rPr lang="es-MX" altLang="es-EC" sz="2000"/>
              <a:t>IDENTIFICACIÓN DE FACTORES DE RIESGO</a:t>
            </a:r>
          </a:p>
          <a:p>
            <a:pPr eaLnBrk="1" hangingPunct="1">
              <a:lnSpc>
                <a:spcPct val="250000"/>
              </a:lnSpc>
              <a:buFont typeface="Wingdings" panose="05000000000000000000" pitchFamily="2" charset="2"/>
              <a:buChar char="Ø"/>
            </a:pPr>
            <a:r>
              <a:rPr lang="es-MX" altLang="es-EC" sz="2000"/>
              <a:t>MAPA DE RIESGO.</a:t>
            </a:r>
          </a:p>
          <a:p>
            <a:pPr eaLnBrk="1" hangingPunct="1">
              <a:lnSpc>
                <a:spcPct val="250000"/>
              </a:lnSpc>
              <a:buFont typeface="Wingdings" panose="05000000000000000000" pitchFamily="2" charset="2"/>
              <a:buChar char="Ø"/>
            </a:pPr>
            <a:r>
              <a:rPr lang="es-MX" altLang="es-EC" sz="2000"/>
              <a:t>DETERMINACIÓN DE ÁREAS Y PUESTOS PRIORITARIOS.</a:t>
            </a:r>
          </a:p>
          <a:p>
            <a:pPr eaLnBrk="1" hangingPunct="1">
              <a:lnSpc>
                <a:spcPct val="250000"/>
              </a:lnSpc>
              <a:buFont typeface="Wingdings" panose="05000000000000000000" pitchFamily="2" charset="2"/>
              <a:buChar char="Ø"/>
            </a:pPr>
            <a:r>
              <a:rPr lang="es-MX" altLang="es-EC" sz="2000"/>
              <a:t>EVALUACIÓN DEL AMBIENTE DE TRABAJO.</a:t>
            </a:r>
          </a:p>
          <a:p>
            <a:pPr eaLnBrk="1" hangingPunct="1">
              <a:lnSpc>
                <a:spcPct val="250000"/>
              </a:lnSpc>
              <a:buFont typeface="Wingdings" panose="05000000000000000000" pitchFamily="2" charset="2"/>
              <a:buChar char="Ø"/>
            </a:pPr>
            <a:r>
              <a:rPr lang="es-MX" altLang="es-EC" sz="2000"/>
              <a:t>RECOMENDACIONES PARA PREVENIR ENFERMEDADES DE TRABAJO.</a:t>
            </a:r>
          </a:p>
          <a:p>
            <a:pPr eaLnBrk="1" hangingPunct="1">
              <a:lnSpc>
                <a:spcPct val="250000"/>
              </a:lnSpc>
              <a:buFont typeface="Wingdings" panose="05000000000000000000" pitchFamily="2" charset="2"/>
              <a:buChar char="Ø"/>
            </a:pPr>
            <a:endParaRPr lang="es-MX" altLang="es-EC" sz="2000"/>
          </a:p>
        </p:txBody>
      </p:sp>
      <p:pic>
        <p:nvPicPr>
          <p:cNvPr id="3" name="Picture 2" descr="http://www.abetas.com/seguridad%20trabajo2.gif"/>
          <p:cNvPicPr>
            <a:picLocks noChangeAspect="1" noChangeArrowheads="1"/>
          </p:cNvPicPr>
          <p:nvPr/>
        </p:nvPicPr>
        <p:blipFill>
          <a:blip r:embed="rId2" cstate="print"/>
          <a:srcRect/>
          <a:stretch>
            <a:fillRect/>
          </a:stretch>
        </p:blipFill>
        <p:spPr bwMode="auto">
          <a:xfrm>
            <a:off x="9287386" y="1412776"/>
            <a:ext cx="1187421" cy="20162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3 Rectángulo"/>
          <p:cNvSpPr/>
          <p:nvPr/>
        </p:nvSpPr>
        <p:spPr>
          <a:xfrm>
            <a:off x="1919537" y="620689"/>
            <a:ext cx="5284395" cy="1323439"/>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250000"/>
              </a:lnSpc>
              <a:defRPr/>
            </a:pPr>
            <a:r>
              <a:rPr lang="es-MX"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Arial" charset="0"/>
              </a:rPr>
              <a:t>HIGIENE EN EL TRABAJO</a:t>
            </a:r>
          </a:p>
        </p:txBody>
      </p:sp>
    </p:spTree>
    <p:extLst>
      <p:ext uri="{BB962C8B-B14F-4D97-AF65-F5344CB8AC3E}">
        <p14:creationId xmlns:p14="http://schemas.microsoft.com/office/powerpoint/2010/main" val="304197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47528" y="875386"/>
            <a:ext cx="8352928" cy="609398"/>
          </a:xfrm>
          <a:prstGeom prst="rect">
            <a:avLst/>
          </a:prstGeom>
          <a:noFill/>
          <a:ln w="9525">
            <a:noFill/>
            <a:miter lim="800000"/>
            <a:headEnd/>
            <a:tailEnd/>
          </a:ln>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ct val="120000"/>
              </a:lnSpc>
              <a:defRPr/>
            </a:pPr>
            <a:r>
              <a:rPr lang="es-ES_tradnl" sz="2800" b="1" cap="all" dirty="0">
                <a:ln w="0"/>
                <a:solidFill>
                  <a:schemeClr val="accent1">
                    <a:lumMod val="75000"/>
                  </a:schemeClr>
                </a:solidFill>
                <a:latin typeface="Tahoma" pitchFamily="34" charset="0"/>
                <a:cs typeface="Arial" charset="0"/>
              </a:rPr>
              <a:t>Actividades EN MATERIA DE HIGIENE</a:t>
            </a:r>
            <a:r>
              <a:rPr lang="es-ES_tradnl" sz="2000" b="1" cap="all" dirty="0">
                <a:ln w="0"/>
                <a:solidFill>
                  <a:schemeClr val="accent1">
                    <a:lumMod val="75000"/>
                  </a:schemeClr>
                </a:solidFill>
                <a:latin typeface="Tahoma" pitchFamily="34" charset="0"/>
                <a:cs typeface="Arial" charset="0"/>
              </a:rPr>
              <a:t> </a:t>
            </a:r>
            <a:endParaRPr lang="es-ES" sz="2000" b="1" cap="all" dirty="0">
              <a:ln w="0"/>
              <a:solidFill>
                <a:schemeClr val="accent1">
                  <a:lumMod val="75000"/>
                </a:schemeClr>
              </a:solidFill>
              <a:latin typeface="Tahoma" pitchFamily="34" charset="0"/>
              <a:cs typeface="Arial" charset="0"/>
            </a:endParaRPr>
          </a:p>
        </p:txBody>
      </p:sp>
      <p:pic>
        <p:nvPicPr>
          <p:cNvPr id="18435" name="Picture 2" descr="http://www.monografias.com/trabajos30/higiene-trabajo/Image1664.gif"/>
          <p:cNvPicPr>
            <a:picLocks noChangeAspect="1" noChangeArrowheads="1"/>
          </p:cNvPicPr>
          <p:nvPr/>
        </p:nvPicPr>
        <p:blipFill>
          <a:blip r:embed="rId2">
            <a:extLst>
              <a:ext uri="{28A0092B-C50C-407E-A947-70E740481C1C}">
                <a14:useLocalDpi xmlns:a14="http://schemas.microsoft.com/office/drawing/2010/main" val="0"/>
              </a:ext>
            </a:extLst>
          </a:blip>
          <a:srcRect l="5225" t="6735" r="60712" b="59724"/>
          <a:stretch>
            <a:fillRect/>
          </a:stretch>
        </p:blipFill>
        <p:spPr bwMode="auto">
          <a:xfrm>
            <a:off x="1919289" y="2543176"/>
            <a:ext cx="25034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t1.gstatic.com/images?q=tbn:ANd9GcSCs7wH7nmAEbDNbQx6FpnxFIOGVjFjLPvOQIE43ws8Y_SZ6_d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1" y="45339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4943872" y="1955506"/>
            <a:ext cx="5184576" cy="609398"/>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20000"/>
              </a:lnSpc>
              <a:defRPr/>
            </a:pPr>
            <a:r>
              <a:rPr lang="es-ES_tradnl"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cs typeface="Arial" charset="0"/>
              </a:rPr>
              <a:t>RECONOCIMIENTO</a:t>
            </a:r>
            <a:r>
              <a:rPr lang="es-ES_tradnl"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cs typeface="Arial" charset="0"/>
              </a:rPr>
              <a:t> </a:t>
            </a:r>
            <a:endParaRPr lang="es-E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cs typeface="Arial" charset="0"/>
            </a:endParaRPr>
          </a:p>
        </p:txBody>
      </p:sp>
      <p:graphicFrame>
        <p:nvGraphicFramePr>
          <p:cNvPr id="3" name="2 Diagrama"/>
          <p:cNvGraphicFramePr/>
          <p:nvPr/>
        </p:nvGraphicFramePr>
        <p:xfrm>
          <a:off x="4422611" y="253335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9" name="9 Rectángulo"/>
          <p:cNvSpPr>
            <a:spLocks noChangeArrowheads="1"/>
          </p:cNvSpPr>
          <p:nvPr/>
        </p:nvSpPr>
        <p:spPr bwMode="auto">
          <a:xfrm>
            <a:off x="1919288" y="1414463"/>
            <a:ext cx="828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MX" altLang="es-EC"/>
              <a:t>INFORMACIÓN, ASESORÍA Y APOYO TÉCNICO, ASÍ COMO ESTRATEGIAS Y ACTIVIDADES ESPECIFICAS DE HIGIENE EN LA EMPRESA.</a:t>
            </a:r>
          </a:p>
        </p:txBody>
      </p:sp>
    </p:spTree>
    <p:extLst>
      <p:ext uri="{BB962C8B-B14F-4D97-AF65-F5344CB8AC3E}">
        <p14:creationId xmlns:p14="http://schemas.microsoft.com/office/powerpoint/2010/main" val="4126033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57587" y="3020760"/>
            <a:ext cx="4536504" cy="1200329"/>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MX" sz="36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e</a:t>
            </a:r>
            <a:r>
              <a:rPr lang="es-MX" sz="28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valuación de </a:t>
            </a:r>
            <a:r>
              <a:rPr lang="es-MX" sz="36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A</a:t>
            </a:r>
            <a:r>
              <a:rPr lang="es-MX" sz="28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gentes de </a:t>
            </a:r>
            <a:r>
              <a:rPr lang="es-MX" sz="36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R</a:t>
            </a:r>
            <a:r>
              <a:rPr lang="es-MX" sz="28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iesgo</a:t>
            </a:r>
            <a:r>
              <a:rPr lang="es-MX" sz="20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latin typeface="Arial" charset="0"/>
                <a:cs typeface="Arial" charset="0"/>
              </a:rPr>
              <a:t>.</a:t>
            </a:r>
          </a:p>
        </p:txBody>
      </p:sp>
      <p:pic>
        <p:nvPicPr>
          <p:cNvPr id="3" name="Picture 8"/>
          <p:cNvPicPr>
            <a:picLocks noChangeAspect="1" noChangeArrowheads="1"/>
          </p:cNvPicPr>
          <p:nvPr/>
        </p:nvPicPr>
        <p:blipFill>
          <a:blip r:embed="rId2" cstate="print"/>
          <a:srcRect t="13867" r="24138" b="2931"/>
          <a:stretch>
            <a:fillRect/>
          </a:stretch>
        </p:blipFill>
        <p:spPr bwMode="auto">
          <a:xfrm>
            <a:off x="7574010" y="1340768"/>
            <a:ext cx="1584176" cy="1296144"/>
          </a:xfrm>
          <a:prstGeom prst="roundRect">
            <a:avLst>
              <a:gd name="adj" fmla="val 8594"/>
            </a:avLst>
          </a:prstGeom>
          <a:solidFill>
            <a:srgbClr val="FFFFFF">
              <a:shade val="85000"/>
            </a:srgbClr>
          </a:solidFill>
          <a:ln w="19050">
            <a:solidFill>
              <a:schemeClr val="tx1"/>
            </a:solidFill>
          </a:ln>
          <a:effectLst/>
        </p:spPr>
      </p:pic>
      <p:pic>
        <p:nvPicPr>
          <p:cNvPr id="4" name="Picture 9"/>
          <p:cNvPicPr>
            <a:picLocks noChangeAspect="1" noChangeArrowheads="1"/>
          </p:cNvPicPr>
          <p:nvPr/>
        </p:nvPicPr>
        <p:blipFill>
          <a:blip r:embed="rId3" cstate="print"/>
          <a:srcRect l="3452" t="10125" r="6796" b="5501"/>
          <a:stretch>
            <a:fillRect/>
          </a:stretch>
        </p:blipFill>
        <p:spPr bwMode="auto">
          <a:xfrm>
            <a:off x="5485779" y="1196752"/>
            <a:ext cx="1347990" cy="1296144"/>
          </a:xfrm>
          <a:prstGeom prst="roundRect">
            <a:avLst>
              <a:gd name="adj" fmla="val 8594"/>
            </a:avLst>
          </a:prstGeom>
          <a:solidFill>
            <a:srgbClr val="FFFFFF">
              <a:shade val="85000"/>
            </a:srgbClr>
          </a:solidFill>
          <a:ln w="19050">
            <a:solidFill>
              <a:schemeClr val="tx1"/>
            </a:solidFill>
          </a:ln>
          <a:effectLst/>
        </p:spPr>
      </p:pic>
      <p:pic>
        <p:nvPicPr>
          <p:cNvPr id="5" name="Picture 6" descr="lightMeter"/>
          <p:cNvPicPr>
            <a:picLocks noChangeAspect="1" noChangeArrowheads="1"/>
          </p:cNvPicPr>
          <p:nvPr/>
        </p:nvPicPr>
        <p:blipFill>
          <a:blip r:embed="rId4" cstate="print"/>
          <a:srcRect/>
          <a:stretch>
            <a:fillRect/>
          </a:stretch>
        </p:blipFill>
        <p:spPr bwMode="auto">
          <a:xfrm>
            <a:off x="3037507" y="980728"/>
            <a:ext cx="1275184" cy="1798810"/>
          </a:xfrm>
          <a:prstGeom prst="roundRect">
            <a:avLst>
              <a:gd name="adj" fmla="val 8594"/>
            </a:avLst>
          </a:prstGeom>
          <a:solidFill>
            <a:srgbClr val="FFFFFF">
              <a:shade val="85000"/>
            </a:srgbClr>
          </a:solidFill>
          <a:ln w="19050">
            <a:solidFill>
              <a:schemeClr val="tx1"/>
            </a:solidFill>
          </a:ln>
          <a:effectLst/>
        </p:spPr>
      </p:pic>
      <p:pic>
        <p:nvPicPr>
          <p:cNvPr id="6" name="Picture 7" descr="Draeger2"/>
          <p:cNvPicPr>
            <a:picLocks noChangeAspect="1" noChangeArrowheads="1"/>
          </p:cNvPicPr>
          <p:nvPr/>
        </p:nvPicPr>
        <p:blipFill>
          <a:blip r:embed="rId5" cstate="print"/>
          <a:srcRect/>
          <a:stretch>
            <a:fillRect/>
          </a:stretch>
        </p:blipFill>
        <p:spPr bwMode="auto">
          <a:xfrm>
            <a:off x="8187926" y="3327356"/>
            <a:ext cx="1220442" cy="1224880"/>
          </a:xfrm>
          <a:prstGeom prst="roundRect">
            <a:avLst>
              <a:gd name="adj" fmla="val 8594"/>
            </a:avLst>
          </a:prstGeom>
          <a:solidFill>
            <a:srgbClr val="FFFFFF">
              <a:shade val="85000"/>
            </a:srgbClr>
          </a:solidFill>
          <a:ln w="19050">
            <a:solidFill>
              <a:schemeClr val="tx1"/>
            </a:solidFill>
          </a:ln>
          <a:effectLst/>
        </p:spPr>
      </p:pic>
      <p:pic>
        <p:nvPicPr>
          <p:cNvPr id="7" name="Picture 11" descr="800-XXXXX"/>
          <p:cNvPicPr>
            <a:picLocks noChangeAspect="1" noChangeArrowheads="1"/>
          </p:cNvPicPr>
          <p:nvPr/>
        </p:nvPicPr>
        <p:blipFill>
          <a:blip r:embed="rId6" cstate="print"/>
          <a:srcRect r="11520"/>
          <a:stretch>
            <a:fillRect/>
          </a:stretch>
        </p:blipFill>
        <p:spPr bwMode="auto">
          <a:xfrm>
            <a:off x="7629951" y="4775987"/>
            <a:ext cx="1472297" cy="1664239"/>
          </a:xfrm>
          <a:prstGeom prst="roundRect">
            <a:avLst>
              <a:gd name="adj" fmla="val 8594"/>
            </a:avLst>
          </a:prstGeom>
          <a:solidFill>
            <a:srgbClr val="FFFFFF">
              <a:shade val="85000"/>
            </a:srgbClr>
          </a:solidFill>
          <a:ln w="19050">
            <a:solidFill>
              <a:schemeClr val="tx1"/>
            </a:solidFill>
          </a:ln>
          <a:effectLst/>
        </p:spPr>
      </p:pic>
      <p:pic>
        <p:nvPicPr>
          <p:cNvPr id="19464" name="Picture 5" descr="Miniwar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89" y="4427539"/>
            <a:ext cx="158432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 descr="FILTERT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0501" y="4365625"/>
            <a:ext cx="14573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2" descr="225-01-01 Cyclone-cassette assembly in filer cassette holder 22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3651" y="2943226"/>
            <a:ext cx="13684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9467" name="Picture 2"/>
          <p:cNvPicPr>
            <a:picLocks noChangeAspect="1" noChangeArrowheads="1"/>
          </p:cNvPicPr>
          <p:nvPr/>
        </p:nvPicPr>
        <p:blipFill>
          <a:blip r:embed="rId10">
            <a:extLst>
              <a:ext uri="{28A0092B-C50C-407E-A947-70E740481C1C}">
                <a14:useLocalDpi xmlns:a14="http://schemas.microsoft.com/office/drawing/2010/main" val="0"/>
              </a:ext>
            </a:extLst>
          </a:blip>
          <a:srcRect l="47928"/>
          <a:stretch>
            <a:fillRect/>
          </a:stretch>
        </p:blipFill>
        <p:spPr bwMode="auto">
          <a:xfrm>
            <a:off x="4117975" y="4076701"/>
            <a:ext cx="8636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9340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19736" y="980729"/>
            <a:ext cx="4536504" cy="1200329"/>
          </a:xfrm>
          <a:prstGeom prst="rect">
            <a:avLst/>
          </a:prstGeom>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MX" sz="36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rPr>
              <a:t>C</a:t>
            </a:r>
            <a:r>
              <a:rPr lang="es-MX" sz="28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rPr>
              <a:t>ontrol de </a:t>
            </a:r>
            <a:r>
              <a:rPr lang="es-MX" sz="36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rPr>
              <a:t>A</a:t>
            </a:r>
            <a:r>
              <a:rPr lang="es-MX" sz="28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rPr>
              <a:t>gentes de </a:t>
            </a:r>
            <a:r>
              <a:rPr lang="es-MX" sz="36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rPr>
              <a:t>R</a:t>
            </a:r>
            <a:r>
              <a:rPr lang="es-MX" sz="28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rPr>
              <a:t>iesgo</a:t>
            </a:r>
            <a:endParaRPr lang="es-MX" sz="2000" b="1" i="1" cap="all" dirty="0">
              <a:ln w="0"/>
              <a:solidFill>
                <a:schemeClr val="accent1">
                  <a:lumMod val="75000"/>
                </a:schemeClr>
              </a:solidFill>
              <a:effectLst>
                <a:outerShdw blurRad="38100" dist="38100" dir="2700000" algn="tl">
                  <a:srgbClr val="000000">
                    <a:alpha val="43137"/>
                  </a:srgbClr>
                </a:outerShdw>
              </a:effectLst>
              <a:latin typeface="Arial" charset="0"/>
              <a:cs typeface="Arial" charset="0"/>
            </a:endParaRPr>
          </a:p>
        </p:txBody>
      </p:sp>
      <p:pic>
        <p:nvPicPr>
          <p:cNvPr id="3" name="Picture 4"/>
          <p:cNvPicPr>
            <a:picLocks noChangeAspect="1" noChangeArrowheads="1"/>
          </p:cNvPicPr>
          <p:nvPr/>
        </p:nvPicPr>
        <p:blipFill>
          <a:blip r:embed="rId2" cstate="print"/>
          <a:srcRect l="24351" t="27562" r="26121" b="10423"/>
          <a:stretch>
            <a:fillRect/>
          </a:stretch>
        </p:blipFill>
        <p:spPr bwMode="auto">
          <a:xfrm>
            <a:off x="7032104" y="2060848"/>
            <a:ext cx="3312368" cy="2232248"/>
          </a:xfrm>
          <a:prstGeom prst="roundRect">
            <a:avLst>
              <a:gd name="adj" fmla="val 8594"/>
            </a:avLst>
          </a:prstGeom>
          <a:solidFill>
            <a:srgbClr val="FFFFFF">
              <a:shade val="85000"/>
            </a:srgbClr>
          </a:solidFill>
          <a:ln w="19050">
            <a:solidFill>
              <a:schemeClr val="tx1">
                <a:lumMod val="95000"/>
                <a:lumOff val="5000"/>
              </a:schemeClr>
            </a:solidFill>
          </a:ln>
          <a:effectLst/>
        </p:spPr>
      </p:pic>
      <p:pic>
        <p:nvPicPr>
          <p:cNvPr id="4" name="Picture 2" descr="http://training.itcilo.it/actrav_cdrom2/es/osh/hazard/4-8.jpg"/>
          <p:cNvPicPr>
            <a:picLocks noChangeAspect="1" noChangeArrowheads="1"/>
          </p:cNvPicPr>
          <p:nvPr/>
        </p:nvPicPr>
        <p:blipFill>
          <a:blip r:embed="rId3" cstate="print"/>
          <a:srcRect/>
          <a:stretch>
            <a:fillRect/>
          </a:stretch>
        </p:blipFill>
        <p:spPr bwMode="auto">
          <a:xfrm>
            <a:off x="1847528" y="2060848"/>
            <a:ext cx="3051564" cy="2184292"/>
          </a:xfrm>
          <a:prstGeom prst="roundRect">
            <a:avLst>
              <a:gd name="adj" fmla="val 8594"/>
            </a:avLst>
          </a:prstGeom>
          <a:solidFill>
            <a:srgbClr val="FFFFFF">
              <a:shade val="85000"/>
            </a:srgbClr>
          </a:solidFill>
          <a:ln w="19050">
            <a:solidFill>
              <a:schemeClr val="tx1">
                <a:lumMod val="95000"/>
                <a:lumOff val="5000"/>
              </a:schemeClr>
            </a:solidFill>
          </a:ln>
          <a:effectLst/>
        </p:spPr>
      </p:pic>
      <p:pic>
        <p:nvPicPr>
          <p:cNvPr id="5" name="Picture 4" descr="4-3.jpg (26215 bytes)"/>
          <p:cNvPicPr>
            <a:picLocks noChangeAspect="1" noChangeArrowheads="1"/>
          </p:cNvPicPr>
          <p:nvPr/>
        </p:nvPicPr>
        <p:blipFill>
          <a:blip r:embed="rId4" cstate="print"/>
          <a:srcRect/>
          <a:stretch>
            <a:fillRect/>
          </a:stretch>
        </p:blipFill>
        <p:spPr bwMode="auto">
          <a:xfrm>
            <a:off x="4871864" y="4313588"/>
            <a:ext cx="2341494" cy="2355772"/>
          </a:xfrm>
          <a:prstGeom prst="roundRect">
            <a:avLst>
              <a:gd name="adj" fmla="val 8594"/>
            </a:avLst>
          </a:prstGeom>
          <a:solidFill>
            <a:srgbClr val="FFFFFF">
              <a:shade val="85000"/>
            </a:srgbClr>
          </a:solidFill>
          <a:ln w="19050">
            <a:solidFill>
              <a:schemeClr val="tx1">
                <a:lumMod val="95000"/>
                <a:lumOff val="5000"/>
              </a:schemeClr>
            </a:solidFill>
          </a:ln>
          <a:effectLst/>
        </p:spPr>
      </p:pic>
    </p:spTree>
    <p:extLst>
      <p:ext uri="{BB962C8B-B14F-4D97-AF65-F5344CB8AC3E}">
        <p14:creationId xmlns:p14="http://schemas.microsoft.com/office/powerpoint/2010/main" val="20548848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47851" y="981076"/>
            <a:ext cx="7257115" cy="461665"/>
          </a:xfrm>
          <a:prstGeom prst="rect">
            <a:avLst/>
          </a:prstGeom>
        </p:spPr>
        <p:txBody>
          <a:bodyPr wrap="none">
            <a:spAutoFit/>
          </a:bodyPr>
          <a:lstStyle/>
          <a:p>
            <a:pPr>
              <a:defRPr/>
            </a:pPr>
            <a:r>
              <a:rPr lang="es-MX" sz="2400" b="1" dirty="0">
                <a:solidFill>
                  <a:schemeClr val="tx2">
                    <a:lumMod val="75000"/>
                  </a:schemeClr>
                </a:solidFill>
                <a:latin typeface="Arial" charset="0"/>
                <a:cs typeface="Arial" charset="0"/>
              </a:rPr>
              <a:t>Diagnóstico de seguridad e higiene en el trabajo</a:t>
            </a:r>
            <a:endParaRPr lang="es-MX" sz="2400" dirty="0">
              <a:solidFill>
                <a:schemeClr val="tx2">
                  <a:lumMod val="75000"/>
                </a:schemeClr>
              </a:solidFill>
              <a:latin typeface="Arial" charset="0"/>
              <a:cs typeface="Arial" charset="0"/>
            </a:endParaRPr>
          </a:p>
        </p:txBody>
      </p:sp>
      <p:sp>
        <p:nvSpPr>
          <p:cNvPr id="22531" name="2 Rectángulo"/>
          <p:cNvSpPr>
            <a:spLocks noChangeArrowheads="1"/>
          </p:cNvSpPr>
          <p:nvPr/>
        </p:nvSpPr>
        <p:spPr bwMode="auto">
          <a:xfrm>
            <a:off x="1992313" y="1443038"/>
            <a:ext cx="8064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MX" altLang="es-EC" sz="2000" b="1"/>
              <a:t>El diagnóstico integral o por área de trabajo sobre las condiciones de seguridad y salud en el centro laboral, deberá considerar al menos la identificación de lo siguiente:</a:t>
            </a:r>
          </a:p>
        </p:txBody>
      </p:sp>
      <p:sp>
        <p:nvSpPr>
          <p:cNvPr id="4" name="3 Rectángulo"/>
          <p:cNvSpPr/>
          <p:nvPr/>
        </p:nvSpPr>
        <p:spPr>
          <a:xfrm>
            <a:off x="1992313" y="2660650"/>
            <a:ext cx="8064500" cy="1938992"/>
          </a:xfrm>
          <a:prstGeom prst="rect">
            <a:avLst/>
          </a:prstGeom>
        </p:spPr>
        <p:txBody>
          <a:bodyPr>
            <a:spAutoFit/>
          </a:bodyPr>
          <a:lstStyle/>
          <a:p>
            <a:pPr marL="342900" indent="-342900" algn="just">
              <a:buFont typeface="+mj-lt"/>
              <a:buAutoNum type="alphaLcParenR"/>
              <a:defRPr/>
            </a:pPr>
            <a:r>
              <a:rPr lang="es-MX" sz="2000" b="1" dirty="0">
                <a:solidFill>
                  <a:schemeClr val="tx2">
                    <a:lumMod val="75000"/>
                  </a:schemeClr>
                </a:solidFill>
                <a:latin typeface="Arial" charset="0"/>
                <a:cs typeface="Arial" charset="0"/>
              </a:rPr>
              <a:t>Las condiciones físicas peligrosas o inseguras.</a:t>
            </a:r>
          </a:p>
          <a:p>
            <a:pPr marL="342900" indent="-342900" algn="just">
              <a:buFont typeface="+mj-lt"/>
              <a:buAutoNum type="alphaLcParenR"/>
              <a:defRPr/>
            </a:pPr>
            <a:r>
              <a:rPr lang="es-MX" sz="2000" b="1" dirty="0">
                <a:solidFill>
                  <a:schemeClr val="tx2">
                    <a:lumMod val="75000"/>
                  </a:schemeClr>
                </a:solidFill>
                <a:latin typeface="Arial" charset="0"/>
                <a:cs typeface="Arial" charset="0"/>
              </a:rPr>
              <a:t>Los agentes físicos, químicos y biológicos.</a:t>
            </a:r>
          </a:p>
          <a:p>
            <a:pPr marL="342900" indent="-342900" algn="just">
              <a:buFont typeface="+mj-lt"/>
              <a:buAutoNum type="alphaLcParenR"/>
              <a:defRPr/>
            </a:pPr>
            <a:r>
              <a:rPr lang="es-MX" sz="2000" b="1" dirty="0">
                <a:solidFill>
                  <a:schemeClr val="tx2">
                    <a:lumMod val="75000"/>
                  </a:schemeClr>
                </a:solidFill>
                <a:latin typeface="Arial" charset="0"/>
                <a:cs typeface="Arial" charset="0"/>
              </a:rPr>
              <a:t>Los peligros circundantes al centro de trabajo que lo puedan afectar.</a:t>
            </a:r>
          </a:p>
          <a:p>
            <a:pPr marL="342900" indent="-342900" algn="just">
              <a:buFont typeface="+mj-lt"/>
              <a:buAutoNum type="alphaLcParenR"/>
              <a:defRPr/>
            </a:pPr>
            <a:r>
              <a:rPr lang="es-MX" sz="2000" b="1" dirty="0">
                <a:solidFill>
                  <a:schemeClr val="tx2">
                    <a:lumMod val="75000"/>
                  </a:schemeClr>
                </a:solidFill>
                <a:latin typeface="Arial" charset="0"/>
                <a:cs typeface="Arial" charset="0"/>
              </a:rPr>
              <a:t>Los requerimientos normativos en materia de seguridad y salud en el trabajo.</a:t>
            </a:r>
          </a:p>
        </p:txBody>
      </p:sp>
      <p:pic>
        <p:nvPicPr>
          <p:cNvPr id="22533" name="Picture 3"/>
          <p:cNvPicPr>
            <a:picLocks noChangeAspect="1" noChangeArrowheads="1"/>
          </p:cNvPicPr>
          <p:nvPr/>
        </p:nvPicPr>
        <p:blipFill>
          <a:blip r:embed="rId2">
            <a:clrChange>
              <a:clrFrom>
                <a:srgbClr val="FEF4E5"/>
              </a:clrFrom>
              <a:clrTo>
                <a:srgbClr val="FEF4E5">
                  <a:alpha val="0"/>
                </a:srgbClr>
              </a:clrTo>
            </a:clrChange>
            <a:extLst>
              <a:ext uri="{28A0092B-C50C-407E-A947-70E740481C1C}">
                <a14:useLocalDpi xmlns:a14="http://schemas.microsoft.com/office/drawing/2010/main" val="0"/>
              </a:ext>
            </a:extLst>
          </a:blip>
          <a:srcRect l="16103" t="29655" r="69000" b="37614"/>
          <a:stretch>
            <a:fillRect/>
          </a:stretch>
        </p:blipFill>
        <p:spPr bwMode="auto">
          <a:xfrm>
            <a:off x="1655764" y="4581525"/>
            <a:ext cx="13985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983" t="24403" r="33145" b="48573"/>
          <a:stretch>
            <a:fillRect/>
          </a:stretch>
        </p:blipFill>
        <p:spPr bwMode="auto">
          <a:xfrm>
            <a:off x="2855913" y="5300663"/>
            <a:ext cx="15113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2139" t="50250" r="9364" b="22726"/>
          <a:stretch>
            <a:fillRect/>
          </a:stretch>
        </p:blipFill>
        <p:spPr bwMode="auto">
          <a:xfrm>
            <a:off x="4151314" y="4548188"/>
            <a:ext cx="15779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descr="MCj0404041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4362451"/>
            <a:ext cx="9763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6756" t="30313" r="23988" b="14563"/>
          <a:stretch>
            <a:fillRect/>
          </a:stretch>
        </p:blipFill>
        <p:spPr bwMode="auto">
          <a:xfrm>
            <a:off x="5880101" y="4564063"/>
            <a:ext cx="2773363"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5" descr="F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850" y="4435476"/>
            <a:ext cx="17653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3063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47851" y="1052513"/>
            <a:ext cx="8424863" cy="831850"/>
          </a:xfrm>
          <a:prstGeom prst="rect">
            <a:avLst/>
          </a:prstGeom>
        </p:spPr>
        <p:txBody>
          <a:bodyPr>
            <a:spAutoFit/>
          </a:bodyPr>
          <a:lstStyle/>
          <a:p>
            <a:pPr>
              <a:defRPr/>
            </a:pPr>
            <a:r>
              <a:rPr lang="es-MX" sz="2400" b="1" dirty="0">
                <a:solidFill>
                  <a:schemeClr val="tx2">
                    <a:lumMod val="75000"/>
                  </a:schemeClr>
                </a:solidFill>
                <a:latin typeface="Arial" charset="0"/>
                <a:cs typeface="Arial" charset="0"/>
              </a:rPr>
              <a:t>El programa de seguridad y salud en el trabajo, deberá contener al menos:</a:t>
            </a:r>
          </a:p>
        </p:txBody>
      </p:sp>
      <p:sp>
        <p:nvSpPr>
          <p:cNvPr id="23555" name="2 Rectángulo"/>
          <p:cNvSpPr>
            <a:spLocks noChangeArrowheads="1"/>
          </p:cNvSpPr>
          <p:nvPr/>
        </p:nvSpPr>
        <p:spPr bwMode="auto">
          <a:xfrm>
            <a:off x="1847851" y="1884363"/>
            <a:ext cx="84248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Calibri" panose="020F0502020204030204" pitchFamily="34" charset="0"/>
              <a:buAutoNum type="alphaLcParenR"/>
            </a:pPr>
            <a:r>
              <a:rPr lang="es-MX" altLang="es-EC"/>
              <a:t>La acción preventiva o correctiva por instrumentar por cada aspecto identificado;</a:t>
            </a:r>
          </a:p>
          <a:p>
            <a:pPr eaLnBrk="1" hangingPunct="1">
              <a:buFont typeface="Calibri" panose="020F0502020204030204" pitchFamily="34" charset="0"/>
              <a:buAutoNum type="alphaLcParenR"/>
            </a:pPr>
            <a:endParaRPr lang="es-MX" altLang="es-EC"/>
          </a:p>
          <a:p>
            <a:pPr eaLnBrk="1" hangingPunct="1">
              <a:buFont typeface="Calibri" panose="020F0502020204030204" pitchFamily="34" charset="0"/>
              <a:buAutoNum type="alphaLcParenR"/>
            </a:pPr>
            <a:r>
              <a:rPr lang="es-MX" altLang="es-EC"/>
              <a:t>Las fechas de inicio y término programadas para instrumentar las acciones preventivas o correctivas y para la atención de emergencias, y</a:t>
            </a:r>
          </a:p>
          <a:p>
            <a:pPr eaLnBrk="1" hangingPunct="1">
              <a:buFont typeface="Calibri" panose="020F0502020204030204" pitchFamily="34" charset="0"/>
              <a:buAutoNum type="alphaLcParenR"/>
            </a:pPr>
            <a:endParaRPr lang="es-MX" altLang="es-EC"/>
          </a:p>
          <a:p>
            <a:pPr eaLnBrk="1" hangingPunct="1">
              <a:buFont typeface="Calibri" panose="020F0502020204030204" pitchFamily="34" charset="0"/>
              <a:buAutoNum type="alphaLcParenR"/>
            </a:pPr>
            <a:r>
              <a:rPr lang="es-MX" altLang="es-EC"/>
              <a:t>El responsable de la ejecución de cada acción preventiva o correctiva y para la atención de emergencias.</a:t>
            </a:r>
          </a:p>
        </p:txBody>
      </p:sp>
      <p:pic>
        <p:nvPicPr>
          <p:cNvPr id="235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4313239"/>
            <a:ext cx="2692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print"/>
          <a:srcRect l="24351" t="27562" r="26121" b="10423"/>
          <a:stretch>
            <a:fillRect/>
          </a:stretch>
        </p:blipFill>
        <p:spPr bwMode="auto">
          <a:xfrm>
            <a:off x="6080863" y="4205372"/>
            <a:ext cx="3312368" cy="2232248"/>
          </a:xfrm>
          <a:prstGeom prst="roundRect">
            <a:avLst>
              <a:gd name="adj" fmla="val 8594"/>
            </a:avLst>
          </a:prstGeom>
          <a:solidFill>
            <a:srgbClr val="FFFFFF">
              <a:shade val="85000"/>
            </a:srgbClr>
          </a:solidFill>
          <a:ln w="19050">
            <a:solidFill>
              <a:schemeClr val="tx1">
                <a:lumMod val="95000"/>
                <a:lumOff val="5000"/>
              </a:schemeClr>
            </a:solidFill>
          </a:ln>
          <a:effectLst/>
        </p:spPr>
      </p:pic>
    </p:spTree>
    <p:extLst>
      <p:ext uri="{BB962C8B-B14F-4D97-AF65-F5344CB8AC3E}">
        <p14:creationId xmlns:p14="http://schemas.microsoft.com/office/powerpoint/2010/main" val="2414648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170714" y="1349828"/>
            <a:ext cx="62230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20000"/>
              </a:spcBef>
              <a:buClr>
                <a:schemeClr val="accent2"/>
              </a:buClr>
              <a:buSzPct val="80000"/>
              <a:buFont typeface="Wingdings" panose="05000000000000000000" pitchFamily="2" charset="2"/>
              <a:buNone/>
            </a:pPr>
            <a:r>
              <a:rPr kumimoji="0" lang="es-ES_tradnl" altLang="es-EC" sz="3000" b="1" dirty="0">
                <a:solidFill>
                  <a:srgbClr val="6600FF"/>
                </a:solidFill>
              </a:rPr>
              <a:t>Se ocupa del medio ambiente laboral, se define como “Ciencia y el Arte dedicado al reconocimiento, evaluación y control del aquellos factores ambientales que se originan en o por los lugares de trabajo y que pueden ser causales de enfermedades, perjuicios a la salud o al bienestar, incomodidades o ineficiencia entre los trabajadores, o entre los ciudadanos de la comunidad</a:t>
            </a:r>
            <a:endParaRPr kumimoji="0" lang="es-ES" altLang="es-EC" sz="3000" b="1" dirty="0">
              <a:solidFill>
                <a:srgbClr val="6600FF"/>
              </a:solidFill>
            </a:endParaRPr>
          </a:p>
        </p:txBody>
      </p:sp>
      <p:sp>
        <p:nvSpPr>
          <p:cNvPr id="3" name="Text Box 8"/>
          <p:cNvSpPr txBox="1">
            <a:spLocks noChangeArrowheads="1"/>
          </p:cNvSpPr>
          <p:nvPr/>
        </p:nvSpPr>
        <p:spPr bwMode="auto">
          <a:xfrm>
            <a:off x="5246914" y="333828"/>
            <a:ext cx="6041748" cy="823913"/>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None/>
            </a:pPr>
            <a:r>
              <a:rPr lang="es-ES_tradnl" altLang="es-EC" sz="4800" b="1" dirty="0">
                <a:solidFill>
                  <a:srgbClr val="009999"/>
                </a:solidFill>
              </a:rPr>
              <a:t>Higiene Laboral</a:t>
            </a:r>
            <a:endParaRPr lang="es-ES" altLang="es-EC" sz="4800" b="1" dirty="0">
              <a:solidFill>
                <a:srgbClr val="009999"/>
              </a:solidFill>
            </a:endParaRPr>
          </a:p>
        </p:txBody>
      </p:sp>
      <p:pic>
        <p:nvPicPr>
          <p:cNvPr id="4" name="Imagen 3"/>
          <p:cNvPicPr>
            <a:picLocks noChangeAspect="1"/>
          </p:cNvPicPr>
          <p:nvPr/>
        </p:nvPicPr>
        <p:blipFill>
          <a:blip r:embed="rId2"/>
          <a:stretch>
            <a:fillRect/>
          </a:stretch>
        </p:blipFill>
        <p:spPr>
          <a:xfrm>
            <a:off x="367846" y="176212"/>
            <a:ext cx="4668611" cy="1963057"/>
          </a:xfrm>
          <a:prstGeom prst="rect">
            <a:avLst/>
          </a:prstGeom>
        </p:spPr>
      </p:pic>
      <p:pic>
        <p:nvPicPr>
          <p:cNvPr id="5" name="Imagen 4"/>
          <p:cNvPicPr>
            <a:picLocks noChangeAspect="1"/>
          </p:cNvPicPr>
          <p:nvPr/>
        </p:nvPicPr>
        <p:blipFill>
          <a:blip r:embed="rId3"/>
          <a:stretch>
            <a:fillRect/>
          </a:stretch>
        </p:blipFill>
        <p:spPr>
          <a:xfrm>
            <a:off x="502103" y="4589009"/>
            <a:ext cx="4668611" cy="2268991"/>
          </a:xfrm>
          <a:prstGeom prst="rect">
            <a:avLst/>
          </a:prstGeom>
        </p:spPr>
      </p:pic>
      <p:pic>
        <p:nvPicPr>
          <p:cNvPr id="7170" name="Picture 2" descr="Imagen relacionada"/>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5842" l="1250" r="100000">
                        <a14:foregroundMark x1="8667" y1="93366" x2="1250" y2="95842"/>
                      </a14:backgroundRemoval>
                    </a14:imgEffect>
                  </a14:imgLayer>
                </a14:imgProps>
              </a:ext>
              <a:ext uri="{28A0092B-C50C-407E-A947-70E740481C1C}">
                <a14:useLocalDpi xmlns:a14="http://schemas.microsoft.com/office/drawing/2010/main" val="0"/>
              </a:ext>
            </a:extLst>
          </a:blip>
          <a:srcRect/>
          <a:stretch>
            <a:fillRect/>
          </a:stretch>
        </p:blipFill>
        <p:spPr bwMode="auto">
          <a:xfrm>
            <a:off x="1365715" y="2426486"/>
            <a:ext cx="2228086" cy="187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9468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524000" y="1129751"/>
            <a:ext cx="7488832" cy="710067"/>
          </a:xfrm>
          <a:prstGeom prst="rect">
            <a:avLst/>
          </a:prstGeom>
          <a:noFill/>
          <a:ln w="9525">
            <a:noFill/>
            <a:round/>
            <a:headEnd/>
            <a:tailEnd/>
          </a:ln>
          <a:effectLst/>
        </p:spPr>
        <p:txBody>
          <a:bodyPr lIns="90000" tIns="46800" rIns="90000" bIns="46800">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ts val="3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MX" sz="4000" b="1" dirty="0">
                <a:ln w="11430"/>
                <a:solidFill>
                  <a:schemeClr val="accent1">
                    <a:lumMod val="75000"/>
                  </a:schemeClr>
                </a:solidFill>
                <a:effectLst>
                  <a:glow rad="101600">
                    <a:schemeClr val="accent2">
                      <a:satMod val="175000"/>
                      <a:alpha val="40000"/>
                    </a:schemeClr>
                  </a:glow>
                  <a:outerShdw blurRad="80000" dist="40000" dir="5040000" algn="tl">
                    <a:srgbClr val="000000">
                      <a:alpha val="30000"/>
                    </a:srgbClr>
                  </a:outerShdw>
                </a:effectLst>
                <a:latin typeface="Arial" charset="0"/>
                <a:cs typeface="Arial" charset="0"/>
              </a:rPr>
              <a:t>POLÍTICAS</a:t>
            </a:r>
          </a:p>
        </p:txBody>
      </p:sp>
      <p:pic>
        <p:nvPicPr>
          <p:cNvPr id="24579" name="Picture 7" descr="electricida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365625"/>
            <a:ext cx="2311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3 CuadroTexto"/>
          <p:cNvSpPr txBox="1">
            <a:spLocks noChangeArrowheads="1"/>
          </p:cNvSpPr>
          <p:nvPr/>
        </p:nvSpPr>
        <p:spPr bwMode="auto">
          <a:xfrm>
            <a:off x="1992313" y="1484313"/>
            <a:ext cx="7416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endParaRPr lang="es-MX" altLang="es-EC" sz="2400" b="1" u="sng"/>
          </a:p>
          <a:p>
            <a:pPr eaLnBrk="1" hangingPunct="1">
              <a:lnSpc>
                <a:spcPct val="150000"/>
              </a:lnSpc>
              <a:buFont typeface="Wingdings" panose="05000000000000000000" pitchFamily="2" charset="2"/>
              <a:buChar char="Ø"/>
            </a:pPr>
            <a:r>
              <a:rPr lang="es-MX" altLang="es-EC" sz="2400"/>
              <a:t>TRABAJO EN EQUIPO.</a:t>
            </a:r>
          </a:p>
          <a:p>
            <a:pPr eaLnBrk="1" hangingPunct="1">
              <a:lnSpc>
                <a:spcPct val="150000"/>
              </a:lnSpc>
              <a:buFont typeface="Wingdings" panose="05000000000000000000" pitchFamily="2" charset="2"/>
              <a:buChar char="Ø"/>
            </a:pPr>
            <a:r>
              <a:rPr lang="es-MX" altLang="es-EC" sz="2400"/>
              <a:t>DISPONIBILIDAD DE RECURSOS.</a:t>
            </a:r>
          </a:p>
          <a:p>
            <a:pPr eaLnBrk="1" hangingPunct="1">
              <a:lnSpc>
                <a:spcPct val="150000"/>
              </a:lnSpc>
              <a:buFont typeface="Wingdings" panose="05000000000000000000" pitchFamily="2" charset="2"/>
              <a:buChar char="Ø"/>
            </a:pPr>
            <a:r>
              <a:rPr lang="es-MX" altLang="es-EC" sz="2400"/>
              <a:t>COMPROMISO.</a:t>
            </a:r>
          </a:p>
          <a:p>
            <a:pPr eaLnBrk="1" hangingPunct="1">
              <a:lnSpc>
                <a:spcPct val="150000"/>
              </a:lnSpc>
              <a:buFont typeface="Wingdings" panose="05000000000000000000" pitchFamily="2" charset="2"/>
              <a:buChar char="Ø"/>
            </a:pPr>
            <a:endParaRPr lang="es-MX" altLang="es-EC" sz="2400"/>
          </a:p>
        </p:txBody>
      </p:sp>
      <p:pic>
        <p:nvPicPr>
          <p:cNvPr id="24581" name="Picture 2" descr="http://www.caprotecsa.com/users/webmaster/catalogo/images/Higiene%20Indust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814" y="1700213"/>
            <a:ext cx="223202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http://www.geer.com.ar/web_images/higie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4365625"/>
            <a:ext cx="18224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descr="http://training.itcilo.it/actrav_cdrom2/es/osh/hazard/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7801" y="4337051"/>
            <a:ext cx="22320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7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t3.gstatic.com/images?q=tbn:ANd9GcQoIm2FfPStRNhau48jTLsOKcBJIFlroLl6QkBTPbPHgS6O6K8GD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2438401"/>
            <a:ext cx="32432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Obrera04"/>
          <p:cNvPicPr>
            <a:picLocks noChangeAspect="1" noChangeArrowheads="1"/>
          </p:cNvPicPr>
          <p:nvPr/>
        </p:nvPicPr>
        <p:blipFill>
          <a:blip r:embed="rId3" cstate="print"/>
          <a:srcRect/>
          <a:stretch>
            <a:fillRect/>
          </a:stretch>
        </p:blipFill>
        <p:spPr bwMode="auto">
          <a:xfrm>
            <a:off x="7032104" y="4221088"/>
            <a:ext cx="2701892" cy="2076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14"/>
          <p:cNvSpPr>
            <a:spLocks noChangeArrowheads="1"/>
          </p:cNvSpPr>
          <p:nvPr/>
        </p:nvSpPr>
        <p:spPr bwMode="auto">
          <a:xfrm>
            <a:off x="7318334" y="1124744"/>
            <a:ext cx="1883849" cy="523220"/>
          </a:xfrm>
          <a:prstGeom prst="rect">
            <a:avLst/>
          </a:prstGeom>
          <a:noFill/>
          <a:ln w="9525">
            <a:noFill/>
            <a:miter lim="800000"/>
            <a:headEnd/>
            <a:tailEnd/>
          </a:ln>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s-MX"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Arial" charset="0"/>
              </a:rPr>
              <a:t>CALIDAD</a:t>
            </a:r>
            <a:endPar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Arial" charset="0"/>
            </a:endParaRPr>
          </a:p>
        </p:txBody>
      </p:sp>
      <p:sp>
        <p:nvSpPr>
          <p:cNvPr id="6" name="Rectangle 15"/>
          <p:cNvSpPr>
            <a:spLocks noChangeArrowheads="1"/>
          </p:cNvSpPr>
          <p:nvPr/>
        </p:nvSpPr>
        <p:spPr bwMode="auto">
          <a:xfrm>
            <a:off x="6783385" y="3697868"/>
            <a:ext cx="3416320" cy="523220"/>
          </a:xfrm>
          <a:prstGeom prst="rect">
            <a:avLst/>
          </a:prstGeom>
          <a:noFill/>
          <a:ln w="9525">
            <a:noFill/>
            <a:miter lim="800000"/>
            <a:headEnd/>
            <a:tailEnd/>
          </a:ln>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s-MX"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Arial" charset="0"/>
              </a:rPr>
              <a:t>PRODUCTIVIDAD</a:t>
            </a:r>
            <a:endPar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Arial" charset="0"/>
            </a:endParaRPr>
          </a:p>
        </p:txBody>
      </p:sp>
      <p:pic>
        <p:nvPicPr>
          <p:cNvPr id="25606" name="Picture 4" descr="http://t1.gstatic.com/images?q=tbn:ANd9GcRFclbnbXAFe0ZOthcI_LU-AU_1yy6ZhLnNYk3VKsiBOwZVNuGu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1766888"/>
            <a:ext cx="2600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4"/>
          <p:cNvSpPr>
            <a:spLocks noChangeArrowheads="1"/>
          </p:cNvSpPr>
          <p:nvPr/>
        </p:nvSpPr>
        <p:spPr bwMode="auto">
          <a:xfrm>
            <a:off x="1919537" y="1840070"/>
            <a:ext cx="4552849" cy="523220"/>
          </a:xfrm>
          <a:prstGeom prst="rect">
            <a:avLst/>
          </a:prstGeom>
          <a:noFill/>
          <a:ln w="9525">
            <a:noFill/>
            <a:miter lim="800000"/>
            <a:headEnd/>
            <a:tailEnd/>
          </a:ln>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s-MX"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Arial" charset="0"/>
              </a:rPr>
              <a:t>SEGURIDAD E HIGIENE</a:t>
            </a:r>
            <a:endPar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Arial" charset="0"/>
            </a:endParaRPr>
          </a:p>
        </p:txBody>
      </p:sp>
    </p:spTree>
    <p:extLst>
      <p:ext uri="{BB962C8B-B14F-4D97-AF65-F5344CB8AC3E}">
        <p14:creationId xmlns:p14="http://schemas.microsoft.com/office/powerpoint/2010/main" val="36337345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08216" y="4582870"/>
            <a:ext cx="7344816" cy="120032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MX"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charset="0"/>
                <a:cs typeface="Arial" charset="0"/>
              </a:rPr>
              <a:t>LA SEGURIDAD LA HACEMOS TODOS</a:t>
            </a:r>
          </a:p>
        </p:txBody>
      </p:sp>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1" y="1268414"/>
            <a:ext cx="60483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5447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92026" y="2199305"/>
            <a:ext cx="9249840" cy="523220"/>
          </a:xfrm>
          <a:prstGeom prst="rect">
            <a:avLst/>
          </a:prstGeom>
        </p:spPr>
        <p:txBody>
          <a:bodyPr wrap="none">
            <a:spAutoFit/>
          </a:bodyPr>
          <a:lstStyle/>
          <a:p>
            <a:r>
              <a:rPr lang="es-EC" sz="2800" b="1" dirty="0"/>
              <a:t>http://www.trabajo.gob.ec/seguridad-y-salud-en-el-trabajo/</a:t>
            </a:r>
          </a:p>
        </p:txBody>
      </p:sp>
    </p:spTree>
    <p:extLst>
      <p:ext uri="{BB962C8B-B14F-4D97-AF65-F5344CB8AC3E}">
        <p14:creationId xmlns:p14="http://schemas.microsoft.com/office/powerpoint/2010/main" val="3772618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958" t="11656" r="26191" b="21875"/>
          <a:stretch/>
        </p:blipFill>
        <p:spPr>
          <a:xfrm>
            <a:off x="2438398" y="145142"/>
            <a:ext cx="8084459" cy="6604001"/>
          </a:xfrm>
          <a:prstGeom prst="rect">
            <a:avLst/>
          </a:prstGeom>
        </p:spPr>
      </p:pic>
    </p:spTree>
    <p:extLst>
      <p:ext uri="{BB962C8B-B14F-4D97-AF65-F5344CB8AC3E}">
        <p14:creationId xmlns:p14="http://schemas.microsoft.com/office/powerpoint/2010/main" val="17342480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524000" y="685800"/>
            <a:ext cx="89154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39"/>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pPr>
              <a:lnSpc>
                <a:spcPct val="70000"/>
              </a:lnSpc>
            </a:pPr>
            <a:r>
              <a:rPr lang="es-ES_tradnl" altLang="es-EC" sz="5400" b="1">
                <a:solidFill>
                  <a:srgbClr val="FFFF39"/>
                </a:solidFill>
                <a:latin typeface="Times New Roman" panose="02020603050405020304" pitchFamily="18" charset="0"/>
              </a:rPr>
              <a:t>HIGIENE Y SEGURIDAD  OCUPACIONAL</a:t>
            </a:r>
          </a:p>
        </p:txBody>
      </p:sp>
      <p:sp>
        <p:nvSpPr>
          <p:cNvPr id="72707" name="Text Box 3"/>
          <p:cNvSpPr txBox="1">
            <a:spLocks noChangeArrowheads="1"/>
          </p:cNvSpPr>
          <p:nvPr/>
        </p:nvSpPr>
        <p:spPr bwMode="auto">
          <a:xfrm>
            <a:off x="798286" y="1825625"/>
            <a:ext cx="10697028" cy="445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75000"/>
              </a:lnSpc>
            </a:pPr>
            <a:r>
              <a:rPr lang="es-ES_tradnl" altLang="es-EC" sz="5400" b="1" dirty="0">
                <a:solidFill>
                  <a:schemeClr val="accent5">
                    <a:lumMod val="75000"/>
                  </a:schemeClr>
                </a:solidFill>
                <a:effectLst>
                  <a:outerShdw blurRad="38100" dist="38100" dir="2700000" algn="tl">
                    <a:srgbClr val="000000"/>
                  </a:outerShdw>
                </a:effectLst>
              </a:rPr>
              <a:t>Prevención y control de riesgos generados en o desde el lugar de trabajo que pueden afectar la salud y el  bienestar, causar</a:t>
            </a:r>
            <a:r>
              <a:rPr lang="es-ES_tradnl" altLang="es-EC" sz="4800" b="1" dirty="0">
                <a:solidFill>
                  <a:schemeClr val="accent5">
                    <a:lumMod val="75000"/>
                  </a:schemeClr>
                </a:solidFill>
                <a:effectLst>
                  <a:outerShdw blurRad="38100" dist="38100" dir="2700000" algn="tl">
                    <a:srgbClr val="000000"/>
                  </a:outerShdw>
                </a:effectLst>
              </a:rPr>
              <a:t> </a:t>
            </a:r>
            <a:r>
              <a:rPr lang="es-ES_tradnl" altLang="es-EC" sz="5400" b="1" dirty="0">
                <a:solidFill>
                  <a:schemeClr val="accent5">
                    <a:lumMod val="75000"/>
                  </a:schemeClr>
                </a:solidFill>
                <a:effectLst>
                  <a:outerShdw blurRad="38100" dist="38100" dir="2700000" algn="tl">
                    <a:srgbClr val="000000"/>
                  </a:outerShdw>
                </a:effectLst>
              </a:rPr>
              <a:t>significativa incomodidad e ineficiencia de trabajadores o individuos de la comunidad</a:t>
            </a:r>
          </a:p>
        </p:txBody>
      </p:sp>
    </p:spTree>
    <p:extLst>
      <p:ext uri="{BB962C8B-B14F-4D97-AF65-F5344CB8AC3E}">
        <p14:creationId xmlns:p14="http://schemas.microsoft.com/office/powerpoint/2010/main" val="16823188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8800" y="457200"/>
            <a:ext cx="8534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4800" b="1">
                <a:solidFill>
                  <a:srgbClr val="FFFF39"/>
                </a:solidFill>
                <a:latin typeface="Times New Roman" panose="02020603050405020304" pitchFamily="18" charset="0"/>
              </a:rPr>
              <a:t>FACTORES DE RIESGO</a:t>
            </a:r>
          </a:p>
        </p:txBody>
      </p:sp>
      <p:sp>
        <p:nvSpPr>
          <p:cNvPr id="29699" name="Text Box 3"/>
          <p:cNvSpPr txBox="1">
            <a:spLocks noChangeArrowheads="1"/>
          </p:cNvSpPr>
          <p:nvPr/>
        </p:nvSpPr>
        <p:spPr bwMode="auto">
          <a:xfrm>
            <a:off x="3432175" y="1484314"/>
            <a:ext cx="5410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buFontTx/>
              <a:buChar char="•"/>
            </a:pPr>
            <a:r>
              <a:rPr lang="es-ES_tradnl" altLang="es-EC" sz="5400" b="1" dirty="0">
                <a:solidFill>
                  <a:schemeClr val="accent5">
                    <a:lumMod val="75000"/>
                  </a:schemeClr>
                </a:solidFill>
              </a:rPr>
              <a:t>Físicos</a:t>
            </a:r>
          </a:p>
          <a:p>
            <a:pPr algn="just">
              <a:buFontTx/>
              <a:buChar char="•"/>
            </a:pPr>
            <a:r>
              <a:rPr lang="es-ES_tradnl" altLang="es-EC" sz="5400" b="1" dirty="0">
                <a:solidFill>
                  <a:schemeClr val="accent5">
                    <a:lumMod val="75000"/>
                  </a:schemeClr>
                </a:solidFill>
              </a:rPr>
              <a:t>Químicos</a:t>
            </a:r>
          </a:p>
          <a:p>
            <a:pPr algn="just">
              <a:buFontTx/>
              <a:buChar char="•"/>
            </a:pPr>
            <a:r>
              <a:rPr lang="es-ES_tradnl" altLang="es-EC" sz="5400" b="1" dirty="0">
                <a:solidFill>
                  <a:schemeClr val="accent5">
                    <a:lumMod val="75000"/>
                  </a:schemeClr>
                </a:solidFill>
              </a:rPr>
              <a:t>Biológicos</a:t>
            </a:r>
          </a:p>
          <a:p>
            <a:pPr algn="just">
              <a:buFontTx/>
              <a:buChar char="•"/>
            </a:pPr>
            <a:r>
              <a:rPr lang="es-ES_tradnl" altLang="es-EC" sz="5400" b="1" dirty="0">
                <a:solidFill>
                  <a:schemeClr val="accent5">
                    <a:lumMod val="75000"/>
                  </a:schemeClr>
                </a:solidFill>
              </a:rPr>
              <a:t>Psicológicos</a:t>
            </a:r>
          </a:p>
          <a:p>
            <a:pPr algn="just">
              <a:buFontTx/>
              <a:buChar char="•"/>
            </a:pPr>
            <a:r>
              <a:rPr lang="es-ES_tradnl" altLang="es-EC" sz="5400" b="1" dirty="0">
                <a:solidFill>
                  <a:schemeClr val="accent5">
                    <a:lumMod val="75000"/>
                  </a:schemeClr>
                </a:solidFill>
              </a:rPr>
              <a:t>De Seguridad</a:t>
            </a:r>
          </a:p>
          <a:p>
            <a:pPr algn="just">
              <a:buFontTx/>
              <a:buChar char="•"/>
            </a:pPr>
            <a:r>
              <a:rPr lang="es-ES_tradnl" altLang="es-EC" sz="5400" b="1" dirty="0">
                <a:solidFill>
                  <a:schemeClr val="accent5">
                    <a:lumMod val="75000"/>
                  </a:schemeClr>
                </a:solidFill>
              </a:rPr>
              <a:t>Ergonómicos</a:t>
            </a:r>
          </a:p>
        </p:txBody>
      </p:sp>
    </p:spTree>
    <p:extLst>
      <p:ext uri="{BB962C8B-B14F-4D97-AF65-F5344CB8AC3E}">
        <p14:creationId xmlns:p14="http://schemas.microsoft.com/office/powerpoint/2010/main" val="6889164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0" y="533400"/>
            <a:ext cx="91440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5400" b="1">
                <a:solidFill>
                  <a:srgbClr val="FFFF39"/>
                </a:solidFill>
                <a:latin typeface="Times New Roman" panose="02020603050405020304" pitchFamily="18" charset="0"/>
              </a:rPr>
              <a:t>HIGIENE  OCUPACIONAL</a:t>
            </a:r>
          </a:p>
        </p:txBody>
      </p:sp>
      <p:sp>
        <p:nvSpPr>
          <p:cNvPr id="6147" name="Text Box 3"/>
          <p:cNvSpPr txBox="1">
            <a:spLocks noChangeArrowheads="1"/>
          </p:cNvSpPr>
          <p:nvPr/>
        </p:nvSpPr>
        <p:spPr bwMode="auto">
          <a:xfrm>
            <a:off x="2209800" y="3200400"/>
            <a:ext cx="84582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C" sz="4400" b="1">
                <a:solidFill>
                  <a:schemeClr val="accent5">
                    <a:lumMod val="75000"/>
                  </a:schemeClr>
                </a:solidFill>
              </a:rPr>
              <a:t>RECONOCIMIENTO</a:t>
            </a:r>
          </a:p>
          <a:p>
            <a:pPr algn="ctr"/>
            <a:r>
              <a:rPr lang="es-ES_tradnl" altLang="es-EC" sz="4400" b="1">
                <a:solidFill>
                  <a:schemeClr val="accent5">
                    <a:lumMod val="75000"/>
                  </a:schemeClr>
                </a:solidFill>
              </a:rPr>
              <a:t>EVALUACIÓN</a:t>
            </a:r>
          </a:p>
          <a:p>
            <a:pPr algn="ctr"/>
            <a:r>
              <a:rPr lang="es-ES_tradnl" altLang="es-EC" sz="4400" b="1">
                <a:solidFill>
                  <a:schemeClr val="accent5">
                    <a:lumMod val="75000"/>
                  </a:schemeClr>
                </a:solidFill>
              </a:rPr>
              <a:t>CONTROL</a:t>
            </a:r>
          </a:p>
        </p:txBody>
      </p:sp>
      <p:sp>
        <p:nvSpPr>
          <p:cNvPr id="6148" name="Text Box 4"/>
          <p:cNvSpPr txBox="1">
            <a:spLocks noChangeArrowheads="1"/>
          </p:cNvSpPr>
          <p:nvPr/>
        </p:nvSpPr>
        <p:spPr bwMode="auto">
          <a:xfrm>
            <a:off x="2895600" y="2133600"/>
            <a:ext cx="662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_tradnl" altLang="es-EC" sz="4400" b="1" dirty="0">
                <a:solidFill>
                  <a:schemeClr val="accent5">
                    <a:lumMod val="75000"/>
                  </a:schemeClr>
                </a:solidFill>
              </a:rPr>
              <a:t>ANTICIPACIÓN</a:t>
            </a:r>
          </a:p>
        </p:txBody>
      </p:sp>
    </p:spTree>
    <p:extLst>
      <p:ext uri="{BB962C8B-B14F-4D97-AF65-F5344CB8AC3E}">
        <p14:creationId xmlns:p14="http://schemas.microsoft.com/office/powerpoint/2010/main" val="822752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0-#ppt_w/2"/>
                                          </p:val>
                                        </p:tav>
                                        <p:tav tm="100000">
                                          <p:val>
                                            <p:strVal val="#ppt_x"/>
                                          </p:val>
                                        </p:tav>
                                      </p:tavLst>
                                    </p:anim>
                                    <p:anim calcmode="lin" valueType="num">
                                      <p:cBhvr additive="base">
                                        <p:cTn id="8"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0-#ppt_w/2"/>
                                          </p:val>
                                        </p:tav>
                                        <p:tav tm="100000">
                                          <p:val>
                                            <p:strVal val="#ppt_x"/>
                                          </p:val>
                                        </p:tav>
                                      </p:tavLst>
                                    </p:anim>
                                    <p:anim calcmode="lin" valueType="num">
                                      <p:cBhvr additive="base">
                                        <p:cTn id="14"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5400" b="1">
                <a:solidFill>
                  <a:srgbClr val="FFFF39"/>
                </a:solidFill>
                <a:latin typeface="Times New Roman" panose="02020603050405020304" pitchFamily="18" charset="0"/>
              </a:rPr>
              <a:t>RECONOCIMIENTO</a:t>
            </a:r>
          </a:p>
        </p:txBody>
      </p:sp>
      <p:sp>
        <p:nvSpPr>
          <p:cNvPr id="32771" name="Text Box 3"/>
          <p:cNvSpPr txBox="1">
            <a:spLocks noChangeArrowheads="1"/>
          </p:cNvSpPr>
          <p:nvPr/>
        </p:nvSpPr>
        <p:spPr bwMode="auto">
          <a:xfrm>
            <a:off x="377371" y="1052513"/>
            <a:ext cx="1166948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s-ES_tradnl" altLang="es-EC" sz="3600" b="1" dirty="0">
                <a:solidFill>
                  <a:schemeClr val="accent5">
                    <a:lumMod val="75000"/>
                  </a:schemeClr>
                </a:solidFill>
              </a:rPr>
              <a:t>Inspeccionar lugar trabajo: identificar materiales/procesos potencialmente dañinos, observar medidas </a:t>
            </a:r>
            <a:r>
              <a:rPr lang="es-ES_tradnl" altLang="es-EC" sz="3600" b="1" dirty="0" smtClean="0">
                <a:solidFill>
                  <a:schemeClr val="accent5">
                    <a:lumMod val="75000"/>
                  </a:schemeClr>
                </a:solidFill>
              </a:rPr>
              <a:t>protección.</a:t>
            </a:r>
          </a:p>
          <a:p>
            <a:pPr algn="just"/>
            <a:endParaRPr lang="es-ES_tradnl" altLang="es-EC" sz="3600" b="1" dirty="0">
              <a:solidFill>
                <a:schemeClr val="accent5">
                  <a:lumMod val="75000"/>
                </a:schemeClr>
              </a:solidFill>
            </a:endParaRPr>
          </a:p>
          <a:p>
            <a:pPr algn="just">
              <a:buFontTx/>
              <a:buChar char="•"/>
            </a:pPr>
            <a:r>
              <a:rPr lang="es-ES_tradnl" altLang="es-EC" sz="3600" b="1" dirty="0">
                <a:solidFill>
                  <a:schemeClr val="accent5">
                    <a:lumMod val="75000"/>
                  </a:schemeClr>
                </a:solidFill>
              </a:rPr>
              <a:t>Revisar: datos, informes, </a:t>
            </a:r>
            <a:r>
              <a:rPr lang="es-ES_tradnl" altLang="es-EC" sz="3600" b="1" dirty="0" smtClean="0">
                <a:solidFill>
                  <a:schemeClr val="accent5">
                    <a:lumMod val="75000"/>
                  </a:schemeClr>
                </a:solidFill>
              </a:rPr>
              <a:t>otros</a:t>
            </a:r>
          </a:p>
          <a:p>
            <a:pPr algn="just"/>
            <a:endParaRPr lang="es-ES_tradnl" altLang="es-EC" sz="3600" b="1" dirty="0">
              <a:solidFill>
                <a:schemeClr val="accent5">
                  <a:lumMod val="75000"/>
                </a:schemeClr>
              </a:solidFill>
            </a:endParaRPr>
          </a:p>
          <a:p>
            <a:pPr algn="just">
              <a:buFontTx/>
              <a:buChar char="•"/>
            </a:pPr>
            <a:r>
              <a:rPr lang="es-ES_tradnl" altLang="es-EC" sz="3600" b="1" dirty="0">
                <a:solidFill>
                  <a:schemeClr val="accent5">
                    <a:lumMod val="75000"/>
                  </a:schemeClr>
                </a:solidFill>
              </a:rPr>
              <a:t>Valorar potencial dañino de agentes s/datos toxicológicos  </a:t>
            </a:r>
            <a:r>
              <a:rPr lang="es-ES_tradnl" altLang="es-EC" sz="3600" b="1" dirty="0" smtClean="0">
                <a:solidFill>
                  <a:schemeClr val="accent5">
                    <a:lumMod val="75000"/>
                  </a:schemeClr>
                </a:solidFill>
              </a:rPr>
              <a:t>confiables</a:t>
            </a:r>
          </a:p>
          <a:p>
            <a:pPr algn="just"/>
            <a:endParaRPr lang="es-ES_tradnl" altLang="es-EC" sz="3600" b="1" dirty="0">
              <a:solidFill>
                <a:schemeClr val="accent5">
                  <a:lumMod val="75000"/>
                </a:schemeClr>
              </a:solidFill>
            </a:endParaRPr>
          </a:p>
          <a:p>
            <a:pPr algn="just">
              <a:buFontTx/>
              <a:buChar char="•"/>
            </a:pPr>
            <a:r>
              <a:rPr lang="es-ES_tradnl" altLang="es-EC" sz="3600" b="1" dirty="0">
                <a:solidFill>
                  <a:schemeClr val="accent5">
                    <a:lumMod val="75000"/>
                  </a:schemeClr>
                </a:solidFill>
              </a:rPr>
              <a:t>Reconocer lo principal y obvio, distinguir lo que requiere evaluación</a:t>
            </a:r>
          </a:p>
        </p:txBody>
      </p:sp>
    </p:spTree>
    <p:extLst>
      <p:ext uri="{BB962C8B-B14F-4D97-AF65-F5344CB8AC3E}">
        <p14:creationId xmlns:p14="http://schemas.microsoft.com/office/powerpoint/2010/main" val="20487747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524000" y="38100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5400" b="1">
                <a:solidFill>
                  <a:srgbClr val="FFFF39"/>
                </a:solidFill>
                <a:latin typeface="Times New Roman" panose="02020603050405020304" pitchFamily="18" charset="0"/>
              </a:rPr>
              <a:t>EVALUACION</a:t>
            </a:r>
          </a:p>
        </p:txBody>
      </p:sp>
      <p:sp>
        <p:nvSpPr>
          <p:cNvPr id="33795" name="Text Box 3"/>
          <p:cNvSpPr txBox="1">
            <a:spLocks noChangeArrowheads="1"/>
          </p:cNvSpPr>
          <p:nvPr/>
        </p:nvSpPr>
        <p:spPr bwMode="auto">
          <a:xfrm>
            <a:off x="1524000" y="1676400"/>
            <a:ext cx="87630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buFontTx/>
              <a:buChar char="•"/>
            </a:pPr>
            <a:r>
              <a:rPr lang="es-ES_tradnl" altLang="es-EC" sz="4400" b="1" dirty="0">
                <a:solidFill>
                  <a:schemeClr val="accent5">
                    <a:lumMod val="75000"/>
                  </a:schemeClr>
                </a:solidFill>
              </a:rPr>
              <a:t>Medición y análisis de agentes de riesgo en el ambiente laboral: LMP, </a:t>
            </a:r>
          </a:p>
          <a:p>
            <a:pPr algn="just">
              <a:buFontTx/>
              <a:buChar char="•"/>
            </a:pPr>
            <a:endParaRPr lang="es-ES_tradnl" altLang="es-EC" sz="4400" b="1" dirty="0">
              <a:solidFill>
                <a:schemeClr val="accent5">
                  <a:lumMod val="75000"/>
                </a:schemeClr>
              </a:solidFill>
            </a:endParaRPr>
          </a:p>
          <a:p>
            <a:pPr algn="just">
              <a:buFontTx/>
              <a:buChar char="•"/>
            </a:pPr>
            <a:r>
              <a:rPr lang="es-ES_tradnl" altLang="es-EC" sz="4400" b="1" dirty="0">
                <a:solidFill>
                  <a:schemeClr val="accent5">
                    <a:lumMod val="75000"/>
                  </a:schemeClr>
                </a:solidFill>
              </a:rPr>
              <a:t>Medición del nivel de exposición de los trabajadores: dosis, medidas de control, </a:t>
            </a:r>
            <a:r>
              <a:rPr lang="es-ES_tradnl" altLang="es-EC" sz="4400" b="1" dirty="0" err="1">
                <a:solidFill>
                  <a:schemeClr val="accent5">
                    <a:lumMod val="75000"/>
                  </a:schemeClr>
                </a:solidFill>
              </a:rPr>
              <a:t>epp</a:t>
            </a:r>
            <a:r>
              <a:rPr lang="es-ES_tradnl" altLang="es-EC" sz="4400" b="1" dirty="0">
                <a:solidFill>
                  <a:schemeClr val="accent5">
                    <a:lumMod val="75000"/>
                  </a:schemeClr>
                </a:solidFill>
              </a:rPr>
              <a:t>, existencia de otros riesgos</a:t>
            </a:r>
          </a:p>
        </p:txBody>
      </p:sp>
    </p:spTree>
    <p:extLst>
      <p:ext uri="{BB962C8B-B14F-4D97-AF65-F5344CB8AC3E}">
        <p14:creationId xmlns:p14="http://schemas.microsoft.com/office/powerpoint/2010/main" val="3898001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69650" y="1924071"/>
            <a:ext cx="539931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FontTx/>
              <a:buNone/>
            </a:pPr>
            <a:r>
              <a:rPr kumimoji="0" lang="es-ES_tradnl" altLang="es-EC" sz="2400" b="1" dirty="0">
                <a:solidFill>
                  <a:srgbClr val="6600FF"/>
                </a:solidFill>
                <a:latin typeface="Arial" panose="020B0604020202020204" pitchFamily="34" charset="0"/>
              </a:rPr>
              <a:t>“ Es el conjunto de actividades destinadas a la prevención, identificación y control de las causas que generan accidentes de trabajo ”.</a:t>
            </a:r>
            <a:endParaRPr kumimoji="0" lang="es-ES_tradnl" altLang="es-EC" sz="2800" b="1" dirty="0">
              <a:solidFill>
                <a:srgbClr val="6600FF"/>
              </a:solidFill>
              <a:latin typeface="Arial" panose="020B0604020202020204" pitchFamily="34" charset="0"/>
            </a:endParaRPr>
          </a:p>
          <a:p>
            <a:pPr lvl="1" algn="just">
              <a:spcBef>
                <a:spcPct val="50000"/>
              </a:spcBef>
              <a:buFontTx/>
              <a:buNone/>
            </a:pPr>
            <a:r>
              <a:rPr kumimoji="0" lang="es-ES_tradnl" altLang="es-EC" sz="2000" b="1" dirty="0">
                <a:solidFill>
                  <a:srgbClr val="FF3300"/>
                </a:solidFill>
                <a:latin typeface="Arial" panose="020B0604020202020204" pitchFamily="34" charset="0"/>
              </a:rPr>
              <a:t>FACRTORES DE RIESGO</a:t>
            </a:r>
          </a:p>
          <a:p>
            <a:pPr lvl="1" algn="just">
              <a:spcBef>
                <a:spcPct val="50000"/>
              </a:spcBef>
              <a:buFontTx/>
              <a:buChar char="-"/>
            </a:pPr>
            <a:r>
              <a:rPr kumimoji="0" lang="es-ES_tradnl" altLang="es-EC" sz="2000" b="1" dirty="0">
                <a:solidFill>
                  <a:srgbClr val="6600FF"/>
                </a:solidFill>
                <a:latin typeface="Arial" panose="020B0604020202020204" pitchFamily="34" charset="0"/>
              </a:rPr>
              <a:t>Condición ambiental peligroso.</a:t>
            </a:r>
          </a:p>
          <a:p>
            <a:pPr lvl="1" algn="just">
              <a:spcBef>
                <a:spcPct val="50000"/>
              </a:spcBef>
              <a:buFontTx/>
              <a:buChar char="-"/>
            </a:pPr>
            <a:r>
              <a:rPr kumimoji="0" lang="es-ES_tradnl" altLang="es-EC" sz="2000" b="1" dirty="0">
                <a:solidFill>
                  <a:srgbClr val="6600FF"/>
                </a:solidFill>
                <a:latin typeface="Arial" panose="020B0604020202020204" pitchFamily="34" charset="0"/>
              </a:rPr>
              <a:t> Actos inseguros.</a:t>
            </a:r>
          </a:p>
          <a:p>
            <a:pPr lvl="1" algn="just">
              <a:spcBef>
                <a:spcPct val="50000"/>
              </a:spcBef>
              <a:buFontTx/>
              <a:buChar char="-"/>
            </a:pPr>
            <a:r>
              <a:rPr kumimoji="0" lang="es-ES_tradnl" altLang="es-EC" sz="2000" b="1" dirty="0">
                <a:solidFill>
                  <a:srgbClr val="6600FF"/>
                </a:solidFill>
                <a:latin typeface="Arial" panose="020B0604020202020204" pitchFamily="34" charset="0"/>
              </a:rPr>
              <a:t> Riesgo por incendio y explosión.</a:t>
            </a:r>
          </a:p>
          <a:p>
            <a:pPr lvl="1" algn="just">
              <a:spcBef>
                <a:spcPct val="50000"/>
              </a:spcBef>
              <a:buFontTx/>
              <a:buChar char="-"/>
            </a:pPr>
            <a:r>
              <a:rPr kumimoji="0" lang="es-ES_tradnl" altLang="es-EC" sz="2000" b="1" dirty="0">
                <a:solidFill>
                  <a:srgbClr val="6600FF"/>
                </a:solidFill>
                <a:latin typeface="Arial" panose="020B0604020202020204" pitchFamily="34" charset="0"/>
              </a:rPr>
              <a:t> Riesgo eléctrico</a:t>
            </a:r>
            <a:endParaRPr kumimoji="0" lang="es-ES" altLang="es-EC" sz="2000" b="1" dirty="0">
              <a:solidFill>
                <a:srgbClr val="6600FF"/>
              </a:solidFill>
              <a:latin typeface="Arial" panose="020B0604020202020204" pitchFamily="34" charset="0"/>
            </a:endParaRPr>
          </a:p>
        </p:txBody>
      </p:sp>
      <p:sp>
        <p:nvSpPr>
          <p:cNvPr id="3" name="Text Box 5"/>
          <p:cNvSpPr txBox="1">
            <a:spLocks noChangeArrowheads="1"/>
          </p:cNvSpPr>
          <p:nvPr/>
        </p:nvSpPr>
        <p:spPr bwMode="auto">
          <a:xfrm>
            <a:off x="2946707" y="537028"/>
            <a:ext cx="5722257" cy="830997"/>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Tx/>
              <a:buNone/>
            </a:pPr>
            <a:r>
              <a:rPr lang="es-ES_tradnl" altLang="es-EC" sz="4800" b="1" dirty="0">
                <a:solidFill>
                  <a:srgbClr val="009999"/>
                </a:solidFill>
              </a:rPr>
              <a:t>Seguridad Industrial</a:t>
            </a:r>
            <a:endParaRPr lang="es-ES" altLang="es-EC" sz="4800" b="1" dirty="0">
              <a:solidFill>
                <a:srgbClr val="009999"/>
              </a:solidFill>
            </a:endParaRPr>
          </a:p>
        </p:txBody>
      </p:sp>
      <p:pic>
        <p:nvPicPr>
          <p:cNvPr id="4" name="Imagen 3"/>
          <p:cNvPicPr>
            <a:picLocks noChangeAspect="1"/>
          </p:cNvPicPr>
          <p:nvPr/>
        </p:nvPicPr>
        <p:blipFill>
          <a:blip r:embed="rId2"/>
          <a:stretch>
            <a:fillRect/>
          </a:stretch>
        </p:blipFill>
        <p:spPr>
          <a:xfrm>
            <a:off x="9072365" y="426587"/>
            <a:ext cx="2721428" cy="1882877"/>
          </a:xfrm>
          <a:prstGeom prst="rect">
            <a:avLst/>
          </a:prstGeom>
        </p:spPr>
      </p:pic>
      <p:pic>
        <p:nvPicPr>
          <p:cNvPr id="5" name="Imagen 4"/>
          <p:cNvPicPr>
            <a:picLocks noChangeAspect="1"/>
          </p:cNvPicPr>
          <p:nvPr/>
        </p:nvPicPr>
        <p:blipFill>
          <a:blip r:embed="rId3"/>
          <a:stretch>
            <a:fillRect/>
          </a:stretch>
        </p:blipFill>
        <p:spPr>
          <a:xfrm>
            <a:off x="8507493" y="3333135"/>
            <a:ext cx="3137412" cy="3137412"/>
          </a:xfrm>
          <a:prstGeom prst="rect">
            <a:avLst/>
          </a:prstGeom>
        </p:spPr>
      </p:pic>
      <p:pic>
        <p:nvPicPr>
          <p:cNvPr id="6" name="Imagen 5"/>
          <p:cNvPicPr>
            <a:picLocks noChangeAspect="1"/>
          </p:cNvPicPr>
          <p:nvPr/>
        </p:nvPicPr>
        <p:blipFill>
          <a:blip r:embed="rId4"/>
          <a:stretch>
            <a:fillRect/>
          </a:stretch>
        </p:blipFill>
        <p:spPr>
          <a:xfrm>
            <a:off x="439320" y="537028"/>
            <a:ext cx="2103986" cy="1953253"/>
          </a:xfrm>
          <a:prstGeom prst="rect">
            <a:avLst/>
          </a:prstGeom>
        </p:spPr>
      </p:pic>
      <p:pic>
        <p:nvPicPr>
          <p:cNvPr id="7" name="Imagen 6"/>
          <p:cNvPicPr>
            <a:picLocks noChangeAspect="1"/>
          </p:cNvPicPr>
          <p:nvPr/>
        </p:nvPicPr>
        <p:blipFill>
          <a:blip r:embed="rId5"/>
          <a:stretch>
            <a:fillRect/>
          </a:stretch>
        </p:blipFill>
        <p:spPr>
          <a:xfrm>
            <a:off x="91923" y="3866174"/>
            <a:ext cx="3177727" cy="2454794"/>
          </a:xfrm>
          <a:prstGeom prst="rect">
            <a:avLst/>
          </a:prstGeom>
        </p:spPr>
      </p:pic>
      <mc:AlternateContent xmlns:mc="http://schemas.openxmlformats.org/markup-compatibility/2006">
        <mc:Choice xmlns:p14="http://schemas.microsoft.com/office/powerpoint/2010/main" Requires="p14">
          <p:contentPart p14:bwMode="auto" r:id="rId6">
            <p14:nvContentPartPr>
              <p14:cNvPr id="8" name="Entrada de lápiz 7"/>
              <p14:cNvContentPartPr/>
              <p14:nvPr/>
            </p14:nvContentPartPr>
            <p14:xfrm>
              <a:off x="3263760" y="3886200"/>
              <a:ext cx="5309280" cy="2787840"/>
            </p14:xfrm>
          </p:contentPart>
        </mc:Choice>
        <mc:Fallback>
          <p:pic>
            <p:nvPicPr>
              <p:cNvPr id="8" name="Entrada de lápiz 7"/>
              <p:cNvPicPr/>
              <p:nvPr/>
            </p:nvPicPr>
            <p:blipFill>
              <a:blip r:embed="rId7"/>
              <a:stretch>
                <a:fillRect/>
              </a:stretch>
            </p:blipFill>
            <p:spPr>
              <a:xfrm>
                <a:off x="3254400" y="3876840"/>
                <a:ext cx="5328000" cy="2806560"/>
              </a:xfrm>
              <a:prstGeom prst="rect">
                <a:avLst/>
              </a:prstGeom>
            </p:spPr>
          </p:pic>
        </mc:Fallback>
      </mc:AlternateContent>
    </p:spTree>
    <p:extLst>
      <p:ext uri="{BB962C8B-B14F-4D97-AF65-F5344CB8AC3E}">
        <p14:creationId xmlns:p14="http://schemas.microsoft.com/office/powerpoint/2010/main" val="36680103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524000" y="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5400" b="1">
                <a:solidFill>
                  <a:srgbClr val="FFFF39"/>
                </a:solidFill>
                <a:latin typeface="Times New Roman" panose="02020603050405020304" pitchFamily="18" charset="0"/>
              </a:rPr>
              <a:t>CONTROL</a:t>
            </a:r>
          </a:p>
        </p:txBody>
      </p:sp>
      <p:sp>
        <p:nvSpPr>
          <p:cNvPr id="36867" name="Text Box 3"/>
          <p:cNvSpPr txBox="1">
            <a:spLocks noChangeArrowheads="1"/>
          </p:cNvSpPr>
          <p:nvPr/>
        </p:nvSpPr>
        <p:spPr bwMode="auto">
          <a:xfrm>
            <a:off x="1524000" y="1008063"/>
            <a:ext cx="91440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buFontTx/>
              <a:buChar char="•"/>
            </a:pPr>
            <a:r>
              <a:rPr lang="es-ES_tradnl" altLang="es-EC" sz="4200" b="1" dirty="0">
                <a:solidFill>
                  <a:schemeClr val="accent5">
                    <a:lumMod val="75000"/>
                  </a:schemeClr>
                </a:solidFill>
              </a:rPr>
              <a:t> Sustitución</a:t>
            </a:r>
          </a:p>
          <a:p>
            <a:pPr algn="just">
              <a:buFontTx/>
              <a:buChar char="•"/>
            </a:pPr>
            <a:r>
              <a:rPr lang="es-ES_tradnl" altLang="es-EC" sz="4200" b="1" dirty="0">
                <a:solidFill>
                  <a:schemeClr val="accent5">
                    <a:lumMod val="75000"/>
                  </a:schemeClr>
                </a:solidFill>
              </a:rPr>
              <a:t>Ingeniería</a:t>
            </a:r>
            <a:r>
              <a:rPr lang="es-ES_tradnl" altLang="es-EC" sz="4200" b="1" dirty="0" smtClean="0">
                <a:solidFill>
                  <a:schemeClr val="accent5">
                    <a:lumMod val="75000"/>
                  </a:schemeClr>
                </a:solidFill>
              </a:rPr>
              <a:t>: aislamiento</a:t>
            </a:r>
            <a:r>
              <a:rPr lang="es-ES_tradnl" altLang="es-EC" sz="4200" b="1" dirty="0">
                <a:solidFill>
                  <a:schemeClr val="accent5">
                    <a:lumMod val="75000"/>
                  </a:schemeClr>
                </a:solidFill>
              </a:rPr>
              <a:t>, encerramiento ventilación, otros.</a:t>
            </a:r>
          </a:p>
          <a:p>
            <a:pPr algn="just">
              <a:buFontTx/>
              <a:buChar char="•"/>
            </a:pPr>
            <a:r>
              <a:rPr lang="es-ES_tradnl" altLang="es-EC" sz="4200" b="1" dirty="0">
                <a:solidFill>
                  <a:schemeClr val="accent5">
                    <a:lumMod val="75000"/>
                  </a:schemeClr>
                </a:solidFill>
              </a:rPr>
              <a:t>Administrativo: áreas prohibidas, alimentación, de seguridad. Horarios/ turnos de trabajo, avisos</a:t>
            </a:r>
          </a:p>
          <a:p>
            <a:pPr algn="just">
              <a:buFontTx/>
              <a:buChar char="•"/>
            </a:pPr>
            <a:r>
              <a:rPr lang="es-ES_tradnl" altLang="es-EC" sz="4200" b="1" dirty="0">
                <a:solidFill>
                  <a:schemeClr val="accent5">
                    <a:lumMod val="75000"/>
                  </a:schemeClr>
                </a:solidFill>
              </a:rPr>
              <a:t>Prácticas de Trabajo: educación y entrenamiento, supervisión</a:t>
            </a:r>
          </a:p>
          <a:p>
            <a:pPr algn="just">
              <a:buFontTx/>
              <a:buChar char="•"/>
            </a:pPr>
            <a:r>
              <a:rPr lang="es-ES_tradnl" altLang="es-EC" sz="4200" b="1" dirty="0">
                <a:solidFill>
                  <a:schemeClr val="accent5">
                    <a:lumMod val="75000"/>
                  </a:schemeClr>
                </a:solidFill>
              </a:rPr>
              <a:t>EPP</a:t>
            </a:r>
          </a:p>
        </p:txBody>
      </p:sp>
    </p:spTree>
    <p:extLst>
      <p:ext uri="{BB962C8B-B14F-4D97-AF65-F5344CB8AC3E}">
        <p14:creationId xmlns:p14="http://schemas.microsoft.com/office/powerpoint/2010/main" val="32886999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524000" y="45720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4800" b="1">
                <a:solidFill>
                  <a:srgbClr val="FFFF39"/>
                </a:solidFill>
                <a:latin typeface="Times New Roman" panose="02020603050405020304" pitchFamily="18" charset="0"/>
              </a:rPr>
              <a:t>EFECTIVIDAD DEL CONTROL</a:t>
            </a:r>
          </a:p>
        </p:txBody>
      </p:sp>
      <p:sp>
        <p:nvSpPr>
          <p:cNvPr id="38915" name="Text Box 3"/>
          <p:cNvSpPr txBox="1">
            <a:spLocks noChangeArrowheads="1"/>
          </p:cNvSpPr>
          <p:nvPr/>
        </p:nvSpPr>
        <p:spPr bwMode="auto">
          <a:xfrm>
            <a:off x="645885" y="1566183"/>
            <a:ext cx="10900229"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s-ES_tradnl" altLang="es-EC" sz="4400" b="1" dirty="0">
                <a:solidFill>
                  <a:schemeClr val="accent5">
                    <a:lumMod val="75000"/>
                  </a:schemeClr>
                </a:solidFill>
              </a:rPr>
              <a:t>Control Integrado: control + disposición de residuos + gestión</a:t>
            </a:r>
          </a:p>
          <a:p>
            <a:pPr algn="just">
              <a:buFontTx/>
              <a:buChar char="•"/>
            </a:pPr>
            <a:endParaRPr lang="es-ES_tradnl" altLang="es-EC" sz="4400" b="1" dirty="0">
              <a:solidFill>
                <a:schemeClr val="accent5">
                  <a:lumMod val="75000"/>
                </a:schemeClr>
              </a:solidFill>
            </a:endParaRPr>
          </a:p>
          <a:p>
            <a:pPr algn="just">
              <a:buFontTx/>
              <a:buChar char="•"/>
            </a:pPr>
            <a:r>
              <a:rPr lang="es-ES_tradnl" altLang="es-EC" sz="4400" b="1" dirty="0">
                <a:solidFill>
                  <a:schemeClr val="accent5">
                    <a:lumMod val="75000"/>
                  </a:schemeClr>
                </a:solidFill>
              </a:rPr>
              <a:t>Continuidad: antigüedad de maquinaria, cambio de personal, evolución del proceso, nivel de atención de la gestión</a:t>
            </a:r>
          </a:p>
          <a:p>
            <a:pPr algn="just"/>
            <a:endParaRPr lang="es-ES_tradnl" altLang="es-EC" sz="4400" b="1" dirty="0">
              <a:solidFill>
                <a:schemeClr val="accent5">
                  <a:lumMod val="75000"/>
                </a:schemeClr>
              </a:solidFill>
            </a:endParaRPr>
          </a:p>
          <a:p>
            <a:pPr algn="just">
              <a:buFontTx/>
              <a:buChar char="•"/>
            </a:pPr>
            <a:endParaRPr lang="es-ES_tradnl" altLang="es-EC" sz="4400" b="1" dirty="0">
              <a:solidFill>
                <a:schemeClr val="accent5">
                  <a:lumMod val="75000"/>
                </a:schemeClr>
              </a:solidFill>
            </a:endParaRPr>
          </a:p>
        </p:txBody>
      </p:sp>
    </p:spTree>
    <p:extLst>
      <p:ext uri="{BB962C8B-B14F-4D97-AF65-F5344CB8AC3E}">
        <p14:creationId xmlns:p14="http://schemas.microsoft.com/office/powerpoint/2010/main" val="4100828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524000" y="228600"/>
            <a:ext cx="9144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sz="4800" b="1">
                <a:solidFill>
                  <a:srgbClr val="FFFF39"/>
                </a:solidFill>
                <a:latin typeface="Times New Roman" panose="02020603050405020304" pitchFamily="18" charset="0"/>
              </a:rPr>
              <a:t>ANTICIPACION</a:t>
            </a:r>
          </a:p>
        </p:txBody>
      </p:sp>
      <p:sp>
        <p:nvSpPr>
          <p:cNvPr id="30723" name="Text Box 3"/>
          <p:cNvSpPr txBox="1">
            <a:spLocks noChangeArrowheads="1"/>
          </p:cNvSpPr>
          <p:nvPr/>
        </p:nvSpPr>
        <p:spPr bwMode="auto">
          <a:xfrm>
            <a:off x="457200" y="1648733"/>
            <a:ext cx="112776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Char char="•"/>
            </a:pPr>
            <a:r>
              <a:rPr lang="es-ES_tradnl" altLang="es-EC" sz="4400" b="1" dirty="0">
                <a:solidFill>
                  <a:schemeClr val="accent5">
                    <a:lumMod val="75000"/>
                  </a:schemeClr>
                </a:solidFill>
              </a:rPr>
              <a:t>De razonable expectativa a mera especulación</a:t>
            </a:r>
          </a:p>
          <a:p>
            <a:pPr algn="just">
              <a:buFontTx/>
              <a:buChar char="•"/>
            </a:pPr>
            <a:r>
              <a:rPr lang="es-ES_tradnl" altLang="es-EC" sz="4400" b="1" dirty="0">
                <a:solidFill>
                  <a:schemeClr val="accent5">
                    <a:lumMod val="75000"/>
                  </a:schemeClr>
                </a:solidFill>
              </a:rPr>
              <a:t>Entender naturaleza de cambios: procesos, productos, instrumentos, ambientes, horarios y fuerzas laborales</a:t>
            </a:r>
          </a:p>
          <a:p>
            <a:pPr algn="just">
              <a:buFontTx/>
              <a:buChar char="•"/>
            </a:pPr>
            <a:r>
              <a:rPr lang="es-ES_tradnl" altLang="es-EC" sz="4400" b="1" dirty="0">
                <a:solidFill>
                  <a:schemeClr val="accent5">
                    <a:lumMod val="75000"/>
                  </a:schemeClr>
                </a:solidFill>
              </a:rPr>
              <a:t>Como pueden afectar estos cambios</a:t>
            </a:r>
          </a:p>
          <a:p>
            <a:pPr algn="just">
              <a:buFontTx/>
              <a:buChar char="•"/>
            </a:pPr>
            <a:r>
              <a:rPr lang="es-ES_tradnl" altLang="es-EC" sz="4400" b="1" dirty="0">
                <a:solidFill>
                  <a:schemeClr val="accent5">
                    <a:lumMod val="75000"/>
                  </a:schemeClr>
                </a:solidFill>
              </a:rPr>
              <a:t>Exposiciones y prácticas pasadas</a:t>
            </a:r>
          </a:p>
        </p:txBody>
      </p:sp>
    </p:spTree>
    <p:extLst>
      <p:ext uri="{BB962C8B-B14F-4D97-AF65-F5344CB8AC3E}">
        <p14:creationId xmlns:p14="http://schemas.microsoft.com/office/powerpoint/2010/main" val="11688419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lgn="ctr">
              <a:defRPr kumimoji="1" sz="4400">
                <a:solidFill>
                  <a:schemeClr val="tx2"/>
                </a:solidFill>
                <a:effectLst>
                  <a:outerShdw blurRad="38100" dist="38100" dir="2700000" algn="tl">
                    <a:srgbClr val="000000"/>
                  </a:outerShdw>
                </a:effectLst>
                <a:latin typeface="Tahoma" panose="020B0604030504040204" pitchFamily="34" charset="0"/>
              </a:defRPr>
            </a:lvl1pPr>
            <a:lvl2pPr algn="ctr">
              <a:defRPr kumimoji="1" sz="4400">
                <a:solidFill>
                  <a:schemeClr val="tx2"/>
                </a:solidFill>
                <a:effectLst>
                  <a:outerShdw blurRad="38100" dist="38100" dir="2700000" algn="tl">
                    <a:srgbClr val="000000"/>
                  </a:outerShdw>
                </a:effectLst>
                <a:latin typeface="Tahoma" panose="020B0604030504040204" pitchFamily="34" charset="0"/>
              </a:defRPr>
            </a:lvl2pPr>
            <a:lvl3pPr algn="ctr">
              <a:defRPr kumimoji="1" sz="4400">
                <a:solidFill>
                  <a:schemeClr val="tx2"/>
                </a:solidFill>
                <a:effectLst>
                  <a:outerShdw blurRad="38100" dist="38100" dir="2700000" algn="tl">
                    <a:srgbClr val="000000"/>
                  </a:outerShdw>
                </a:effectLst>
                <a:latin typeface="Tahoma" panose="020B0604030504040204" pitchFamily="34" charset="0"/>
              </a:defRPr>
            </a:lvl3pPr>
            <a:lvl4pPr algn="ctr">
              <a:defRPr kumimoji="1" sz="4400">
                <a:solidFill>
                  <a:schemeClr val="tx2"/>
                </a:solidFill>
                <a:effectLst>
                  <a:outerShdw blurRad="38100" dist="38100" dir="2700000" algn="tl">
                    <a:srgbClr val="000000"/>
                  </a:outerShdw>
                </a:effectLst>
                <a:latin typeface="Tahoma" panose="020B0604030504040204" pitchFamily="34" charset="0"/>
              </a:defRPr>
            </a:lvl4pPr>
            <a:lvl5pPr algn="ctr">
              <a:defRPr kumimoji="1" sz="4400">
                <a:solidFill>
                  <a:schemeClr val="tx2"/>
                </a:solidFill>
                <a:effectLst>
                  <a:outerShdw blurRad="38100" dist="38100" dir="2700000" algn="tl">
                    <a:srgbClr val="000000"/>
                  </a:outerShdw>
                </a:effectLst>
                <a:latin typeface="Tahoma" panose="020B0604030504040204" pitchFamily="34"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anose="020B0604030504040204" pitchFamily="34" charset="0"/>
              </a:defRPr>
            </a:lvl9pPr>
          </a:lstStyle>
          <a:p>
            <a:r>
              <a:rPr lang="es-ES_tradnl" altLang="es-EC" b="1">
                <a:solidFill>
                  <a:srgbClr val="FFFF39"/>
                </a:solidFill>
                <a:latin typeface="Times New Roman" panose="02020603050405020304" pitchFamily="18" charset="0"/>
              </a:rPr>
              <a:t>ACTIVIDADES TIPICAS DEL HIGIENISTA  INDUSTRIAL</a:t>
            </a:r>
          </a:p>
        </p:txBody>
      </p:sp>
      <p:sp>
        <p:nvSpPr>
          <p:cNvPr id="7171" name="Text Box 3"/>
          <p:cNvSpPr txBox="1">
            <a:spLocks noChangeArrowheads="1"/>
          </p:cNvSpPr>
          <p:nvPr/>
        </p:nvSpPr>
        <p:spPr bwMode="auto">
          <a:xfrm>
            <a:off x="1524000" y="1524001"/>
            <a:ext cx="9144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buFontTx/>
              <a:buChar char="•"/>
            </a:pPr>
            <a:r>
              <a:rPr lang="es-ES_tradnl" altLang="es-EC" sz="4000" b="1" dirty="0">
                <a:solidFill>
                  <a:schemeClr val="accent5">
                    <a:lumMod val="75000"/>
                  </a:schemeClr>
                </a:solidFill>
              </a:rPr>
              <a:t>Anticipación a los peligros</a:t>
            </a:r>
          </a:p>
          <a:p>
            <a:pPr algn="just">
              <a:buFontTx/>
              <a:buChar char="•"/>
            </a:pPr>
            <a:r>
              <a:rPr lang="es-ES_tradnl" altLang="es-EC" sz="4000" b="1" dirty="0">
                <a:solidFill>
                  <a:schemeClr val="accent5">
                    <a:lumMod val="75000"/>
                  </a:schemeClr>
                </a:solidFill>
              </a:rPr>
              <a:t>Reconocimiento agentes</a:t>
            </a:r>
          </a:p>
          <a:p>
            <a:pPr algn="just">
              <a:buFontTx/>
              <a:buChar char="•"/>
            </a:pPr>
            <a:r>
              <a:rPr lang="es-ES_tradnl" altLang="es-EC" sz="4000" b="1" dirty="0">
                <a:solidFill>
                  <a:schemeClr val="accent5">
                    <a:lumMod val="75000"/>
                  </a:schemeClr>
                </a:solidFill>
              </a:rPr>
              <a:t>Medición  exposición</a:t>
            </a:r>
          </a:p>
          <a:p>
            <a:pPr algn="just">
              <a:buFontTx/>
              <a:buChar char="•"/>
            </a:pPr>
            <a:r>
              <a:rPr lang="es-ES_tradnl" altLang="es-EC" sz="4000" b="1" dirty="0">
                <a:solidFill>
                  <a:schemeClr val="accent5">
                    <a:lumMod val="75000"/>
                  </a:schemeClr>
                </a:solidFill>
              </a:rPr>
              <a:t>Evaluación exposiciones</a:t>
            </a:r>
          </a:p>
          <a:p>
            <a:pPr algn="just">
              <a:buFontTx/>
              <a:buChar char="•"/>
            </a:pPr>
            <a:r>
              <a:rPr lang="es-ES_tradnl" altLang="es-EC" sz="4000" b="1" dirty="0">
                <a:solidFill>
                  <a:schemeClr val="accent5">
                    <a:lumMod val="75000"/>
                  </a:schemeClr>
                </a:solidFill>
              </a:rPr>
              <a:t>Medidas control y seguimiento</a:t>
            </a:r>
          </a:p>
          <a:p>
            <a:pPr algn="just">
              <a:buFontTx/>
              <a:buChar char="•"/>
            </a:pPr>
            <a:r>
              <a:rPr lang="es-ES_tradnl" altLang="es-EC" sz="4000" b="1" dirty="0">
                <a:solidFill>
                  <a:schemeClr val="accent5">
                    <a:lumMod val="75000"/>
                  </a:schemeClr>
                </a:solidFill>
              </a:rPr>
              <a:t>Trabajar en equipo multidisciplinario</a:t>
            </a:r>
          </a:p>
          <a:p>
            <a:pPr>
              <a:buFontTx/>
              <a:buChar char="•"/>
            </a:pPr>
            <a:r>
              <a:rPr lang="es-ES_tradnl" altLang="es-EC" sz="4000" b="1" dirty="0">
                <a:solidFill>
                  <a:schemeClr val="accent5">
                    <a:lumMod val="75000"/>
                  </a:schemeClr>
                </a:solidFill>
              </a:rPr>
              <a:t>Conducir el PHO, investigaciones </a:t>
            </a:r>
          </a:p>
          <a:p>
            <a:pPr>
              <a:buFontTx/>
              <a:buChar char="•"/>
            </a:pPr>
            <a:r>
              <a:rPr lang="es-ES_tradnl" altLang="es-EC" sz="4000" b="1" dirty="0">
                <a:solidFill>
                  <a:schemeClr val="accent5">
                    <a:lumMod val="75000"/>
                  </a:schemeClr>
                </a:solidFill>
              </a:rPr>
              <a:t>Otras: capacitación, normatividad</a:t>
            </a:r>
          </a:p>
        </p:txBody>
      </p:sp>
    </p:spTree>
    <p:extLst>
      <p:ext uri="{BB962C8B-B14F-4D97-AF65-F5344CB8AC3E}">
        <p14:creationId xmlns:p14="http://schemas.microsoft.com/office/powerpoint/2010/main" val="32972833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981200" y="1905000"/>
            <a:ext cx="8382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s-ES_tradnl" altLang="es-EC" sz="5400" b="1" dirty="0">
                <a:solidFill>
                  <a:schemeClr val="accent5">
                    <a:lumMod val="75000"/>
                  </a:schemeClr>
                </a:solidFill>
              </a:rPr>
              <a:t>Conjunto de acciones </a:t>
            </a:r>
            <a:r>
              <a:rPr lang="es-ES_tradnl" altLang="es-EC" sz="5400" b="1" dirty="0" err="1">
                <a:solidFill>
                  <a:schemeClr val="accent5">
                    <a:lumMod val="75000"/>
                  </a:schemeClr>
                </a:solidFill>
              </a:rPr>
              <a:t>ó</a:t>
            </a:r>
            <a:r>
              <a:rPr lang="es-ES_tradnl" altLang="es-EC" sz="5400" b="1" dirty="0">
                <a:solidFill>
                  <a:schemeClr val="accent5">
                    <a:lumMod val="75000"/>
                  </a:schemeClr>
                </a:solidFill>
              </a:rPr>
              <a:t> técnicas para evitar los accidentes de trabajo e incendios</a:t>
            </a:r>
            <a:endParaRPr lang="es-ES_tradnl" altLang="es-EC" sz="5400" dirty="0">
              <a:solidFill>
                <a:schemeClr val="accent5">
                  <a:lumMod val="75000"/>
                </a:schemeClr>
              </a:solidFill>
            </a:endParaRPr>
          </a:p>
        </p:txBody>
      </p:sp>
      <p:sp>
        <p:nvSpPr>
          <p:cNvPr id="41987" name="Text Box 3"/>
          <p:cNvSpPr txBox="1">
            <a:spLocks noChangeArrowheads="1"/>
          </p:cNvSpPr>
          <p:nvPr/>
        </p:nvSpPr>
        <p:spPr bwMode="auto">
          <a:xfrm>
            <a:off x="1828800" y="381001"/>
            <a:ext cx="8839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_tradnl" altLang="es-EC" sz="4800" b="1">
                <a:solidFill>
                  <a:srgbClr val="FFFF39"/>
                </a:solidFill>
              </a:rPr>
              <a:t>SEGURIDAD OCUPACIONAL</a:t>
            </a:r>
          </a:p>
        </p:txBody>
      </p:sp>
    </p:spTree>
    <p:extLst>
      <p:ext uri="{BB962C8B-B14F-4D97-AF65-F5344CB8AC3E}">
        <p14:creationId xmlns:p14="http://schemas.microsoft.com/office/powerpoint/2010/main" val="9800789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1666875" y="71438"/>
            <a:ext cx="8929688" cy="779462"/>
          </a:xfrm>
        </p:spPr>
        <p:txBody>
          <a:bodyPr/>
          <a:lstStyle/>
          <a:p>
            <a:pPr algn="ctr"/>
            <a:r>
              <a:rPr lang="es-ES" altLang="es-EC" sz="4800"/>
              <a:t>HIGIENE LABORAL</a:t>
            </a:r>
          </a:p>
        </p:txBody>
      </p:sp>
      <p:sp>
        <p:nvSpPr>
          <p:cNvPr id="5123" name="Rectangle 3"/>
          <p:cNvSpPr>
            <a:spLocks noGrp="1"/>
          </p:cNvSpPr>
          <p:nvPr>
            <p:ph type="body" idx="1"/>
          </p:nvPr>
        </p:nvSpPr>
        <p:spPr>
          <a:xfrm>
            <a:off x="1738314" y="857250"/>
            <a:ext cx="8715375" cy="5143500"/>
          </a:xfrm>
        </p:spPr>
        <p:style>
          <a:lnRef idx="3">
            <a:schemeClr val="lt1"/>
          </a:lnRef>
          <a:fillRef idx="1">
            <a:schemeClr val="accent4"/>
          </a:fillRef>
          <a:effectRef idx="1">
            <a:schemeClr val="accent4"/>
          </a:effectRef>
          <a:fontRef idx="minor">
            <a:schemeClr val="lt1"/>
          </a:fontRef>
        </p:style>
        <p:txBody>
          <a:bodyPr>
            <a:normAutofit fontScale="92500" lnSpcReduction="10000"/>
          </a:bodyPr>
          <a:lstStyle/>
          <a:p>
            <a:pPr>
              <a:lnSpc>
                <a:spcPct val="90000"/>
              </a:lnSpc>
            </a:pPr>
            <a:r>
              <a:rPr lang="es-ES" altLang="es-EC" dirty="0" smtClean="0">
                <a:solidFill>
                  <a:schemeClr val="accent5">
                    <a:lumMod val="75000"/>
                  </a:schemeClr>
                </a:solidFill>
              </a:rPr>
              <a:t>La salud y la seguridad de las personas representan una de las principales bases para conservar una fuerza de trabajo laboral adecuada.</a:t>
            </a:r>
          </a:p>
          <a:p>
            <a:pPr>
              <a:lnSpc>
                <a:spcPct val="90000"/>
              </a:lnSpc>
            </a:pPr>
            <a:r>
              <a:rPr lang="es-ES" altLang="es-EC" dirty="0" smtClean="0">
                <a:solidFill>
                  <a:schemeClr val="accent5">
                    <a:lumMod val="75000"/>
                  </a:schemeClr>
                </a:solidFill>
              </a:rPr>
              <a:t>La higiene y la seguridad laboral son dos actividades íntimamente relacionadas porque garantizan que en el trabajo haya condiciones personales y materiales capaces de mantener cierto nivel de salud de los empleados.</a:t>
            </a:r>
          </a:p>
          <a:p>
            <a:pPr>
              <a:lnSpc>
                <a:spcPct val="90000"/>
              </a:lnSpc>
            </a:pPr>
            <a:r>
              <a:rPr lang="es-ES" altLang="es-EC" dirty="0" smtClean="0">
                <a:solidFill>
                  <a:schemeClr val="accent5">
                    <a:lumMod val="75000"/>
                  </a:schemeClr>
                </a:solidFill>
              </a:rPr>
              <a:t>La HL, se refiere al conjunto de normas y procedimientos que busca proteger la integridad física y mental del trabajador, al resguardo de los riesgos de salud inherentes a las tareas del puesto y al ambiente físico donde las realiza.</a:t>
            </a:r>
          </a:p>
          <a:p>
            <a:pPr>
              <a:lnSpc>
                <a:spcPct val="90000"/>
              </a:lnSpc>
            </a:pPr>
            <a:r>
              <a:rPr lang="es-ES" altLang="es-EC" dirty="0" smtClean="0">
                <a:solidFill>
                  <a:schemeClr val="accent5">
                    <a:lumMod val="75000"/>
                  </a:schemeClr>
                </a:solidFill>
              </a:rPr>
              <a:t>Gira en torno al diagnóstico y prevención de males ocupacionales a partir del estudio de dos variables: el hombre y su ambiente laboral.</a:t>
            </a:r>
          </a:p>
        </p:txBody>
      </p:sp>
    </p:spTree>
    <p:extLst>
      <p:ext uri="{BB962C8B-B14F-4D97-AF65-F5344CB8AC3E}">
        <p14:creationId xmlns:p14="http://schemas.microsoft.com/office/powerpoint/2010/main" val="12160549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454478" y="359457"/>
            <a:ext cx="8820150" cy="936625"/>
          </a:xfrm>
        </p:spPr>
        <p:txBody>
          <a:bodyPr>
            <a:normAutofit fontScale="90000"/>
          </a:bodyPr>
          <a:lstStyle/>
          <a:p>
            <a:r>
              <a:rPr lang="es-ES_tradnl" altLang="es-EC" dirty="0" smtClean="0"/>
              <a:t/>
            </a:r>
            <a:br>
              <a:rPr lang="es-ES_tradnl" altLang="es-EC" dirty="0" smtClean="0"/>
            </a:br>
            <a:r>
              <a:rPr lang="es-ES_tradnl" altLang="es-EC" dirty="0" smtClean="0"/>
              <a:t>Objetivos de la Higiene Laboral:</a:t>
            </a:r>
            <a:br>
              <a:rPr lang="es-ES_tradnl" altLang="es-EC" dirty="0" smtClean="0"/>
            </a:br>
            <a:r>
              <a:rPr lang="es-ES_tradnl" altLang="es-EC" dirty="0" smtClean="0"/>
              <a:t>	</a:t>
            </a:r>
            <a:endParaRPr lang="es-AR" altLang="es-EC" dirty="0" smtClean="0"/>
          </a:p>
        </p:txBody>
      </p:sp>
      <p:sp>
        <p:nvSpPr>
          <p:cNvPr id="6147" name="2 Marcador de contenido"/>
          <p:cNvSpPr>
            <a:spLocks noGrp="1"/>
          </p:cNvSpPr>
          <p:nvPr>
            <p:ph idx="1"/>
          </p:nvPr>
        </p:nvSpPr>
        <p:spPr>
          <a:xfrm>
            <a:off x="1919289" y="1412876"/>
            <a:ext cx="8429625" cy="5000625"/>
          </a:xfrm>
        </p:spPr>
        <p:style>
          <a:lnRef idx="1">
            <a:schemeClr val="accent3"/>
          </a:lnRef>
          <a:fillRef idx="2">
            <a:schemeClr val="accent3"/>
          </a:fillRef>
          <a:effectRef idx="1">
            <a:schemeClr val="accent3"/>
          </a:effectRef>
          <a:fontRef idx="minor">
            <a:schemeClr val="dk1"/>
          </a:fontRef>
        </p:style>
        <p:txBody>
          <a:bodyPr/>
          <a:lstStyle/>
          <a:p>
            <a:r>
              <a:rPr lang="es-ES_tradnl" altLang="es-EC" sz="3200" dirty="0"/>
              <a:t>Eliminar las causas de las enfermedades profesionales.</a:t>
            </a:r>
          </a:p>
          <a:p>
            <a:r>
              <a:rPr lang="es-ES_tradnl" altLang="es-EC" sz="3200" dirty="0"/>
              <a:t>Reducir los efectos perjudiciales provocados por el trabajo en personas enfermas o que tienen discapacidades físicas.</a:t>
            </a:r>
          </a:p>
          <a:p>
            <a:r>
              <a:rPr lang="es-ES_tradnl" altLang="es-EC" sz="3200" dirty="0"/>
              <a:t>Prevenir que se agraven los males y las lesiones.</a:t>
            </a:r>
          </a:p>
          <a:p>
            <a:r>
              <a:rPr lang="es-ES_tradnl" altLang="es-EC" sz="3200" dirty="0"/>
              <a:t>Conservar la salud de los trabajadores y aumentar su productividad por medio del control del ambiente laboral</a:t>
            </a:r>
          </a:p>
        </p:txBody>
      </p:sp>
    </p:spTree>
    <p:extLst>
      <p:ext uri="{BB962C8B-B14F-4D97-AF65-F5344CB8AC3E}">
        <p14:creationId xmlns:p14="http://schemas.microsoft.com/office/powerpoint/2010/main" val="41526399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1738314" y="0"/>
            <a:ext cx="8643937" cy="857250"/>
          </a:xfrm>
        </p:spPr>
        <p:txBody>
          <a:bodyPr/>
          <a:lstStyle/>
          <a:p>
            <a:r>
              <a:rPr lang="es-ES_tradnl" altLang="es-EC" sz="4800"/>
              <a:t>Plan de Higiene Laboral</a:t>
            </a:r>
            <a:r>
              <a:rPr lang="es-ES_tradnl" altLang="es-EC"/>
              <a:t>:</a:t>
            </a:r>
            <a:endParaRPr lang="es-AR" altLang="es-EC"/>
          </a:p>
        </p:txBody>
      </p:sp>
      <p:sp>
        <p:nvSpPr>
          <p:cNvPr id="7171" name="2 Marcador de contenido"/>
          <p:cNvSpPr>
            <a:spLocks noGrp="1"/>
          </p:cNvSpPr>
          <p:nvPr>
            <p:ph idx="1"/>
          </p:nvPr>
        </p:nvSpPr>
        <p:spPr>
          <a:xfrm>
            <a:off x="255590" y="1320574"/>
            <a:ext cx="4577668" cy="5143500"/>
          </a:xfrm>
        </p:spPr>
        <p:txBody>
          <a:bodyPr>
            <a:normAutofit fontScale="92500" lnSpcReduction="10000"/>
          </a:bodyPr>
          <a:lstStyle/>
          <a:p>
            <a:r>
              <a:rPr lang="es-ES_tradnl" altLang="es-EC" sz="2500" dirty="0">
                <a:solidFill>
                  <a:schemeClr val="accent5">
                    <a:lumMod val="75000"/>
                  </a:schemeClr>
                </a:solidFill>
              </a:rPr>
              <a:t>Prestación de servicios médicos, enfermeros y auxiliares de tiempo completo o parcial según el tamaño de la empresa.</a:t>
            </a:r>
          </a:p>
          <a:p>
            <a:r>
              <a:rPr lang="es-ES_tradnl" altLang="es-EC" sz="2500" dirty="0">
                <a:solidFill>
                  <a:schemeClr val="accent5">
                    <a:lumMod val="75000"/>
                  </a:schemeClr>
                </a:solidFill>
              </a:rPr>
              <a:t>Urgencias y primeros auxilios</a:t>
            </a:r>
          </a:p>
          <a:p>
            <a:r>
              <a:rPr lang="es-ES_tradnl" altLang="es-EC" sz="2500" dirty="0">
                <a:solidFill>
                  <a:schemeClr val="accent5">
                    <a:lumMod val="75000"/>
                  </a:schemeClr>
                </a:solidFill>
              </a:rPr>
              <a:t>Prevención de riesgos para la salud</a:t>
            </a:r>
          </a:p>
          <a:p>
            <a:pPr lvl="1"/>
            <a:r>
              <a:rPr lang="es-ES_tradnl" altLang="es-EC" sz="2500" dirty="0">
                <a:solidFill>
                  <a:schemeClr val="accent5">
                    <a:lumMod val="75000"/>
                  </a:schemeClr>
                </a:solidFill>
              </a:rPr>
              <a:t>Riesgos químicos (intoxicaciones, dermatitis industriales, etc.)</a:t>
            </a:r>
          </a:p>
          <a:p>
            <a:pPr lvl="1"/>
            <a:r>
              <a:rPr lang="es-ES_tradnl" altLang="es-EC" sz="2500" dirty="0">
                <a:solidFill>
                  <a:schemeClr val="accent5">
                    <a:lumMod val="75000"/>
                  </a:schemeClr>
                </a:solidFill>
              </a:rPr>
              <a:t>Riesgos físicos (ruidos, temperaturas, radiaciones, etc.)</a:t>
            </a:r>
          </a:p>
          <a:p>
            <a:pPr lvl="1"/>
            <a:r>
              <a:rPr lang="es-ES_tradnl" altLang="es-EC" sz="2500" dirty="0">
                <a:solidFill>
                  <a:schemeClr val="accent5">
                    <a:lumMod val="75000"/>
                  </a:schemeClr>
                </a:solidFill>
              </a:rPr>
              <a:t>Riesgos biológicos (agentes biológicos, microorganismos patógenos, etc.)</a:t>
            </a:r>
            <a:endParaRPr lang="es-AR" altLang="es-EC" sz="2500" dirty="0">
              <a:solidFill>
                <a:schemeClr val="accent5">
                  <a:lumMod val="75000"/>
                </a:schemeClr>
              </a:solidFill>
            </a:endParaRPr>
          </a:p>
          <a:p>
            <a:pPr lvl="1"/>
            <a:endParaRPr lang="es-AR" altLang="es-EC" sz="2500" dirty="0">
              <a:solidFill>
                <a:schemeClr val="accent5">
                  <a:lumMod val="75000"/>
                </a:schemeClr>
              </a:solidFill>
            </a:endParaRPr>
          </a:p>
          <a:p>
            <a:pPr lvl="1"/>
            <a:endParaRPr lang="es-AR" altLang="es-EC" sz="2500" dirty="0">
              <a:solidFill>
                <a:schemeClr val="accent5">
                  <a:lumMod val="75000"/>
                </a:schemeClr>
              </a:solidFill>
            </a:endParaRPr>
          </a:p>
          <a:p>
            <a:pPr lvl="1"/>
            <a:endParaRPr lang="es-AR" altLang="es-EC" sz="2500" dirty="0" smtClean="0">
              <a:solidFill>
                <a:schemeClr val="accent5">
                  <a:lumMod val="75000"/>
                </a:schemeClr>
              </a:solidFill>
            </a:endParaRPr>
          </a:p>
          <a:p>
            <a:pPr lvl="1"/>
            <a:endParaRPr lang="es-AR" altLang="es-EC" sz="2500" dirty="0" smtClean="0">
              <a:solidFill>
                <a:schemeClr val="accent5">
                  <a:lumMod val="75000"/>
                </a:schemeClr>
              </a:solidFill>
            </a:endParaRPr>
          </a:p>
        </p:txBody>
      </p:sp>
      <p:sp>
        <p:nvSpPr>
          <p:cNvPr id="4" name="2 Marcador de contenido"/>
          <p:cNvSpPr txBox="1">
            <a:spLocks/>
          </p:cNvSpPr>
          <p:nvPr/>
        </p:nvSpPr>
        <p:spPr>
          <a:xfrm>
            <a:off x="5399314" y="857250"/>
            <a:ext cx="6286954" cy="57322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altLang="es-EC" sz="2400" dirty="0" smtClean="0">
                <a:solidFill>
                  <a:srgbClr val="7030A0"/>
                </a:solidFill>
              </a:rPr>
              <a:t>Servicios adicionales:</a:t>
            </a:r>
          </a:p>
          <a:p>
            <a:pPr lvl="1"/>
            <a:r>
              <a:rPr lang="es-ES_tradnl" altLang="es-EC" dirty="0" smtClean="0">
                <a:solidFill>
                  <a:schemeClr val="accent5">
                    <a:lumMod val="75000"/>
                  </a:schemeClr>
                </a:solidFill>
              </a:rPr>
              <a:t>Programas informativos para mejorar los hábitos de vida y para esclarecer asuntos de higiene y salud.</a:t>
            </a:r>
          </a:p>
          <a:p>
            <a:pPr lvl="1"/>
            <a:r>
              <a:rPr lang="es-ES_tradnl" altLang="es-EC" dirty="0" smtClean="0">
                <a:solidFill>
                  <a:schemeClr val="accent5">
                    <a:lumMod val="75000"/>
                  </a:schemeClr>
                </a:solidFill>
              </a:rPr>
              <a:t>Convenios con instituciones locales para que presten servicios recreativos, lectura, películas, etc.</a:t>
            </a:r>
          </a:p>
          <a:p>
            <a:pPr lvl="1"/>
            <a:r>
              <a:rPr lang="es-ES_tradnl" altLang="es-EC" dirty="0" smtClean="0">
                <a:solidFill>
                  <a:schemeClr val="accent5">
                    <a:lumMod val="75000"/>
                  </a:schemeClr>
                </a:solidFill>
              </a:rPr>
              <a:t>Previsiones para ayuda económica que cubra casos esporádicos de ausencia prolongada del trabajo por enfermedad o accidente, por medio de planes de seguro de vida grupal o de seguro médico de grupo.</a:t>
            </a:r>
          </a:p>
          <a:p>
            <a:pPr lvl="1"/>
            <a:r>
              <a:rPr lang="es-ES_tradnl" altLang="es-EC" dirty="0" smtClean="0">
                <a:solidFill>
                  <a:schemeClr val="accent5">
                    <a:lumMod val="75000"/>
                  </a:schemeClr>
                </a:solidFill>
              </a:rPr>
              <a:t>Extensión de prestaciones médicas a empleados jubilados, incluidos los planes de pensión o de jubilación.</a:t>
            </a:r>
            <a:endParaRPr lang="es-AR" altLang="es-EC" dirty="0" smtClean="0">
              <a:solidFill>
                <a:schemeClr val="accent5">
                  <a:lumMod val="75000"/>
                </a:schemeClr>
              </a:solidFill>
            </a:endParaRPr>
          </a:p>
          <a:p>
            <a:pPr lvl="1"/>
            <a:endParaRPr lang="es-AR" altLang="es-EC" dirty="0" smtClean="0">
              <a:solidFill>
                <a:schemeClr val="accent5">
                  <a:lumMod val="75000"/>
                </a:schemeClr>
              </a:solidFill>
            </a:endParaRPr>
          </a:p>
          <a:p>
            <a:pPr lvl="1"/>
            <a:endParaRPr lang="es-AR" altLang="es-EC" dirty="0" smtClean="0">
              <a:solidFill>
                <a:schemeClr val="accent5">
                  <a:lumMod val="75000"/>
                </a:schemeClr>
              </a:solidFill>
            </a:endParaRPr>
          </a:p>
          <a:p>
            <a:pPr lvl="1"/>
            <a:endParaRPr lang="es-AR" altLang="es-EC" dirty="0" smtClean="0">
              <a:solidFill>
                <a:schemeClr val="accent5">
                  <a:lumMod val="75000"/>
                </a:schemeClr>
              </a:solidFill>
            </a:endParaRPr>
          </a:p>
          <a:p>
            <a:pPr lvl="1"/>
            <a:endParaRPr lang="es-AR" altLang="es-EC" dirty="0" smtClean="0">
              <a:solidFill>
                <a:schemeClr val="accent5">
                  <a:lumMod val="75000"/>
                </a:schemeClr>
              </a:solidFill>
            </a:endParaRPr>
          </a:p>
        </p:txBody>
      </p:sp>
    </p:spTree>
    <p:extLst>
      <p:ext uri="{BB962C8B-B14F-4D97-AF65-F5344CB8AC3E}">
        <p14:creationId xmlns:p14="http://schemas.microsoft.com/office/powerpoint/2010/main" val="2856034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639648" y="232228"/>
            <a:ext cx="4667023" cy="1143000"/>
          </a:xfrm>
        </p:spPr>
        <p:txBody>
          <a:bodyPr/>
          <a:lstStyle/>
          <a:p>
            <a:r>
              <a:rPr lang="es-ES_tradnl" altLang="es-EC" dirty="0" smtClean="0">
                <a:latin typeface="Aharoni" panose="02010803020104030203" pitchFamily="2" charset="-79"/>
                <a:cs typeface="Aharoni" panose="02010803020104030203" pitchFamily="2" charset="-79"/>
              </a:rPr>
              <a:t>ILUMINACIÓN:</a:t>
            </a:r>
            <a:endParaRPr lang="es-AR" altLang="es-EC" dirty="0" smtClean="0">
              <a:latin typeface="Aharoni" panose="02010803020104030203" pitchFamily="2" charset="-79"/>
              <a:cs typeface="Aharoni" panose="02010803020104030203" pitchFamily="2" charset="-79"/>
            </a:endParaRPr>
          </a:p>
        </p:txBody>
      </p:sp>
      <p:sp>
        <p:nvSpPr>
          <p:cNvPr id="10243" name="2 Marcador de contenido"/>
          <p:cNvSpPr>
            <a:spLocks noGrp="1"/>
          </p:cNvSpPr>
          <p:nvPr>
            <p:ph idx="1"/>
          </p:nvPr>
        </p:nvSpPr>
        <p:spPr>
          <a:xfrm>
            <a:off x="2973160" y="1143000"/>
            <a:ext cx="6025696" cy="5572125"/>
          </a:xfrm>
          <a:solidFill>
            <a:srgbClr val="FFFF00"/>
          </a:solidFill>
        </p:spPr>
        <p:txBody>
          <a:bodyPr>
            <a:normAutofit/>
          </a:bodyPr>
          <a:lstStyle/>
          <a:p>
            <a:pPr algn="just"/>
            <a:r>
              <a:rPr lang="es-ES_tradnl" altLang="es-EC" sz="2400" dirty="0"/>
              <a:t>Cantidad de luz que incide en el lugar de trabajo del empleado, en el punto focal del trabajo.</a:t>
            </a:r>
          </a:p>
          <a:p>
            <a:pPr algn="just"/>
            <a:r>
              <a:rPr lang="es-ES_tradnl" altLang="es-EC" sz="2400" dirty="0"/>
              <a:t>Depende del tipo de tarea visual que el empleado debe realizar.</a:t>
            </a:r>
          </a:p>
          <a:p>
            <a:pPr algn="just"/>
            <a:r>
              <a:rPr lang="es-ES_tradnl" altLang="es-EC" sz="2400" dirty="0"/>
              <a:t>La mala iluminación cansa la vista, altera el sistema nervioso, contribuye a la mala calidad del trabajo y es responsable de muchos accidentes.</a:t>
            </a:r>
          </a:p>
          <a:p>
            <a:pPr algn="just"/>
            <a:r>
              <a:rPr lang="es-ES_tradnl" altLang="es-EC" sz="2400" dirty="0"/>
              <a:t>El sistema de iluminación debe cumplir con lo siguiente:</a:t>
            </a:r>
          </a:p>
          <a:p>
            <a:pPr lvl="1" algn="just"/>
            <a:r>
              <a:rPr lang="es-ES_tradnl" altLang="es-EC" dirty="0"/>
              <a:t>Ser suficiente</a:t>
            </a:r>
          </a:p>
          <a:p>
            <a:pPr lvl="1" algn="just"/>
            <a:r>
              <a:rPr lang="es-ES_tradnl" altLang="es-EC" dirty="0"/>
              <a:t>Distribución de la luz de forma constante y uniforme</a:t>
            </a:r>
          </a:p>
        </p:txBody>
      </p:sp>
    </p:spTree>
    <p:extLst>
      <p:ext uri="{BB962C8B-B14F-4D97-AF65-F5344CB8AC3E}">
        <p14:creationId xmlns:p14="http://schemas.microsoft.com/office/powerpoint/2010/main" val="32467953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a:xfrm>
            <a:off x="1881188" y="142875"/>
            <a:ext cx="8229600" cy="928688"/>
          </a:xfrm>
        </p:spPr>
        <p:txBody>
          <a:bodyPr/>
          <a:lstStyle/>
          <a:p>
            <a:r>
              <a:rPr lang="es-ES_tradnl" altLang="es-EC" smtClean="0"/>
              <a:t>RUIDO:</a:t>
            </a:r>
            <a:endParaRPr lang="es-AR" altLang="es-EC" smtClean="0"/>
          </a:p>
        </p:txBody>
      </p:sp>
      <p:sp>
        <p:nvSpPr>
          <p:cNvPr id="11267" name="2 Marcador de contenido"/>
          <p:cNvSpPr>
            <a:spLocks noGrp="1"/>
          </p:cNvSpPr>
          <p:nvPr>
            <p:ph idx="1"/>
          </p:nvPr>
        </p:nvSpPr>
        <p:spPr>
          <a:xfrm>
            <a:off x="1738314" y="1143000"/>
            <a:ext cx="8643937" cy="5500688"/>
          </a:xfrm>
          <a:solidFill>
            <a:schemeClr val="accent6">
              <a:lumMod val="60000"/>
              <a:lumOff val="40000"/>
            </a:schemeClr>
          </a:solidFill>
        </p:spPr>
        <p:txBody>
          <a:bodyPr/>
          <a:lstStyle/>
          <a:p>
            <a:pPr algn="just"/>
            <a:r>
              <a:rPr lang="es-ES_tradnl" altLang="es-EC" dirty="0" smtClean="0"/>
              <a:t>Se entiende como un sonido o barullo indeseable y tiene dos características principales: la frecuencia (ciclos por segundo) y la intensidad (decibeles).</a:t>
            </a:r>
          </a:p>
          <a:p>
            <a:pPr algn="just"/>
            <a:r>
              <a:rPr lang="es-ES_tradnl" altLang="es-EC" dirty="0" smtClean="0"/>
              <a:t>La exposición prolongada a niveles elevados de ruido produce la pérdida de audición, en proporción con el tiempo de exposición.</a:t>
            </a:r>
          </a:p>
          <a:p>
            <a:pPr algn="just"/>
            <a:r>
              <a:rPr lang="es-ES_tradnl" altLang="es-EC" dirty="0" smtClean="0"/>
              <a:t>La intensidad m</a:t>
            </a:r>
            <a:r>
              <a:rPr lang="es-AR" altLang="es-EC" dirty="0" err="1" smtClean="0"/>
              <a:t>áxima</a:t>
            </a:r>
            <a:r>
              <a:rPr lang="es-AR" altLang="es-EC" dirty="0" smtClean="0"/>
              <a:t> de ruido permitida legalmente en el ambiente fabril es de 85 decibeles. Se considera ambiente insalubre si está por encima de este nivel.</a:t>
            </a:r>
          </a:p>
          <a:p>
            <a:pPr algn="just"/>
            <a:r>
              <a:rPr lang="es-ES_tradnl" altLang="es-EC" dirty="0" smtClean="0"/>
              <a:t>Los ruidos entre 85 y 95 decibeles pueden producir daños auditivos crónicos</a:t>
            </a:r>
          </a:p>
        </p:txBody>
      </p:sp>
    </p:spTree>
    <p:extLst>
      <p:ext uri="{BB962C8B-B14F-4D97-AF65-F5344CB8AC3E}">
        <p14:creationId xmlns:p14="http://schemas.microsoft.com/office/powerpoint/2010/main" val="2003451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624115" y="1524000"/>
            <a:ext cx="62379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FontTx/>
              <a:buNone/>
            </a:pPr>
            <a:r>
              <a:rPr kumimoji="0" lang="es-ES_tradnl" altLang="es-EC" sz="3200" dirty="0">
                <a:solidFill>
                  <a:srgbClr val="6600FF"/>
                </a:solidFill>
                <a:latin typeface="Arial" panose="020B0604020202020204" pitchFamily="34" charset="0"/>
              </a:rPr>
              <a:t>“ Estudia el sistema Hombre-Máquina, tratando de conseguir un óptimo funcionamiento entre si, para que la condiciones de trabajo del hombre sean las más adecuadas y seguras en la prevención de la salud, de la integridad física y del exceso de fatiga.  ”</a:t>
            </a:r>
          </a:p>
        </p:txBody>
      </p:sp>
      <p:sp>
        <p:nvSpPr>
          <p:cNvPr id="3" name="Text Box 5"/>
          <p:cNvSpPr txBox="1">
            <a:spLocks noChangeArrowheads="1"/>
          </p:cNvSpPr>
          <p:nvPr/>
        </p:nvSpPr>
        <p:spPr bwMode="auto">
          <a:xfrm>
            <a:off x="8559800" y="232229"/>
            <a:ext cx="2964543" cy="823913"/>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FontTx/>
              <a:buNone/>
            </a:pPr>
            <a:r>
              <a:rPr lang="es-ES_tradnl" altLang="es-EC" sz="4800" b="1">
                <a:solidFill>
                  <a:srgbClr val="009999"/>
                </a:solidFill>
              </a:rPr>
              <a:t>Ergonomía</a:t>
            </a:r>
            <a:endParaRPr lang="es-ES" altLang="es-EC" sz="4800" b="1">
              <a:solidFill>
                <a:srgbClr val="009999"/>
              </a:solidFill>
            </a:endParaRPr>
          </a:p>
        </p:txBody>
      </p:sp>
      <p:pic>
        <p:nvPicPr>
          <p:cNvPr id="4" name="Imagen 3"/>
          <p:cNvPicPr>
            <a:picLocks noChangeAspect="1"/>
          </p:cNvPicPr>
          <p:nvPr/>
        </p:nvPicPr>
        <p:blipFill rotWithShape="1">
          <a:blip r:embed="rId2"/>
          <a:srcRect b="7239"/>
          <a:stretch/>
        </p:blipFill>
        <p:spPr>
          <a:xfrm>
            <a:off x="7340160" y="1524000"/>
            <a:ext cx="4429501" cy="4257368"/>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Entrada de lápiz 4"/>
              <p14:cNvContentPartPr/>
              <p14:nvPr/>
            </p14:nvContentPartPr>
            <p14:xfrm>
              <a:off x="7416720" y="1886040"/>
              <a:ext cx="4210560" cy="4965840"/>
            </p14:xfrm>
          </p:contentPart>
        </mc:Choice>
        <mc:Fallback>
          <p:pic>
            <p:nvPicPr>
              <p:cNvPr id="5" name="Entrada de lápiz 4"/>
              <p:cNvPicPr/>
              <p:nvPr/>
            </p:nvPicPr>
            <p:blipFill>
              <a:blip r:embed="rId4"/>
              <a:stretch>
                <a:fillRect/>
              </a:stretch>
            </p:blipFill>
            <p:spPr>
              <a:xfrm>
                <a:off x="7407360" y="1876680"/>
                <a:ext cx="4229280" cy="4984560"/>
              </a:xfrm>
              <a:prstGeom prst="rect">
                <a:avLst/>
              </a:prstGeom>
            </p:spPr>
          </p:pic>
        </mc:Fallback>
      </mc:AlternateContent>
    </p:spTree>
    <p:extLst>
      <p:ext uri="{BB962C8B-B14F-4D97-AF65-F5344CB8AC3E}">
        <p14:creationId xmlns:p14="http://schemas.microsoft.com/office/powerpoint/2010/main" val="39724943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a:normAutofit fontScale="90000"/>
          </a:bodyPr>
          <a:lstStyle/>
          <a:p>
            <a:pPr algn="ctr"/>
            <a:r>
              <a:rPr lang="es-ES_tradnl" altLang="es-EC" sz="4600" dirty="0" smtClean="0"/>
              <a:t>MÉTODOS UTILIZADOS PARA CONTROLAR O DISMINUIR LOS RUIDOS</a:t>
            </a:r>
            <a:r>
              <a:rPr lang="es-ES_tradnl" altLang="es-EC" dirty="0" smtClean="0"/>
              <a:t>:	</a:t>
            </a:r>
            <a:endParaRPr lang="es-AR" altLang="es-EC" dirty="0" smtClean="0"/>
          </a:p>
        </p:txBody>
      </p:sp>
      <p:sp>
        <p:nvSpPr>
          <p:cNvPr id="12291" name="2 Marcador de contenido"/>
          <p:cNvSpPr>
            <a:spLocks noGrp="1"/>
          </p:cNvSpPr>
          <p:nvPr>
            <p:ph idx="1"/>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just"/>
            <a:r>
              <a:rPr lang="es-ES_tradnl" altLang="es-EC" dirty="0" smtClean="0"/>
              <a:t>Eliminar el ruido del elemento que lo produce.</a:t>
            </a:r>
          </a:p>
          <a:p>
            <a:pPr algn="just"/>
            <a:r>
              <a:rPr lang="es-ES_tradnl" altLang="es-EC" dirty="0" smtClean="0"/>
              <a:t>Separar la fuente del ruido, mediante defensas o montaje de máquinas sobre amortiguadores de ruido.</a:t>
            </a:r>
          </a:p>
          <a:p>
            <a:pPr algn="just"/>
            <a:r>
              <a:rPr lang="es-ES_tradnl" altLang="es-EC" dirty="0" smtClean="0"/>
              <a:t>Encerrar la fuente de ruido dentro de paredes a prueba.</a:t>
            </a:r>
          </a:p>
          <a:p>
            <a:pPr algn="just"/>
            <a:r>
              <a:rPr lang="es-ES_tradnl" altLang="es-EC" dirty="0" smtClean="0"/>
              <a:t>Construir los techos, paredes y suelos en forma acústica para que absorban los ruidos.</a:t>
            </a:r>
          </a:p>
          <a:p>
            <a:pPr algn="just"/>
            <a:r>
              <a:rPr lang="es-ES_tradnl" altLang="es-EC" dirty="0" smtClean="0"/>
              <a:t>Utilizar los equipos de protección individual, como un protector auricular.</a:t>
            </a:r>
            <a:endParaRPr lang="es-AR" altLang="es-EC" dirty="0" smtClean="0"/>
          </a:p>
        </p:txBody>
      </p:sp>
    </p:spTree>
    <p:extLst>
      <p:ext uri="{BB962C8B-B14F-4D97-AF65-F5344CB8AC3E}">
        <p14:creationId xmlns:p14="http://schemas.microsoft.com/office/powerpoint/2010/main" val="36113110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a:xfrm>
            <a:off x="1981200" y="214314"/>
            <a:ext cx="8229600" cy="847725"/>
          </a:xfrm>
        </p:spPr>
        <p:txBody>
          <a:bodyPr/>
          <a:lstStyle/>
          <a:p>
            <a:r>
              <a:rPr lang="es-ES_tradnl" altLang="es-EC" sz="4600"/>
              <a:t>TEMPERATURA</a:t>
            </a:r>
            <a:r>
              <a:rPr lang="es-ES_tradnl" altLang="es-EC" smtClean="0"/>
              <a:t>:</a:t>
            </a:r>
            <a:endParaRPr lang="es-AR" altLang="es-EC" smtClean="0"/>
          </a:p>
        </p:txBody>
      </p:sp>
      <p:sp>
        <p:nvSpPr>
          <p:cNvPr id="13315" name="2 Marcador de contenido"/>
          <p:cNvSpPr>
            <a:spLocks noGrp="1"/>
          </p:cNvSpPr>
          <p:nvPr>
            <p:ph idx="1"/>
          </p:nvPr>
        </p:nvSpPr>
        <p:spPr>
          <a:xfrm>
            <a:off x="1738314" y="1357315"/>
            <a:ext cx="8643937" cy="4012972"/>
          </a:xfrm>
        </p:spPr>
        <p:style>
          <a:lnRef idx="1">
            <a:schemeClr val="accent4"/>
          </a:lnRef>
          <a:fillRef idx="2">
            <a:schemeClr val="accent4"/>
          </a:fillRef>
          <a:effectRef idx="1">
            <a:schemeClr val="accent4"/>
          </a:effectRef>
          <a:fontRef idx="minor">
            <a:schemeClr val="dk1"/>
          </a:fontRef>
        </p:style>
        <p:txBody>
          <a:bodyPr/>
          <a:lstStyle/>
          <a:p>
            <a:pPr algn="just"/>
            <a:r>
              <a:rPr lang="es-ES_tradnl" altLang="es-EC" dirty="0"/>
              <a:t>Existen puestos cuyo lugar de trabajo se caracteriza por elevadas temperaturas (hornos en una siderurgia, cerámica, vidriera) donde las personas necesitan vestir ropa adecuada para proteger su salud.</a:t>
            </a:r>
          </a:p>
          <a:p>
            <a:pPr algn="just"/>
            <a:r>
              <a:rPr lang="es-ES_tradnl" altLang="es-EC" dirty="0"/>
              <a:t>Los puestos cuyo lugar de trabajo imponen temperaturas muy bajas, como en el caso de frigoríficos que exigen ropa adecuada para la protección.</a:t>
            </a:r>
          </a:p>
          <a:p>
            <a:pPr algn="just"/>
            <a:r>
              <a:rPr lang="es-ES_tradnl" altLang="es-EC" dirty="0"/>
              <a:t>En estos casos extremos, la insalubridad constituye la característica principal de esos ambientes laborales.</a:t>
            </a:r>
            <a:endParaRPr lang="es-AR" altLang="es-EC" dirty="0"/>
          </a:p>
        </p:txBody>
      </p:sp>
    </p:spTree>
    <p:extLst>
      <p:ext uri="{BB962C8B-B14F-4D97-AF65-F5344CB8AC3E}">
        <p14:creationId xmlns:p14="http://schemas.microsoft.com/office/powerpoint/2010/main" val="6604926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a:xfrm>
            <a:off x="1992313" y="0"/>
            <a:ext cx="8229600" cy="1143000"/>
          </a:xfrm>
        </p:spPr>
        <p:txBody>
          <a:bodyPr/>
          <a:lstStyle/>
          <a:p>
            <a:r>
              <a:rPr lang="es-ES_tradnl" altLang="es-EC" smtClean="0"/>
              <a:t>SEGURIDAD LABORAL</a:t>
            </a:r>
            <a:endParaRPr lang="es-AR" altLang="es-EC" smtClean="0"/>
          </a:p>
        </p:txBody>
      </p:sp>
      <p:sp>
        <p:nvSpPr>
          <p:cNvPr id="14339" name="Rectangle 6"/>
          <p:cNvSpPr>
            <a:spLocks noGrp="1"/>
          </p:cNvSpPr>
          <p:nvPr>
            <p:ph type="body" idx="4294967295"/>
          </p:nvPr>
        </p:nvSpPr>
        <p:spPr>
          <a:xfrm>
            <a:off x="1981200" y="1341438"/>
            <a:ext cx="8229600" cy="4983162"/>
          </a:xfrm>
        </p:spPr>
        <p:style>
          <a:lnRef idx="1">
            <a:schemeClr val="accent1"/>
          </a:lnRef>
          <a:fillRef idx="2">
            <a:schemeClr val="accent1"/>
          </a:fillRef>
          <a:effectRef idx="1">
            <a:schemeClr val="accent1"/>
          </a:effectRef>
          <a:fontRef idx="minor">
            <a:schemeClr val="dk1"/>
          </a:fontRef>
        </p:style>
        <p:txBody>
          <a:bodyPr/>
          <a:lstStyle/>
          <a:p>
            <a:r>
              <a:rPr lang="es-ES" altLang="es-EC" sz="3400" dirty="0"/>
              <a:t>La seguridad laboral es el conjunto de medidas técnicas, educativas, médicas, y psicológicas utilizadas para prevenir accidentes, ya sea con la eliminación  de las condiciones inseguras del ambiente o con el convencimiento de las personas para que apliquen prácticas preventivas.</a:t>
            </a:r>
          </a:p>
          <a:p>
            <a:r>
              <a:rPr lang="es-ES" altLang="es-EC" sz="3400" dirty="0"/>
              <a:t>La seguridad es una responsabilidad de línea y una función de </a:t>
            </a:r>
            <a:r>
              <a:rPr lang="es-ES" altLang="es-EC" sz="3400" i="1" dirty="0"/>
              <a:t>staff.</a:t>
            </a:r>
          </a:p>
        </p:txBody>
      </p:sp>
    </p:spTree>
    <p:extLst>
      <p:ext uri="{BB962C8B-B14F-4D97-AF65-F5344CB8AC3E}">
        <p14:creationId xmlns:p14="http://schemas.microsoft.com/office/powerpoint/2010/main" val="7129331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a:xfrm>
            <a:off x="1847850" y="333375"/>
            <a:ext cx="8229600" cy="1143000"/>
          </a:xfrm>
        </p:spPr>
        <p:txBody>
          <a:bodyPr/>
          <a:lstStyle/>
          <a:p>
            <a:r>
              <a:rPr lang="es-ES" altLang="es-EC" smtClean="0"/>
              <a:t>Plan de Seguridad</a:t>
            </a:r>
          </a:p>
        </p:txBody>
      </p:sp>
      <p:sp>
        <p:nvSpPr>
          <p:cNvPr id="15363" name="Rectangle 3"/>
          <p:cNvSpPr>
            <a:spLocks noGrp="1"/>
          </p:cNvSpPr>
          <p:nvPr>
            <p:ph type="body" idx="1"/>
          </p:nvPr>
        </p:nvSpPr>
        <p:spPr>
          <a:xfrm>
            <a:off x="1981200" y="1412876"/>
            <a:ext cx="8229600" cy="4911725"/>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just"/>
            <a:r>
              <a:rPr lang="es-ES" altLang="es-EC" sz="2400" dirty="0"/>
              <a:t>Implica los siguientes requisitos:</a:t>
            </a:r>
          </a:p>
          <a:p>
            <a:pPr algn="just"/>
            <a:r>
              <a:rPr lang="es-ES" altLang="es-EC" sz="2400" dirty="0"/>
              <a:t>Las  condiciones de trabajo, el tamaño y la ubicación de la empresa, determinan los medios materiales para la prevención.</a:t>
            </a:r>
          </a:p>
          <a:p>
            <a:pPr algn="just"/>
            <a:r>
              <a:rPr lang="es-ES" altLang="es-EC" sz="2400" dirty="0"/>
              <a:t>La seguridad no se debe  limitar sólo al área de producción sino a toda la empresa.</a:t>
            </a:r>
          </a:p>
          <a:p>
            <a:pPr algn="just"/>
            <a:r>
              <a:rPr lang="es-ES" altLang="es-EC" sz="2400" dirty="0"/>
              <a:t>El plan de seguridad implica que la persona se adapte al trabajo y que el trabajo se adapte a la persona.</a:t>
            </a:r>
          </a:p>
          <a:p>
            <a:pPr algn="just"/>
            <a:r>
              <a:rPr lang="es-ES" altLang="es-EC" sz="2400" dirty="0"/>
              <a:t>La seguridad laboral moviliza todos los elementos necesarios para la capacitación  de técnicos y obreros, el control del cumplimiento de normas de seguridad, la simulación de accidentes, los primeros auxilios, y la adquisición de indumentaria para el personal de ciertas áreas de la organización.</a:t>
            </a:r>
          </a:p>
        </p:txBody>
      </p:sp>
    </p:spTree>
    <p:extLst>
      <p:ext uri="{BB962C8B-B14F-4D97-AF65-F5344CB8AC3E}">
        <p14:creationId xmlns:p14="http://schemas.microsoft.com/office/powerpoint/2010/main" val="14756714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1919288" y="260350"/>
            <a:ext cx="8229600" cy="1143000"/>
          </a:xfrm>
        </p:spPr>
        <p:txBody>
          <a:bodyPr>
            <a:normAutofit fontScale="90000"/>
          </a:bodyPr>
          <a:lstStyle/>
          <a:p>
            <a:r>
              <a:rPr lang="es-ES" altLang="es-EC" sz="4600"/>
              <a:t> Los accidentes laborales se clasifican en:</a:t>
            </a:r>
          </a:p>
        </p:txBody>
      </p:sp>
      <p:sp>
        <p:nvSpPr>
          <p:cNvPr id="18435" name="Rectangle 3"/>
          <p:cNvSpPr>
            <a:spLocks noGrp="1"/>
          </p:cNvSpPr>
          <p:nvPr>
            <p:ph type="body" idx="1"/>
          </p:nvPr>
        </p:nvSpPr>
        <p:spPr>
          <a:xfrm>
            <a:off x="1981200" y="1412876"/>
            <a:ext cx="8229600" cy="4911725"/>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536575" indent="-536575">
              <a:lnSpc>
                <a:spcPct val="80000"/>
              </a:lnSpc>
              <a:buFont typeface="Wingdings 2" panose="05020102010507070707" pitchFamily="18" charset="2"/>
              <a:buAutoNum type="arabicPeriod"/>
            </a:pPr>
            <a:r>
              <a:rPr lang="es-ES" altLang="es-EC" sz="2200" dirty="0"/>
              <a:t>Accidentes sin ausencia: Después del accidente el empleado continúa trabajando.</a:t>
            </a:r>
          </a:p>
          <a:p>
            <a:pPr marL="536575" indent="-536575">
              <a:lnSpc>
                <a:spcPct val="80000"/>
              </a:lnSpc>
              <a:buFont typeface="Wingdings 2" panose="05020102010507070707" pitchFamily="18" charset="2"/>
              <a:buAutoNum type="arabicPeriod"/>
            </a:pPr>
            <a:r>
              <a:rPr lang="es-ES" altLang="es-EC" sz="2200" dirty="0"/>
              <a:t>Accidentes con ausencia: Da por resultado:</a:t>
            </a:r>
          </a:p>
          <a:p>
            <a:pPr marL="889000" lvl="1" indent="-495300">
              <a:lnSpc>
                <a:spcPct val="80000"/>
              </a:lnSpc>
              <a:buClr>
                <a:schemeClr val="tx1"/>
              </a:buClr>
              <a:buFont typeface="Wingdings 2" panose="05020102010507070707" pitchFamily="18" charset="2"/>
              <a:buAutoNum type="alphaLcParenR"/>
            </a:pPr>
            <a:r>
              <a:rPr lang="es-ES" altLang="es-EC" sz="2200" b="1" i="1" dirty="0"/>
              <a:t>Incapacidad temporal</a:t>
            </a:r>
            <a:r>
              <a:rPr lang="es-ES" altLang="es-EC" sz="2200" dirty="0"/>
              <a:t> y pérdida total de la capacidad para trabajar el día del accidente o que se prolonga durante un período inferior a un </a:t>
            </a:r>
            <a:r>
              <a:rPr lang="es-ES" altLang="es-EC" sz="2200" dirty="0" err="1"/>
              <a:t>año.Al</a:t>
            </a:r>
            <a:r>
              <a:rPr lang="es-ES" altLang="es-EC" sz="2200" dirty="0"/>
              <a:t> regreso, el empleado asume su función sin que haya reducción de su capacidad.</a:t>
            </a:r>
          </a:p>
          <a:p>
            <a:pPr marL="889000" lvl="1" indent="-495300">
              <a:lnSpc>
                <a:spcPct val="80000"/>
              </a:lnSpc>
              <a:buClr>
                <a:schemeClr val="tx1"/>
              </a:buClr>
              <a:buFont typeface="Wingdings 2" panose="05020102010507070707" pitchFamily="18" charset="2"/>
              <a:buAutoNum type="alphaLcParenR"/>
            </a:pPr>
            <a:r>
              <a:rPr lang="es-ES" altLang="es-EC" sz="2200" b="1" i="1" dirty="0"/>
              <a:t>Incapacidad parcial y permanente :  </a:t>
            </a:r>
            <a:r>
              <a:rPr lang="es-ES" altLang="es-EC" sz="2200" dirty="0"/>
              <a:t>Esta incapacidad se deriva de :</a:t>
            </a:r>
          </a:p>
          <a:p>
            <a:pPr marL="1101725" lvl="2" indent="-433388">
              <a:lnSpc>
                <a:spcPct val="80000"/>
              </a:lnSpc>
              <a:buClr>
                <a:schemeClr val="tx1"/>
              </a:buClr>
              <a:buFont typeface="Wingdings 2" panose="05020102010507070707" pitchFamily="18" charset="2"/>
              <a:buChar char=""/>
            </a:pPr>
            <a:r>
              <a:rPr lang="es-ES" altLang="es-EC" sz="2200" dirty="0"/>
              <a:t>La pérdida de un miembro o parte del mismo.</a:t>
            </a:r>
          </a:p>
          <a:p>
            <a:pPr marL="1101725" lvl="2" indent="-433388">
              <a:lnSpc>
                <a:spcPct val="80000"/>
              </a:lnSpc>
              <a:buClr>
                <a:schemeClr val="tx1"/>
              </a:buClr>
              <a:buFont typeface="Wingdings 2" panose="05020102010507070707" pitchFamily="18" charset="2"/>
              <a:buChar char=""/>
            </a:pPr>
            <a:r>
              <a:rPr lang="es-ES" altLang="es-EC" sz="2200" dirty="0"/>
              <a:t>La reducción de la función de un miembro o parte del mismo.</a:t>
            </a:r>
          </a:p>
          <a:p>
            <a:pPr marL="1101725" lvl="2" indent="-433388">
              <a:lnSpc>
                <a:spcPct val="80000"/>
              </a:lnSpc>
              <a:buClr>
                <a:schemeClr val="tx1"/>
              </a:buClr>
              <a:buFont typeface="Wingdings 2" panose="05020102010507070707" pitchFamily="18" charset="2"/>
              <a:buChar char=""/>
            </a:pPr>
            <a:r>
              <a:rPr lang="es-ES" altLang="es-EC" sz="2200" dirty="0"/>
              <a:t>Pérdida de la vista o reducción de la función de un ojo.</a:t>
            </a:r>
          </a:p>
          <a:p>
            <a:pPr marL="1101725" lvl="2" indent="-433388">
              <a:lnSpc>
                <a:spcPct val="80000"/>
              </a:lnSpc>
              <a:buClr>
                <a:schemeClr val="tx1"/>
              </a:buClr>
              <a:buFont typeface="Wingdings 2" panose="05020102010507070707" pitchFamily="18" charset="2"/>
              <a:buChar char=""/>
            </a:pPr>
            <a:r>
              <a:rPr lang="es-ES" altLang="es-EC" sz="2200" dirty="0"/>
              <a:t>Pérdida de la audición o reducción de la función de un oído.</a:t>
            </a:r>
          </a:p>
          <a:p>
            <a:pPr marL="1101725" lvl="2" indent="-433388">
              <a:lnSpc>
                <a:spcPct val="80000"/>
              </a:lnSpc>
              <a:buClr>
                <a:schemeClr val="tx1"/>
              </a:buClr>
              <a:buFont typeface="Wingdings 2" panose="05020102010507070707" pitchFamily="18" charset="2"/>
              <a:buChar char=""/>
            </a:pPr>
            <a:r>
              <a:rPr lang="es-ES" altLang="es-EC" sz="2200" dirty="0"/>
              <a:t>Perturbaciones funcionales o psiquiátricas que den  por resultado la reducción de menos de tres cuartos de la capacidad para trabajar.</a:t>
            </a:r>
          </a:p>
        </p:txBody>
      </p:sp>
    </p:spTree>
    <p:extLst>
      <p:ext uri="{BB962C8B-B14F-4D97-AF65-F5344CB8AC3E}">
        <p14:creationId xmlns:p14="http://schemas.microsoft.com/office/powerpoint/2010/main" val="22914788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p:cNvSpPr>
          <p:nvPr>
            <p:ph type="body" idx="1"/>
          </p:nvPr>
        </p:nvSpPr>
        <p:spPr>
          <a:xfrm>
            <a:off x="2063750" y="908050"/>
            <a:ext cx="8147050" cy="5416550"/>
          </a:xfrm>
        </p:spPr>
        <p:style>
          <a:lnRef idx="1">
            <a:schemeClr val="accent5"/>
          </a:lnRef>
          <a:fillRef idx="3">
            <a:schemeClr val="accent5"/>
          </a:fillRef>
          <a:effectRef idx="2">
            <a:schemeClr val="accent5"/>
          </a:effectRef>
          <a:fontRef idx="minor">
            <a:schemeClr val="lt1"/>
          </a:fontRef>
        </p:style>
        <p:txBody>
          <a:bodyPr/>
          <a:lstStyle/>
          <a:p>
            <a:pPr marL="850900" lvl="1" indent="-457200">
              <a:buClr>
                <a:schemeClr val="tx1"/>
              </a:buClr>
              <a:buFont typeface="Wingdings 2" panose="05020102010507070707" pitchFamily="18" charset="2"/>
              <a:buAutoNum type="alphaLcParenR" startAt="3"/>
            </a:pPr>
            <a:r>
              <a:rPr lang="es-ES" altLang="es-EC" sz="4000" b="1" i="1" dirty="0"/>
              <a:t>Incapacidad total y permanente: </a:t>
            </a:r>
            <a:r>
              <a:rPr lang="es-ES" altLang="es-EC" sz="4000" dirty="0"/>
              <a:t>es la pérdida total de la capacidad para trabajar en forma permanente.</a:t>
            </a:r>
          </a:p>
          <a:p>
            <a:pPr marL="850900" lvl="1" indent="-457200">
              <a:buClr>
                <a:schemeClr val="tx1"/>
              </a:buClr>
              <a:buFont typeface="Wingdings 2" panose="05020102010507070707" pitchFamily="18" charset="2"/>
              <a:buAutoNum type="alphaLcParenR" startAt="3"/>
            </a:pPr>
            <a:r>
              <a:rPr lang="es-ES" altLang="es-EC" sz="4000" dirty="0"/>
              <a:t> </a:t>
            </a:r>
            <a:r>
              <a:rPr lang="es-ES" altLang="es-EC" sz="4000" b="1" i="1" dirty="0"/>
              <a:t>Muerte del accidentado</a:t>
            </a:r>
          </a:p>
          <a:p>
            <a:pPr marL="495300" indent="-495300"/>
            <a:endParaRPr lang="es-ES" altLang="es-EC" sz="3400" b="1" i="1" dirty="0"/>
          </a:p>
          <a:p>
            <a:pPr marL="495300" indent="-495300">
              <a:buNone/>
            </a:pPr>
            <a:endParaRPr lang="es-ES" altLang="es-EC" sz="4300" dirty="0"/>
          </a:p>
        </p:txBody>
      </p:sp>
    </p:spTree>
    <p:extLst>
      <p:ext uri="{BB962C8B-B14F-4D97-AF65-F5344CB8AC3E}">
        <p14:creationId xmlns:p14="http://schemas.microsoft.com/office/powerpoint/2010/main" val="18588873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p:txBody>
          <a:bodyPr/>
          <a:lstStyle/>
          <a:p>
            <a:r>
              <a:rPr lang="es-ES" altLang="es-EC" sz="4600"/>
              <a:t>CALIDAD DE VIDAD EN  EL TRABAJO</a:t>
            </a:r>
          </a:p>
        </p:txBody>
      </p:sp>
      <p:sp>
        <p:nvSpPr>
          <p:cNvPr id="23555" name="Rectangle 3"/>
          <p:cNvSpPr>
            <a:spLocks noGrp="1"/>
          </p:cNvSpPr>
          <p:nvPr>
            <p:ph type="body" idx="1"/>
          </p:nvPr>
        </p:nvSpPr>
        <p:spPr/>
        <p:style>
          <a:lnRef idx="1">
            <a:schemeClr val="accent6"/>
          </a:lnRef>
          <a:fillRef idx="2">
            <a:schemeClr val="accent6"/>
          </a:fillRef>
          <a:effectRef idx="1">
            <a:schemeClr val="accent6"/>
          </a:effectRef>
          <a:fontRef idx="minor">
            <a:schemeClr val="dk1"/>
          </a:fontRef>
        </p:style>
        <p:txBody>
          <a:bodyPr/>
          <a:lstStyle/>
          <a:p>
            <a:pPr algn="just">
              <a:lnSpc>
                <a:spcPct val="80000"/>
              </a:lnSpc>
            </a:pPr>
            <a:r>
              <a:rPr lang="es-ES" altLang="es-EC" dirty="0" smtClean="0"/>
              <a:t>Las investigaciones demuestran que para alcanzar la calidad y la productividad, las organizaciones deben contar con personas motivadas que se involucren en el trabajo que realizan.</a:t>
            </a:r>
          </a:p>
          <a:p>
            <a:pPr algn="just">
              <a:lnSpc>
                <a:spcPct val="80000"/>
              </a:lnSpc>
            </a:pPr>
            <a:r>
              <a:rPr lang="es-ES" altLang="es-EC" dirty="0" smtClean="0"/>
              <a:t>La competitividad de las organizaciones pasa por la calidad de vida en el trabajo. Para satisfacer al cliente externo, las organizaciones primero deben satisfacer a sus trabajadores.</a:t>
            </a:r>
          </a:p>
          <a:p>
            <a:pPr algn="just">
              <a:lnSpc>
                <a:spcPct val="80000"/>
              </a:lnSpc>
            </a:pPr>
            <a:r>
              <a:rPr lang="es-ES" altLang="es-EC" dirty="0" smtClean="0"/>
              <a:t>La CVT (Calidad de vida en el trabajo) representa el grado en que los miembros de una organización pueden satisfacer sus necesidades personales con su actividad en la organización.</a:t>
            </a:r>
          </a:p>
        </p:txBody>
      </p:sp>
    </p:spTree>
    <p:extLst>
      <p:ext uri="{BB962C8B-B14F-4D97-AF65-F5344CB8AC3E}">
        <p14:creationId xmlns:p14="http://schemas.microsoft.com/office/powerpoint/2010/main" val="593075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976914" y="508000"/>
            <a:ext cx="7467600" cy="823913"/>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s-ES_tradnl" altLang="es-EC" sz="4800" b="1" dirty="0">
                <a:solidFill>
                  <a:srgbClr val="009999"/>
                </a:solidFill>
              </a:rPr>
              <a:t>Factores Psicosociales</a:t>
            </a:r>
            <a:endParaRPr lang="es-ES" altLang="es-EC" sz="4800" b="1" dirty="0">
              <a:solidFill>
                <a:srgbClr val="009999"/>
              </a:solidFill>
            </a:endParaRPr>
          </a:p>
        </p:txBody>
      </p:sp>
      <p:sp>
        <p:nvSpPr>
          <p:cNvPr id="3" name="Text Box 6"/>
          <p:cNvSpPr txBox="1">
            <a:spLocks noChangeArrowheads="1"/>
          </p:cNvSpPr>
          <p:nvPr/>
        </p:nvSpPr>
        <p:spPr bwMode="auto">
          <a:xfrm>
            <a:off x="4053114" y="2165350"/>
            <a:ext cx="7543800"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kumimoji="0" lang="es-ES_tradnl" altLang="es-EC" sz="2200" b="1" dirty="0">
                <a:solidFill>
                  <a:srgbClr val="6600FF"/>
                </a:solidFill>
                <a:latin typeface="Arial" panose="020B0604020202020204" pitchFamily="34" charset="0"/>
              </a:rPr>
              <a:t>a.) Las características del trabajo o factores de tensión percibidas en el medio ambiente objetivo global del trabajo.</a:t>
            </a:r>
          </a:p>
          <a:p>
            <a:pPr>
              <a:spcBef>
                <a:spcPct val="50000"/>
              </a:spcBef>
              <a:buFontTx/>
              <a:buNone/>
            </a:pPr>
            <a:r>
              <a:rPr kumimoji="0" lang="es-ES_tradnl" altLang="es-EC" sz="2200" b="1" dirty="0">
                <a:solidFill>
                  <a:srgbClr val="6600FF"/>
                </a:solidFill>
                <a:latin typeface="Arial" panose="020B0604020202020204" pitchFamily="34" charset="0"/>
              </a:rPr>
              <a:t>b.) Las reacciones subjetivas de la persona a los factores de tensión percibidas en el trabajo denominados reacciones de tensión, y manifestadas por medio de reacciones psicológicas y fisiológicas, y</a:t>
            </a:r>
          </a:p>
          <a:p>
            <a:pPr>
              <a:spcBef>
                <a:spcPct val="50000"/>
              </a:spcBef>
              <a:buFontTx/>
              <a:buNone/>
            </a:pPr>
            <a:r>
              <a:rPr kumimoji="0" lang="es-ES_tradnl" altLang="es-EC" sz="2200" b="1" dirty="0">
                <a:solidFill>
                  <a:srgbClr val="6600FF"/>
                </a:solidFill>
                <a:latin typeface="Arial" panose="020B0604020202020204" pitchFamily="34" charset="0"/>
              </a:rPr>
              <a:t>c.) Los resultados de prolongadas situaciones de tensión: Enfermedad físico, perturbaciones mentales</a:t>
            </a:r>
            <a:r>
              <a:rPr kumimoji="0" lang="es-ES_tradnl" altLang="es-EC" sz="2200" b="1" dirty="0">
                <a:solidFill>
                  <a:schemeClr val="tx1"/>
                </a:solidFill>
                <a:latin typeface="Arial" panose="020B0604020202020204" pitchFamily="34" charset="0"/>
              </a:rPr>
              <a:t> </a:t>
            </a:r>
            <a:r>
              <a:rPr kumimoji="0" lang="es-ES_tradnl" altLang="es-EC" sz="2200" b="1" dirty="0">
                <a:solidFill>
                  <a:srgbClr val="6600FF"/>
                </a:solidFill>
                <a:latin typeface="Arial" panose="020B0604020202020204" pitchFamily="34" charset="0"/>
              </a:rPr>
              <a:t>y conducta en retirada.</a:t>
            </a:r>
          </a:p>
        </p:txBody>
      </p:sp>
      <p:sp>
        <p:nvSpPr>
          <p:cNvPr id="4" name="Text Box 7"/>
          <p:cNvSpPr txBox="1">
            <a:spLocks noChangeArrowheads="1"/>
          </p:cNvSpPr>
          <p:nvPr/>
        </p:nvSpPr>
        <p:spPr bwMode="auto">
          <a:xfrm>
            <a:off x="5145314" y="1489075"/>
            <a:ext cx="3894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None/>
            </a:pPr>
            <a:r>
              <a:rPr lang="es-ES_tradnl" altLang="es-EC" sz="2800" b="1" dirty="0">
                <a:solidFill>
                  <a:srgbClr val="009999"/>
                </a:solidFill>
              </a:rPr>
              <a:t>Se encarga de estudiar :</a:t>
            </a:r>
            <a:r>
              <a:rPr lang="es-ES_tradnl" altLang="es-EC" sz="2400" b="1" dirty="0">
                <a:solidFill>
                  <a:schemeClr val="accent2"/>
                </a:solidFill>
              </a:rPr>
              <a:t> </a:t>
            </a:r>
            <a:endParaRPr lang="es-ES" altLang="es-EC" sz="2400" b="1" dirty="0">
              <a:solidFill>
                <a:schemeClr val="accent2"/>
              </a:solidFill>
            </a:endParaRPr>
          </a:p>
        </p:txBody>
      </p:sp>
      <p:pic>
        <p:nvPicPr>
          <p:cNvPr id="4098" name="Picture 2" descr="Resultado de imagen para factores psicosoci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489075"/>
            <a:ext cx="3881664" cy="38449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5" name="Entrada de lápiz 4"/>
              <p14:cNvContentPartPr/>
              <p14:nvPr/>
            </p14:nvContentPartPr>
            <p14:xfrm>
              <a:off x="57240" y="806400"/>
              <a:ext cx="4394520" cy="5042160"/>
            </p14:xfrm>
          </p:contentPart>
        </mc:Choice>
        <mc:Fallback>
          <p:pic>
            <p:nvPicPr>
              <p:cNvPr id="5" name="Entrada de lápiz 4"/>
              <p:cNvPicPr/>
              <p:nvPr/>
            </p:nvPicPr>
            <p:blipFill>
              <a:blip r:embed="rId4"/>
              <a:stretch>
                <a:fillRect/>
              </a:stretch>
            </p:blipFill>
            <p:spPr>
              <a:xfrm>
                <a:off x="47880" y="797040"/>
                <a:ext cx="4413240" cy="5060880"/>
              </a:xfrm>
              <a:prstGeom prst="rect">
                <a:avLst/>
              </a:prstGeom>
            </p:spPr>
          </p:pic>
        </mc:Fallback>
      </mc:AlternateContent>
    </p:spTree>
    <p:extLst>
      <p:ext uri="{BB962C8B-B14F-4D97-AF65-F5344CB8AC3E}">
        <p14:creationId xmlns:p14="http://schemas.microsoft.com/office/powerpoint/2010/main" val="1372687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04800" y="457200"/>
            <a:ext cx="8229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None/>
            </a:pPr>
            <a:r>
              <a:rPr kumimoji="0" lang="es-PY" altLang="es-EC" sz="2800" dirty="0">
                <a:solidFill>
                  <a:srgbClr val="0070C0"/>
                </a:solidFill>
                <a:latin typeface="Arial Black" panose="020B0A04020102020204" pitchFamily="34" charset="0"/>
              </a:rPr>
              <a:t>     La Salud y la Seguridad en el Trabajo</a:t>
            </a:r>
          </a:p>
          <a:p>
            <a:pPr algn="ctr">
              <a:spcBef>
                <a:spcPct val="50000"/>
              </a:spcBef>
              <a:buFontTx/>
              <a:buNone/>
            </a:pPr>
            <a:r>
              <a:rPr kumimoji="0" lang="es-PY" altLang="es-EC" sz="2800" dirty="0">
                <a:solidFill>
                  <a:srgbClr val="0070C0"/>
                </a:solidFill>
                <a:latin typeface="Arial Black" panose="020B0A04020102020204" pitchFamily="34" charset="0"/>
              </a:rPr>
              <a:t>Puntos que hay que recordar</a:t>
            </a:r>
            <a:endParaRPr kumimoji="0" lang="es-ES" altLang="es-EC" sz="2200" dirty="0">
              <a:solidFill>
                <a:srgbClr val="0070C0"/>
              </a:solidFill>
            </a:endParaRPr>
          </a:p>
        </p:txBody>
      </p:sp>
      <p:sp>
        <p:nvSpPr>
          <p:cNvPr id="3" name="Text Box 3"/>
          <p:cNvSpPr txBox="1">
            <a:spLocks noChangeArrowheads="1"/>
          </p:cNvSpPr>
          <p:nvPr/>
        </p:nvSpPr>
        <p:spPr bwMode="auto">
          <a:xfrm>
            <a:off x="381000" y="2017713"/>
            <a:ext cx="8382000" cy="430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kumimoji="1" sz="2400">
                <a:solidFill>
                  <a:schemeClr val="tx1"/>
                </a:solidFill>
                <a:latin typeface="Times New Roman" panose="02020603050405020304" pitchFamily="18" charset="0"/>
              </a:defRPr>
            </a:lvl1pPr>
            <a:lvl2pPr marL="914400" indent="-457200" algn="l">
              <a:defRPr kumimoji="1" sz="2400">
                <a:solidFill>
                  <a:schemeClr val="tx1"/>
                </a:solidFill>
                <a:latin typeface="Times New Roman" panose="02020603050405020304" pitchFamily="18" charset="0"/>
              </a:defRPr>
            </a:lvl2pPr>
            <a:lvl3pPr marL="1371600" indent="-457200" algn="l">
              <a:defRPr kumimoji="1" sz="2400">
                <a:solidFill>
                  <a:schemeClr val="tx1"/>
                </a:solidFill>
                <a:latin typeface="Times New Roman" panose="02020603050405020304" pitchFamily="18" charset="0"/>
              </a:defRPr>
            </a:lvl3pPr>
            <a:lvl4pPr marL="1828800" indent="-457200" algn="l">
              <a:defRPr kumimoji="1" sz="2400">
                <a:solidFill>
                  <a:schemeClr val="tx1"/>
                </a:solidFill>
                <a:latin typeface="Times New Roman" panose="02020603050405020304" pitchFamily="18" charset="0"/>
              </a:defRPr>
            </a:lvl4pPr>
            <a:lvl5pPr marL="2286000" indent="-457200" algn="l">
              <a:defRPr kumimoji="1" sz="2400">
                <a:solidFill>
                  <a:schemeClr val="tx1"/>
                </a:solidFill>
                <a:latin typeface="Times New Roman" panose="02020603050405020304" pitchFamily="18" charset="0"/>
              </a:defRPr>
            </a:lvl5pPr>
            <a:lvl6pPr marL="2743200" indent="-457200" fontAlgn="base">
              <a:spcBef>
                <a:spcPct val="0"/>
              </a:spcBef>
              <a:spcAft>
                <a:spcPct val="0"/>
              </a:spcAft>
              <a:defRPr kumimoji="1" sz="2400">
                <a:solidFill>
                  <a:schemeClr val="tx1"/>
                </a:solidFill>
                <a:latin typeface="Times New Roman" panose="02020603050405020304" pitchFamily="18" charset="0"/>
              </a:defRPr>
            </a:lvl6pPr>
            <a:lvl7pPr marL="3200400" indent="-457200" fontAlgn="base">
              <a:spcBef>
                <a:spcPct val="0"/>
              </a:spcBef>
              <a:spcAft>
                <a:spcPct val="0"/>
              </a:spcAft>
              <a:defRPr kumimoji="1" sz="2400">
                <a:solidFill>
                  <a:schemeClr val="tx1"/>
                </a:solidFill>
                <a:latin typeface="Times New Roman" panose="02020603050405020304" pitchFamily="18" charset="0"/>
              </a:defRPr>
            </a:lvl7pPr>
            <a:lvl8pPr marL="3657600" indent="-457200" fontAlgn="base">
              <a:spcBef>
                <a:spcPct val="0"/>
              </a:spcBef>
              <a:spcAft>
                <a:spcPct val="0"/>
              </a:spcAft>
              <a:defRPr kumimoji="1" sz="2400">
                <a:solidFill>
                  <a:schemeClr val="tx1"/>
                </a:solidFill>
                <a:latin typeface="Times New Roman" panose="02020603050405020304" pitchFamily="18" charset="0"/>
              </a:defRPr>
            </a:lvl8pPr>
            <a:lvl9pPr marL="4114800" indent="-457200" fontAlgn="base">
              <a:spcBef>
                <a:spcPct val="0"/>
              </a:spcBef>
              <a:spcAft>
                <a:spcPct val="0"/>
              </a:spcAft>
              <a:defRPr kumimoji="1" sz="2400">
                <a:solidFill>
                  <a:schemeClr val="tx1"/>
                </a:solidFill>
                <a:latin typeface="Times New Roman" panose="02020603050405020304" pitchFamily="18" charset="0"/>
              </a:defRPr>
            </a:lvl9pPr>
          </a:lstStyle>
          <a:p>
            <a:pPr algn="just">
              <a:buFontTx/>
              <a:buAutoNum type="arabicPeriod"/>
            </a:pPr>
            <a:r>
              <a:rPr kumimoji="0" lang="es-ES_tradnl" altLang="es-EC" sz="2100" dirty="0">
                <a:latin typeface="Arial" panose="020B0604020202020204" pitchFamily="34" charset="0"/>
              </a:rPr>
              <a:t>La Salud y la Seguridad Laborales abarcan el bienestar social, mental y físico de los trabajadores sea cual fuere su ocupación.</a:t>
            </a:r>
          </a:p>
          <a:p>
            <a:pPr algn="just">
              <a:buFontTx/>
              <a:buAutoNum type="arabicPeriod"/>
            </a:pPr>
            <a:endParaRPr kumimoji="0" lang="es-ES_tradnl" altLang="es-EC" sz="800" dirty="0">
              <a:latin typeface="Arial" panose="020B0604020202020204" pitchFamily="34" charset="0"/>
            </a:endParaRPr>
          </a:p>
          <a:p>
            <a:pPr algn="just">
              <a:buFontTx/>
              <a:buAutoNum type="arabicPeriod"/>
            </a:pPr>
            <a:r>
              <a:rPr kumimoji="0" lang="es-ES_tradnl" altLang="es-EC" sz="2100" dirty="0">
                <a:latin typeface="Arial" panose="020B0604020202020204" pitchFamily="34" charset="0"/>
              </a:rPr>
              <a:t>Las malas condiciones de trabajo pueden influir en la salud y la seguridad de los trabajadores.</a:t>
            </a:r>
          </a:p>
          <a:p>
            <a:pPr algn="just">
              <a:buFontTx/>
              <a:buAutoNum type="arabicPeriod"/>
            </a:pPr>
            <a:endParaRPr kumimoji="0" lang="es-ES_tradnl" altLang="es-EC" sz="800" dirty="0">
              <a:latin typeface="Arial" panose="020B0604020202020204" pitchFamily="34" charset="0"/>
            </a:endParaRPr>
          </a:p>
          <a:p>
            <a:pPr algn="just">
              <a:buFontTx/>
              <a:buAutoNum type="arabicPeriod"/>
            </a:pPr>
            <a:r>
              <a:rPr kumimoji="0" lang="es-ES_tradnl" altLang="es-EC" sz="2100" dirty="0">
                <a:latin typeface="Arial" panose="020B0604020202020204" pitchFamily="34" charset="0"/>
              </a:rPr>
              <a:t>Unas condiciones de trabajo insanas o inseguras pueden darse en cualquier parte, tanto si el lugar de trabajo es un recinto cerrado como si está al aire libre.</a:t>
            </a:r>
          </a:p>
          <a:p>
            <a:pPr algn="just">
              <a:buFontTx/>
              <a:buAutoNum type="arabicPeriod"/>
            </a:pPr>
            <a:endParaRPr kumimoji="0" lang="es-ES_tradnl" altLang="es-EC" sz="800" dirty="0">
              <a:latin typeface="Arial" panose="020B0604020202020204" pitchFamily="34" charset="0"/>
            </a:endParaRPr>
          </a:p>
          <a:p>
            <a:pPr algn="just">
              <a:buFontTx/>
              <a:buAutoNum type="arabicPeriod"/>
            </a:pPr>
            <a:r>
              <a:rPr kumimoji="0" lang="es-ES_tradnl" altLang="es-EC" sz="2100" dirty="0">
                <a:latin typeface="Arial" panose="020B0604020202020204" pitchFamily="34" charset="0"/>
              </a:rPr>
              <a:t>Unas malas condiciones laborales pueden influir en el entorno en que viven los trabajadores, lo cual quiere decir que los trabajadores, sus familias, otras personas de la comunidad y el entorno físico que rodea al lugar de trabajo pueden correr riesgo de verse expuestos a los riesgos que hay en el lugar de trabajo.</a:t>
            </a:r>
            <a:endParaRPr kumimoji="0" lang="es-ES" altLang="es-EC" sz="2100" dirty="0">
              <a:latin typeface="Arial" panose="020B0604020202020204" pitchFamily="34" charset="0"/>
            </a:endParaRPr>
          </a:p>
        </p:txBody>
      </p:sp>
      <p:pic>
        <p:nvPicPr>
          <p:cNvPr id="4" name="Imagen 3"/>
          <p:cNvPicPr>
            <a:picLocks noChangeAspect="1"/>
          </p:cNvPicPr>
          <p:nvPr/>
        </p:nvPicPr>
        <p:blipFill>
          <a:blip r:embed="rId2"/>
          <a:stretch>
            <a:fillRect/>
          </a:stretch>
        </p:blipFill>
        <p:spPr>
          <a:xfrm>
            <a:off x="9391650" y="3018631"/>
            <a:ext cx="2381250" cy="1590199"/>
          </a:xfrm>
          <a:prstGeom prst="rect">
            <a:avLst/>
          </a:prstGeom>
        </p:spPr>
      </p:pic>
    </p:spTree>
    <p:extLst>
      <p:ext uri="{BB962C8B-B14F-4D97-AF65-F5344CB8AC3E}">
        <p14:creationId xmlns:p14="http://schemas.microsoft.com/office/powerpoint/2010/main" val="398374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TotalTime>
  <Words>4236</Words>
  <Application>Microsoft Office PowerPoint</Application>
  <PresentationFormat>Panorámica</PresentationFormat>
  <Paragraphs>352</Paragraphs>
  <Slides>76</Slides>
  <Notes>0</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90" baseType="lpstr">
      <vt:lpstr>Aharoni</vt:lpstr>
      <vt:lpstr>Arial</vt:lpstr>
      <vt:lpstr>Arial Black</vt:lpstr>
      <vt:lpstr>Calibri</vt:lpstr>
      <vt:lpstr>Calibri Light</vt:lpstr>
      <vt:lpstr>Georgia</vt:lpstr>
      <vt:lpstr>Heebo</vt:lpstr>
      <vt:lpstr>inherit</vt:lpstr>
      <vt:lpstr>Tahoma</vt:lpstr>
      <vt:lpstr>Times New Roman</vt:lpstr>
      <vt:lpstr>Wingdings</vt:lpstr>
      <vt:lpstr>Wingdings 2</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HIGIENE LABORAL</vt:lpstr>
      <vt:lpstr> Objetivos de la Higiene Laboral:  </vt:lpstr>
      <vt:lpstr>Plan de Higiene Laboral:</vt:lpstr>
      <vt:lpstr>ILUMINACIÓN:</vt:lpstr>
      <vt:lpstr>RUIDO:</vt:lpstr>
      <vt:lpstr>MÉTODOS UTILIZADOS PARA CONTROLAR O DISMINUIR LOS RUIDOS: </vt:lpstr>
      <vt:lpstr>TEMPERATURA:</vt:lpstr>
      <vt:lpstr>SEGURIDAD LABORAL</vt:lpstr>
      <vt:lpstr>Plan de Seguridad</vt:lpstr>
      <vt:lpstr> Los accidentes laborales se clasifican en:</vt:lpstr>
      <vt:lpstr>Presentación de PowerPoint</vt:lpstr>
      <vt:lpstr>CALIDAD DE VIDAD EN  EL TRABAJO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CTE</dc:creator>
  <cp:lastModifiedBy>GABRIEL</cp:lastModifiedBy>
  <cp:revision>32</cp:revision>
  <dcterms:created xsi:type="dcterms:W3CDTF">2020-01-09T13:31:11Z</dcterms:created>
  <dcterms:modified xsi:type="dcterms:W3CDTF">2024-06-12T01:12:54Z</dcterms:modified>
</cp:coreProperties>
</file>