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e5bjEGHpg?si=roAM7xr0uAsAOP5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Xk6HK8Tvo?si=Bva6_EBXV071d9H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H</a:t>
            </a:r>
          </a:p>
          <a:p>
            <a:pPr algn="l"/>
            <a:r>
              <a:rPr lang="es-EC" dirty="0"/>
              <a:t>Iván Menes Aguirre</a:t>
            </a:r>
            <a:endParaRPr lang="en-US" dirty="0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016FA66-B958-3A21-91DF-D3AF705EC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167" y="548640"/>
            <a:ext cx="5687568" cy="22508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A2735C7-5144-B406-7BFC-F95CA33CC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DA4880-8B2F-1BAD-F1E2-D2EC17C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741983"/>
            <a:ext cx="8728364" cy="90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Identidad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9B28A-0A17-5475-62E9-74DA1EA8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209" y="5746691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Qué constituye la identidad de una mujer?</a:t>
            </a:r>
          </a:p>
        </p:txBody>
      </p:sp>
      <p:pic>
        <p:nvPicPr>
          <p:cNvPr id="1026" name="Picture 2" descr="Por qué la política de identidad no puede liberar a las mujeres">
            <a:extLst>
              <a:ext uri="{FF2B5EF4-FFF2-40B4-BE49-F238E27FC236}">
                <a16:creationId xmlns:a16="http://schemas.microsoft.com/office/drawing/2014/main" id="{2AE2BFA6-9546-5130-1389-EA69A10B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62" y="1109985"/>
            <a:ext cx="5562360" cy="3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, una identidad de género sin ataduras – Anodis">
            <a:extLst>
              <a:ext uri="{FF2B5EF4-FFF2-40B4-BE49-F238E27FC236}">
                <a16:creationId xmlns:a16="http://schemas.microsoft.com/office/drawing/2014/main" id="{DAEFD837-F8D1-7419-65F1-90ABFCD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01" y="1326149"/>
            <a:ext cx="5623596" cy="2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AAE72A-FAB7-E7C5-3D49-C85088F8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Diferencia entre sexo biológico, género y sexualidad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C96C4-86B1-E0CF-6AF5-D1580811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800"/>
              <a:t>Sexo biológico: características físicas y fisiológicas</a:t>
            </a:r>
          </a:p>
          <a:p>
            <a:r>
              <a:rPr lang="es-EC" sz="1800"/>
              <a:t>Género: construcción que abarca un rol social definido</a:t>
            </a:r>
          </a:p>
          <a:p>
            <a:r>
              <a:rPr lang="es-EC" sz="1800"/>
              <a:t>Sexualidad: características referentes a la atracción personal</a:t>
            </a:r>
            <a:endParaRPr lang="en-US" sz="1800"/>
          </a:p>
        </p:txBody>
      </p:sp>
      <p:pic>
        <p:nvPicPr>
          <p:cNvPr id="2050" name="Picture 2" descr="Identidad sexual - Wikipedia, la enciclopedia libre">
            <a:extLst>
              <a:ext uri="{FF2B5EF4-FFF2-40B4-BE49-F238E27FC236}">
                <a16:creationId xmlns:a16="http://schemas.microsoft.com/office/drawing/2014/main" id="{CB9DB53B-F588-EB37-FAEC-EF7B2C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60097"/>
            <a:ext cx="5837780" cy="31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3867147-1C83-BF71-39B0-B590EE7F3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EC6018-D283-0913-FF89-8092C0E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Feminismo</a:t>
            </a:r>
            <a:endParaRPr lang="en-US" dirty="0"/>
          </a:p>
        </p:txBody>
      </p:sp>
      <p:pic>
        <p:nvPicPr>
          <p:cNvPr id="3074" name="Picture 2" descr="Cuáles son las cuatro olas del feminismo en la historia">
            <a:extLst>
              <a:ext uri="{FF2B5EF4-FFF2-40B4-BE49-F238E27FC236}">
                <a16:creationId xmlns:a16="http://schemas.microsoft.com/office/drawing/2014/main" id="{340E03E6-DA2D-C9CE-1F24-43D20F6B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8F2-552F-BD3E-FE5F-02125F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/>
              <a:t>Movimiento social, político, cultural y económico que busca eliminar la discriminación contra las mujeres</a:t>
            </a:r>
          </a:p>
          <a:p>
            <a:pPr>
              <a:lnSpc>
                <a:spcPct val="110000"/>
              </a:lnSpc>
            </a:pPr>
            <a:r>
              <a:rPr lang="es-EC" sz="1400"/>
              <a:t>Variedad del feminismo. Ej. Interseccionalidad</a:t>
            </a:r>
          </a:p>
          <a:p>
            <a:pPr>
              <a:lnSpc>
                <a:spcPct val="110000"/>
              </a:lnSpc>
            </a:pPr>
            <a:r>
              <a:rPr lang="es-EC" sz="1400"/>
              <a:t>Puede un hombre ser feminista?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C" sz="1400"/>
              <a:t>Tres olas del feminismo</a:t>
            </a:r>
          </a:p>
          <a:p>
            <a:pPr>
              <a:lnSpc>
                <a:spcPct val="110000"/>
              </a:lnSpc>
            </a:pPr>
            <a:r>
              <a:rPr lang="es-EC" sz="1400"/>
              <a:t>Primera: sufragio y autonomía de la mujer (finales siglo XIX e inicios del XX)</a:t>
            </a:r>
          </a:p>
          <a:p>
            <a:pPr>
              <a:lnSpc>
                <a:spcPct val="110000"/>
              </a:lnSpc>
            </a:pPr>
            <a:r>
              <a:rPr lang="es-EC" sz="1400"/>
              <a:t>Segunda: educación e igualdad laboral (mediados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Tercera ola: interseccionalidad y sexualidad (finales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Cuarta ola: derechos reproductivos y activismo (actualidad)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003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104">
            <a:extLst>
              <a:ext uri="{FF2B5EF4-FFF2-40B4-BE49-F238E27FC236}">
                <a16:creationId xmlns:a16="http://schemas.microsoft.com/office/drawing/2014/main" id="{71BA8F79-7026-5538-EA25-002A7D12B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046A8A-BAA1-15AF-4E7F-850DA87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Feminismo y feminidad</a:t>
            </a:r>
          </a:p>
        </p:txBody>
      </p:sp>
      <p:pic>
        <p:nvPicPr>
          <p:cNvPr id="4098" name="Picture 2" descr="Ser feminista excluye la feminidad? - Centro Asclepeion">
            <a:extLst>
              <a:ext uri="{FF2B5EF4-FFF2-40B4-BE49-F238E27FC236}">
                <a16:creationId xmlns:a16="http://schemas.microsoft.com/office/drawing/2014/main" id="{49B5FDDE-6BAC-1232-E32B-ABA139E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24431"/>
          <a:stretch/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a y feminismo: la feminidad como performance y las liberaciones femeninas">
            <a:extLst>
              <a:ext uri="{FF2B5EF4-FFF2-40B4-BE49-F238E27FC236}">
                <a16:creationId xmlns:a16="http://schemas.microsoft.com/office/drawing/2014/main" id="{ADF0B52B-3FAE-26E5-6365-A0E0E08B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3" b="2"/>
          <a:stretch/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5B65AF-3D24-0AC3-3CB1-84D6080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s-EC" dirty="0"/>
              <a:t>Feminismo en Ecuador y relación con el Estado</a:t>
            </a:r>
            <a:endParaRPr lang="en-US" dirty="0"/>
          </a:p>
        </p:txBody>
      </p:sp>
      <p:pic>
        <p:nvPicPr>
          <p:cNvPr id="5124" name="Picture 4" descr="Heroínas: Rosalía Arteaga Serrano">
            <a:extLst>
              <a:ext uri="{FF2B5EF4-FFF2-40B4-BE49-F238E27FC236}">
                <a16:creationId xmlns:a16="http://schemas.microsoft.com/office/drawing/2014/main" id="{ECD1C25E-37A9-3C32-AE14-D4674809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9" y="1821238"/>
            <a:ext cx="2845494" cy="4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 dibujo de una mujer&#10;&#10;El contenido generado por IA puede ser incorrecto.">
            <a:extLst>
              <a:ext uri="{FF2B5EF4-FFF2-40B4-BE49-F238E27FC236}">
                <a16:creationId xmlns:a16="http://schemas.microsoft.com/office/drawing/2014/main" id="{8D62CE8A-0CEF-8591-5064-A0567A7C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27" y="2343647"/>
            <a:ext cx="3163824" cy="34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A2B9-B50C-7B29-8913-2926D3FF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619" y="1775012"/>
            <a:ext cx="3902243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Video de algunas mujeres destacadas en la historia de Ecuador: </a:t>
            </a:r>
            <a:r>
              <a:rPr lang="es-EC" sz="1500" dirty="0">
                <a:hlinkClick r:id="rId4"/>
              </a:rPr>
              <a:t>https://youtu.be/Cue5bjEGHpg?si=roAM7xr0uAsAOP5e</a:t>
            </a:r>
            <a:r>
              <a:rPr lang="es-EC" sz="1500" dirty="0"/>
              <a:t>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Marcado inicialmente por una lucha política, laboral y educativa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 través de organizaciones sociales. Primer sindicato de mujeres (1976)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Participación política activa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Espacios institucionales y reconocimiento estatal. Ej. Tipificación del femicidio; cuotas de género.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78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99B9EE-F02C-D256-F03A-81A83DA4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Principio de la interculturalidad y plurinacionalidad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FB364-2FA6-4198-E695-E9004622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 fontScale="92500" lnSpcReduction="10000"/>
          </a:bodyPr>
          <a:lstStyle/>
          <a:p>
            <a:r>
              <a:rPr lang="es-EC" sz="1800" dirty="0"/>
              <a:t>Interculturalidad: principio de respeto, promoción, interrelación y comprensión entre culturas</a:t>
            </a:r>
          </a:p>
          <a:p>
            <a:r>
              <a:rPr lang="es-EC" sz="1800" dirty="0"/>
              <a:t>Plurinacionalidad: reconocimiento activo de un Estado de la existencia de varias nacionalidades. Ej. Bolivia. Aceptación de modelos distintos de organización política y social. Ej. Justicia indígena</a:t>
            </a:r>
          </a:p>
          <a:p>
            <a:r>
              <a:rPr lang="es-EC" sz="1800" dirty="0"/>
              <a:t>SÍ es autonomía de las nacionalidades</a:t>
            </a:r>
          </a:p>
          <a:p>
            <a:r>
              <a:rPr lang="es-EC" sz="1800" dirty="0"/>
              <a:t>SÍ es la aceptación y promoción de diversas lenguas</a:t>
            </a:r>
          </a:p>
          <a:p>
            <a:r>
              <a:rPr lang="es-EC" sz="1800" dirty="0"/>
              <a:t>SÍ es un simbolismo cultural</a:t>
            </a:r>
          </a:p>
          <a:p>
            <a:r>
              <a:rPr lang="es-EC" sz="1800" dirty="0"/>
              <a:t>Sí son derechos colectivos</a:t>
            </a:r>
          </a:p>
          <a:p>
            <a:r>
              <a:rPr lang="es-EC" sz="1800" dirty="0"/>
              <a:t>NO es separatismo</a:t>
            </a:r>
            <a:endParaRPr lang="en-US" sz="1800" dirty="0"/>
          </a:p>
        </p:txBody>
      </p:sp>
      <p:pic>
        <p:nvPicPr>
          <p:cNvPr id="6148" name="Picture 4" descr="Nota conceptual sobre un Programa de Gestión intercultural del Conocimiento  a través de Plataformas territoriales / Centros de conectividad –  Biocultura y Cambio Climático">
            <a:extLst>
              <a:ext uri="{FF2B5EF4-FFF2-40B4-BE49-F238E27FC236}">
                <a16:creationId xmlns:a16="http://schemas.microsoft.com/office/drawing/2014/main" id="{07B95B95-FEA2-6935-F50A-384A5498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" b="-3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acionalidades y Pueblos del Ecuador: ECUADOR: País Plurinacional e  Intercultural">
            <a:extLst>
              <a:ext uri="{FF2B5EF4-FFF2-40B4-BE49-F238E27FC236}">
                <a16:creationId xmlns:a16="http://schemas.microsoft.com/office/drawing/2014/main" id="{D08F9764-2D51-E83D-7968-CA8ED925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7491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BD1E7-C73A-EE13-0F8F-F3D8F541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C" dirty="0"/>
              <a:t>Interculturalidad</a:t>
            </a:r>
            <a:endParaRPr lang="en-US" dirty="0"/>
          </a:p>
        </p:txBody>
      </p:sp>
      <p:pic>
        <p:nvPicPr>
          <p:cNvPr id="1026" name="Picture 2" descr="Pueblos indígenas de Ecuador - Wikipedia, la enciclopedia libre">
            <a:extLst>
              <a:ext uri="{FF2B5EF4-FFF2-40B4-BE49-F238E27FC236}">
                <a16:creationId xmlns:a16="http://schemas.microsoft.com/office/drawing/2014/main" id="{8B6A01B1-D7A7-BCF0-83A5-5C55C2E1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 b="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21588-FA55-8759-F33F-F36FE497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n-US" sz="1800">
                <a:hlinkClick r:id="rId3"/>
              </a:rPr>
              <a:t>https://youtu.be/qdXk6HK8Tvo?si=Bva6_EBXV071d9Ho</a:t>
            </a:r>
            <a:endParaRPr lang="en-US" sz="1800"/>
          </a:p>
          <a:p>
            <a:r>
              <a:rPr lang="en-US" sz="1800"/>
              <a:t>Pregunta en clase… creen que, bajo el principio de interculturalidad, la enseñanzas de lenguas como el quichua debería ser obligatoria? </a:t>
            </a:r>
          </a:p>
        </p:txBody>
      </p:sp>
    </p:spTree>
    <p:extLst>
      <p:ext uri="{BB962C8B-B14F-4D97-AF65-F5344CB8AC3E}">
        <p14:creationId xmlns:p14="http://schemas.microsoft.com/office/powerpoint/2010/main" val="164086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802</Words>
  <Application>Microsoft Office PowerPoint</Application>
  <PresentationFormat>Panorámica</PresentationFormat>
  <Paragraphs>89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  <vt:lpstr>Identidad de la mujer</vt:lpstr>
      <vt:lpstr>Diferencia entre sexo biológico, género y sexualidad</vt:lpstr>
      <vt:lpstr>Feminismo</vt:lpstr>
      <vt:lpstr>Feminismo y feminidad</vt:lpstr>
      <vt:lpstr>Feminismo en Ecuador y relación con el Estado</vt:lpstr>
      <vt:lpstr>Principio de la interculturalidad y plurinacionalidad</vt:lpstr>
      <vt:lpstr>Interculturalidad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30</cp:revision>
  <dcterms:created xsi:type="dcterms:W3CDTF">2025-04-22T04:01:35Z</dcterms:created>
  <dcterms:modified xsi:type="dcterms:W3CDTF">2025-05-01T02:50:32Z</dcterms:modified>
</cp:coreProperties>
</file>