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57" r:id="rId3"/>
    <p:sldId id="258" r:id="rId4"/>
    <p:sldId id="259" r:id="rId5"/>
    <p:sldId id="260" r:id="rId6"/>
    <p:sldId id="262" r:id="rId7"/>
    <p:sldId id="261" r:id="rId8"/>
    <p:sldId id="272" r:id="rId9"/>
    <p:sldId id="263" r:id="rId10"/>
    <p:sldId id="273" r:id="rId11"/>
    <p:sldId id="265" r:id="rId12"/>
    <p:sldId id="274" r:id="rId13"/>
    <p:sldId id="275" r:id="rId14"/>
    <p:sldId id="276" r:id="rId15"/>
    <p:sldId id="277" r:id="rId16"/>
    <p:sldId id="278" r:id="rId17"/>
    <p:sldId id="279" r:id="rId18"/>
    <p:sldId id="266" r:id="rId19"/>
    <p:sldId id="267" r:id="rId20"/>
    <p:sldId id="268" r:id="rId21"/>
    <p:sldId id="269" r:id="rId22"/>
    <p:sldId id="281" r:id="rId23"/>
    <p:sldId id="271" r:id="rId24"/>
    <p:sldId id="280" r:id="rId25"/>
    <p:sldId id="282" r:id="rId26"/>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8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629A2D-168B-4E62-A0EA-82C4974A1A45}" type="datetimeFigureOut">
              <a:rPr lang="es-EC" smtClean="0"/>
              <a:t>18/1/2024</a:t>
            </a:fld>
            <a:endParaRPr lang="es-EC"/>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4BE3F0-573E-430F-81E6-5096E643C727}" type="slidenum">
              <a:rPr lang="es-EC" smtClean="0"/>
              <a:t>‹Nº›</a:t>
            </a:fld>
            <a:endParaRPr lang="es-EC"/>
          </a:p>
        </p:txBody>
      </p:sp>
    </p:spTree>
    <p:extLst>
      <p:ext uri="{BB962C8B-B14F-4D97-AF65-F5344CB8AC3E}">
        <p14:creationId xmlns:p14="http://schemas.microsoft.com/office/powerpoint/2010/main" val="485760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5"/>
          </p:nvPr>
        </p:nvSpPr>
        <p:spPr/>
        <p:txBody>
          <a:bodyPr/>
          <a:lstStyle/>
          <a:p>
            <a:fld id="{744BE3F0-573E-430F-81E6-5096E643C727}" type="slidenum">
              <a:rPr lang="es-EC" smtClean="0"/>
              <a:t>1</a:t>
            </a:fld>
            <a:endParaRPr lang="es-EC"/>
          </a:p>
        </p:txBody>
      </p:sp>
    </p:spTree>
    <p:extLst>
      <p:ext uri="{BB962C8B-B14F-4D97-AF65-F5344CB8AC3E}">
        <p14:creationId xmlns:p14="http://schemas.microsoft.com/office/powerpoint/2010/main" val="3705214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C95BC77-F632-49A4-B602-D368B50788C3}" type="datetimeFigureOut">
              <a:rPr lang="es-EC" smtClean="0"/>
              <a:t>18/1/2024</a:t>
            </a:fld>
            <a:endParaRPr lang="es-EC"/>
          </a:p>
        </p:txBody>
      </p:sp>
      <p:sp>
        <p:nvSpPr>
          <p:cNvPr id="5" name="Footer Placeholder 4"/>
          <p:cNvSpPr>
            <a:spLocks noGrp="1"/>
          </p:cNvSpPr>
          <p:nvPr>
            <p:ph type="ftr" sz="quarter" idx="11"/>
          </p:nvPr>
        </p:nvSpPr>
        <p:spPr/>
        <p:txBody>
          <a:bodyPr/>
          <a:lstStyle/>
          <a:p>
            <a:endParaRPr lang="es-EC"/>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625A73A8-F322-427B-80FB-34FF20C3F569}" type="slidenum">
              <a:rPr lang="es-EC" smtClean="0"/>
              <a:t>‹Nº›</a:t>
            </a:fld>
            <a:endParaRPr lang="es-EC"/>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s-ES"/>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C95BC77-F632-49A4-B602-D368B50788C3}" type="datetimeFigureOut">
              <a:rPr lang="es-EC" smtClean="0"/>
              <a:t>18/1/2024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25A73A8-F322-427B-80FB-34FF20C3F569}" type="slidenum">
              <a:rPr lang="es-EC" smtClean="0"/>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C95BC77-F632-49A4-B602-D368B50788C3}" type="datetimeFigureOut">
              <a:rPr lang="es-EC" smtClean="0"/>
              <a:t>18/1/2024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25A73A8-F322-427B-80FB-34FF20C3F569}" type="slidenum">
              <a:rPr lang="es-EC" smtClean="0"/>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C95BC77-F632-49A4-B602-D368B50788C3}" type="datetimeFigureOut">
              <a:rPr lang="es-EC" smtClean="0"/>
              <a:t>18/1/2024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25A73A8-F322-427B-80FB-34FF20C3F569}" type="slidenum">
              <a:rPr lang="es-EC" smtClean="0"/>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C95BC77-F632-49A4-B602-D368B50788C3}" type="datetimeFigureOut">
              <a:rPr lang="es-EC" smtClean="0"/>
              <a:t>18/1/2024</a:t>
            </a:fld>
            <a:endParaRPr lang="es-EC"/>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25A73A8-F322-427B-80FB-34FF20C3F569}" type="slidenum">
              <a:rPr lang="es-EC" smtClean="0"/>
              <a:t>‹Nº›</a:t>
            </a:fld>
            <a:endParaRPr lang="es-EC"/>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s-ES"/>
              <a:t>Haga clic para modificar el estilo de título del patrón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C95BC77-F632-49A4-B602-D368B50788C3}" type="datetimeFigureOut">
              <a:rPr lang="es-EC" smtClean="0"/>
              <a:t>18/1/2024</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25A73A8-F322-427B-80FB-34FF20C3F569}" type="slidenum">
              <a:rPr lang="es-EC" smtClean="0"/>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C95BC77-F632-49A4-B602-D368B50788C3}" type="datetimeFigureOut">
              <a:rPr lang="es-EC" smtClean="0"/>
              <a:t>18/1/2024</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625A73A8-F322-427B-80FB-34FF20C3F569}" type="slidenum">
              <a:rPr lang="es-EC" smtClean="0"/>
              <a:t>‹Nº›</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4C95BC77-F632-49A4-B602-D368B50788C3}" type="datetimeFigureOut">
              <a:rPr lang="es-EC" smtClean="0"/>
              <a:t>18/1/2024</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625A73A8-F322-427B-80FB-34FF20C3F569}" type="slidenum">
              <a:rPr lang="es-EC" smtClean="0"/>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4C95BC77-F632-49A4-B602-D368B50788C3}" type="datetimeFigureOut">
              <a:rPr lang="es-EC" smtClean="0"/>
              <a:t>18/1/2024</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625A73A8-F322-427B-80FB-34FF20C3F569}" type="slidenum">
              <a:rPr lang="es-EC" smtClean="0"/>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C95BC77-F632-49A4-B602-D368B50788C3}" type="datetimeFigureOut">
              <a:rPr lang="es-EC" smtClean="0"/>
              <a:t>18/1/2024</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25A73A8-F322-427B-80FB-34FF20C3F569}" type="slidenum">
              <a:rPr lang="es-EC" smtClean="0"/>
              <a:t>‹Nº›</a:t>
            </a:fld>
            <a:endParaRPr lang="es-EC"/>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s-ES"/>
              <a:t>Haga clic para modificar el estilo de título del patrón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5" name="Date Placeholder 4"/>
          <p:cNvSpPr>
            <a:spLocks noGrp="1"/>
          </p:cNvSpPr>
          <p:nvPr>
            <p:ph type="dt" sz="half" idx="10"/>
          </p:nvPr>
        </p:nvSpPr>
        <p:spPr/>
        <p:txBody>
          <a:bodyPr/>
          <a:lstStyle/>
          <a:p>
            <a:fld id="{4C95BC77-F632-49A4-B602-D368B50788C3}" type="datetimeFigureOut">
              <a:rPr lang="es-EC" smtClean="0"/>
              <a:t>18/1/2024</a:t>
            </a:fld>
            <a:endParaRPr lang="es-EC"/>
          </a:p>
        </p:txBody>
      </p:sp>
      <p:sp>
        <p:nvSpPr>
          <p:cNvPr id="7" name="Slide Number Placeholder 6"/>
          <p:cNvSpPr>
            <a:spLocks noGrp="1"/>
          </p:cNvSpPr>
          <p:nvPr>
            <p:ph type="sldNum" sz="quarter" idx="12"/>
          </p:nvPr>
        </p:nvSpPr>
        <p:spPr/>
        <p:txBody>
          <a:bodyPr/>
          <a:lstStyle/>
          <a:p>
            <a:fld id="{625A73A8-F322-427B-80FB-34FF20C3F569}" type="slidenum">
              <a:rPr lang="es-EC" smtClean="0"/>
              <a:t>‹Nº›</a:t>
            </a:fld>
            <a:endParaRPr lang="es-EC"/>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s-EC"/>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s-ES"/>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4C95BC77-F632-49A4-B602-D368B50788C3}" type="datetimeFigureOut">
              <a:rPr lang="es-EC" smtClean="0"/>
              <a:t>18/1/2024</a:t>
            </a:fld>
            <a:endParaRPr lang="es-EC"/>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EC"/>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625A73A8-F322-427B-80FB-34FF20C3F569}" type="slidenum">
              <a:rPr lang="es-EC" smtClean="0"/>
              <a:t>‹Nº›</a:t>
            </a:fld>
            <a:endParaRPr lang="es-EC"/>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es-EC" dirty="0"/>
              <a:t>HIPÓTESIS ESTADÍSTICAS</a:t>
            </a:r>
          </a:p>
        </p:txBody>
      </p:sp>
      <p:sp>
        <p:nvSpPr>
          <p:cNvPr id="2" name="1 Título"/>
          <p:cNvSpPr>
            <a:spLocks noGrp="1"/>
          </p:cNvSpPr>
          <p:nvPr>
            <p:ph type="ctrTitle"/>
          </p:nvPr>
        </p:nvSpPr>
        <p:spPr/>
        <p:txBody>
          <a:bodyPr/>
          <a:lstStyle/>
          <a:p>
            <a:r>
              <a:rPr lang="es-EC" dirty="0"/>
              <a:t>TEORIA DE LA DECISIÓN</a:t>
            </a:r>
          </a:p>
        </p:txBody>
      </p:sp>
    </p:spTree>
    <p:extLst>
      <p:ext uri="{BB962C8B-B14F-4D97-AF65-F5344CB8AC3E}">
        <p14:creationId xmlns:p14="http://schemas.microsoft.com/office/powerpoint/2010/main" val="524208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6D35CB-6FB5-4706-8F57-7184AC0AA038}"/>
              </a:ext>
            </a:extLst>
          </p:cNvPr>
          <p:cNvSpPr>
            <a:spLocks noGrp="1"/>
          </p:cNvSpPr>
          <p:nvPr>
            <p:ph type="title"/>
          </p:nvPr>
        </p:nvSpPr>
        <p:spPr>
          <a:xfrm>
            <a:off x="426128" y="408372"/>
            <a:ext cx="8260672" cy="1039427"/>
          </a:xfrm>
        </p:spPr>
        <p:txBody>
          <a:bodyPr>
            <a:noAutofit/>
          </a:bodyPr>
          <a:lstStyle/>
          <a:p>
            <a:r>
              <a:rPr lang="es-EC" sz="2400" dirty="0"/>
              <a:t>Ensayos referentes a la distribución normal</a:t>
            </a:r>
          </a:p>
        </p:txBody>
      </p:sp>
      <p:sp>
        <p:nvSpPr>
          <p:cNvPr id="3" name="Marcador de contenido 2">
            <a:extLst>
              <a:ext uri="{FF2B5EF4-FFF2-40B4-BE49-F238E27FC236}">
                <a16:creationId xmlns:a16="http://schemas.microsoft.com/office/drawing/2014/main" id="{6D2D7B24-2267-468F-AACD-792F99294181}"/>
              </a:ext>
            </a:extLst>
          </p:cNvPr>
          <p:cNvSpPr>
            <a:spLocks noGrp="1"/>
          </p:cNvSpPr>
          <p:nvPr>
            <p:ph idx="1"/>
          </p:nvPr>
        </p:nvSpPr>
        <p:spPr>
          <a:xfrm>
            <a:off x="179512" y="1752600"/>
            <a:ext cx="8507288" cy="4844752"/>
          </a:xfrm>
        </p:spPr>
        <p:txBody>
          <a:bodyPr>
            <a:normAutofit/>
          </a:bodyPr>
          <a:lstStyle/>
          <a:p>
            <a:pPr marL="114300" indent="0" algn="just">
              <a:buNone/>
            </a:pPr>
            <a:r>
              <a:rPr lang="es-MX" sz="1600" dirty="0"/>
              <a:t>El conjunto de puntuaciones </a:t>
            </a:r>
            <a:r>
              <a:rPr lang="es-MX" sz="1600" i="1" dirty="0"/>
              <a:t>z </a:t>
            </a:r>
            <a:r>
              <a:rPr lang="es-MX" sz="1600" dirty="0"/>
              <a:t>que queda fuera del intervalo </a:t>
            </a:r>
            <a:r>
              <a:rPr lang="es-MX" sz="1600" i="1" dirty="0"/>
              <a:t>−</a:t>
            </a:r>
            <a:r>
              <a:rPr lang="es-MX" sz="1600" dirty="0"/>
              <a:t>1.96 a 1.96 constituye lo que se llama </a:t>
            </a:r>
            <a:r>
              <a:rPr lang="es-MX" sz="1600" i="1" dirty="0"/>
              <a:t>región crítica de la </a:t>
            </a:r>
            <a:r>
              <a:rPr lang="es-MX" sz="1600" i="1" dirty="0" err="1"/>
              <a:t>hipótesis</a:t>
            </a:r>
            <a:r>
              <a:rPr lang="es-MX" sz="1600" dirty="0"/>
              <a:t>, </a:t>
            </a:r>
            <a:r>
              <a:rPr lang="es-MX" sz="1600" i="1" dirty="0"/>
              <a:t>región de rechazo de la </a:t>
            </a:r>
            <a:r>
              <a:rPr lang="es-MX" sz="1600" i="1" dirty="0" err="1"/>
              <a:t>hipótesis</a:t>
            </a:r>
            <a:r>
              <a:rPr lang="es-MX" sz="1600" i="1" dirty="0"/>
              <a:t> </a:t>
            </a:r>
            <a:r>
              <a:rPr lang="es-MX" sz="1600" dirty="0"/>
              <a:t>o </a:t>
            </a:r>
            <a:r>
              <a:rPr lang="es-MX" sz="1600" i="1" dirty="0"/>
              <a:t>región de significancia</a:t>
            </a:r>
            <a:r>
              <a:rPr lang="es-MX" sz="1600" dirty="0"/>
              <a:t>. Al conjunto de puntuaciones </a:t>
            </a:r>
            <a:r>
              <a:rPr lang="es-MX" sz="1600" i="1" dirty="0"/>
              <a:t>z </a:t>
            </a:r>
            <a:r>
              <a:rPr lang="es-MX" sz="1600" dirty="0"/>
              <a:t>que queda dentro del intervalo </a:t>
            </a:r>
            <a:r>
              <a:rPr lang="es-MX" sz="1600" i="1" dirty="0"/>
              <a:t>−</a:t>
            </a:r>
            <a:r>
              <a:rPr lang="es-MX" sz="1600" dirty="0"/>
              <a:t>1.96 a 1.96 se le llama </a:t>
            </a:r>
            <a:r>
              <a:rPr lang="es-MX" sz="1600" i="1" dirty="0"/>
              <a:t>región de aceptación de la </a:t>
            </a:r>
            <a:r>
              <a:rPr lang="es-MX" sz="1600" i="1" dirty="0" err="1"/>
              <a:t>hipótesis</a:t>
            </a:r>
            <a:r>
              <a:rPr lang="es-MX" sz="1600" i="1" dirty="0"/>
              <a:t> </a:t>
            </a:r>
            <a:r>
              <a:rPr lang="es-MX" sz="1600" dirty="0"/>
              <a:t>o </a:t>
            </a:r>
            <a:r>
              <a:rPr lang="es-MX" sz="1600" i="1" dirty="0"/>
              <a:t>región de no significancia</a:t>
            </a:r>
            <a:r>
              <a:rPr lang="es-MX" sz="1600" dirty="0"/>
              <a:t>. </a:t>
            </a:r>
          </a:p>
          <a:p>
            <a:pPr marL="114300" indent="0" algn="just">
              <a:buNone/>
            </a:pPr>
            <a:endParaRPr lang="es-MX" sz="1600" dirty="0"/>
          </a:p>
          <a:p>
            <a:pPr marL="114300" indent="0" algn="just">
              <a:buNone/>
            </a:pPr>
            <a:r>
              <a:rPr lang="es-MX" sz="1600" dirty="0"/>
              <a:t>De acuerdo con las observaciones anteriores, se puede formular la siguiente regla de decisión (o prueba de </a:t>
            </a:r>
            <a:r>
              <a:rPr lang="es-MX" sz="1600" dirty="0" err="1"/>
              <a:t>hipótesis</a:t>
            </a:r>
            <a:r>
              <a:rPr lang="es-MX" sz="1600" dirty="0"/>
              <a:t> </a:t>
            </a:r>
            <a:r>
              <a:rPr lang="es-EC" sz="1600" dirty="0"/>
              <a:t>o de significancia):</a:t>
            </a:r>
          </a:p>
          <a:p>
            <a:pPr marL="114300" indent="0" algn="just">
              <a:buNone/>
            </a:pPr>
            <a:endParaRPr lang="es-EC" sz="1600" dirty="0"/>
          </a:p>
          <a:p>
            <a:pPr marL="114300" indent="0" algn="just">
              <a:buNone/>
            </a:pPr>
            <a:r>
              <a:rPr lang="es-MX" sz="1600" dirty="0"/>
              <a:t>Rechazar la </a:t>
            </a:r>
            <a:r>
              <a:rPr lang="es-MX" sz="1600" dirty="0" err="1"/>
              <a:t>hipótesis</a:t>
            </a:r>
            <a:r>
              <a:rPr lang="es-MX" sz="1600" dirty="0"/>
              <a:t>, al nivel de significancia 0.05, si la puntuación </a:t>
            </a:r>
            <a:r>
              <a:rPr lang="es-MX" sz="1600" i="1" dirty="0"/>
              <a:t>z </a:t>
            </a:r>
            <a:r>
              <a:rPr lang="es-MX" sz="1600" dirty="0"/>
              <a:t>del estadístico se encuentra fuera del rango </a:t>
            </a:r>
            <a:r>
              <a:rPr lang="es-MX" sz="1600" i="1" dirty="0"/>
              <a:t>−</a:t>
            </a:r>
            <a:r>
              <a:rPr lang="es-MX" sz="1600" dirty="0"/>
              <a:t>1.96 a 1.96 (es decir, si </a:t>
            </a:r>
            <a:r>
              <a:rPr lang="es-MX" sz="1600" i="1" dirty="0"/>
              <a:t>z </a:t>
            </a:r>
            <a:r>
              <a:rPr lang="es-MX" sz="1600" dirty="0"/>
              <a:t>&gt; 1.96 o </a:t>
            </a:r>
            <a:r>
              <a:rPr lang="es-MX" sz="1600" i="1" dirty="0"/>
              <a:t>z </a:t>
            </a:r>
            <a:r>
              <a:rPr lang="es-MX" sz="1600" dirty="0"/>
              <a:t>&lt; </a:t>
            </a:r>
            <a:r>
              <a:rPr lang="es-MX" sz="1600" i="1" dirty="0"/>
              <a:t>−</a:t>
            </a:r>
            <a:r>
              <a:rPr lang="es-MX" sz="1600" dirty="0"/>
              <a:t>1.96). Esto equivale a decir que el estadístico muestral observado es </a:t>
            </a:r>
            <a:r>
              <a:rPr lang="es-EC" sz="1600" dirty="0"/>
              <a:t>significante al nivel 0.05.</a:t>
            </a:r>
          </a:p>
          <a:p>
            <a:pPr marL="114300" indent="0" algn="just">
              <a:buNone/>
            </a:pPr>
            <a:r>
              <a:rPr lang="es-MX" sz="1600" dirty="0"/>
              <a:t>Si no es así, se acepta la </a:t>
            </a:r>
            <a:r>
              <a:rPr lang="es-MX" sz="1600" dirty="0" err="1"/>
              <a:t>hipótesis</a:t>
            </a:r>
            <a:r>
              <a:rPr lang="es-MX" sz="1600" dirty="0"/>
              <a:t> (o, si se desea, no se toma ninguna decisión).</a:t>
            </a:r>
          </a:p>
          <a:p>
            <a:pPr marL="114300" indent="0" algn="just">
              <a:buNone/>
            </a:pPr>
            <a:r>
              <a:rPr lang="es-MX" sz="1600" dirty="0"/>
              <a:t>Debido a que la puntuación </a:t>
            </a:r>
            <a:r>
              <a:rPr lang="es-MX" sz="1600" i="1" dirty="0"/>
              <a:t>z </a:t>
            </a:r>
            <a:r>
              <a:rPr lang="es-MX" sz="1600" dirty="0"/>
              <a:t>es tan importante en las pruebas de </a:t>
            </a:r>
            <a:r>
              <a:rPr lang="es-MX" sz="1600" dirty="0" err="1"/>
              <a:t>hipótesis</a:t>
            </a:r>
            <a:r>
              <a:rPr lang="es-MX" sz="1600" dirty="0"/>
              <a:t>, también se le conoce como el </a:t>
            </a:r>
            <a:r>
              <a:rPr lang="es-MX" sz="1600" i="1" dirty="0"/>
              <a:t>estadístico </a:t>
            </a:r>
            <a:r>
              <a:rPr lang="es-EC" sz="1600" i="1" dirty="0"/>
              <a:t>de prueba</a:t>
            </a:r>
            <a:r>
              <a:rPr lang="es-EC" sz="1600" dirty="0"/>
              <a:t>. </a:t>
            </a:r>
            <a:r>
              <a:rPr lang="es-MX" sz="1600" dirty="0"/>
              <a:t>Hay que hacer notar que también pueden emplearse otros niveles de significancia.</a:t>
            </a:r>
          </a:p>
          <a:p>
            <a:pPr marL="114300" indent="0" algn="just">
              <a:buNone/>
            </a:pPr>
            <a:r>
              <a:rPr lang="es-MX" sz="1600" dirty="0"/>
              <a:t> Por ejemplo, si se emplea el nivel 0.01, el 1.96, empleado antes se sustituirá por 2.58 (ver la tabla). </a:t>
            </a:r>
            <a:endParaRPr lang="es-EC" sz="1600" dirty="0"/>
          </a:p>
        </p:txBody>
      </p:sp>
    </p:spTree>
    <p:extLst>
      <p:ext uri="{BB962C8B-B14F-4D97-AF65-F5344CB8AC3E}">
        <p14:creationId xmlns:p14="http://schemas.microsoft.com/office/powerpoint/2010/main" val="2018210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1440159"/>
          </a:xfrm>
        </p:spPr>
        <p:txBody>
          <a:bodyPr>
            <a:normAutofit fontScale="92500" lnSpcReduction="20000"/>
          </a:bodyPr>
          <a:lstStyle/>
          <a:p>
            <a:pPr marL="0" indent="0">
              <a:buNone/>
            </a:pPr>
            <a:r>
              <a:rPr lang="es-EC" sz="2800" dirty="0"/>
              <a:t>La Tabla ,da los valores críticos de </a:t>
            </a:r>
            <a:r>
              <a:rPr lang="es-EC" sz="2800" i="1" dirty="0"/>
              <a:t>z </a:t>
            </a:r>
            <a:r>
              <a:rPr lang="es-EC" sz="2800" dirty="0"/>
              <a:t>para ensayos de una y dos colas a distintos niveles de significación, será de utilidad para propósitos de referencia. </a:t>
            </a:r>
          </a:p>
          <a:p>
            <a:pPr marL="0" indent="0">
              <a:buNone/>
            </a:pPr>
            <a:endParaRPr lang="es-EC" sz="2800" dirty="0"/>
          </a:p>
        </p:txBody>
      </p:sp>
      <p:graphicFrame>
        <p:nvGraphicFramePr>
          <p:cNvPr id="4" name="3 Tabla"/>
          <p:cNvGraphicFramePr>
            <a:graphicFrameLocks noGrp="1"/>
          </p:cNvGraphicFramePr>
          <p:nvPr>
            <p:extLst>
              <p:ext uri="{D42A27DB-BD31-4B8C-83A1-F6EECF244321}">
                <p14:modId xmlns:p14="http://schemas.microsoft.com/office/powerpoint/2010/main" val="3539636182"/>
              </p:ext>
            </p:extLst>
          </p:nvPr>
        </p:nvGraphicFramePr>
        <p:xfrm>
          <a:off x="1043610" y="2276871"/>
          <a:ext cx="7056780" cy="3744418"/>
        </p:xfrm>
        <a:graphic>
          <a:graphicData uri="http://schemas.openxmlformats.org/drawingml/2006/table">
            <a:tbl>
              <a:tblPr>
                <a:tableStyleId>{D7AC3CCA-C797-4891-BE02-D94E43425B78}</a:tableStyleId>
              </a:tblPr>
              <a:tblGrid>
                <a:gridCol w="1176130">
                  <a:extLst>
                    <a:ext uri="{9D8B030D-6E8A-4147-A177-3AD203B41FA5}">
                      <a16:colId xmlns:a16="http://schemas.microsoft.com/office/drawing/2014/main" val="20000"/>
                    </a:ext>
                  </a:extLst>
                </a:gridCol>
                <a:gridCol w="1176130">
                  <a:extLst>
                    <a:ext uri="{9D8B030D-6E8A-4147-A177-3AD203B41FA5}">
                      <a16:colId xmlns:a16="http://schemas.microsoft.com/office/drawing/2014/main" val="20001"/>
                    </a:ext>
                  </a:extLst>
                </a:gridCol>
                <a:gridCol w="1176130">
                  <a:extLst>
                    <a:ext uri="{9D8B030D-6E8A-4147-A177-3AD203B41FA5}">
                      <a16:colId xmlns:a16="http://schemas.microsoft.com/office/drawing/2014/main" val="20002"/>
                    </a:ext>
                  </a:extLst>
                </a:gridCol>
                <a:gridCol w="1176130">
                  <a:extLst>
                    <a:ext uri="{9D8B030D-6E8A-4147-A177-3AD203B41FA5}">
                      <a16:colId xmlns:a16="http://schemas.microsoft.com/office/drawing/2014/main" val="20003"/>
                    </a:ext>
                  </a:extLst>
                </a:gridCol>
                <a:gridCol w="1176130">
                  <a:extLst>
                    <a:ext uri="{9D8B030D-6E8A-4147-A177-3AD203B41FA5}">
                      <a16:colId xmlns:a16="http://schemas.microsoft.com/office/drawing/2014/main" val="20004"/>
                    </a:ext>
                  </a:extLst>
                </a:gridCol>
                <a:gridCol w="1176130">
                  <a:extLst>
                    <a:ext uri="{9D8B030D-6E8A-4147-A177-3AD203B41FA5}">
                      <a16:colId xmlns:a16="http://schemas.microsoft.com/office/drawing/2014/main" val="20005"/>
                    </a:ext>
                  </a:extLst>
                </a:gridCol>
              </a:tblGrid>
              <a:tr h="624070">
                <a:tc>
                  <a:txBody>
                    <a:bodyPr/>
                    <a:lstStyle/>
                    <a:p>
                      <a:pPr algn="ctr" fontAlgn="ctr"/>
                      <a:r>
                        <a:rPr lang="es-EC" sz="1600" u="none" strike="noStrike" dirty="0">
                          <a:effectLst/>
                        </a:rPr>
                        <a:t>Nivel de confianza</a:t>
                      </a:r>
                      <a:endParaRPr lang="es-EC" sz="1600" b="1" i="0" u="none" strike="noStrike" dirty="0">
                        <a:solidFill>
                          <a:srgbClr val="000000"/>
                        </a:solidFill>
                        <a:effectLst/>
                        <a:latin typeface="Calibri"/>
                      </a:endParaRPr>
                    </a:p>
                  </a:txBody>
                  <a:tcPr marL="9525" marR="9525" marT="9525" marB="0" anchor="ctr"/>
                </a:tc>
                <a:tc>
                  <a:txBody>
                    <a:bodyPr/>
                    <a:lstStyle/>
                    <a:p>
                      <a:pPr algn="ctr" fontAlgn="ctr"/>
                      <a:r>
                        <a:rPr lang="es-EC" sz="1600" u="none" strike="noStrike" dirty="0">
                          <a:effectLst/>
                        </a:rPr>
                        <a:t>(90% ;0,1)</a:t>
                      </a:r>
                      <a:endParaRPr lang="es-EC" sz="1600" b="1" i="0" u="none" strike="noStrike" dirty="0">
                        <a:solidFill>
                          <a:srgbClr val="000000"/>
                        </a:solidFill>
                        <a:effectLst/>
                        <a:latin typeface="Calibri"/>
                      </a:endParaRPr>
                    </a:p>
                  </a:txBody>
                  <a:tcPr marL="9525" marR="9525" marT="9525" marB="0" anchor="ctr"/>
                </a:tc>
                <a:tc>
                  <a:txBody>
                    <a:bodyPr/>
                    <a:lstStyle/>
                    <a:p>
                      <a:pPr algn="ctr" fontAlgn="ctr"/>
                      <a:r>
                        <a:rPr lang="es-EC" sz="1600" u="none" strike="noStrike" dirty="0">
                          <a:effectLst/>
                        </a:rPr>
                        <a:t>(95%; 0,05)</a:t>
                      </a:r>
                      <a:endParaRPr lang="es-EC" sz="1600" b="1" i="0" u="none" strike="noStrike" dirty="0">
                        <a:solidFill>
                          <a:srgbClr val="000000"/>
                        </a:solidFill>
                        <a:effectLst/>
                        <a:latin typeface="Calibri"/>
                      </a:endParaRPr>
                    </a:p>
                  </a:txBody>
                  <a:tcPr marL="9525" marR="9525" marT="9525" marB="0" anchor="ctr"/>
                </a:tc>
                <a:tc>
                  <a:txBody>
                    <a:bodyPr/>
                    <a:lstStyle/>
                    <a:p>
                      <a:pPr algn="ctr" fontAlgn="ctr"/>
                      <a:r>
                        <a:rPr lang="es-EC" sz="1600" u="none" strike="noStrike" dirty="0">
                          <a:effectLst/>
                        </a:rPr>
                        <a:t>(99%; 0,01)</a:t>
                      </a:r>
                      <a:endParaRPr lang="es-EC" sz="1600" b="1" i="0" u="none" strike="noStrike" dirty="0">
                        <a:solidFill>
                          <a:srgbClr val="000000"/>
                        </a:solidFill>
                        <a:effectLst/>
                        <a:latin typeface="Calibri"/>
                      </a:endParaRPr>
                    </a:p>
                  </a:txBody>
                  <a:tcPr marL="9525" marR="9525" marT="9525" marB="0" anchor="ctr"/>
                </a:tc>
                <a:tc>
                  <a:txBody>
                    <a:bodyPr/>
                    <a:lstStyle/>
                    <a:p>
                      <a:pPr algn="ctr" fontAlgn="ctr"/>
                      <a:r>
                        <a:rPr lang="es-EC" sz="1600" u="none" strike="noStrike" dirty="0">
                          <a:effectLst/>
                        </a:rPr>
                        <a:t>(99.5%; 0,005</a:t>
                      </a:r>
                      <a:endParaRPr lang="es-EC" sz="1600" b="1" i="0" u="none" strike="noStrike" dirty="0">
                        <a:solidFill>
                          <a:srgbClr val="000000"/>
                        </a:solidFill>
                        <a:effectLst/>
                        <a:latin typeface="Calibri"/>
                      </a:endParaRPr>
                    </a:p>
                  </a:txBody>
                  <a:tcPr marL="9525" marR="9525" marT="9525" marB="0" anchor="ctr"/>
                </a:tc>
                <a:tc>
                  <a:txBody>
                    <a:bodyPr/>
                    <a:lstStyle/>
                    <a:p>
                      <a:pPr algn="ctr" fontAlgn="ctr"/>
                      <a:r>
                        <a:rPr lang="es-EC" sz="1600" u="none" strike="noStrike">
                          <a:effectLst/>
                        </a:rPr>
                        <a:t>99.8%; 0,002</a:t>
                      </a:r>
                      <a:endParaRPr lang="es-EC" sz="160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560174">
                <a:tc>
                  <a:txBody>
                    <a:bodyPr/>
                    <a:lstStyle/>
                    <a:p>
                      <a:pPr algn="l" fontAlgn="ctr"/>
                      <a:r>
                        <a:rPr lang="es-EC" sz="1600" u="none" strike="noStrike" dirty="0">
                          <a:effectLst/>
                        </a:rPr>
                        <a:t>Valores críticos de z para ensayos de una cola </a:t>
                      </a:r>
                      <a:endParaRPr lang="es-EC" sz="1600" b="1" i="0" u="none" strike="noStrike" dirty="0">
                        <a:solidFill>
                          <a:srgbClr val="000000"/>
                        </a:solidFill>
                        <a:effectLst/>
                        <a:latin typeface="Calibri"/>
                      </a:endParaRPr>
                    </a:p>
                  </a:txBody>
                  <a:tcPr marL="9525" marR="9525" marT="9525" marB="0" anchor="ctr"/>
                </a:tc>
                <a:tc>
                  <a:txBody>
                    <a:bodyPr/>
                    <a:lstStyle/>
                    <a:p>
                      <a:pPr algn="l" fontAlgn="ctr"/>
                      <a:r>
                        <a:rPr lang="es-EC" sz="1600" u="none" strike="noStrike" dirty="0">
                          <a:effectLst/>
                        </a:rPr>
                        <a:t>-1,28 </a:t>
                      </a:r>
                      <a:r>
                        <a:rPr lang="es-EC" sz="1600" u="none" strike="noStrike" dirty="0" err="1">
                          <a:effectLst/>
                        </a:rPr>
                        <a:t>ó</a:t>
                      </a:r>
                      <a:r>
                        <a:rPr lang="es-EC" sz="1600" u="none" strike="noStrike" dirty="0">
                          <a:effectLst/>
                        </a:rPr>
                        <a:t> 1,28</a:t>
                      </a:r>
                      <a:endParaRPr lang="es-EC" sz="1600" b="1" i="0" u="none" strike="noStrike" dirty="0">
                        <a:solidFill>
                          <a:srgbClr val="000000"/>
                        </a:solidFill>
                        <a:effectLst/>
                        <a:latin typeface="Calibri"/>
                      </a:endParaRPr>
                    </a:p>
                  </a:txBody>
                  <a:tcPr marL="9525" marR="9525" marT="9525" marB="0" anchor="ctr"/>
                </a:tc>
                <a:tc>
                  <a:txBody>
                    <a:bodyPr/>
                    <a:lstStyle/>
                    <a:p>
                      <a:pPr algn="l" fontAlgn="ctr"/>
                      <a:r>
                        <a:rPr lang="es-EC" sz="1600" u="none" strike="noStrike" dirty="0">
                          <a:effectLst/>
                        </a:rPr>
                        <a:t>-1,645 ó1,645</a:t>
                      </a:r>
                      <a:endParaRPr lang="es-EC" sz="1600" b="1" i="0" u="none" strike="noStrike" dirty="0">
                        <a:solidFill>
                          <a:srgbClr val="000000"/>
                        </a:solidFill>
                        <a:effectLst/>
                        <a:latin typeface="Calibri"/>
                      </a:endParaRPr>
                    </a:p>
                  </a:txBody>
                  <a:tcPr marL="9525" marR="9525" marT="9525" marB="0" anchor="ctr"/>
                </a:tc>
                <a:tc>
                  <a:txBody>
                    <a:bodyPr/>
                    <a:lstStyle/>
                    <a:p>
                      <a:pPr algn="l" fontAlgn="ctr"/>
                      <a:r>
                        <a:rPr lang="es-EC" sz="1600" u="none" strike="noStrike" dirty="0">
                          <a:effectLst/>
                        </a:rPr>
                        <a:t>-2,33 </a:t>
                      </a:r>
                      <a:r>
                        <a:rPr lang="es-EC" sz="1600" u="none" strike="noStrike" dirty="0" err="1">
                          <a:effectLst/>
                        </a:rPr>
                        <a:t>ó</a:t>
                      </a:r>
                      <a:r>
                        <a:rPr lang="es-EC" sz="1600" u="none" strike="noStrike" dirty="0">
                          <a:effectLst/>
                        </a:rPr>
                        <a:t> 2,33</a:t>
                      </a:r>
                      <a:endParaRPr lang="es-EC" sz="1600" b="1" i="0" u="none" strike="noStrike" dirty="0">
                        <a:solidFill>
                          <a:srgbClr val="000000"/>
                        </a:solidFill>
                        <a:effectLst/>
                        <a:latin typeface="Calibri"/>
                      </a:endParaRPr>
                    </a:p>
                  </a:txBody>
                  <a:tcPr marL="9525" marR="9525" marT="9525" marB="0" anchor="ctr"/>
                </a:tc>
                <a:tc>
                  <a:txBody>
                    <a:bodyPr/>
                    <a:lstStyle/>
                    <a:p>
                      <a:pPr algn="l" fontAlgn="ctr"/>
                      <a:r>
                        <a:rPr lang="es-EC" sz="1600" u="none" strike="noStrike" dirty="0">
                          <a:effectLst/>
                        </a:rPr>
                        <a:t>-2,58 </a:t>
                      </a:r>
                      <a:r>
                        <a:rPr lang="es-EC" sz="1600" u="none" strike="noStrike" dirty="0" err="1">
                          <a:effectLst/>
                        </a:rPr>
                        <a:t>ó</a:t>
                      </a:r>
                      <a:r>
                        <a:rPr lang="es-EC" sz="1600" u="none" strike="noStrike" dirty="0">
                          <a:effectLst/>
                        </a:rPr>
                        <a:t> 2,58</a:t>
                      </a:r>
                      <a:endParaRPr lang="es-EC" sz="1600" b="1" i="0" u="none" strike="noStrike" dirty="0">
                        <a:solidFill>
                          <a:srgbClr val="000000"/>
                        </a:solidFill>
                        <a:effectLst/>
                        <a:latin typeface="Calibri"/>
                      </a:endParaRPr>
                    </a:p>
                  </a:txBody>
                  <a:tcPr marL="9525" marR="9525" marT="9525" marB="0" anchor="ctr"/>
                </a:tc>
                <a:tc>
                  <a:txBody>
                    <a:bodyPr/>
                    <a:lstStyle/>
                    <a:p>
                      <a:pPr algn="l" fontAlgn="ctr"/>
                      <a:r>
                        <a:rPr lang="es-EC" sz="1600" u="none" strike="noStrike" dirty="0">
                          <a:effectLst/>
                        </a:rPr>
                        <a:t>-2,88 </a:t>
                      </a:r>
                      <a:r>
                        <a:rPr lang="es-EC" sz="1600" u="none" strike="noStrike" dirty="0" err="1">
                          <a:effectLst/>
                        </a:rPr>
                        <a:t>ó</a:t>
                      </a:r>
                      <a:r>
                        <a:rPr lang="es-EC" sz="1600" u="none" strike="noStrike" dirty="0">
                          <a:effectLst/>
                        </a:rPr>
                        <a:t> 2,88</a:t>
                      </a:r>
                      <a:endParaRPr lang="es-EC" sz="160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560174">
                <a:tc>
                  <a:txBody>
                    <a:bodyPr/>
                    <a:lstStyle/>
                    <a:p>
                      <a:pPr algn="l" fontAlgn="ctr"/>
                      <a:r>
                        <a:rPr lang="es-EC" sz="1600" u="none" strike="noStrike">
                          <a:effectLst/>
                        </a:rPr>
                        <a:t>Valores críticos de z para ensayos de dos colas</a:t>
                      </a:r>
                      <a:endParaRPr lang="es-EC" sz="1600" b="1" i="0" u="none" strike="noStrike">
                        <a:solidFill>
                          <a:srgbClr val="000000"/>
                        </a:solidFill>
                        <a:effectLst/>
                        <a:latin typeface="Calibri"/>
                      </a:endParaRPr>
                    </a:p>
                  </a:txBody>
                  <a:tcPr marL="9525" marR="9525" marT="9525" marB="0" anchor="ctr"/>
                </a:tc>
                <a:tc>
                  <a:txBody>
                    <a:bodyPr/>
                    <a:lstStyle/>
                    <a:p>
                      <a:pPr algn="l" fontAlgn="ctr"/>
                      <a:r>
                        <a:rPr lang="es-EC" sz="1600" u="none" strike="noStrike">
                          <a:effectLst/>
                        </a:rPr>
                        <a:t>-1,645 y 1,645</a:t>
                      </a:r>
                      <a:endParaRPr lang="es-EC" sz="1600" b="1" i="0" u="none" strike="noStrike">
                        <a:solidFill>
                          <a:srgbClr val="000000"/>
                        </a:solidFill>
                        <a:effectLst/>
                        <a:latin typeface="Calibri"/>
                      </a:endParaRPr>
                    </a:p>
                  </a:txBody>
                  <a:tcPr marL="9525" marR="9525" marT="9525" marB="0" anchor="ctr"/>
                </a:tc>
                <a:tc>
                  <a:txBody>
                    <a:bodyPr/>
                    <a:lstStyle/>
                    <a:p>
                      <a:pPr algn="l" fontAlgn="ctr"/>
                      <a:r>
                        <a:rPr lang="es-EC" sz="1600" u="none" strike="noStrike" dirty="0">
                          <a:effectLst/>
                        </a:rPr>
                        <a:t>-1,96 y 1,96</a:t>
                      </a:r>
                      <a:endParaRPr lang="es-EC" sz="1600" b="1" i="0" u="none" strike="noStrike" dirty="0">
                        <a:solidFill>
                          <a:srgbClr val="000000"/>
                        </a:solidFill>
                        <a:effectLst/>
                        <a:latin typeface="Calibri"/>
                      </a:endParaRPr>
                    </a:p>
                  </a:txBody>
                  <a:tcPr marL="9525" marR="9525" marT="9525" marB="0" anchor="ctr"/>
                </a:tc>
                <a:tc>
                  <a:txBody>
                    <a:bodyPr/>
                    <a:lstStyle/>
                    <a:p>
                      <a:pPr algn="l" fontAlgn="ctr"/>
                      <a:r>
                        <a:rPr lang="es-EC" sz="1600" u="none" strike="noStrike">
                          <a:effectLst/>
                        </a:rPr>
                        <a:t>-2,58 y 2,58</a:t>
                      </a:r>
                      <a:endParaRPr lang="es-EC" sz="1600" b="1" i="0" u="none" strike="noStrike">
                        <a:solidFill>
                          <a:srgbClr val="000000"/>
                        </a:solidFill>
                        <a:effectLst/>
                        <a:latin typeface="Calibri"/>
                      </a:endParaRPr>
                    </a:p>
                  </a:txBody>
                  <a:tcPr marL="9525" marR="9525" marT="9525" marB="0" anchor="ctr"/>
                </a:tc>
                <a:tc>
                  <a:txBody>
                    <a:bodyPr/>
                    <a:lstStyle/>
                    <a:p>
                      <a:pPr algn="l" fontAlgn="ctr"/>
                      <a:r>
                        <a:rPr lang="es-EC" sz="1600" u="none" strike="noStrike" dirty="0">
                          <a:effectLst/>
                        </a:rPr>
                        <a:t>-2,81 y 2,81</a:t>
                      </a:r>
                      <a:endParaRPr lang="es-EC" sz="1600" b="1" i="0" u="none" strike="noStrike" dirty="0">
                        <a:solidFill>
                          <a:srgbClr val="000000"/>
                        </a:solidFill>
                        <a:effectLst/>
                        <a:latin typeface="Calibri"/>
                      </a:endParaRPr>
                    </a:p>
                  </a:txBody>
                  <a:tcPr marL="9525" marR="9525" marT="9525" marB="0" anchor="ctr"/>
                </a:tc>
                <a:tc>
                  <a:txBody>
                    <a:bodyPr/>
                    <a:lstStyle/>
                    <a:p>
                      <a:pPr algn="l" fontAlgn="ctr"/>
                      <a:r>
                        <a:rPr lang="es-EC" sz="1600" u="none" strike="noStrike" dirty="0">
                          <a:effectLst/>
                        </a:rPr>
                        <a:t>-3,08 y 3,08</a:t>
                      </a:r>
                      <a:endParaRPr lang="es-EC" sz="160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14520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BF2D4A-8256-464E-91F1-D5A6403A0057}"/>
              </a:ext>
            </a:extLst>
          </p:cNvPr>
          <p:cNvSpPr>
            <a:spLocks noGrp="1"/>
          </p:cNvSpPr>
          <p:nvPr>
            <p:ph type="title"/>
          </p:nvPr>
        </p:nvSpPr>
        <p:spPr/>
        <p:txBody>
          <a:bodyPr/>
          <a:lstStyle/>
          <a:p>
            <a:r>
              <a:rPr lang="es-EC" dirty="0"/>
              <a:t>Prueba de una o dos colas</a:t>
            </a:r>
          </a:p>
        </p:txBody>
      </p:sp>
      <p:sp>
        <p:nvSpPr>
          <p:cNvPr id="3" name="Marcador de contenido 2">
            <a:extLst>
              <a:ext uri="{FF2B5EF4-FFF2-40B4-BE49-F238E27FC236}">
                <a16:creationId xmlns:a16="http://schemas.microsoft.com/office/drawing/2014/main" id="{12035BEE-3302-4E7E-A57D-DB9366F29155}"/>
              </a:ext>
            </a:extLst>
          </p:cNvPr>
          <p:cNvSpPr>
            <a:spLocks noGrp="1"/>
          </p:cNvSpPr>
          <p:nvPr>
            <p:ph idx="1"/>
          </p:nvPr>
        </p:nvSpPr>
        <p:spPr>
          <a:xfrm>
            <a:off x="251520" y="1752600"/>
            <a:ext cx="8435280" cy="4844752"/>
          </a:xfrm>
        </p:spPr>
        <p:txBody>
          <a:bodyPr>
            <a:normAutofit fontScale="92500" lnSpcReduction="10000"/>
          </a:bodyPr>
          <a:lstStyle/>
          <a:p>
            <a:pPr marL="114300" indent="0" algn="just">
              <a:buNone/>
            </a:pPr>
            <a:r>
              <a:rPr lang="es-MX" dirty="0"/>
              <a:t>En la prueba anterior interesaban los valores extremos del estadístico </a:t>
            </a:r>
            <a:r>
              <a:rPr lang="es-MX" i="1" dirty="0"/>
              <a:t>, </a:t>
            </a:r>
            <a:r>
              <a:rPr lang="es-MX" dirty="0"/>
              <a:t>o de sus correspondientes puntuaciones </a:t>
            </a:r>
            <a:r>
              <a:rPr lang="es-MX" i="1" dirty="0"/>
              <a:t>z, </a:t>
            </a:r>
            <a:r>
              <a:rPr lang="es-MX" dirty="0"/>
              <a:t>a</a:t>
            </a:r>
          </a:p>
          <a:p>
            <a:pPr marL="114300" indent="0" algn="just">
              <a:buNone/>
            </a:pPr>
            <a:r>
              <a:rPr lang="es-MX" i="1" dirty="0"/>
              <a:t>ambos </a:t>
            </a:r>
            <a:r>
              <a:rPr lang="es-MX" dirty="0"/>
              <a:t>lados de la media (es decir, en las dos colas de la distribución). Por lo tanto, a las pruebas de este tipo se les</a:t>
            </a:r>
          </a:p>
          <a:p>
            <a:pPr marL="114300" indent="0" algn="just">
              <a:buNone/>
            </a:pPr>
            <a:r>
              <a:rPr lang="es-MX" dirty="0"/>
              <a:t>llama </a:t>
            </a:r>
            <a:r>
              <a:rPr lang="es-MX" i="1" dirty="0"/>
              <a:t>pruebas bilaterales </a:t>
            </a:r>
            <a:r>
              <a:rPr lang="es-MX" dirty="0"/>
              <a:t>o </a:t>
            </a:r>
            <a:r>
              <a:rPr lang="es-MX" i="1" dirty="0"/>
              <a:t>pruebas de dos colas</a:t>
            </a:r>
            <a:r>
              <a:rPr lang="es-MX" dirty="0"/>
              <a:t>.</a:t>
            </a:r>
          </a:p>
          <a:p>
            <a:pPr marL="114300" indent="0" algn="just">
              <a:buNone/>
            </a:pPr>
            <a:r>
              <a:rPr lang="es-MX" dirty="0"/>
              <a:t>Sin embargo, hay ocasiones en las que interesan únicamente los valores extremos a un solo lado de la media (es decir, en una sola cola de la distribución); por ejemplo, cuando se prueba si un método es mejor que otro (que es distinto a probar si un método es mejor o peor que otro). A este tipo de pruebas se les llama </a:t>
            </a:r>
            <a:r>
              <a:rPr lang="es-MX" i="1" dirty="0"/>
              <a:t>pruebas unilaterales </a:t>
            </a:r>
            <a:r>
              <a:rPr lang="es-MX" dirty="0"/>
              <a:t>o </a:t>
            </a:r>
            <a:r>
              <a:rPr lang="es-MX" i="1" dirty="0"/>
              <a:t>pruebas de una cola</a:t>
            </a:r>
            <a:r>
              <a:rPr lang="es-MX" dirty="0"/>
              <a:t>. En estos casos la región crítica es una región en un solo lado de la distribución y su área es igual al </a:t>
            </a:r>
            <a:r>
              <a:rPr lang="es-EC" dirty="0"/>
              <a:t>nivel de significancia.</a:t>
            </a:r>
          </a:p>
        </p:txBody>
      </p:sp>
    </p:spTree>
    <p:extLst>
      <p:ext uri="{BB962C8B-B14F-4D97-AF65-F5344CB8AC3E}">
        <p14:creationId xmlns:p14="http://schemas.microsoft.com/office/powerpoint/2010/main" val="3374470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89682C-30B4-49F6-A74D-1D83EEE24433}"/>
              </a:ext>
            </a:extLst>
          </p:cNvPr>
          <p:cNvSpPr>
            <a:spLocks noGrp="1"/>
          </p:cNvSpPr>
          <p:nvPr>
            <p:ph type="title"/>
          </p:nvPr>
        </p:nvSpPr>
        <p:spPr/>
        <p:txBody>
          <a:bodyPr/>
          <a:lstStyle/>
          <a:p>
            <a:r>
              <a:rPr lang="es-EC" dirty="0"/>
              <a:t>Pruebas especiales</a:t>
            </a:r>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E3347141-89EC-479B-9153-06847AEB5E95}"/>
                  </a:ext>
                </a:extLst>
              </p:cNvPr>
              <p:cNvSpPr>
                <a:spLocks noGrp="1"/>
              </p:cNvSpPr>
              <p:nvPr>
                <p:ph idx="1"/>
              </p:nvPr>
            </p:nvSpPr>
            <p:spPr>
              <a:xfrm>
                <a:off x="179512" y="1556792"/>
                <a:ext cx="8784976" cy="5301208"/>
              </a:xfrm>
            </p:spPr>
            <p:txBody>
              <a:bodyPr>
                <a:normAutofit/>
              </a:bodyPr>
              <a:lstStyle/>
              <a:p>
                <a:pPr marL="114300" indent="0" algn="just">
                  <a:buNone/>
                </a:pPr>
                <a:r>
                  <a:rPr lang="es-MX" dirty="0"/>
                  <a:t>Cuando las muestras son grandes, las distribuciones muestrales de muchos estadísticos tienen una distribución normal (o por lo menos aproximadamente normal), y en estas pruebas se puede emplear la correspondiente puntuación </a:t>
                </a:r>
                <a:r>
                  <a:rPr lang="es-MX" i="1" dirty="0"/>
                  <a:t>z</a:t>
                </a:r>
                <a:r>
                  <a:rPr lang="es-MX" dirty="0"/>
                  <a:t>. </a:t>
                </a:r>
              </a:p>
              <a:p>
                <a:pPr marL="114300" indent="0" algn="just">
                  <a:buNone/>
                </a:pPr>
                <a:r>
                  <a:rPr lang="es-MX" b="1" dirty="0">
                    <a:solidFill>
                      <a:srgbClr val="FF0000"/>
                    </a:solidFill>
                  </a:rPr>
                  <a:t>1.- Media:</a:t>
                </a:r>
              </a:p>
              <a:p>
                <a:pPr marL="114300" indent="0" algn="just">
                  <a:buNone/>
                </a:pPr>
                <a14:m>
                  <m:oMathPara xmlns:m="http://schemas.openxmlformats.org/officeDocument/2006/math">
                    <m:oMathParaPr>
                      <m:jc m:val="centerGroup"/>
                    </m:oMathParaPr>
                    <m:oMath xmlns:m="http://schemas.openxmlformats.org/officeDocument/2006/math">
                      <m:r>
                        <a:rPr lang="es-EC" i="1">
                          <a:latin typeface="Cambria Math"/>
                        </a:rPr>
                        <m:t>𝑧</m:t>
                      </m:r>
                      <m:r>
                        <a:rPr lang="es-EC" i="1">
                          <a:latin typeface="Cambria Math"/>
                        </a:rPr>
                        <m:t>=</m:t>
                      </m:r>
                      <m:f>
                        <m:fPr>
                          <m:ctrlPr>
                            <a:rPr lang="es-EC" i="1">
                              <a:latin typeface="Cambria Math" panose="02040503050406030204" pitchFamily="18" charset="0"/>
                            </a:rPr>
                          </m:ctrlPr>
                        </m:fPr>
                        <m:num>
                          <m:acc>
                            <m:accPr>
                              <m:chr m:val="̅"/>
                              <m:ctrlPr>
                                <a:rPr lang="es-EC" i="1" smtClean="0">
                                  <a:latin typeface="Cambria Math" panose="02040503050406030204" pitchFamily="18" charset="0"/>
                                </a:rPr>
                              </m:ctrlPr>
                            </m:accPr>
                            <m:e>
                              <m:r>
                                <a:rPr lang="es-MX" b="0" i="1" smtClean="0">
                                  <a:latin typeface="Cambria Math" panose="02040503050406030204" pitchFamily="18" charset="0"/>
                                </a:rPr>
                                <m:t>𝑋</m:t>
                              </m:r>
                            </m:e>
                          </m:acc>
                          <m:r>
                            <a:rPr lang="es-EC" i="1">
                              <a:latin typeface="Cambria Math"/>
                            </a:rPr>
                            <m:t>−</m:t>
                          </m:r>
                          <m:r>
                            <m:rPr>
                              <m:nor/>
                            </m:rPr>
                            <a:rPr lang="es-ES" dirty="0"/>
                            <m:t>µ</m:t>
                          </m:r>
                        </m:num>
                        <m:den>
                          <m:f>
                            <m:fPr>
                              <m:ctrlPr>
                                <a:rPr lang="es-EC" i="1">
                                  <a:latin typeface="Cambria Math" panose="02040503050406030204" pitchFamily="18" charset="0"/>
                                </a:rPr>
                              </m:ctrlPr>
                            </m:fPr>
                            <m:num>
                              <m:r>
                                <a:rPr lang="es-EC" i="1">
                                  <a:latin typeface="Cambria Math"/>
                                  <a:ea typeface="Cambria Math"/>
                                </a:rPr>
                                <m:t>𝜎</m:t>
                              </m:r>
                            </m:num>
                            <m:den>
                              <m:rad>
                                <m:radPr>
                                  <m:degHide m:val="on"/>
                                  <m:ctrlPr>
                                    <a:rPr lang="es-EC" i="1">
                                      <a:latin typeface="Cambria Math" panose="02040503050406030204" pitchFamily="18" charset="0"/>
                                    </a:rPr>
                                  </m:ctrlPr>
                                </m:radPr>
                                <m:deg/>
                                <m:e>
                                  <m:r>
                                    <a:rPr lang="es-EC" i="1">
                                      <a:latin typeface="Cambria Math"/>
                                    </a:rPr>
                                    <m:t>𝑛</m:t>
                                  </m:r>
                                </m:e>
                              </m:rad>
                            </m:den>
                          </m:f>
                        </m:den>
                      </m:f>
                    </m:oMath>
                  </m:oMathPara>
                </a14:m>
                <a:endParaRPr lang="es-MX" dirty="0"/>
              </a:p>
              <a:p>
                <a:pPr marL="114300" indent="0" algn="just">
                  <a:buNone/>
                </a:pPr>
                <a14:m>
                  <m:oMath xmlns:m="http://schemas.openxmlformats.org/officeDocument/2006/math">
                    <m:acc>
                      <m:accPr>
                        <m:chr m:val="̅"/>
                        <m:ctrlPr>
                          <a:rPr lang="es-MX" i="1" smtClean="0">
                            <a:latin typeface="Cambria Math" panose="02040503050406030204" pitchFamily="18" charset="0"/>
                          </a:rPr>
                        </m:ctrlPr>
                      </m:accPr>
                      <m:e>
                        <m:r>
                          <a:rPr lang="es-MX" b="0" i="1" smtClean="0">
                            <a:latin typeface="Cambria Math" panose="02040503050406030204" pitchFamily="18" charset="0"/>
                          </a:rPr>
                          <m:t>𝑋</m:t>
                        </m:r>
                      </m:e>
                    </m:acc>
                  </m:oMath>
                </a14:m>
                <a:r>
                  <a:rPr lang="es-MX" dirty="0"/>
                  <a:t> = media muestral</a:t>
                </a:r>
              </a:p>
              <a:p>
                <a:pPr marL="114300" indent="0" algn="just">
                  <a:buNone/>
                </a:pPr>
                <a:r>
                  <a:rPr lang="es-MX" dirty="0"/>
                  <a:t>µ = media poblacional</a:t>
                </a:r>
              </a:p>
              <a:p>
                <a:pPr algn="just">
                  <a:buFont typeface="Symbol" panose="05050102010706020507" pitchFamily="18" charset="2"/>
                  <a:buChar char="s"/>
                </a:pPr>
                <a:r>
                  <a:rPr lang="es-MX" dirty="0">
                    <a:sym typeface="Symbol" panose="05050102010706020507" pitchFamily="18" charset="2"/>
                  </a:rPr>
                  <a:t>= desviación estándar poblacional</a:t>
                </a:r>
              </a:p>
              <a:p>
                <a:pPr marL="114300" indent="0" algn="just">
                  <a:buNone/>
                </a:pPr>
                <a:r>
                  <a:rPr lang="es-MX" dirty="0">
                    <a:sym typeface="Symbol" panose="05050102010706020507" pitchFamily="18" charset="2"/>
                  </a:rPr>
                  <a:t>n = tamaño de la muestra</a:t>
                </a:r>
              </a:p>
              <a:p>
                <a:pPr algn="just">
                  <a:buFont typeface="Symbol" panose="05050102010706020507" pitchFamily="18" charset="2"/>
                  <a:buChar char="s"/>
                </a:pPr>
                <a:endParaRPr lang="es-MX" dirty="0"/>
              </a:p>
            </p:txBody>
          </p:sp>
        </mc:Choice>
        <mc:Fallback xmlns="">
          <p:sp>
            <p:nvSpPr>
              <p:cNvPr id="3" name="Marcador de contenido 2">
                <a:extLst>
                  <a:ext uri="{FF2B5EF4-FFF2-40B4-BE49-F238E27FC236}">
                    <a16:creationId xmlns:a16="http://schemas.microsoft.com/office/drawing/2014/main" id="{E3347141-89EC-479B-9153-06847AEB5E95}"/>
                  </a:ext>
                </a:extLst>
              </p:cNvPr>
              <p:cNvSpPr>
                <a:spLocks noGrp="1" noRot="1" noChangeAspect="1" noMove="1" noResize="1" noEditPoints="1" noAdjustHandles="1" noChangeArrowheads="1" noChangeShapeType="1" noTextEdit="1"/>
              </p:cNvSpPr>
              <p:nvPr>
                <p:ph idx="1"/>
              </p:nvPr>
            </p:nvSpPr>
            <p:spPr>
              <a:xfrm>
                <a:off x="179512" y="1556792"/>
                <a:ext cx="8784976" cy="5301208"/>
              </a:xfrm>
              <a:blipFill>
                <a:blip r:embed="rId2"/>
                <a:stretch>
                  <a:fillRect t="-920" r="-1040" b="-345"/>
                </a:stretch>
              </a:blipFill>
            </p:spPr>
            <p:txBody>
              <a:bodyPr/>
              <a:lstStyle/>
              <a:p>
                <a:r>
                  <a:rPr lang="es-EC">
                    <a:noFill/>
                  </a:rPr>
                  <a:t> </a:t>
                </a:r>
              </a:p>
            </p:txBody>
          </p:sp>
        </mc:Fallback>
      </mc:AlternateContent>
    </p:spTree>
    <p:extLst>
      <p:ext uri="{BB962C8B-B14F-4D97-AF65-F5344CB8AC3E}">
        <p14:creationId xmlns:p14="http://schemas.microsoft.com/office/powerpoint/2010/main" val="1778678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69C608A7-8726-44E5-9AD3-7ECE926243E0}"/>
                  </a:ext>
                </a:extLst>
              </p:cNvPr>
              <p:cNvSpPr>
                <a:spLocks noGrp="1"/>
              </p:cNvSpPr>
              <p:nvPr>
                <p:ph idx="1"/>
              </p:nvPr>
            </p:nvSpPr>
            <p:spPr/>
            <p:txBody>
              <a:bodyPr>
                <a:normAutofit fontScale="92500" lnSpcReduction="20000"/>
              </a:bodyPr>
              <a:lstStyle/>
              <a:p>
                <a:pPr marL="114300" indent="0">
                  <a:buNone/>
                </a:pPr>
                <a:r>
                  <a:rPr lang="es-EC" b="1" dirty="0">
                    <a:solidFill>
                      <a:srgbClr val="FF0000"/>
                    </a:solidFill>
                  </a:rPr>
                  <a:t>2.- Proporciones: </a:t>
                </a:r>
              </a:p>
              <a:p>
                <a:pPr marL="114300" indent="0">
                  <a:buNone/>
                </a:pPr>
                <a:r>
                  <a:rPr lang="es-MX" dirty="0"/>
                  <a:t>La puntuación </a:t>
                </a:r>
                <a:r>
                  <a:rPr lang="es-MX" i="1" dirty="0"/>
                  <a:t>z </a:t>
                </a:r>
                <a:r>
                  <a:rPr lang="es-MX" dirty="0"/>
                  <a:t>está dada por:</a:t>
                </a:r>
              </a:p>
              <a:p>
                <a:pPr marL="114300" indent="0">
                  <a:buNone/>
                </a:pPr>
                <a:endParaRPr lang="es-MX" b="1" dirty="0">
                  <a:solidFill>
                    <a:srgbClr val="FF0000"/>
                  </a:solidFill>
                </a:endParaRPr>
              </a:p>
              <a:p>
                <a:pPr marL="114300" indent="0">
                  <a:buNone/>
                </a:pPr>
                <a:endParaRPr lang="es-MX" b="1" dirty="0">
                  <a:solidFill>
                    <a:srgbClr val="FF0000"/>
                  </a:solidFill>
                </a:endParaRPr>
              </a:p>
              <a:p>
                <a:pPr marL="114300" indent="0">
                  <a:buNone/>
                </a:pPr>
                <a14:m>
                  <m:oMathPara xmlns:m="http://schemas.openxmlformats.org/officeDocument/2006/math">
                    <m:oMathParaPr>
                      <m:jc m:val="centerGroup"/>
                    </m:oMathParaPr>
                    <m:oMath xmlns:m="http://schemas.openxmlformats.org/officeDocument/2006/math">
                      <m:r>
                        <a:rPr lang="es-MX" b="1" i="1" smtClean="0">
                          <a:solidFill>
                            <a:srgbClr val="FF0000"/>
                          </a:solidFill>
                          <a:latin typeface="Cambria Math" panose="02040503050406030204" pitchFamily="18" charset="0"/>
                        </a:rPr>
                        <m:t>𝒛</m:t>
                      </m:r>
                      <m:r>
                        <a:rPr lang="es-MX" b="1" i="1" smtClean="0">
                          <a:solidFill>
                            <a:srgbClr val="FF0000"/>
                          </a:solidFill>
                          <a:latin typeface="Cambria Math" panose="02040503050406030204" pitchFamily="18" charset="0"/>
                        </a:rPr>
                        <m:t>=</m:t>
                      </m:r>
                      <m:f>
                        <m:fPr>
                          <m:ctrlPr>
                            <a:rPr lang="es-MX" b="1" i="1" smtClean="0">
                              <a:solidFill>
                                <a:schemeClr val="tx1"/>
                              </a:solidFill>
                              <a:latin typeface="Cambria Math" panose="02040503050406030204" pitchFamily="18" charset="0"/>
                            </a:rPr>
                          </m:ctrlPr>
                        </m:fPr>
                        <m:num>
                          <m:r>
                            <a:rPr lang="es-MX" b="1" i="1" smtClean="0">
                              <a:solidFill>
                                <a:schemeClr val="tx1"/>
                              </a:solidFill>
                              <a:latin typeface="Cambria Math" panose="02040503050406030204" pitchFamily="18" charset="0"/>
                            </a:rPr>
                            <m:t>𝒑</m:t>
                          </m:r>
                          <m:r>
                            <a:rPr lang="es-MX" b="1" i="1" smtClean="0">
                              <a:solidFill>
                                <a:schemeClr val="tx1"/>
                              </a:solidFill>
                              <a:latin typeface="Cambria Math" panose="02040503050406030204" pitchFamily="18" charset="0"/>
                            </a:rPr>
                            <m:t>−</m:t>
                          </m:r>
                          <m:sSub>
                            <m:sSubPr>
                              <m:ctrlPr>
                                <a:rPr lang="es-MX" b="1" i="1" smtClean="0">
                                  <a:solidFill>
                                    <a:schemeClr val="tx1"/>
                                  </a:solidFill>
                                  <a:latin typeface="Cambria Math" panose="02040503050406030204" pitchFamily="18" charset="0"/>
                                </a:rPr>
                              </m:ctrlPr>
                            </m:sSubPr>
                            <m:e>
                              <m:r>
                                <a:rPr lang="es-MX" b="1" i="1" smtClean="0">
                                  <a:solidFill>
                                    <a:schemeClr val="tx1"/>
                                  </a:solidFill>
                                  <a:latin typeface="Cambria Math" panose="02040503050406030204" pitchFamily="18" charset="0"/>
                                </a:rPr>
                                <m:t>𝒑</m:t>
                              </m:r>
                            </m:e>
                            <m:sub>
                              <m:r>
                                <a:rPr lang="es-MX" b="1" i="1" smtClean="0">
                                  <a:solidFill>
                                    <a:schemeClr val="tx1"/>
                                  </a:solidFill>
                                  <a:latin typeface="Cambria Math" panose="02040503050406030204" pitchFamily="18" charset="0"/>
                                </a:rPr>
                                <m:t>𝟎</m:t>
                              </m:r>
                            </m:sub>
                          </m:sSub>
                        </m:num>
                        <m:den>
                          <m:rad>
                            <m:radPr>
                              <m:degHide m:val="on"/>
                              <m:ctrlPr>
                                <a:rPr lang="es-MX" b="1" i="1" smtClean="0">
                                  <a:solidFill>
                                    <a:schemeClr val="tx1"/>
                                  </a:solidFill>
                                  <a:latin typeface="Cambria Math" panose="02040503050406030204" pitchFamily="18" charset="0"/>
                                </a:rPr>
                              </m:ctrlPr>
                            </m:radPr>
                            <m:deg/>
                            <m:e>
                              <m:f>
                                <m:fPr>
                                  <m:ctrlPr>
                                    <a:rPr lang="es-MX" b="1" i="1" smtClean="0">
                                      <a:solidFill>
                                        <a:schemeClr val="tx1"/>
                                      </a:solidFill>
                                      <a:latin typeface="Cambria Math" panose="02040503050406030204" pitchFamily="18" charset="0"/>
                                    </a:rPr>
                                  </m:ctrlPr>
                                </m:fPr>
                                <m:num>
                                  <m:sSub>
                                    <m:sSubPr>
                                      <m:ctrlPr>
                                        <a:rPr lang="es-MX" b="1" i="1" smtClean="0">
                                          <a:solidFill>
                                            <a:schemeClr val="tx1"/>
                                          </a:solidFill>
                                          <a:latin typeface="Cambria Math" panose="02040503050406030204" pitchFamily="18" charset="0"/>
                                        </a:rPr>
                                      </m:ctrlPr>
                                    </m:sSubPr>
                                    <m:e>
                                      <m:r>
                                        <a:rPr lang="es-MX" b="1" i="1" smtClean="0">
                                          <a:solidFill>
                                            <a:schemeClr val="tx1"/>
                                          </a:solidFill>
                                          <a:latin typeface="Cambria Math" panose="02040503050406030204" pitchFamily="18" charset="0"/>
                                        </a:rPr>
                                        <m:t>𝒑</m:t>
                                      </m:r>
                                    </m:e>
                                    <m:sub>
                                      <m:r>
                                        <a:rPr lang="es-MX" b="1" i="1" smtClean="0">
                                          <a:solidFill>
                                            <a:schemeClr val="tx1"/>
                                          </a:solidFill>
                                          <a:latin typeface="Cambria Math" panose="02040503050406030204" pitchFamily="18" charset="0"/>
                                        </a:rPr>
                                        <m:t>𝟎</m:t>
                                      </m:r>
                                    </m:sub>
                                  </m:sSub>
                                  <m:r>
                                    <a:rPr lang="es-MX" b="1" i="1" smtClean="0">
                                      <a:solidFill>
                                        <a:schemeClr val="tx1"/>
                                      </a:solidFill>
                                      <a:latin typeface="Cambria Math" panose="02040503050406030204" pitchFamily="18" charset="0"/>
                                    </a:rPr>
                                    <m:t>𝒒</m:t>
                                  </m:r>
                                  <m:r>
                                    <a:rPr lang="es-ES" b="1" i="1" smtClean="0">
                                      <a:solidFill>
                                        <a:schemeClr val="tx1"/>
                                      </a:solidFill>
                                      <a:latin typeface="Cambria Math" panose="02040503050406030204" pitchFamily="18" charset="0"/>
                                    </a:rPr>
                                    <m:t>𝒐</m:t>
                                  </m:r>
                                </m:num>
                                <m:den>
                                  <m:r>
                                    <a:rPr lang="es-MX" b="1" i="1" smtClean="0">
                                      <a:solidFill>
                                        <a:schemeClr val="tx1"/>
                                      </a:solidFill>
                                      <a:latin typeface="Cambria Math" panose="02040503050406030204" pitchFamily="18" charset="0"/>
                                    </a:rPr>
                                    <m:t>𝒏</m:t>
                                  </m:r>
                                </m:den>
                              </m:f>
                            </m:e>
                          </m:rad>
                        </m:den>
                      </m:f>
                    </m:oMath>
                  </m:oMathPara>
                </a14:m>
                <a:endParaRPr lang="es-MX" b="1" dirty="0">
                  <a:solidFill>
                    <a:srgbClr val="FF0000"/>
                  </a:solidFill>
                </a:endParaRPr>
              </a:p>
              <a:p>
                <a:pPr marL="114300" indent="0">
                  <a:buNone/>
                </a:pPr>
                <a:endParaRPr lang="es-MX" b="1" dirty="0">
                  <a:solidFill>
                    <a:srgbClr val="FF0000"/>
                  </a:solidFill>
                </a:endParaRPr>
              </a:p>
              <a:p>
                <a:pPr marL="114300" indent="0">
                  <a:buNone/>
                </a:pPr>
                <a:r>
                  <a:rPr lang="es-MX" dirty="0">
                    <a:solidFill>
                      <a:schemeClr val="tx1"/>
                    </a:solidFill>
                  </a:rPr>
                  <a:t>p= Proporción de éxitos en una muestra</a:t>
                </a:r>
              </a:p>
              <a:p>
                <a:pPr marL="114300" indent="0">
                  <a:buNone/>
                </a:pPr>
                <a14:m>
                  <m:oMath xmlns:m="http://schemas.openxmlformats.org/officeDocument/2006/math">
                    <m:sSub>
                      <m:sSubPr>
                        <m:ctrlPr>
                          <a:rPr lang="es-MX" i="1" smtClean="0">
                            <a:solidFill>
                              <a:schemeClr val="tx1"/>
                            </a:solidFill>
                            <a:latin typeface="Cambria Math" panose="02040503050406030204" pitchFamily="18" charset="0"/>
                          </a:rPr>
                        </m:ctrlPr>
                      </m:sSubPr>
                      <m:e>
                        <m:r>
                          <a:rPr lang="es-MX" b="0" i="1" smtClean="0">
                            <a:solidFill>
                              <a:schemeClr val="tx1"/>
                            </a:solidFill>
                            <a:latin typeface="Cambria Math" panose="02040503050406030204" pitchFamily="18" charset="0"/>
                          </a:rPr>
                          <m:t>𝑝</m:t>
                        </m:r>
                      </m:e>
                      <m:sub>
                        <m:r>
                          <a:rPr lang="es-MX" b="0" i="1" smtClean="0">
                            <a:solidFill>
                              <a:schemeClr val="tx1"/>
                            </a:solidFill>
                            <a:latin typeface="Cambria Math" panose="02040503050406030204" pitchFamily="18" charset="0"/>
                          </a:rPr>
                          <m:t>0</m:t>
                        </m:r>
                      </m:sub>
                    </m:sSub>
                  </m:oMath>
                </a14:m>
                <a:r>
                  <a:rPr lang="es-MX" dirty="0">
                    <a:solidFill>
                      <a:schemeClr val="tx1"/>
                    </a:solidFill>
                  </a:rPr>
                  <a:t>= Proporción poblacional de éxitos </a:t>
                </a:r>
              </a:p>
              <a:p>
                <a:pPr marL="114300" indent="0">
                  <a:buNone/>
                </a:pPr>
                <a:r>
                  <a:rPr lang="es-MX" dirty="0">
                    <a:solidFill>
                      <a:schemeClr val="tx1"/>
                    </a:solidFill>
                  </a:rPr>
                  <a:t>n= Es el tamaño de la muestra</a:t>
                </a:r>
              </a:p>
              <a:p>
                <a:pPr marL="114300" indent="0">
                  <a:buNone/>
                </a:pPr>
                <a14:m>
                  <m:oMathPara xmlns:m="http://schemas.openxmlformats.org/officeDocument/2006/math">
                    <m:oMathParaPr>
                      <m:jc m:val="left"/>
                    </m:oMathParaPr>
                    <m:oMath xmlns:m="http://schemas.openxmlformats.org/officeDocument/2006/math">
                      <m:r>
                        <a:rPr lang="es-MX" b="0" i="1" smtClean="0">
                          <a:solidFill>
                            <a:schemeClr val="tx1"/>
                          </a:solidFill>
                          <a:latin typeface="Cambria Math" panose="02040503050406030204" pitchFamily="18" charset="0"/>
                        </a:rPr>
                        <m:t>𝑞</m:t>
                      </m:r>
                      <m:r>
                        <a:rPr lang="es-MX" b="0" i="1" smtClean="0">
                          <a:solidFill>
                            <a:schemeClr val="tx1"/>
                          </a:solidFill>
                          <a:latin typeface="Cambria Math" panose="02040503050406030204" pitchFamily="18" charset="0"/>
                        </a:rPr>
                        <m:t>=1−</m:t>
                      </m:r>
                      <m:r>
                        <a:rPr lang="es-MX" b="0" i="1" smtClean="0">
                          <a:solidFill>
                            <a:schemeClr val="tx1"/>
                          </a:solidFill>
                          <a:latin typeface="Cambria Math" panose="02040503050406030204" pitchFamily="18" charset="0"/>
                        </a:rPr>
                        <m:t>𝑝</m:t>
                      </m:r>
                    </m:oMath>
                  </m:oMathPara>
                </a14:m>
                <a:endParaRPr lang="es-MX" dirty="0">
                  <a:solidFill>
                    <a:schemeClr val="tx1"/>
                  </a:solidFill>
                </a:endParaRPr>
              </a:p>
              <a:p>
                <a:pPr marL="114300" indent="0">
                  <a:buNone/>
                </a:pPr>
                <a:r>
                  <a:rPr lang="es-MX" dirty="0" err="1">
                    <a:solidFill>
                      <a:schemeClr val="tx1"/>
                    </a:solidFill>
                  </a:rPr>
                  <a:t>qo</a:t>
                </a:r>
                <a:r>
                  <a:rPr lang="es-MX" dirty="0">
                    <a:solidFill>
                      <a:schemeClr val="tx1"/>
                    </a:solidFill>
                  </a:rPr>
                  <a:t>=1-po</a:t>
                </a:r>
              </a:p>
            </p:txBody>
          </p:sp>
        </mc:Choice>
        <mc:Fallback>
          <p:sp>
            <p:nvSpPr>
              <p:cNvPr id="3" name="Marcador de contenido 2">
                <a:extLst>
                  <a:ext uri="{FF2B5EF4-FFF2-40B4-BE49-F238E27FC236}">
                    <a16:creationId xmlns:a16="http://schemas.microsoft.com/office/drawing/2014/main" id="{69C608A7-8726-44E5-9AD3-7ECE926243E0}"/>
                  </a:ext>
                </a:extLst>
              </p:cNvPr>
              <p:cNvSpPr>
                <a:spLocks noGrp="1" noRot="1" noChangeAspect="1" noMove="1" noResize="1" noEditPoints="1" noAdjustHandles="1" noChangeArrowheads="1" noChangeShapeType="1" noTextEdit="1"/>
              </p:cNvSpPr>
              <p:nvPr>
                <p:ph idx="1"/>
              </p:nvPr>
            </p:nvSpPr>
            <p:spPr>
              <a:blipFill>
                <a:blip r:embed="rId2"/>
                <a:stretch>
                  <a:fillRect t="-2510" b="-2789"/>
                </a:stretch>
              </a:blipFill>
            </p:spPr>
            <p:txBody>
              <a:bodyPr/>
              <a:lstStyle/>
              <a:p>
                <a:r>
                  <a:rPr lang="es-EC">
                    <a:noFill/>
                  </a:rPr>
                  <a:t> </a:t>
                </a:r>
              </a:p>
            </p:txBody>
          </p:sp>
        </mc:Fallback>
      </mc:AlternateContent>
      <p:sp>
        <p:nvSpPr>
          <p:cNvPr id="4" name="Título 1">
            <a:extLst>
              <a:ext uri="{FF2B5EF4-FFF2-40B4-BE49-F238E27FC236}">
                <a16:creationId xmlns:a16="http://schemas.microsoft.com/office/drawing/2014/main" id="{2D4BFC87-952A-48B5-AC04-90D6D3E14581}"/>
              </a:ext>
            </a:extLst>
          </p:cNvPr>
          <p:cNvSpPr>
            <a:spLocks noGrp="1"/>
          </p:cNvSpPr>
          <p:nvPr>
            <p:ph type="title"/>
          </p:nvPr>
        </p:nvSpPr>
        <p:spPr>
          <a:xfrm>
            <a:off x="426128" y="408372"/>
            <a:ext cx="8260672" cy="1039427"/>
          </a:xfrm>
        </p:spPr>
        <p:txBody>
          <a:bodyPr/>
          <a:lstStyle/>
          <a:p>
            <a:r>
              <a:rPr lang="es-EC" dirty="0"/>
              <a:t>Pruebas especiales</a:t>
            </a:r>
          </a:p>
        </p:txBody>
      </p:sp>
    </p:spTree>
    <p:extLst>
      <p:ext uri="{BB962C8B-B14F-4D97-AF65-F5344CB8AC3E}">
        <p14:creationId xmlns:p14="http://schemas.microsoft.com/office/powerpoint/2010/main" val="4166217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2CADC9-5C2D-4265-8103-C3ED5B2ACE09}"/>
              </a:ext>
            </a:extLst>
          </p:cNvPr>
          <p:cNvSpPr>
            <a:spLocks noGrp="1"/>
          </p:cNvSpPr>
          <p:nvPr>
            <p:ph type="title"/>
          </p:nvPr>
        </p:nvSpPr>
        <p:spPr/>
        <p:txBody>
          <a:bodyPr/>
          <a:lstStyle/>
          <a:p>
            <a:r>
              <a:rPr lang="es-EC" dirty="0"/>
              <a:t>ejemplos</a:t>
            </a:r>
          </a:p>
        </p:txBody>
      </p:sp>
      <p:sp>
        <p:nvSpPr>
          <p:cNvPr id="3" name="Marcador de contenido 2">
            <a:extLst>
              <a:ext uri="{FF2B5EF4-FFF2-40B4-BE49-F238E27FC236}">
                <a16:creationId xmlns:a16="http://schemas.microsoft.com/office/drawing/2014/main" id="{F88216B4-C974-47AF-95AE-744C73B009F3}"/>
              </a:ext>
            </a:extLst>
          </p:cNvPr>
          <p:cNvSpPr>
            <a:spLocks noGrp="1"/>
          </p:cNvSpPr>
          <p:nvPr>
            <p:ph idx="1"/>
          </p:nvPr>
        </p:nvSpPr>
        <p:spPr/>
        <p:txBody>
          <a:bodyPr>
            <a:normAutofit/>
          </a:bodyPr>
          <a:lstStyle/>
          <a:p>
            <a:r>
              <a:rPr lang="es-MX" dirty="0"/>
              <a:t>Un fabricante de equipo deportivo desarrollo un nuevo sedal para pesca sintético que, según afirma, tiene una resistencia media a la rotura de 8 kilogramos con una desviación estándar de 0.5 kilogramos. Pruebe la </a:t>
            </a:r>
            <a:r>
              <a:rPr lang="es-MX" dirty="0" err="1"/>
              <a:t>hipótesis</a:t>
            </a:r>
            <a:r>
              <a:rPr lang="es-MX" dirty="0"/>
              <a:t> de que </a:t>
            </a:r>
            <a:r>
              <a:rPr lang="es-MX" i="1" dirty="0"/>
              <a:t>μ </a:t>
            </a:r>
            <a:r>
              <a:rPr lang="es-MX" dirty="0"/>
              <a:t>= 8 kilogramos contra la alternativa de que </a:t>
            </a:r>
            <a:r>
              <a:rPr lang="es-MX" i="1" dirty="0"/>
              <a:t>μ </a:t>
            </a:r>
            <a:r>
              <a:rPr lang="es-MX" dirty="0"/>
              <a:t>≠ 8 kilogramos si se prueba una muestra aleatoria de 50 sedales y se encuentra que tienen una resistencia media a la rotura de 7.8 kilogramos. Utilice un nivel </a:t>
            </a:r>
            <a:r>
              <a:rPr lang="es-EC" dirty="0"/>
              <a:t>de significancia de 0.01.</a:t>
            </a:r>
          </a:p>
        </p:txBody>
      </p:sp>
    </p:spTree>
    <p:extLst>
      <p:ext uri="{BB962C8B-B14F-4D97-AF65-F5344CB8AC3E}">
        <p14:creationId xmlns:p14="http://schemas.microsoft.com/office/powerpoint/2010/main" val="3604703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AE4123-CE91-4606-861F-67DA6EE748BA}"/>
              </a:ext>
            </a:extLst>
          </p:cNvPr>
          <p:cNvSpPr>
            <a:spLocks noGrp="1"/>
          </p:cNvSpPr>
          <p:nvPr>
            <p:ph type="title"/>
          </p:nvPr>
        </p:nvSpPr>
        <p:spPr/>
        <p:txBody>
          <a:bodyPr/>
          <a:lstStyle/>
          <a:p>
            <a:r>
              <a:rPr lang="es-EC" dirty="0"/>
              <a:t>Ejemplo 1:</a:t>
            </a:r>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AD436F3A-FCE8-4AD3-B0FC-F694FB2E4866}"/>
                  </a:ext>
                </a:extLst>
              </p:cNvPr>
              <p:cNvSpPr>
                <a:spLocks noGrp="1"/>
              </p:cNvSpPr>
              <p:nvPr>
                <p:ph idx="1"/>
              </p:nvPr>
            </p:nvSpPr>
            <p:spPr>
              <a:xfrm>
                <a:off x="457200" y="1628800"/>
                <a:ext cx="8229600" cy="5031480"/>
              </a:xfrm>
            </p:spPr>
            <p:txBody>
              <a:bodyPr>
                <a:normAutofit/>
              </a:bodyPr>
              <a:lstStyle/>
              <a:p>
                <a:pPr marL="114300" indent="0">
                  <a:buNone/>
                </a:pPr>
                <a:r>
                  <a:rPr lang="pt-BR" sz="1800" b="1" dirty="0"/>
                  <a:t>1</a:t>
                </a:r>
                <a:r>
                  <a:rPr lang="pt-BR" sz="1800" i="1" dirty="0"/>
                  <a:t>. H</a:t>
                </a:r>
                <a:r>
                  <a:rPr lang="pt-BR" sz="1800" dirty="0"/>
                  <a:t>0: </a:t>
                </a:r>
                <a:r>
                  <a:rPr lang="pt-BR" sz="1800" i="1" dirty="0"/>
                  <a:t>μ </a:t>
                </a:r>
                <a:r>
                  <a:rPr lang="pt-BR" sz="1800" dirty="0"/>
                  <a:t>= 8 </a:t>
                </a:r>
                <a:r>
                  <a:rPr lang="pt-BR" sz="1800" dirty="0" err="1"/>
                  <a:t>kilogramos</a:t>
                </a:r>
                <a:r>
                  <a:rPr lang="pt-BR" sz="1800" dirty="0"/>
                  <a:t>.</a:t>
                </a:r>
              </a:p>
              <a:p>
                <a:pPr marL="114300" indent="0">
                  <a:buNone/>
                </a:pPr>
                <a:r>
                  <a:rPr lang="pt-BR" sz="1800" b="1" dirty="0"/>
                  <a:t>2</a:t>
                </a:r>
                <a:r>
                  <a:rPr lang="pt-BR" sz="1800" i="1" dirty="0"/>
                  <a:t>. H</a:t>
                </a:r>
                <a:r>
                  <a:rPr lang="pt-BR" sz="1800" dirty="0"/>
                  <a:t>1: </a:t>
                </a:r>
                <a:r>
                  <a:rPr lang="pt-BR" sz="1800" i="1" dirty="0"/>
                  <a:t>μ </a:t>
                </a:r>
                <a:r>
                  <a:rPr lang="pt-BR" sz="1800" dirty="0"/>
                  <a:t>≠ 8 </a:t>
                </a:r>
                <a:r>
                  <a:rPr lang="pt-BR" sz="1800" dirty="0" err="1"/>
                  <a:t>kilogramos</a:t>
                </a:r>
                <a:r>
                  <a:rPr lang="pt-BR" sz="1800" dirty="0"/>
                  <a:t>.</a:t>
                </a:r>
              </a:p>
              <a:p>
                <a:pPr marL="114300" indent="0">
                  <a:buNone/>
                </a:pPr>
                <a:r>
                  <a:rPr lang="el-GR" sz="1800" b="1" dirty="0"/>
                  <a:t>3. </a:t>
                </a:r>
                <a:r>
                  <a:rPr lang="el-GR" sz="1800" i="1" dirty="0"/>
                  <a:t>α </a:t>
                </a:r>
                <a:r>
                  <a:rPr lang="el-GR" sz="1800" dirty="0"/>
                  <a:t>= 0.01.</a:t>
                </a:r>
              </a:p>
              <a:p>
                <a:pPr marL="114300" indent="0">
                  <a:buNone/>
                </a:pPr>
                <a:r>
                  <a:rPr lang="es-MX" sz="1800" b="1" dirty="0"/>
                  <a:t>4. </a:t>
                </a:r>
                <a:r>
                  <a:rPr lang="es-MX" sz="1800" dirty="0"/>
                  <a:t>Cálculos: </a:t>
                </a:r>
              </a:p>
              <a:p>
                <a:pPr marL="114300" indent="0" algn="just">
                  <a:buNone/>
                </a:pPr>
                <a14:m>
                  <m:oMath xmlns:m="http://schemas.openxmlformats.org/officeDocument/2006/math">
                    <m:acc>
                      <m:accPr>
                        <m:chr m:val="̅"/>
                        <m:ctrlPr>
                          <a:rPr lang="es-MX" sz="1800" i="1">
                            <a:latin typeface="Cambria Math" panose="02040503050406030204" pitchFamily="18" charset="0"/>
                          </a:rPr>
                        </m:ctrlPr>
                      </m:accPr>
                      <m:e>
                        <m:r>
                          <a:rPr lang="es-MX" sz="1800" i="1">
                            <a:latin typeface="Cambria Math" panose="02040503050406030204" pitchFamily="18" charset="0"/>
                          </a:rPr>
                          <m:t>𝑋</m:t>
                        </m:r>
                      </m:e>
                    </m:acc>
                  </m:oMath>
                </a14:m>
                <a:r>
                  <a:rPr lang="es-MX" sz="1800" dirty="0"/>
                  <a:t> = 7,8</a:t>
                </a:r>
              </a:p>
              <a:p>
                <a:pPr marL="114300" indent="0" algn="just">
                  <a:buNone/>
                </a:pPr>
                <a:r>
                  <a:rPr lang="es-MX" sz="1800" dirty="0"/>
                  <a:t>µ = 8</a:t>
                </a:r>
              </a:p>
              <a:p>
                <a:pPr algn="just">
                  <a:buFont typeface="Symbol" panose="05050102010706020507" pitchFamily="18" charset="2"/>
                  <a:buChar char="s"/>
                </a:pPr>
                <a:r>
                  <a:rPr lang="es-MX" sz="1800" dirty="0">
                    <a:sym typeface="Symbol" panose="05050102010706020507" pitchFamily="18" charset="2"/>
                  </a:rPr>
                  <a:t>= 0,5                   </a:t>
                </a:r>
                <a14:m>
                  <m:oMath xmlns:m="http://schemas.openxmlformats.org/officeDocument/2006/math">
                    <m:r>
                      <a:rPr lang="es-MX" sz="1800" i="1">
                        <a:latin typeface="Cambria Math" panose="02040503050406030204" pitchFamily="18" charset="0"/>
                      </a:rPr>
                      <m:t>𝑧</m:t>
                    </m:r>
                    <m:r>
                      <a:rPr lang="es-EC" sz="1800" i="1">
                        <a:latin typeface="Cambria Math"/>
                      </a:rPr>
                      <m:t>=</m:t>
                    </m:r>
                    <m:f>
                      <m:fPr>
                        <m:ctrlPr>
                          <a:rPr lang="es-EC" sz="1800" i="1">
                            <a:latin typeface="Cambria Math" panose="02040503050406030204" pitchFamily="18" charset="0"/>
                          </a:rPr>
                        </m:ctrlPr>
                      </m:fPr>
                      <m:num>
                        <m:acc>
                          <m:accPr>
                            <m:chr m:val="̅"/>
                            <m:ctrlPr>
                              <a:rPr lang="es-EC" sz="1800" i="1">
                                <a:latin typeface="Cambria Math" panose="02040503050406030204" pitchFamily="18" charset="0"/>
                              </a:rPr>
                            </m:ctrlPr>
                          </m:accPr>
                          <m:e>
                            <m:r>
                              <a:rPr lang="es-MX" sz="1800" i="1">
                                <a:latin typeface="Cambria Math" panose="02040503050406030204" pitchFamily="18" charset="0"/>
                              </a:rPr>
                              <m:t>𝑋</m:t>
                            </m:r>
                          </m:e>
                        </m:acc>
                        <m:r>
                          <a:rPr lang="es-EC" sz="1800" i="1">
                            <a:latin typeface="Cambria Math"/>
                          </a:rPr>
                          <m:t>−</m:t>
                        </m:r>
                        <m:r>
                          <m:rPr>
                            <m:nor/>
                          </m:rPr>
                          <a:rPr lang="es-ES" sz="1800" dirty="0"/>
                          <m:t>µ</m:t>
                        </m:r>
                      </m:num>
                      <m:den>
                        <m:f>
                          <m:fPr>
                            <m:ctrlPr>
                              <a:rPr lang="es-EC" sz="1800" i="1">
                                <a:latin typeface="Cambria Math" panose="02040503050406030204" pitchFamily="18" charset="0"/>
                              </a:rPr>
                            </m:ctrlPr>
                          </m:fPr>
                          <m:num>
                            <m:r>
                              <a:rPr lang="es-EC" sz="1800" i="1">
                                <a:latin typeface="Cambria Math"/>
                                <a:ea typeface="Cambria Math"/>
                              </a:rPr>
                              <m:t>𝜎</m:t>
                            </m:r>
                          </m:num>
                          <m:den>
                            <m:rad>
                              <m:radPr>
                                <m:degHide m:val="on"/>
                                <m:ctrlPr>
                                  <a:rPr lang="es-EC" sz="1800" i="1">
                                    <a:latin typeface="Cambria Math" panose="02040503050406030204" pitchFamily="18" charset="0"/>
                                  </a:rPr>
                                </m:ctrlPr>
                              </m:radPr>
                              <m:deg/>
                              <m:e>
                                <m:r>
                                  <a:rPr lang="es-EC" sz="1800" i="1">
                                    <a:latin typeface="Cambria Math"/>
                                  </a:rPr>
                                  <m:t>𝑛</m:t>
                                </m:r>
                              </m:e>
                            </m:rad>
                          </m:den>
                        </m:f>
                      </m:den>
                    </m:f>
                    <m:r>
                      <a:rPr lang="es-MX" sz="1800" i="1">
                        <a:latin typeface="Cambria Math" panose="02040503050406030204" pitchFamily="18" charset="0"/>
                      </a:rPr>
                      <m:t>=</m:t>
                    </m:r>
                    <m:f>
                      <m:fPr>
                        <m:ctrlPr>
                          <a:rPr lang="es-MX" sz="1800" i="1">
                            <a:latin typeface="Cambria Math" panose="02040503050406030204" pitchFamily="18" charset="0"/>
                          </a:rPr>
                        </m:ctrlPr>
                      </m:fPr>
                      <m:num>
                        <m:r>
                          <a:rPr lang="es-MX" sz="1800" i="1">
                            <a:latin typeface="Cambria Math" panose="02040503050406030204" pitchFamily="18" charset="0"/>
                          </a:rPr>
                          <m:t>7,8−8</m:t>
                        </m:r>
                      </m:num>
                      <m:den>
                        <m:f>
                          <m:fPr>
                            <m:ctrlPr>
                              <a:rPr lang="es-MX" sz="1800" i="1">
                                <a:latin typeface="Cambria Math" panose="02040503050406030204" pitchFamily="18" charset="0"/>
                              </a:rPr>
                            </m:ctrlPr>
                          </m:fPr>
                          <m:num>
                            <m:r>
                              <a:rPr lang="es-MX" sz="1800" i="1">
                                <a:latin typeface="Cambria Math" panose="02040503050406030204" pitchFamily="18" charset="0"/>
                              </a:rPr>
                              <m:t>0,5</m:t>
                            </m:r>
                          </m:num>
                          <m:den>
                            <m:rad>
                              <m:radPr>
                                <m:degHide m:val="on"/>
                                <m:ctrlPr>
                                  <a:rPr lang="es-MX" sz="1800" i="1">
                                    <a:latin typeface="Cambria Math" panose="02040503050406030204" pitchFamily="18" charset="0"/>
                                  </a:rPr>
                                </m:ctrlPr>
                              </m:radPr>
                              <m:deg/>
                              <m:e>
                                <m:r>
                                  <a:rPr lang="es-MX" sz="1800" i="1">
                                    <a:latin typeface="Cambria Math" panose="02040503050406030204" pitchFamily="18" charset="0"/>
                                  </a:rPr>
                                  <m:t>50</m:t>
                                </m:r>
                              </m:e>
                            </m:rad>
                          </m:den>
                        </m:f>
                      </m:den>
                    </m:f>
                    <m:r>
                      <a:rPr lang="es-MX" sz="1800" i="1">
                        <a:latin typeface="Cambria Math" panose="02040503050406030204" pitchFamily="18" charset="0"/>
                      </a:rPr>
                      <m:t>=−2,83</m:t>
                    </m:r>
                  </m:oMath>
                </a14:m>
                <a:endParaRPr lang="es-MX" sz="1800" b="1" dirty="0"/>
              </a:p>
              <a:p>
                <a:pPr marL="114300" indent="0" algn="just">
                  <a:buNone/>
                </a:pPr>
                <a:r>
                  <a:rPr lang="es-MX" sz="1800" dirty="0">
                    <a:sym typeface="Symbol" panose="05050102010706020507" pitchFamily="18" charset="2"/>
                  </a:rPr>
                  <a:t>n = 50</a:t>
                </a:r>
              </a:p>
              <a:p>
                <a:pPr marL="114300" indent="0" algn="just">
                  <a:buNone/>
                </a:pPr>
                <a:r>
                  <a:rPr lang="es-MX" sz="1800" b="1" dirty="0">
                    <a:sym typeface="Symbol" panose="05050102010706020507" pitchFamily="18" charset="2"/>
                  </a:rPr>
                  <a:t>5.- </a:t>
                </a:r>
                <a:r>
                  <a:rPr lang="es-MX" sz="1800" dirty="0">
                    <a:sym typeface="Symbol" panose="05050102010706020507" pitchFamily="18" charset="2"/>
                  </a:rPr>
                  <a:t>Regla de Decisión</a:t>
                </a:r>
              </a:p>
              <a:p>
                <a:pPr marL="114300" indent="0">
                  <a:buNone/>
                </a:pPr>
                <a:endParaRPr lang="es-MX" sz="1800" b="1" dirty="0"/>
              </a:p>
              <a:p>
                <a:pPr marL="114300" indent="0">
                  <a:buNone/>
                </a:pPr>
                <a:r>
                  <a:rPr lang="es-MX" sz="1800" dirty="0"/>
                  <a:t>.</a:t>
                </a:r>
                <a:endParaRPr lang="es-EC" sz="1800" dirty="0"/>
              </a:p>
            </p:txBody>
          </p:sp>
        </mc:Choice>
        <mc:Fallback xmlns="">
          <p:sp>
            <p:nvSpPr>
              <p:cNvPr id="3" name="Marcador de contenido 2">
                <a:extLst>
                  <a:ext uri="{FF2B5EF4-FFF2-40B4-BE49-F238E27FC236}">
                    <a16:creationId xmlns:a16="http://schemas.microsoft.com/office/drawing/2014/main" id="{AD436F3A-FCE8-4AD3-B0FC-F694FB2E4866}"/>
                  </a:ext>
                </a:extLst>
              </p:cNvPr>
              <p:cNvSpPr>
                <a:spLocks noGrp="1" noRot="1" noChangeAspect="1" noMove="1" noResize="1" noEditPoints="1" noAdjustHandles="1" noChangeArrowheads="1" noChangeShapeType="1" noTextEdit="1"/>
              </p:cNvSpPr>
              <p:nvPr>
                <p:ph idx="1"/>
              </p:nvPr>
            </p:nvSpPr>
            <p:spPr>
              <a:xfrm>
                <a:off x="457200" y="1628800"/>
                <a:ext cx="8229600" cy="5031480"/>
              </a:xfrm>
              <a:blipFill>
                <a:blip r:embed="rId2"/>
                <a:stretch>
                  <a:fillRect t="-605"/>
                </a:stretch>
              </a:blipFill>
            </p:spPr>
            <p:txBody>
              <a:bodyPr/>
              <a:lstStyle/>
              <a:p>
                <a:r>
                  <a:rPr lang="es-EC">
                    <a:noFill/>
                  </a:rPr>
                  <a:t> </a:t>
                </a:r>
              </a:p>
            </p:txBody>
          </p:sp>
        </mc:Fallback>
      </mc:AlternateContent>
      <p:pic>
        <p:nvPicPr>
          <p:cNvPr id="4" name="Imagen 3">
            <a:extLst>
              <a:ext uri="{FF2B5EF4-FFF2-40B4-BE49-F238E27FC236}">
                <a16:creationId xmlns:a16="http://schemas.microsoft.com/office/drawing/2014/main" id="{B41FC899-105B-44D8-895F-887DE4D81C34}"/>
              </a:ext>
            </a:extLst>
          </p:cNvPr>
          <p:cNvPicPr>
            <a:picLocks noChangeAspect="1"/>
          </p:cNvPicPr>
          <p:nvPr/>
        </p:nvPicPr>
        <p:blipFill>
          <a:blip r:embed="rId3"/>
          <a:stretch>
            <a:fillRect/>
          </a:stretch>
        </p:blipFill>
        <p:spPr>
          <a:xfrm>
            <a:off x="683568" y="5013176"/>
            <a:ext cx="3505200" cy="1647104"/>
          </a:xfrm>
          <a:prstGeom prst="rect">
            <a:avLst/>
          </a:prstGeom>
        </p:spPr>
      </p:pic>
      <p:sp>
        <p:nvSpPr>
          <p:cNvPr id="5" name="CuadroTexto 4">
            <a:extLst>
              <a:ext uri="{FF2B5EF4-FFF2-40B4-BE49-F238E27FC236}">
                <a16:creationId xmlns:a16="http://schemas.microsoft.com/office/drawing/2014/main" id="{8594394B-F94E-4D85-A14F-FEF21CACF201}"/>
              </a:ext>
            </a:extLst>
          </p:cNvPr>
          <p:cNvSpPr txBox="1"/>
          <p:nvPr/>
        </p:nvSpPr>
        <p:spPr>
          <a:xfrm>
            <a:off x="4499992" y="5446965"/>
            <a:ext cx="4356704" cy="646331"/>
          </a:xfrm>
          <a:prstGeom prst="rect">
            <a:avLst/>
          </a:prstGeom>
          <a:noFill/>
        </p:spPr>
        <p:txBody>
          <a:bodyPr wrap="square" rtlCol="0">
            <a:spAutoFit/>
          </a:bodyPr>
          <a:lstStyle/>
          <a:p>
            <a:r>
              <a:rPr lang="es-EC" dirty="0"/>
              <a:t>-2,83&lt;-2,58 Entonces se encuentra en la región de rechazo de Ho</a:t>
            </a:r>
          </a:p>
        </p:txBody>
      </p:sp>
    </p:spTree>
    <p:extLst>
      <p:ext uri="{BB962C8B-B14F-4D97-AF65-F5344CB8AC3E}">
        <p14:creationId xmlns:p14="http://schemas.microsoft.com/office/powerpoint/2010/main" val="4057758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413711-ED0A-4341-9E77-E418FB69A1A3}"/>
              </a:ext>
            </a:extLst>
          </p:cNvPr>
          <p:cNvSpPr>
            <a:spLocks noGrp="1"/>
          </p:cNvSpPr>
          <p:nvPr>
            <p:ph type="title"/>
          </p:nvPr>
        </p:nvSpPr>
        <p:spPr/>
        <p:txBody>
          <a:bodyPr/>
          <a:lstStyle/>
          <a:p>
            <a:r>
              <a:rPr lang="es-EC" dirty="0"/>
              <a:t>Ejemplo 1:</a:t>
            </a:r>
          </a:p>
        </p:txBody>
      </p:sp>
      <p:sp>
        <p:nvSpPr>
          <p:cNvPr id="3" name="Marcador de contenido 2">
            <a:extLst>
              <a:ext uri="{FF2B5EF4-FFF2-40B4-BE49-F238E27FC236}">
                <a16:creationId xmlns:a16="http://schemas.microsoft.com/office/drawing/2014/main" id="{ACE3BF92-9D82-4532-91A2-91D68B7012C5}"/>
              </a:ext>
            </a:extLst>
          </p:cNvPr>
          <p:cNvSpPr>
            <a:spLocks noGrp="1"/>
          </p:cNvSpPr>
          <p:nvPr>
            <p:ph idx="1"/>
          </p:nvPr>
        </p:nvSpPr>
        <p:spPr/>
        <p:txBody>
          <a:bodyPr/>
          <a:lstStyle/>
          <a:p>
            <a:pPr marL="114300" indent="0">
              <a:buNone/>
            </a:pPr>
            <a:r>
              <a:rPr lang="es-MX" b="1" dirty="0"/>
              <a:t>6. Conclusión</a:t>
            </a:r>
            <a:r>
              <a:rPr lang="es-MX" dirty="0"/>
              <a:t>: </a:t>
            </a:r>
          </a:p>
          <a:p>
            <a:pPr marL="114300" indent="0">
              <a:buNone/>
            </a:pPr>
            <a:endParaRPr lang="es-MX" dirty="0"/>
          </a:p>
          <a:p>
            <a:pPr marL="114300" indent="0">
              <a:buNone/>
            </a:pPr>
            <a:r>
              <a:rPr lang="es-MX" dirty="0"/>
              <a:t>Rechazar </a:t>
            </a:r>
            <a:r>
              <a:rPr lang="es-MX" i="1" dirty="0"/>
              <a:t>H</a:t>
            </a:r>
            <a:r>
              <a:rPr lang="es-MX" dirty="0"/>
              <a:t>0 y concluir que la resistencia promedio a la rotura no es igual a 8 sino que, de hecho, es menor que 8 kilogramos</a:t>
            </a:r>
            <a:endParaRPr lang="es-EC" dirty="0"/>
          </a:p>
        </p:txBody>
      </p:sp>
    </p:spTree>
    <p:extLst>
      <p:ext uri="{BB962C8B-B14F-4D97-AF65-F5344CB8AC3E}">
        <p14:creationId xmlns:p14="http://schemas.microsoft.com/office/powerpoint/2010/main" val="3930519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6128" y="552388"/>
            <a:ext cx="8260672" cy="644364"/>
          </a:xfrm>
        </p:spPr>
        <p:txBody>
          <a:bodyPr/>
          <a:lstStyle/>
          <a:p>
            <a:r>
              <a:rPr lang="es-EC" dirty="0"/>
              <a:t>Ejemplo 2:</a:t>
            </a:r>
          </a:p>
        </p:txBody>
      </p:sp>
      <p:sp>
        <p:nvSpPr>
          <p:cNvPr id="3" name="2 Marcador de contenido"/>
          <p:cNvSpPr>
            <a:spLocks noGrp="1"/>
          </p:cNvSpPr>
          <p:nvPr>
            <p:ph idx="1"/>
          </p:nvPr>
        </p:nvSpPr>
        <p:spPr>
          <a:xfrm>
            <a:off x="251520" y="1752600"/>
            <a:ext cx="8435280" cy="4373563"/>
          </a:xfrm>
        </p:spPr>
        <p:txBody>
          <a:bodyPr>
            <a:normAutofit lnSpcReduction="10000"/>
          </a:bodyPr>
          <a:lstStyle/>
          <a:p>
            <a:pPr marL="114300" indent="0" algn="just">
              <a:buNone/>
            </a:pPr>
            <a:r>
              <a:rPr lang="es-ES" dirty="0"/>
              <a:t>Suponga una variable aleatoria  X para designar el peso de un pasajero de avión, que se interesa en conocer el peso promedio de todos los pasajeros. Como hay limitaciones de tiempo y dinero para pesarlos a todos, se toma una muestra de 36 pasajeros de la cual se obtiene una media </a:t>
            </a:r>
            <a:r>
              <a:rPr lang="es-ES" dirty="0" err="1"/>
              <a:t>muestral</a:t>
            </a:r>
            <a:r>
              <a:rPr lang="es-ES" dirty="0"/>
              <a:t>   de 160 libras. Suponga además que la distribución de los pasajeros tenga una distribución normal con desviación estándar </a:t>
            </a:r>
            <a:r>
              <a:rPr lang="es-ES" dirty="0">
                <a:sym typeface="Symbol"/>
              </a:rPr>
              <a:t></a:t>
            </a:r>
            <a:r>
              <a:rPr lang="es-ES" dirty="0"/>
              <a:t> = 30. Con un nivel de significancia de 0.05. ¿ Se puede concluir que el peso promedio de todos los pasajeros es menor que 170 libras</a:t>
            </a:r>
          </a:p>
          <a:p>
            <a:pPr marL="114300" indent="0">
              <a:buNone/>
            </a:pPr>
            <a:endParaRPr lang="es-EC" dirty="0"/>
          </a:p>
          <a:p>
            <a:pPr marL="114300" indent="0" algn="just">
              <a:buNone/>
            </a:pPr>
            <a:endParaRPr lang="es-EC" dirty="0"/>
          </a:p>
          <a:p>
            <a:pPr marL="114300" indent="0" algn="ctr">
              <a:buNone/>
            </a:pPr>
            <a:endParaRPr lang="es-EC" b="1" dirty="0"/>
          </a:p>
          <a:p>
            <a:pPr algn="just"/>
            <a:endParaRPr lang="es-EC" dirty="0"/>
          </a:p>
        </p:txBody>
      </p:sp>
    </p:spTree>
    <p:extLst>
      <p:ext uri="{BB962C8B-B14F-4D97-AF65-F5344CB8AC3E}">
        <p14:creationId xmlns:p14="http://schemas.microsoft.com/office/powerpoint/2010/main" val="3056727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a:t>Ejemplo 2:</a:t>
            </a:r>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p:txBody>
              <a:bodyPr/>
              <a:lstStyle/>
              <a:p>
                <a:pPr marL="114300" indent="0">
                  <a:buNone/>
                </a:pPr>
                <a:r>
                  <a:rPr lang="es-ES" b="1" dirty="0"/>
                  <a:t>1. H</a:t>
                </a:r>
                <a:r>
                  <a:rPr lang="es-ES" b="1" baseline="-25000" dirty="0"/>
                  <a:t>o</a:t>
                </a:r>
                <a:r>
                  <a:rPr lang="es-ES" b="1" dirty="0"/>
                  <a:t>; µ ≥ 170lb</a:t>
                </a:r>
              </a:p>
              <a:p>
                <a:pPr marL="114300" indent="0">
                  <a:buNone/>
                </a:pPr>
                <a:r>
                  <a:rPr lang="es-ES" b="1" dirty="0"/>
                  <a:t>2. H</a:t>
                </a:r>
                <a:r>
                  <a:rPr lang="es-ES" b="1" baseline="-25000" dirty="0"/>
                  <a:t>1</a:t>
                </a:r>
                <a:r>
                  <a:rPr lang="es-ES" b="1" dirty="0"/>
                  <a:t>: µ &lt; 170lb</a:t>
                </a:r>
                <a:endParaRPr lang="es-EC" b="1" dirty="0"/>
              </a:p>
              <a:p>
                <a:pPr marL="114300" indent="0">
                  <a:buNone/>
                </a:pPr>
                <a:r>
                  <a:rPr lang="el-GR" b="1" dirty="0"/>
                  <a:t>3. </a:t>
                </a:r>
                <a:r>
                  <a:rPr lang="el-GR" i="1" dirty="0"/>
                  <a:t>α </a:t>
                </a:r>
                <a:r>
                  <a:rPr lang="el-GR" dirty="0"/>
                  <a:t>= 0.0</a:t>
                </a:r>
                <a:r>
                  <a:rPr lang="es-MX" dirty="0"/>
                  <a:t>5</a:t>
                </a:r>
              </a:p>
              <a:p>
                <a:pPr marL="114300" indent="0">
                  <a:buNone/>
                </a:pPr>
                <a:r>
                  <a:rPr lang="es-MX" b="1" dirty="0"/>
                  <a:t>4.Cálculos</a:t>
                </a:r>
                <a:endParaRPr lang="es-EC" b="1" dirty="0"/>
              </a:p>
              <a:p>
                <a:pPr marL="114300" indent="0" algn="just">
                  <a:buNone/>
                </a:pPr>
                <a14:m>
                  <m:oMath xmlns:m="http://schemas.openxmlformats.org/officeDocument/2006/math">
                    <m:acc>
                      <m:accPr>
                        <m:chr m:val="̅"/>
                        <m:ctrlPr>
                          <a:rPr lang="es-MX" i="1">
                            <a:latin typeface="Cambria Math" panose="02040503050406030204" pitchFamily="18" charset="0"/>
                          </a:rPr>
                        </m:ctrlPr>
                      </m:accPr>
                      <m:e>
                        <m:r>
                          <a:rPr lang="es-MX" i="1">
                            <a:latin typeface="Cambria Math" panose="02040503050406030204" pitchFamily="18" charset="0"/>
                          </a:rPr>
                          <m:t>𝑋</m:t>
                        </m:r>
                      </m:e>
                    </m:acc>
                  </m:oMath>
                </a14:m>
                <a:r>
                  <a:rPr lang="es-MX" dirty="0"/>
                  <a:t> = 160 libras</a:t>
                </a:r>
              </a:p>
              <a:p>
                <a:pPr marL="114300" indent="0" algn="just">
                  <a:buNone/>
                </a:pPr>
                <a:r>
                  <a:rPr lang="es-MX" dirty="0"/>
                  <a:t>µ = 170 libras</a:t>
                </a:r>
              </a:p>
              <a:p>
                <a:pPr algn="just">
                  <a:buFont typeface="Symbol" panose="05050102010706020507" pitchFamily="18" charset="2"/>
                  <a:buChar char="s"/>
                </a:pPr>
                <a:r>
                  <a:rPr lang="es-MX" dirty="0">
                    <a:sym typeface="Symbol" panose="05050102010706020507" pitchFamily="18" charset="2"/>
                  </a:rPr>
                  <a:t>= 30                   </a:t>
                </a:r>
                <a14:m>
                  <m:oMath xmlns:m="http://schemas.openxmlformats.org/officeDocument/2006/math">
                    <m:r>
                      <a:rPr lang="es-MX" i="1">
                        <a:latin typeface="Cambria Math" panose="02040503050406030204" pitchFamily="18" charset="0"/>
                      </a:rPr>
                      <m:t>𝑧</m:t>
                    </m:r>
                    <m:r>
                      <a:rPr lang="es-EC" i="1">
                        <a:latin typeface="Cambria Math"/>
                      </a:rPr>
                      <m:t>=</m:t>
                    </m:r>
                    <m:f>
                      <m:fPr>
                        <m:ctrlPr>
                          <a:rPr lang="es-EC" i="1">
                            <a:latin typeface="Cambria Math" panose="02040503050406030204" pitchFamily="18" charset="0"/>
                          </a:rPr>
                        </m:ctrlPr>
                      </m:fPr>
                      <m:num>
                        <m:acc>
                          <m:accPr>
                            <m:chr m:val="̅"/>
                            <m:ctrlPr>
                              <a:rPr lang="es-EC" i="1">
                                <a:latin typeface="Cambria Math" panose="02040503050406030204" pitchFamily="18" charset="0"/>
                              </a:rPr>
                            </m:ctrlPr>
                          </m:accPr>
                          <m:e>
                            <m:r>
                              <a:rPr lang="es-MX" i="1">
                                <a:latin typeface="Cambria Math" panose="02040503050406030204" pitchFamily="18" charset="0"/>
                              </a:rPr>
                              <m:t>𝑋</m:t>
                            </m:r>
                          </m:e>
                        </m:acc>
                        <m:r>
                          <a:rPr lang="es-EC" i="1">
                            <a:latin typeface="Cambria Math"/>
                          </a:rPr>
                          <m:t>−</m:t>
                        </m:r>
                        <m:r>
                          <m:rPr>
                            <m:nor/>
                          </m:rPr>
                          <a:rPr lang="es-ES" dirty="0"/>
                          <m:t>µ</m:t>
                        </m:r>
                      </m:num>
                      <m:den>
                        <m:f>
                          <m:fPr>
                            <m:ctrlPr>
                              <a:rPr lang="es-EC" i="1">
                                <a:latin typeface="Cambria Math" panose="02040503050406030204" pitchFamily="18" charset="0"/>
                              </a:rPr>
                            </m:ctrlPr>
                          </m:fPr>
                          <m:num>
                            <m:r>
                              <a:rPr lang="es-EC" i="1">
                                <a:latin typeface="Cambria Math"/>
                                <a:ea typeface="Cambria Math"/>
                              </a:rPr>
                              <m:t>𝜎</m:t>
                            </m:r>
                          </m:num>
                          <m:den>
                            <m:rad>
                              <m:radPr>
                                <m:degHide m:val="on"/>
                                <m:ctrlPr>
                                  <a:rPr lang="es-EC" i="1">
                                    <a:latin typeface="Cambria Math" panose="02040503050406030204" pitchFamily="18" charset="0"/>
                                  </a:rPr>
                                </m:ctrlPr>
                              </m:radPr>
                              <m:deg/>
                              <m:e>
                                <m:r>
                                  <a:rPr lang="es-EC" i="1">
                                    <a:latin typeface="Cambria Math"/>
                                  </a:rPr>
                                  <m:t>𝑛</m:t>
                                </m:r>
                              </m:e>
                            </m:rad>
                          </m:den>
                        </m:f>
                      </m:den>
                    </m:f>
                    <m:r>
                      <a:rPr lang="es-MX" i="1">
                        <a:latin typeface="Cambria Math" panose="02040503050406030204" pitchFamily="18" charset="0"/>
                      </a:rPr>
                      <m:t>=</m:t>
                    </m:r>
                    <m:f>
                      <m:fPr>
                        <m:ctrlPr>
                          <a:rPr lang="es-MX" i="1">
                            <a:latin typeface="Cambria Math" panose="02040503050406030204" pitchFamily="18" charset="0"/>
                          </a:rPr>
                        </m:ctrlPr>
                      </m:fPr>
                      <m:num>
                        <m:r>
                          <a:rPr lang="es-MX" b="0" i="1" smtClean="0">
                            <a:latin typeface="Cambria Math" panose="02040503050406030204" pitchFamily="18" charset="0"/>
                          </a:rPr>
                          <m:t>160</m:t>
                        </m:r>
                        <m:r>
                          <a:rPr lang="es-MX" i="1">
                            <a:latin typeface="Cambria Math" panose="02040503050406030204" pitchFamily="18" charset="0"/>
                          </a:rPr>
                          <m:t>−</m:t>
                        </m:r>
                        <m:r>
                          <a:rPr lang="es-MX" b="0" i="1" smtClean="0">
                            <a:latin typeface="Cambria Math" panose="02040503050406030204" pitchFamily="18" charset="0"/>
                          </a:rPr>
                          <m:t>170</m:t>
                        </m:r>
                      </m:num>
                      <m:den>
                        <m:f>
                          <m:fPr>
                            <m:ctrlPr>
                              <a:rPr lang="es-MX" i="1">
                                <a:latin typeface="Cambria Math" panose="02040503050406030204" pitchFamily="18" charset="0"/>
                              </a:rPr>
                            </m:ctrlPr>
                          </m:fPr>
                          <m:num>
                            <m:r>
                              <a:rPr lang="es-MX" b="0" i="1" smtClean="0">
                                <a:latin typeface="Cambria Math" panose="02040503050406030204" pitchFamily="18" charset="0"/>
                              </a:rPr>
                              <m:t>30</m:t>
                            </m:r>
                          </m:num>
                          <m:den>
                            <m:rad>
                              <m:radPr>
                                <m:degHide m:val="on"/>
                                <m:ctrlPr>
                                  <a:rPr lang="es-MX" i="1">
                                    <a:latin typeface="Cambria Math" panose="02040503050406030204" pitchFamily="18" charset="0"/>
                                  </a:rPr>
                                </m:ctrlPr>
                              </m:radPr>
                              <m:deg/>
                              <m:e>
                                <m:r>
                                  <a:rPr lang="es-MX" b="0" i="1" smtClean="0">
                                    <a:latin typeface="Cambria Math" panose="02040503050406030204" pitchFamily="18" charset="0"/>
                                  </a:rPr>
                                  <m:t>36</m:t>
                                </m:r>
                              </m:e>
                            </m:rad>
                          </m:den>
                        </m:f>
                      </m:den>
                    </m:f>
                    <m:r>
                      <a:rPr lang="es-MX" i="1">
                        <a:latin typeface="Cambria Math" panose="02040503050406030204" pitchFamily="18" charset="0"/>
                      </a:rPr>
                      <m:t>=</m:t>
                    </m:r>
                    <m:r>
                      <a:rPr lang="es-MX" b="0" i="1" smtClean="0">
                        <a:latin typeface="Cambria Math" panose="02040503050406030204" pitchFamily="18" charset="0"/>
                      </a:rPr>
                      <m:t>−2</m:t>
                    </m:r>
                  </m:oMath>
                </a14:m>
                <a:endParaRPr lang="es-MX" b="1" dirty="0"/>
              </a:p>
              <a:p>
                <a:pPr marL="114300" indent="0" algn="just">
                  <a:buNone/>
                </a:pPr>
                <a:r>
                  <a:rPr lang="es-MX" dirty="0">
                    <a:sym typeface="Symbol" panose="05050102010706020507" pitchFamily="18" charset="2"/>
                  </a:rPr>
                  <a:t>n = 36</a:t>
                </a:r>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blipFill>
                <a:blip r:embed="rId2"/>
                <a:stretch>
                  <a:fillRect t="-1116"/>
                </a:stretch>
              </a:blipFill>
            </p:spPr>
            <p:txBody>
              <a:bodyPr/>
              <a:lstStyle/>
              <a:p>
                <a:r>
                  <a:rPr lang="es-EC">
                    <a:noFill/>
                  </a:rPr>
                  <a:t> </a:t>
                </a:r>
              </a:p>
            </p:txBody>
          </p:sp>
        </mc:Fallback>
      </mc:AlternateContent>
    </p:spTree>
    <p:extLst>
      <p:ext uri="{BB962C8B-B14F-4D97-AF65-F5344CB8AC3E}">
        <p14:creationId xmlns:p14="http://schemas.microsoft.com/office/powerpoint/2010/main" val="947560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a:t>HIPÓTESIS</a:t>
            </a:r>
          </a:p>
        </p:txBody>
      </p:sp>
      <p:sp>
        <p:nvSpPr>
          <p:cNvPr id="3" name="2 Marcador de contenido"/>
          <p:cNvSpPr>
            <a:spLocks noGrp="1"/>
          </p:cNvSpPr>
          <p:nvPr>
            <p:ph idx="1"/>
          </p:nvPr>
        </p:nvSpPr>
        <p:spPr>
          <a:xfrm>
            <a:off x="457200" y="1960240"/>
            <a:ext cx="8229600" cy="2980928"/>
          </a:xfrm>
        </p:spPr>
        <p:txBody>
          <a:bodyPr>
            <a:normAutofit fontScale="92500" lnSpcReduction="10000"/>
          </a:bodyPr>
          <a:lstStyle/>
          <a:p>
            <a:r>
              <a:rPr lang="es-EC" dirty="0"/>
              <a:t>Es una proposición que establece relaciones, entre los hechos</a:t>
            </a:r>
          </a:p>
          <a:p>
            <a:pPr marL="114300" indent="0">
              <a:buNone/>
            </a:pPr>
            <a:endParaRPr lang="es-EC" dirty="0"/>
          </a:p>
          <a:p>
            <a:r>
              <a:rPr lang="es-EC" dirty="0"/>
              <a:t>Una posible solución al problema</a:t>
            </a:r>
          </a:p>
          <a:p>
            <a:pPr marL="114300" indent="0">
              <a:buNone/>
            </a:pPr>
            <a:endParaRPr lang="es-EC" dirty="0"/>
          </a:p>
          <a:p>
            <a:r>
              <a:rPr lang="es-EC" dirty="0"/>
              <a:t>Relación entre las variables</a:t>
            </a:r>
          </a:p>
          <a:p>
            <a:pPr marL="114300" indent="0">
              <a:buNone/>
            </a:pPr>
            <a:endParaRPr lang="es-EC" dirty="0"/>
          </a:p>
          <a:p>
            <a:r>
              <a:rPr lang="es-EC" dirty="0"/>
              <a:t>Es un método de comprobación.</a:t>
            </a:r>
          </a:p>
        </p:txBody>
      </p:sp>
      <p:pic>
        <p:nvPicPr>
          <p:cNvPr id="1026" name="Picture 2" descr="http://www.sexualidadsana.com.pe/principal/images/stories/exitacion-cual-es-el-problem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2538124"/>
            <a:ext cx="2016224" cy="2691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938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6128" y="404665"/>
            <a:ext cx="8260672" cy="1296144"/>
          </a:xfrm>
        </p:spPr>
        <p:txBody>
          <a:bodyPr>
            <a:noAutofit/>
          </a:bodyPr>
          <a:lstStyle/>
          <a:p>
            <a:pPr algn="l"/>
            <a:r>
              <a:rPr lang="es-EC" sz="2000" dirty="0"/>
              <a:t>El ensayo es a una cola, con 0.05 de significancia, en referencia a la tabla z crítico es -1,645 y el valor z calculado es -2, </a:t>
            </a:r>
            <a:br>
              <a:rPr lang="es-EC" sz="2000" dirty="0"/>
            </a:br>
            <a:endParaRPr lang="es-EC" sz="2000" dirty="0"/>
          </a:p>
        </p:txBody>
      </p:sp>
      <p:sp>
        <p:nvSpPr>
          <p:cNvPr id="3" name="2 Marcador de contenido"/>
          <p:cNvSpPr>
            <a:spLocks noGrp="1"/>
          </p:cNvSpPr>
          <p:nvPr>
            <p:ph idx="1"/>
          </p:nvPr>
        </p:nvSpPr>
        <p:spPr>
          <a:xfrm>
            <a:off x="4572000" y="1752600"/>
            <a:ext cx="4114800" cy="1676400"/>
          </a:xfrm>
        </p:spPr>
        <p:txBody>
          <a:bodyPr>
            <a:normAutofit fontScale="92500" lnSpcReduction="10000"/>
          </a:bodyPr>
          <a:lstStyle/>
          <a:p>
            <a:pPr marL="114300" indent="0" algn="just">
              <a:buNone/>
            </a:pPr>
            <a:r>
              <a:rPr lang="es-ES" b="1" dirty="0"/>
              <a:t>5. Decisión: </a:t>
            </a:r>
            <a:r>
              <a:rPr lang="es-ES" dirty="0"/>
              <a:t>Como -2 es menor que -1.64 la hipótesis nula se rechaza con un nivel de significancia de 0.05.</a:t>
            </a:r>
          </a:p>
          <a:p>
            <a:pPr marL="114300" indent="0" algn="just">
              <a:buNone/>
            </a:pPr>
            <a:endParaRPr lang="es-ES" dirty="0"/>
          </a:p>
          <a:p>
            <a:pPr marL="114300" indent="0" algn="just">
              <a:buNone/>
            </a:pPr>
            <a:endParaRPr lang="es-ES" dirty="0"/>
          </a:p>
          <a:p>
            <a:pPr marL="114300" indent="0" algn="just">
              <a:buNone/>
            </a:pPr>
            <a:endParaRPr lang="es-ES" dirty="0"/>
          </a:p>
          <a:p>
            <a:pPr marL="114300" indent="0" algn="just">
              <a:buNone/>
            </a:pPr>
            <a:endParaRPr lang="es-ES" dirty="0"/>
          </a:p>
          <a:p>
            <a:pPr marL="114300" indent="0" algn="just">
              <a:buNone/>
            </a:pPr>
            <a:endParaRPr lang="es-ES" dirty="0"/>
          </a:p>
          <a:p>
            <a:pPr marL="114300" indent="0" algn="just">
              <a:buNone/>
            </a:pPr>
            <a:endParaRPr lang="es-EC" dirty="0"/>
          </a:p>
        </p:txBody>
      </p:sp>
      <p:pic>
        <p:nvPicPr>
          <p:cNvPr id="5" name="Imagen 4">
            <a:extLst>
              <a:ext uri="{FF2B5EF4-FFF2-40B4-BE49-F238E27FC236}">
                <a16:creationId xmlns:a16="http://schemas.microsoft.com/office/drawing/2014/main" id="{98034781-FEFE-4305-B0E8-F7B2549C3E74}"/>
              </a:ext>
            </a:extLst>
          </p:cNvPr>
          <p:cNvPicPr>
            <a:picLocks noChangeAspect="1"/>
          </p:cNvPicPr>
          <p:nvPr/>
        </p:nvPicPr>
        <p:blipFill>
          <a:blip r:embed="rId2"/>
          <a:stretch>
            <a:fillRect/>
          </a:stretch>
        </p:blipFill>
        <p:spPr>
          <a:xfrm>
            <a:off x="627867" y="1700809"/>
            <a:ext cx="3924300" cy="1647825"/>
          </a:xfrm>
          <a:prstGeom prst="rect">
            <a:avLst/>
          </a:prstGeom>
        </p:spPr>
      </p:pic>
      <p:sp>
        <p:nvSpPr>
          <p:cNvPr id="6" name="CuadroTexto 5">
            <a:extLst>
              <a:ext uri="{FF2B5EF4-FFF2-40B4-BE49-F238E27FC236}">
                <a16:creationId xmlns:a16="http://schemas.microsoft.com/office/drawing/2014/main" id="{51946F35-5990-4136-98A5-D64CCB864406}"/>
              </a:ext>
            </a:extLst>
          </p:cNvPr>
          <p:cNvSpPr txBox="1"/>
          <p:nvPr/>
        </p:nvSpPr>
        <p:spPr>
          <a:xfrm>
            <a:off x="627867" y="3933056"/>
            <a:ext cx="8058933" cy="1631216"/>
          </a:xfrm>
          <a:prstGeom prst="rect">
            <a:avLst/>
          </a:prstGeom>
          <a:noFill/>
        </p:spPr>
        <p:txBody>
          <a:bodyPr wrap="square" rtlCol="0">
            <a:spAutoFit/>
          </a:bodyPr>
          <a:lstStyle/>
          <a:p>
            <a:pPr algn="just"/>
            <a:r>
              <a:rPr lang="es-ES" sz="2400" b="1" dirty="0"/>
              <a:t>6. Conclusión</a:t>
            </a:r>
            <a:r>
              <a:rPr lang="es-EC" sz="2400" b="1" dirty="0"/>
              <a:t>: </a:t>
            </a:r>
            <a:r>
              <a:rPr lang="es-ES" sz="2400" dirty="0"/>
              <a:t>Así podemos afirmar: que el peso promedio de todos los pasajeros corresponde a un valor menor de 170 libras </a:t>
            </a:r>
            <a:endParaRPr lang="es-EC" sz="2400" dirty="0"/>
          </a:p>
          <a:p>
            <a:pPr algn="just"/>
            <a:endParaRPr lang="es-EC" sz="2800" dirty="0"/>
          </a:p>
        </p:txBody>
      </p:sp>
    </p:spTree>
    <p:extLst>
      <p:ext uri="{BB962C8B-B14F-4D97-AF65-F5344CB8AC3E}">
        <p14:creationId xmlns:p14="http://schemas.microsoft.com/office/powerpoint/2010/main" val="80914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Ejercicio:</a:t>
            </a:r>
          </a:p>
        </p:txBody>
      </p:sp>
      <p:sp>
        <p:nvSpPr>
          <p:cNvPr id="3" name="Marcador de contenido 2"/>
          <p:cNvSpPr>
            <a:spLocks noGrp="1"/>
          </p:cNvSpPr>
          <p:nvPr>
            <p:ph idx="1"/>
          </p:nvPr>
        </p:nvSpPr>
        <p:spPr/>
        <p:txBody>
          <a:bodyPr>
            <a:normAutofit/>
          </a:bodyPr>
          <a:lstStyle/>
          <a:p>
            <a:r>
              <a:rPr lang="es-EC" dirty="0"/>
              <a:t>La duración media de una muestra de 100 tubos fluorescentes producidos por una compañía resulta ser 1570 horas, con una desviación típica de 120 horas. a) 0.05  B) 0.01</a:t>
            </a:r>
          </a:p>
          <a:p>
            <a:r>
              <a:rPr lang="es-ES" b="1" dirty="0"/>
              <a:t>H</a:t>
            </a:r>
            <a:r>
              <a:rPr lang="es-ES" b="1" baseline="-25000" dirty="0"/>
              <a:t>o</a:t>
            </a:r>
            <a:r>
              <a:rPr lang="es-ES" b="1" dirty="0"/>
              <a:t>; µ = 1600h</a:t>
            </a:r>
          </a:p>
          <a:p>
            <a:r>
              <a:rPr lang="es-ES" b="1" dirty="0"/>
              <a:t>H</a:t>
            </a:r>
            <a:r>
              <a:rPr lang="es-ES" b="1" baseline="-25000" dirty="0"/>
              <a:t>1</a:t>
            </a:r>
            <a:r>
              <a:rPr lang="es-ES" b="1" dirty="0"/>
              <a:t>: µ ≠1600h</a:t>
            </a:r>
          </a:p>
          <a:p>
            <a:endParaRPr lang="es-EC" dirty="0"/>
          </a:p>
          <a:p>
            <a:endParaRPr lang="es-EC" b="1" dirty="0"/>
          </a:p>
          <a:p>
            <a:endParaRPr lang="es-EC" dirty="0"/>
          </a:p>
          <a:p>
            <a:endParaRPr lang="es-EC" dirty="0"/>
          </a:p>
        </p:txBody>
      </p:sp>
    </p:spTree>
    <p:extLst>
      <p:ext uri="{BB962C8B-B14F-4D97-AF65-F5344CB8AC3E}">
        <p14:creationId xmlns:p14="http://schemas.microsoft.com/office/powerpoint/2010/main" val="2613915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620343-1CB2-4013-A3C8-53537B22EB0D}"/>
              </a:ext>
            </a:extLst>
          </p:cNvPr>
          <p:cNvSpPr>
            <a:spLocks noGrp="1"/>
          </p:cNvSpPr>
          <p:nvPr>
            <p:ph type="title"/>
          </p:nvPr>
        </p:nvSpPr>
        <p:spPr/>
        <p:txBody>
          <a:bodyPr/>
          <a:lstStyle/>
          <a:p>
            <a:r>
              <a:rPr lang="es-EC" dirty="0"/>
              <a:t>EJERCICIO 2:</a:t>
            </a:r>
          </a:p>
        </p:txBody>
      </p:sp>
      <p:sp>
        <p:nvSpPr>
          <p:cNvPr id="3" name="Marcador de contenido 2">
            <a:extLst>
              <a:ext uri="{FF2B5EF4-FFF2-40B4-BE49-F238E27FC236}">
                <a16:creationId xmlns:a16="http://schemas.microsoft.com/office/drawing/2014/main" id="{9A99D9D1-A5FF-4891-9A67-38EB28A2BBFB}"/>
              </a:ext>
            </a:extLst>
          </p:cNvPr>
          <p:cNvSpPr>
            <a:spLocks noGrp="1"/>
          </p:cNvSpPr>
          <p:nvPr>
            <p:ph idx="1"/>
          </p:nvPr>
        </p:nvSpPr>
        <p:spPr/>
        <p:txBody>
          <a:bodyPr/>
          <a:lstStyle/>
          <a:p>
            <a:pPr marL="114300" indent="0" algn="just">
              <a:buNone/>
            </a:pPr>
            <a:r>
              <a:rPr lang="es-MX" dirty="0"/>
              <a:t>Una muestra aleatoria de 100 muertes registradas en Estados Unidos el ano pasado revelo una vida promedio de 71.8 anos. Si se supone una desviación estándar de la población de 8.9 anos, .esto parece indicar que la vida media actual es mayor que 70 anos? Utilice un nivel de significancia de 0.05.</a:t>
            </a:r>
            <a:endParaRPr lang="es-EC" dirty="0"/>
          </a:p>
        </p:txBody>
      </p:sp>
    </p:spTree>
    <p:extLst>
      <p:ext uri="{BB962C8B-B14F-4D97-AF65-F5344CB8AC3E}">
        <p14:creationId xmlns:p14="http://schemas.microsoft.com/office/powerpoint/2010/main" val="3993769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Ejercicio 3</a:t>
            </a:r>
          </a:p>
        </p:txBody>
      </p:sp>
      <p:sp>
        <p:nvSpPr>
          <p:cNvPr id="3" name="Marcador de contenido 2"/>
          <p:cNvSpPr>
            <a:spLocks noGrp="1"/>
          </p:cNvSpPr>
          <p:nvPr>
            <p:ph idx="1"/>
          </p:nvPr>
        </p:nvSpPr>
        <p:spPr/>
        <p:txBody>
          <a:bodyPr/>
          <a:lstStyle/>
          <a:p>
            <a:r>
              <a:rPr lang="es-ES" b="1" dirty="0"/>
              <a:t>µ =11,5     n=30      X= 12,47         </a:t>
            </a:r>
            <a:r>
              <a:rPr lang="es-ES" b="1" dirty="0">
                <a:sym typeface="Symbol"/>
              </a:rPr>
              <a:t></a:t>
            </a:r>
            <a:r>
              <a:rPr lang="es-ES" b="1" dirty="0"/>
              <a:t> =5,22</a:t>
            </a:r>
            <a:r>
              <a:rPr lang="es-ES" dirty="0"/>
              <a:t>        </a:t>
            </a:r>
            <a:r>
              <a:rPr lang="es-ES" b="1" dirty="0">
                <a:sym typeface="Symbol"/>
              </a:rPr>
              <a:t></a:t>
            </a:r>
            <a:r>
              <a:rPr lang="es-ES" b="1" dirty="0"/>
              <a:t> = 0.05</a:t>
            </a:r>
          </a:p>
          <a:p>
            <a:r>
              <a:rPr lang="es-ES" b="1" dirty="0"/>
              <a:t>H</a:t>
            </a:r>
            <a:r>
              <a:rPr lang="es-ES" b="1" baseline="-25000" dirty="0"/>
              <a:t>o</a:t>
            </a:r>
            <a:r>
              <a:rPr lang="es-ES" b="1" dirty="0"/>
              <a:t>; µ =11,5</a:t>
            </a:r>
          </a:p>
          <a:p>
            <a:r>
              <a:rPr lang="es-ES" b="1" dirty="0"/>
              <a:t>H</a:t>
            </a:r>
            <a:r>
              <a:rPr lang="es-ES" b="1" baseline="-25000" dirty="0"/>
              <a:t>1</a:t>
            </a:r>
            <a:r>
              <a:rPr lang="es-ES" b="1" dirty="0"/>
              <a:t>: µ &gt;11,5</a:t>
            </a:r>
          </a:p>
          <a:p>
            <a:r>
              <a:rPr lang="es-ES" b="1" dirty="0"/>
              <a:t>Encontrar el valor de z y tomar la decisión </a:t>
            </a:r>
          </a:p>
          <a:p>
            <a:endParaRPr lang="es-EC" b="1" dirty="0"/>
          </a:p>
        </p:txBody>
      </p:sp>
    </p:spTree>
    <p:extLst>
      <p:ext uri="{BB962C8B-B14F-4D97-AF65-F5344CB8AC3E}">
        <p14:creationId xmlns:p14="http://schemas.microsoft.com/office/powerpoint/2010/main" val="579532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119CEB-6CA6-4CC4-9CAE-BEA393AB2916}"/>
              </a:ext>
            </a:extLst>
          </p:cNvPr>
          <p:cNvSpPr>
            <a:spLocks noGrp="1"/>
          </p:cNvSpPr>
          <p:nvPr>
            <p:ph type="title"/>
          </p:nvPr>
        </p:nvSpPr>
        <p:spPr/>
        <p:txBody>
          <a:bodyPr/>
          <a:lstStyle/>
          <a:p>
            <a:r>
              <a:rPr lang="es-EC" dirty="0"/>
              <a:t>EJEMPLO 1:</a:t>
            </a:r>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ABC4ADF7-5696-4688-87FD-5CE2C5F59F38}"/>
                  </a:ext>
                </a:extLst>
              </p:cNvPr>
              <p:cNvSpPr>
                <a:spLocks noGrp="1"/>
              </p:cNvSpPr>
              <p:nvPr>
                <p:ph idx="1"/>
              </p:nvPr>
            </p:nvSpPr>
            <p:spPr/>
            <p:txBody>
              <a:bodyPr>
                <a:normAutofit/>
              </a:bodyPr>
              <a:lstStyle/>
              <a:p>
                <a:pPr marL="114300" indent="0">
                  <a:buNone/>
                </a:pPr>
                <a:r>
                  <a:rPr lang="es-MX" dirty="0"/>
                  <a:t>En una muestra de 105 comercios seleccionados al azar de una zona, se observa que 27 de ellos han tenido perdidas en este mes. Un analista económico de la zona establece que la proporción de comercios en la zona con perdidas es igual o superior a 0.35. Contraste dicha </a:t>
                </a:r>
                <a:r>
                  <a:rPr lang="es-MX" dirty="0" err="1"/>
                  <a:t>hipótesis</a:t>
                </a:r>
                <a:r>
                  <a:rPr lang="es-MX" dirty="0"/>
                  <a:t> a un nivel</a:t>
                </a:r>
              </a:p>
              <a:p>
                <a:r>
                  <a:rPr lang="es-EC" dirty="0"/>
                  <a:t>de </a:t>
                </a:r>
                <a:r>
                  <a:rPr lang="es-EC" dirty="0" err="1"/>
                  <a:t>signicación</a:t>
                </a:r>
                <a:r>
                  <a:rPr lang="es-EC" dirty="0"/>
                  <a:t> del 5 %.</a:t>
                </a:r>
              </a:p>
              <a:p>
                <a:pPr marL="114300" indent="0">
                  <a:buNone/>
                </a:pPr>
                <a:r>
                  <a:rPr lang="es-MX" dirty="0"/>
                  <a:t>El contraste de una cola establece las </a:t>
                </a:r>
                <a:r>
                  <a:rPr lang="es-MX" dirty="0" err="1"/>
                  <a:t>hipótesis</a:t>
                </a:r>
                <a:r>
                  <a:rPr lang="es-MX" dirty="0"/>
                  <a:t>:</a:t>
                </a:r>
              </a:p>
              <a:p>
                <a:pPr marL="114300" indent="0">
                  <a:buNone/>
                </a:pPr>
                <a:r>
                  <a:rPr lang="es-EC" dirty="0"/>
                  <a:t>1. H0 : p </a:t>
                </a:r>
                <a14:m>
                  <m:oMath xmlns:m="http://schemas.openxmlformats.org/officeDocument/2006/math">
                    <m:r>
                      <a:rPr lang="es-EC" i="1" smtClean="0">
                        <a:latin typeface="Cambria Math" panose="02040503050406030204" pitchFamily="18" charset="0"/>
                        <a:ea typeface="Cambria Math" panose="02040503050406030204" pitchFamily="18" charset="0"/>
                      </a:rPr>
                      <m:t>≥</m:t>
                    </m:r>
                  </m:oMath>
                </a14:m>
                <a:r>
                  <a:rPr lang="es-EC" dirty="0"/>
                  <a:t>0,35</a:t>
                </a:r>
              </a:p>
              <a:p>
                <a:pPr marL="114300" indent="0">
                  <a:buNone/>
                </a:pPr>
                <a:r>
                  <a:rPr lang="es-EC" dirty="0"/>
                  <a:t>2. H1 : p &lt; 0;35</a:t>
                </a:r>
              </a:p>
            </p:txBody>
          </p:sp>
        </mc:Choice>
        <mc:Fallback xmlns="">
          <p:sp>
            <p:nvSpPr>
              <p:cNvPr id="3" name="Marcador de contenido 2">
                <a:extLst>
                  <a:ext uri="{FF2B5EF4-FFF2-40B4-BE49-F238E27FC236}">
                    <a16:creationId xmlns:a16="http://schemas.microsoft.com/office/drawing/2014/main" id="{ABC4ADF7-5696-4688-87FD-5CE2C5F59F38}"/>
                  </a:ext>
                </a:extLst>
              </p:cNvPr>
              <p:cNvSpPr>
                <a:spLocks noGrp="1" noRot="1" noChangeAspect="1" noMove="1" noResize="1" noEditPoints="1" noAdjustHandles="1" noChangeArrowheads="1" noChangeShapeType="1" noTextEdit="1"/>
              </p:cNvSpPr>
              <p:nvPr>
                <p:ph idx="1"/>
              </p:nvPr>
            </p:nvSpPr>
            <p:spPr>
              <a:blipFill>
                <a:blip r:embed="rId2"/>
                <a:stretch>
                  <a:fillRect t="-1116" r="-593"/>
                </a:stretch>
              </a:blipFill>
            </p:spPr>
            <p:txBody>
              <a:bodyPr/>
              <a:lstStyle/>
              <a:p>
                <a:r>
                  <a:rPr lang="es-EC">
                    <a:noFill/>
                  </a:rPr>
                  <a:t> </a:t>
                </a:r>
              </a:p>
            </p:txBody>
          </p:sp>
        </mc:Fallback>
      </mc:AlternateContent>
    </p:spTree>
    <p:extLst>
      <p:ext uri="{BB962C8B-B14F-4D97-AF65-F5344CB8AC3E}">
        <p14:creationId xmlns:p14="http://schemas.microsoft.com/office/powerpoint/2010/main" val="1875269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745A8A-F669-4A56-9D79-9749F4CBF632}"/>
              </a:ext>
            </a:extLst>
          </p:cNvPr>
          <p:cNvSpPr>
            <a:spLocks noGrp="1"/>
          </p:cNvSpPr>
          <p:nvPr>
            <p:ph type="title"/>
          </p:nvPr>
        </p:nvSpPr>
        <p:spPr/>
        <p:txBody>
          <a:bodyPr/>
          <a:lstStyle/>
          <a:p>
            <a:r>
              <a:rPr lang="es-EC" dirty="0"/>
              <a:t>Ejemplo 1:</a:t>
            </a:r>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37DCA942-42A9-4769-BCAA-E8077991E584}"/>
                  </a:ext>
                </a:extLst>
              </p:cNvPr>
              <p:cNvSpPr>
                <a:spLocks noGrp="1"/>
              </p:cNvSpPr>
              <p:nvPr>
                <p:ph idx="1"/>
              </p:nvPr>
            </p:nvSpPr>
            <p:spPr/>
            <p:txBody>
              <a:bodyPr/>
              <a:lstStyle/>
              <a:p>
                <a:r>
                  <a:rPr lang="es-MX" dirty="0"/>
                  <a:t>La proporción en la muestra, p, de comercios con perdidas es:</a:t>
                </a:r>
              </a:p>
              <a:p>
                <a:r>
                  <a:rPr lang="es-EC" dirty="0"/>
                  <a:t>p =27/105= 0;26</a:t>
                </a:r>
              </a:p>
              <a:p>
                <a:r>
                  <a:rPr lang="fr-FR" dirty="0"/>
                  <a:t>q = 1 - p = 0;74</a:t>
                </a:r>
              </a:p>
              <a:p>
                <a14:m>
                  <m:oMath xmlns:m="http://schemas.openxmlformats.org/officeDocument/2006/math">
                    <m:r>
                      <a:rPr lang="es-MX" b="1" i="1">
                        <a:solidFill>
                          <a:srgbClr val="FF0000"/>
                        </a:solidFill>
                        <a:latin typeface="Cambria Math" panose="02040503050406030204" pitchFamily="18" charset="0"/>
                      </a:rPr>
                      <m:t>𝒛</m:t>
                    </m:r>
                    <m:r>
                      <a:rPr lang="es-MX" b="1" i="1">
                        <a:solidFill>
                          <a:srgbClr val="FF0000"/>
                        </a:solidFill>
                        <a:latin typeface="Cambria Math" panose="02040503050406030204" pitchFamily="18" charset="0"/>
                      </a:rPr>
                      <m:t>=</m:t>
                    </m:r>
                    <m:f>
                      <m:fPr>
                        <m:ctrlPr>
                          <a:rPr lang="es-MX" b="1" i="1">
                            <a:solidFill>
                              <a:schemeClr val="tx1"/>
                            </a:solidFill>
                            <a:latin typeface="Cambria Math" panose="02040503050406030204" pitchFamily="18" charset="0"/>
                          </a:rPr>
                        </m:ctrlPr>
                      </m:fPr>
                      <m:num>
                        <m:r>
                          <a:rPr lang="es-MX" b="1" i="1">
                            <a:solidFill>
                              <a:schemeClr val="tx1"/>
                            </a:solidFill>
                            <a:latin typeface="Cambria Math" panose="02040503050406030204" pitchFamily="18" charset="0"/>
                          </a:rPr>
                          <m:t>𝒑</m:t>
                        </m:r>
                        <m:r>
                          <a:rPr lang="es-MX" b="1" i="1">
                            <a:solidFill>
                              <a:schemeClr val="tx1"/>
                            </a:solidFill>
                            <a:latin typeface="Cambria Math" panose="02040503050406030204" pitchFamily="18" charset="0"/>
                          </a:rPr>
                          <m:t>−</m:t>
                        </m:r>
                        <m:sSub>
                          <m:sSubPr>
                            <m:ctrlPr>
                              <a:rPr lang="es-MX" b="1" i="1">
                                <a:solidFill>
                                  <a:schemeClr val="tx1"/>
                                </a:solidFill>
                                <a:latin typeface="Cambria Math" panose="02040503050406030204" pitchFamily="18" charset="0"/>
                              </a:rPr>
                            </m:ctrlPr>
                          </m:sSubPr>
                          <m:e>
                            <m:r>
                              <a:rPr lang="es-MX" b="1" i="1">
                                <a:solidFill>
                                  <a:schemeClr val="tx1"/>
                                </a:solidFill>
                                <a:latin typeface="Cambria Math" panose="02040503050406030204" pitchFamily="18" charset="0"/>
                              </a:rPr>
                              <m:t>𝒑</m:t>
                            </m:r>
                          </m:e>
                          <m:sub>
                            <m:r>
                              <a:rPr lang="es-MX" b="1" i="1">
                                <a:solidFill>
                                  <a:schemeClr val="tx1"/>
                                </a:solidFill>
                                <a:latin typeface="Cambria Math" panose="02040503050406030204" pitchFamily="18" charset="0"/>
                              </a:rPr>
                              <m:t>𝟎</m:t>
                            </m:r>
                          </m:sub>
                        </m:sSub>
                      </m:num>
                      <m:den>
                        <m:rad>
                          <m:radPr>
                            <m:degHide m:val="on"/>
                            <m:ctrlPr>
                              <a:rPr lang="es-MX" b="1" i="1">
                                <a:solidFill>
                                  <a:schemeClr val="tx1"/>
                                </a:solidFill>
                                <a:latin typeface="Cambria Math" panose="02040503050406030204" pitchFamily="18" charset="0"/>
                              </a:rPr>
                            </m:ctrlPr>
                          </m:radPr>
                          <m:deg/>
                          <m:e>
                            <m:f>
                              <m:fPr>
                                <m:ctrlPr>
                                  <a:rPr lang="es-MX" b="1" i="1">
                                    <a:solidFill>
                                      <a:schemeClr val="tx1"/>
                                    </a:solidFill>
                                    <a:latin typeface="Cambria Math" panose="02040503050406030204" pitchFamily="18" charset="0"/>
                                  </a:rPr>
                                </m:ctrlPr>
                              </m:fPr>
                              <m:num>
                                <m:sSub>
                                  <m:sSubPr>
                                    <m:ctrlPr>
                                      <a:rPr lang="es-MX" b="1" i="1">
                                        <a:solidFill>
                                          <a:schemeClr val="tx1"/>
                                        </a:solidFill>
                                        <a:latin typeface="Cambria Math" panose="02040503050406030204" pitchFamily="18" charset="0"/>
                                      </a:rPr>
                                    </m:ctrlPr>
                                  </m:sSubPr>
                                  <m:e>
                                    <m:r>
                                      <a:rPr lang="es-MX" b="1" i="1">
                                        <a:solidFill>
                                          <a:schemeClr val="tx1"/>
                                        </a:solidFill>
                                        <a:latin typeface="Cambria Math" panose="02040503050406030204" pitchFamily="18" charset="0"/>
                                      </a:rPr>
                                      <m:t>𝒑</m:t>
                                    </m:r>
                                  </m:e>
                                  <m:sub>
                                    <m:r>
                                      <a:rPr lang="es-MX" b="1" i="1">
                                        <a:solidFill>
                                          <a:schemeClr val="tx1"/>
                                        </a:solidFill>
                                        <a:latin typeface="Cambria Math" panose="02040503050406030204" pitchFamily="18" charset="0"/>
                                      </a:rPr>
                                      <m:t>𝟎</m:t>
                                    </m:r>
                                  </m:sub>
                                </m:sSub>
                                <m:r>
                                  <a:rPr lang="es-MX" b="1" i="1">
                                    <a:solidFill>
                                      <a:schemeClr val="tx1"/>
                                    </a:solidFill>
                                    <a:latin typeface="Cambria Math" panose="02040503050406030204" pitchFamily="18" charset="0"/>
                                  </a:rPr>
                                  <m:t>𝒒</m:t>
                                </m:r>
                                <m:r>
                                  <a:rPr lang="es-ES" b="1" i="1" smtClean="0">
                                    <a:solidFill>
                                      <a:schemeClr val="tx1"/>
                                    </a:solidFill>
                                    <a:latin typeface="Cambria Math" panose="02040503050406030204" pitchFamily="18" charset="0"/>
                                  </a:rPr>
                                  <m:t>𝒐</m:t>
                                </m:r>
                              </m:num>
                              <m:den>
                                <m:r>
                                  <a:rPr lang="es-MX" b="1" i="1">
                                    <a:solidFill>
                                      <a:schemeClr val="tx1"/>
                                    </a:solidFill>
                                    <a:latin typeface="Cambria Math" panose="02040503050406030204" pitchFamily="18" charset="0"/>
                                  </a:rPr>
                                  <m:t>𝒏</m:t>
                                </m:r>
                              </m:den>
                            </m:f>
                          </m:e>
                        </m:rad>
                      </m:den>
                    </m:f>
                    <m:r>
                      <a:rPr lang="es-MX" b="1" i="1" smtClean="0">
                        <a:solidFill>
                          <a:schemeClr val="tx1"/>
                        </a:solidFill>
                        <a:latin typeface="Cambria Math" panose="02040503050406030204" pitchFamily="18" charset="0"/>
                      </a:rPr>
                      <m:t>=</m:t>
                    </m:r>
                    <m:f>
                      <m:fPr>
                        <m:ctrlPr>
                          <a:rPr lang="es-MX" b="1" i="1" smtClean="0">
                            <a:solidFill>
                              <a:schemeClr val="tx1"/>
                            </a:solidFill>
                            <a:latin typeface="Cambria Math" panose="02040503050406030204" pitchFamily="18" charset="0"/>
                          </a:rPr>
                        </m:ctrlPr>
                      </m:fPr>
                      <m:num>
                        <m:r>
                          <a:rPr lang="es-MX" b="1" i="1" smtClean="0">
                            <a:solidFill>
                              <a:schemeClr val="tx1"/>
                            </a:solidFill>
                            <a:latin typeface="Cambria Math" panose="02040503050406030204" pitchFamily="18" charset="0"/>
                          </a:rPr>
                          <m:t>𝟎</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𝟐𝟔</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𝟎</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𝟑𝟓</m:t>
                        </m:r>
                      </m:num>
                      <m:den>
                        <m:rad>
                          <m:radPr>
                            <m:degHide m:val="on"/>
                            <m:ctrlPr>
                              <a:rPr lang="es-MX" b="1" i="1" smtClean="0">
                                <a:solidFill>
                                  <a:schemeClr val="tx1"/>
                                </a:solidFill>
                                <a:latin typeface="Cambria Math" panose="02040503050406030204" pitchFamily="18" charset="0"/>
                              </a:rPr>
                            </m:ctrlPr>
                          </m:radPr>
                          <m:deg/>
                          <m:e>
                            <m:f>
                              <m:fPr>
                                <m:ctrlPr>
                                  <a:rPr lang="es-MX" b="1" i="1" smtClean="0">
                                    <a:solidFill>
                                      <a:schemeClr val="tx1"/>
                                    </a:solidFill>
                                    <a:latin typeface="Cambria Math" panose="02040503050406030204" pitchFamily="18" charset="0"/>
                                  </a:rPr>
                                </m:ctrlPr>
                              </m:fPr>
                              <m:num>
                                <m:r>
                                  <a:rPr lang="es-MX" b="1" i="1" smtClean="0">
                                    <a:solidFill>
                                      <a:schemeClr val="tx1"/>
                                    </a:solidFill>
                                    <a:latin typeface="Cambria Math" panose="02040503050406030204" pitchFamily="18" charset="0"/>
                                  </a:rPr>
                                  <m:t>𝟎</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𝟑𝟓</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𝟎</m:t>
                                </m:r>
                                <m:r>
                                  <a:rPr lang="es-MX" b="1" i="1" smtClean="0">
                                    <a:solidFill>
                                      <a:schemeClr val="tx1"/>
                                    </a:solidFill>
                                    <a:latin typeface="Cambria Math" panose="02040503050406030204" pitchFamily="18" charset="0"/>
                                  </a:rPr>
                                  <m:t>,</m:t>
                                </m:r>
                                <m:r>
                                  <a:rPr lang="es-ES" b="1" i="1" smtClean="0">
                                    <a:solidFill>
                                      <a:schemeClr val="tx1"/>
                                    </a:solidFill>
                                    <a:latin typeface="Cambria Math" panose="02040503050406030204" pitchFamily="18" charset="0"/>
                                  </a:rPr>
                                  <m:t>𝟔𝟓</m:t>
                                </m:r>
                              </m:num>
                              <m:den>
                                <m:r>
                                  <a:rPr lang="es-MX" b="1" i="1" smtClean="0">
                                    <a:solidFill>
                                      <a:schemeClr val="tx1"/>
                                    </a:solidFill>
                                    <a:latin typeface="Cambria Math" panose="02040503050406030204" pitchFamily="18" charset="0"/>
                                  </a:rPr>
                                  <m:t>𝟏𝟎𝟓</m:t>
                                </m:r>
                              </m:den>
                            </m:f>
                          </m:e>
                        </m:rad>
                      </m:den>
                    </m:f>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𝟏</m:t>
                    </m:r>
                    <m:r>
                      <a:rPr lang="es-MX" b="1" i="1" smtClean="0">
                        <a:solidFill>
                          <a:schemeClr val="tx1"/>
                        </a:solidFill>
                        <a:latin typeface="Cambria Math" panose="02040503050406030204" pitchFamily="18" charset="0"/>
                      </a:rPr>
                      <m:t>,</m:t>
                    </m:r>
                    <m:r>
                      <a:rPr lang="es-MX" b="1" i="1" smtClean="0">
                        <a:solidFill>
                          <a:schemeClr val="tx1"/>
                        </a:solidFill>
                        <a:latin typeface="Cambria Math" panose="02040503050406030204" pitchFamily="18" charset="0"/>
                      </a:rPr>
                      <m:t>𝟗𝟑</m:t>
                    </m:r>
                  </m:oMath>
                </a14:m>
                <a:endParaRPr lang="es-EC" dirty="0"/>
              </a:p>
              <a:p>
                <a:endParaRPr lang="es-EC" dirty="0"/>
              </a:p>
            </p:txBody>
          </p:sp>
        </mc:Choice>
        <mc:Fallback>
          <p:sp>
            <p:nvSpPr>
              <p:cNvPr id="3" name="Marcador de contenido 2">
                <a:extLst>
                  <a:ext uri="{FF2B5EF4-FFF2-40B4-BE49-F238E27FC236}">
                    <a16:creationId xmlns:a16="http://schemas.microsoft.com/office/drawing/2014/main" id="{37DCA942-42A9-4769-BCAA-E8077991E584}"/>
                  </a:ext>
                </a:extLst>
              </p:cNvPr>
              <p:cNvSpPr>
                <a:spLocks noGrp="1" noRot="1" noChangeAspect="1" noMove="1" noResize="1" noEditPoints="1" noAdjustHandles="1" noChangeArrowheads="1" noChangeShapeType="1" noTextEdit="1"/>
              </p:cNvSpPr>
              <p:nvPr>
                <p:ph idx="1"/>
              </p:nvPr>
            </p:nvSpPr>
            <p:spPr>
              <a:blipFill>
                <a:blip r:embed="rId2"/>
                <a:stretch>
                  <a:fillRect t="-1116"/>
                </a:stretch>
              </a:blipFill>
            </p:spPr>
            <p:txBody>
              <a:bodyPr/>
              <a:lstStyle/>
              <a:p>
                <a:r>
                  <a:rPr lang="es-EC">
                    <a:noFill/>
                  </a:rPr>
                  <a:t> </a:t>
                </a:r>
              </a:p>
            </p:txBody>
          </p:sp>
        </mc:Fallback>
      </mc:AlternateContent>
      <p:pic>
        <p:nvPicPr>
          <p:cNvPr id="4" name="Imagen 3">
            <a:extLst>
              <a:ext uri="{FF2B5EF4-FFF2-40B4-BE49-F238E27FC236}">
                <a16:creationId xmlns:a16="http://schemas.microsoft.com/office/drawing/2014/main" id="{DA98629C-FC74-4F9F-BCD3-9185EAAB43B1}"/>
              </a:ext>
            </a:extLst>
          </p:cNvPr>
          <p:cNvPicPr>
            <a:picLocks noChangeAspect="1"/>
          </p:cNvPicPr>
          <p:nvPr/>
        </p:nvPicPr>
        <p:blipFill>
          <a:blip r:embed="rId3"/>
          <a:stretch>
            <a:fillRect/>
          </a:stretch>
        </p:blipFill>
        <p:spPr>
          <a:xfrm>
            <a:off x="4877238" y="2492896"/>
            <a:ext cx="3943234" cy="2736304"/>
          </a:xfrm>
          <a:prstGeom prst="rect">
            <a:avLst/>
          </a:prstGeom>
        </p:spPr>
      </p:pic>
    </p:spTree>
    <p:extLst>
      <p:ext uri="{BB962C8B-B14F-4D97-AF65-F5344CB8AC3E}">
        <p14:creationId xmlns:p14="http://schemas.microsoft.com/office/powerpoint/2010/main" val="2476290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normAutofit fontScale="90000"/>
          </a:bodyPr>
          <a:lstStyle/>
          <a:p>
            <a:r>
              <a:rPr lang="es-EC" sz="4000" dirty="0"/>
              <a:t>IMPORTANCIA DE LA HIPÓTESIS</a:t>
            </a:r>
          </a:p>
        </p:txBody>
      </p:sp>
      <p:sp>
        <p:nvSpPr>
          <p:cNvPr id="3" name="2 Marcador de contenido"/>
          <p:cNvSpPr>
            <a:spLocks noGrp="1"/>
          </p:cNvSpPr>
          <p:nvPr>
            <p:ph idx="1"/>
          </p:nvPr>
        </p:nvSpPr>
        <p:spPr>
          <a:xfrm>
            <a:off x="457200" y="1484784"/>
            <a:ext cx="8229600" cy="4896544"/>
          </a:xfrm>
        </p:spPr>
        <p:txBody>
          <a:bodyPr>
            <a:normAutofit fontScale="85000" lnSpcReduction="20000"/>
          </a:bodyPr>
          <a:lstStyle/>
          <a:p>
            <a:pPr marL="0" indent="0" algn="just">
              <a:buNone/>
            </a:pPr>
            <a:endParaRPr lang="es-EC" dirty="0"/>
          </a:p>
          <a:p>
            <a:pPr marL="0" indent="0" algn="just">
              <a:buNone/>
            </a:pPr>
            <a:r>
              <a:rPr lang="es-EC" dirty="0"/>
              <a:t>Las hipótesis son el punto de enlace entre la teoría y la observación. Su importancia es que dan rumbo a la investigación </a:t>
            </a:r>
          </a:p>
          <a:p>
            <a:pPr marL="0" indent="0" algn="just">
              <a:buNone/>
            </a:pPr>
            <a:endParaRPr lang="es-EC" dirty="0"/>
          </a:p>
          <a:p>
            <a:pPr marL="0" indent="0" algn="just">
              <a:buNone/>
            </a:pPr>
            <a:r>
              <a:rPr lang="es-EC" dirty="0"/>
              <a:t>Cuando la hipótesis de investigación han sido bien elaboradas</a:t>
            </a:r>
          </a:p>
          <a:p>
            <a:pPr marL="0" indent="0" algn="just">
              <a:buNone/>
            </a:pPr>
            <a:endParaRPr lang="es-EC" dirty="0"/>
          </a:p>
          <a:p>
            <a:pPr algn="just"/>
            <a:r>
              <a:rPr lang="es-EC" dirty="0"/>
              <a:t>Elaborar el </a:t>
            </a:r>
            <a:r>
              <a:rPr lang="es-EC" b="1" dirty="0"/>
              <a:t>OBJETIVO</a:t>
            </a:r>
            <a:r>
              <a:rPr lang="es-EC" dirty="0"/>
              <a:t> o conjunto de objetivos que desea alcanzar en el desarrollo de la investigación</a:t>
            </a:r>
          </a:p>
          <a:p>
            <a:pPr algn="just"/>
            <a:r>
              <a:rPr lang="es-EC" dirty="0"/>
              <a:t>Seleccionar el tipo de </a:t>
            </a:r>
            <a:r>
              <a:rPr lang="es-EC" b="1" dirty="0"/>
              <a:t>DISEÑO</a:t>
            </a:r>
            <a:r>
              <a:rPr lang="es-EC" dirty="0"/>
              <a:t> de investigación factible con el problema planteado.</a:t>
            </a:r>
          </a:p>
          <a:p>
            <a:pPr algn="just"/>
            <a:r>
              <a:rPr lang="es-EC" dirty="0"/>
              <a:t>Seleccionar el método, los instrumentos y las </a:t>
            </a:r>
            <a:r>
              <a:rPr lang="es-EC" b="1" dirty="0"/>
              <a:t>TÉCNICAS</a:t>
            </a:r>
            <a:r>
              <a:rPr lang="es-EC" dirty="0"/>
              <a:t> de investigación acordes con el problema que se desea resolver, </a:t>
            </a:r>
          </a:p>
          <a:p>
            <a:pPr algn="just"/>
            <a:r>
              <a:rPr lang="es-EC" dirty="0"/>
              <a:t>Seleccionar los </a:t>
            </a:r>
            <a:r>
              <a:rPr lang="es-EC" b="1" dirty="0"/>
              <a:t>RECURSOS,</a:t>
            </a:r>
            <a:r>
              <a:rPr lang="es-EC" dirty="0"/>
              <a:t> tanto humanos como materiales, que se emplearán para llevar a feliz término la investigación planteada.</a:t>
            </a:r>
          </a:p>
          <a:p>
            <a:pPr marL="0" indent="0" algn="just">
              <a:buNone/>
            </a:pPr>
            <a:endParaRPr lang="es-EC" dirty="0"/>
          </a:p>
        </p:txBody>
      </p:sp>
    </p:spTree>
    <p:extLst>
      <p:ext uri="{BB962C8B-B14F-4D97-AF65-F5344CB8AC3E}">
        <p14:creationId xmlns:p14="http://schemas.microsoft.com/office/powerpoint/2010/main" val="3176843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b="1" dirty="0"/>
              <a:t>Hipótesis estadística</a:t>
            </a:r>
            <a:r>
              <a:rPr lang="es-EC" dirty="0"/>
              <a:t>:</a:t>
            </a:r>
          </a:p>
        </p:txBody>
      </p:sp>
      <p:sp>
        <p:nvSpPr>
          <p:cNvPr id="3" name="2 Marcador de contenido"/>
          <p:cNvSpPr>
            <a:spLocks noGrp="1"/>
          </p:cNvSpPr>
          <p:nvPr>
            <p:ph idx="1"/>
          </p:nvPr>
        </p:nvSpPr>
        <p:spPr>
          <a:xfrm>
            <a:off x="323528" y="1600200"/>
            <a:ext cx="8424936" cy="4525963"/>
          </a:xfrm>
        </p:spPr>
        <p:txBody>
          <a:bodyPr/>
          <a:lstStyle/>
          <a:p>
            <a:pPr marL="0" indent="0" defTabSz="234950">
              <a:buNone/>
              <a:tabLst>
                <a:tab pos="82550" algn="l"/>
              </a:tabLst>
            </a:pPr>
            <a:r>
              <a:rPr lang="es-EC" dirty="0"/>
              <a:t>La hipótesis estadística es aquella hipótesis que somete a prueba y expresa a las hipótesis operacionales en forma de ecuaciones matemáticas</a:t>
            </a:r>
            <a:br>
              <a:rPr lang="es-EC" dirty="0"/>
            </a:br>
            <a:endParaRPr lang="es-EC" dirty="0"/>
          </a:p>
        </p:txBody>
      </p:sp>
      <p:pic>
        <p:nvPicPr>
          <p:cNvPr id="2050" name="Picture 2" descr="http://3.bp.blogspot.com/-OI5RMvhuAXM/UlV2-6yfe3I/AAAAAAAAALs/3PAnUIyYVHM/s1600/hipotesis+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3180140"/>
            <a:ext cx="3890838" cy="26971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063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p:spPr>
        <p:txBody>
          <a:bodyPr>
            <a:normAutofit/>
          </a:bodyPr>
          <a:lstStyle/>
          <a:p>
            <a:r>
              <a:rPr lang="es-EC" sz="4000" b="1" dirty="0"/>
              <a:t>PRUEBA DE HIPÓTESIS</a:t>
            </a:r>
          </a:p>
        </p:txBody>
      </p:sp>
      <p:sp>
        <p:nvSpPr>
          <p:cNvPr id="3" name="2 Marcador de contenido"/>
          <p:cNvSpPr>
            <a:spLocks noGrp="1"/>
          </p:cNvSpPr>
          <p:nvPr>
            <p:ph idx="1"/>
          </p:nvPr>
        </p:nvSpPr>
        <p:spPr>
          <a:xfrm>
            <a:off x="457200" y="1484784"/>
            <a:ext cx="8229600" cy="4641379"/>
          </a:xfrm>
        </p:spPr>
        <p:txBody>
          <a:bodyPr>
            <a:normAutofit fontScale="92500"/>
          </a:bodyPr>
          <a:lstStyle/>
          <a:p>
            <a:pPr marL="0" indent="0">
              <a:buNone/>
            </a:pPr>
            <a:endParaRPr lang="es-EC" dirty="0"/>
          </a:p>
          <a:p>
            <a:pPr marL="0" indent="0">
              <a:buNone/>
            </a:pPr>
            <a:r>
              <a:rPr lang="es-EC" dirty="0"/>
              <a:t>Los procedimientos de prueba de hipótesis dependen del empleo de la información contenida en la muestra aleatoria de la población de interés. </a:t>
            </a:r>
          </a:p>
          <a:p>
            <a:pPr marL="0" indent="0">
              <a:buNone/>
            </a:pPr>
            <a:endParaRPr lang="es-EC" dirty="0"/>
          </a:p>
          <a:p>
            <a:r>
              <a:rPr lang="es-EC" dirty="0"/>
              <a:t>La </a:t>
            </a:r>
            <a:r>
              <a:rPr lang="es-EC" b="1" dirty="0"/>
              <a:t>hipótesis nula, </a:t>
            </a:r>
            <a:r>
              <a:rPr lang="es-EC" dirty="0"/>
              <a:t>representada por H</a:t>
            </a:r>
            <a:r>
              <a:rPr lang="es-EC" baseline="-25000" dirty="0"/>
              <a:t>o</a:t>
            </a:r>
            <a:r>
              <a:rPr lang="es-EC" dirty="0"/>
              <a:t>, es la afirmación sobre una o más características de poblaciones que al inicio se supone cierta (es decir, la "creencia a priori"). </a:t>
            </a:r>
          </a:p>
          <a:p>
            <a:pPr marL="0" indent="0">
              <a:buNone/>
            </a:pPr>
            <a:endParaRPr lang="es-EC" dirty="0"/>
          </a:p>
          <a:p>
            <a:r>
              <a:rPr lang="es-EC" dirty="0"/>
              <a:t>La </a:t>
            </a:r>
            <a:r>
              <a:rPr lang="es-EC" b="1" dirty="0"/>
              <a:t>hipótesis alternativa,</a:t>
            </a:r>
            <a:r>
              <a:rPr lang="es-EC" dirty="0"/>
              <a:t> representada por H</a:t>
            </a:r>
            <a:r>
              <a:rPr lang="es-EC" baseline="-25000" dirty="0"/>
              <a:t>1</a:t>
            </a:r>
            <a:r>
              <a:rPr lang="es-EC" dirty="0"/>
              <a:t>, es la afirmación contradictoria a H</a:t>
            </a:r>
            <a:r>
              <a:rPr lang="es-EC" baseline="-25000" dirty="0"/>
              <a:t>o</a:t>
            </a:r>
            <a:r>
              <a:rPr lang="es-EC" dirty="0"/>
              <a:t>, y ésta es la hipótesis del investigador</a:t>
            </a:r>
          </a:p>
          <a:p>
            <a:endParaRPr lang="es-EC" dirty="0"/>
          </a:p>
        </p:txBody>
      </p:sp>
    </p:spTree>
    <p:extLst>
      <p:ext uri="{BB962C8B-B14F-4D97-AF65-F5344CB8AC3E}">
        <p14:creationId xmlns:p14="http://schemas.microsoft.com/office/powerpoint/2010/main" val="3951701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a:t>ERRORES</a:t>
            </a:r>
          </a:p>
        </p:txBody>
      </p:sp>
      <p:sp>
        <p:nvSpPr>
          <p:cNvPr id="3" name="2 Marcador de contenido"/>
          <p:cNvSpPr>
            <a:spLocks noGrp="1"/>
          </p:cNvSpPr>
          <p:nvPr>
            <p:ph idx="1"/>
          </p:nvPr>
        </p:nvSpPr>
        <p:spPr/>
        <p:txBody>
          <a:bodyPr>
            <a:normAutofit/>
          </a:bodyPr>
          <a:lstStyle/>
          <a:p>
            <a:r>
              <a:rPr lang="es-ES" dirty="0"/>
              <a:t>En un estudio de investigación, el </a:t>
            </a:r>
            <a:r>
              <a:rPr lang="es-ES" b="1" dirty="0"/>
              <a:t>error de tipo I</a:t>
            </a:r>
            <a:r>
              <a:rPr lang="es-ES" dirty="0"/>
              <a:t>, es el error que se comete cuando el investigador rechaza la hipótesis nula Ho siendo esta verdadera en la población. </a:t>
            </a:r>
          </a:p>
          <a:p>
            <a:pPr marL="114300" indent="0">
              <a:buNone/>
            </a:pPr>
            <a:endParaRPr lang="es-ES" dirty="0"/>
          </a:p>
          <a:p>
            <a:r>
              <a:rPr lang="es-ES" dirty="0"/>
              <a:t>El </a:t>
            </a:r>
            <a:r>
              <a:rPr lang="es-ES" b="1" dirty="0"/>
              <a:t>error de tipo II</a:t>
            </a:r>
            <a:r>
              <a:rPr lang="es-ES" dirty="0"/>
              <a:t>, se comete cuando el investigador no rechaza la hipótesis nula Ho siendo esta falsa en la población.</a:t>
            </a:r>
          </a:p>
          <a:p>
            <a:endParaRPr lang="es-EC" dirty="0"/>
          </a:p>
        </p:txBody>
      </p:sp>
    </p:spTree>
    <p:extLst>
      <p:ext uri="{BB962C8B-B14F-4D97-AF65-F5344CB8AC3E}">
        <p14:creationId xmlns:p14="http://schemas.microsoft.com/office/powerpoint/2010/main" val="3413315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sz="4000" b="1" dirty="0"/>
              <a:t>Nivel de Significancia</a:t>
            </a:r>
          </a:p>
        </p:txBody>
      </p:sp>
      <p:sp>
        <p:nvSpPr>
          <p:cNvPr id="3" name="2 Marcador de contenido"/>
          <p:cNvSpPr>
            <a:spLocks noGrp="1"/>
          </p:cNvSpPr>
          <p:nvPr>
            <p:ph idx="1"/>
          </p:nvPr>
        </p:nvSpPr>
        <p:spPr/>
        <p:txBody>
          <a:bodyPr>
            <a:normAutofit fontScale="92500" lnSpcReduction="20000"/>
          </a:bodyPr>
          <a:lstStyle/>
          <a:p>
            <a:pPr algn="just"/>
            <a:r>
              <a:rPr lang="es-EC" dirty="0"/>
              <a:t>El nivel de significancia es la probabilidad máxima que acepta el investigador de cometer un error de tipo I. Al nivel de significancia se le representa con </a:t>
            </a:r>
            <a:r>
              <a:rPr lang="es-EC" dirty="0">
                <a:sym typeface="Symbol" panose="05050102010706020507" pitchFamily="18" charset="2"/>
              </a:rPr>
              <a:t>, los valores más frecuentes son 0,05 (5%) ; 0,01(1%) y 0,1(10%).</a:t>
            </a:r>
          </a:p>
          <a:p>
            <a:pPr algn="just"/>
            <a:r>
              <a:rPr lang="es-EC" dirty="0"/>
              <a:t>1-</a:t>
            </a:r>
            <a:r>
              <a:rPr lang="es-EC" dirty="0">
                <a:sym typeface="Symbol" panose="05050102010706020507" pitchFamily="18" charset="2"/>
              </a:rPr>
              <a:t>  se llama nivel de confianza</a:t>
            </a:r>
            <a:endParaRPr lang="es-EC" dirty="0"/>
          </a:p>
          <a:p>
            <a:pPr algn="just"/>
            <a:endParaRPr lang="es-EC" dirty="0"/>
          </a:p>
          <a:p>
            <a:pPr algn="just"/>
            <a:r>
              <a:rPr lang="es-EC" dirty="0"/>
              <a:t>El nivel más frecuente, que se utiliza para indicar que algo es digno de credibilidad, es 0.95. Esto significa que el hallazgo tiene un 95% de probabilidades de ser cierto. </a:t>
            </a:r>
          </a:p>
          <a:p>
            <a:pPr algn="just"/>
            <a:endParaRPr lang="es-EC" dirty="0"/>
          </a:p>
          <a:p>
            <a:pPr algn="just"/>
            <a:r>
              <a:rPr lang="es-EC" dirty="0"/>
              <a:t>En su lugar, aparecerá 0.05, para indicar que el hallazgo tiene un cinco por ciento 0.05 de probabilidades de no ser cierto, que es lo inverso a un 95% de probabilidades de ser cierto. </a:t>
            </a:r>
          </a:p>
        </p:txBody>
      </p:sp>
    </p:spTree>
    <p:extLst>
      <p:ext uri="{BB962C8B-B14F-4D97-AF65-F5344CB8AC3E}">
        <p14:creationId xmlns:p14="http://schemas.microsoft.com/office/powerpoint/2010/main" val="1018017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027887-0586-480A-B79A-D81B1E5BEEA4}"/>
              </a:ext>
            </a:extLst>
          </p:cNvPr>
          <p:cNvSpPr>
            <a:spLocks noGrp="1"/>
          </p:cNvSpPr>
          <p:nvPr>
            <p:ph type="title"/>
          </p:nvPr>
        </p:nvSpPr>
        <p:spPr/>
        <p:txBody>
          <a:bodyPr>
            <a:noAutofit/>
          </a:bodyPr>
          <a:lstStyle/>
          <a:p>
            <a:r>
              <a:rPr lang="es-EC" sz="2800" dirty="0"/>
              <a:t>PASOS PARA REALIZAR UNA PRUEBA DE HIPÓTESIS</a:t>
            </a:r>
          </a:p>
        </p:txBody>
      </p:sp>
      <p:sp>
        <p:nvSpPr>
          <p:cNvPr id="3" name="Marcador de contenido 2">
            <a:extLst>
              <a:ext uri="{FF2B5EF4-FFF2-40B4-BE49-F238E27FC236}">
                <a16:creationId xmlns:a16="http://schemas.microsoft.com/office/drawing/2014/main" id="{E8871261-7ABC-4298-90A1-14D16B37C421}"/>
              </a:ext>
            </a:extLst>
          </p:cNvPr>
          <p:cNvSpPr>
            <a:spLocks noGrp="1"/>
          </p:cNvSpPr>
          <p:nvPr>
            <p:ph idx="1"/>
          </p:nvPr>
        </p:nvSpPr>
        <p:spPr/>
        <p:txBody>
          <a:bodyPr/>
          <a:lstStyle/>
          <a:p>
            <a:pPr marL="571500" indent="-457200">
              <a:buFont typeface="+mj-lt"/>
              <a:buAutoNum type="arabicPeriod"/>
            </a:pPr>
            <a:r>
              <a:rPr lang="es-EC" dirty="0"/>
              <a:t>Planteamiento de las </a:t>
            </a:r>
            <a:r>
              <a:rPr lang="es-EC" dirty="0" err="1"/>
              <a:t>hipótesis</a:t>
            </a:r>
            <a:endParaRPr lang="es-EC" dirty="0"/>
          </a:p>
          <a:p>
            <a:pPr marL="571500" indent="-457200">
              <a:buFont typeface="+mj-lt"/>
              <a:buAutoNum type="arabicPeriod"/>
            </a:pPr>
            <a:endParaRPr lang="es-EC" dirty="0"/>
          </a:p>
          <a:p>
            <a:pPr marL="571500" indent="-457200">
              <a:buFont typeface="+mj-lt"/>
              <a:buAutoNum type="arabicPeriod"/>
            </a:pPr>
            <a:r>
              <a:rPr lang="es-EC" dirty="0"/>
              <a:t>Definir el nivel de significancia</a:t>
            </a:r>
          </a:p>
          <a:p>
            <a:pPr marL="571500" indent="-457200">
              <a:buFont typeface="+mj-lt"/>
              <a:buAutoNum type="arabicPeriod"/>
            </a:pPr>
            <a:endParaRPr lang="es-EC" dirty="0"/>
          </a:p>
          <a:p>
            <a:pPr marL="571500" indent="-457200">
              <a:buFont typeface="+mj-lt"/>
              <a:buAutoNum type="arabicPeriod"/>
            </a:pPr>
            <a:r>
              <a:rPr lang="es-EC" dirty="0"/>
              <a:t>Escoger el estadístico de prueba</a:t>
            </a:r>
          </a:p>
          <a:p>
            <a:pPr marL="571500" indent="-457200">
              <a:buFont typeface="+mj-lt"/>
              <a:buAutoNum type="arabicPeriod"/>
            </a:pPr>
            <a:endParaRPr lang="es-EC" dirty="0"/>
          </a:p>
          <a:p>
            <a:pPr marL="571500" indent="-457200">
              <a:buFont typeface="+mj-lt"/>
              <a:buAutoNum type="arabicPeriod"/>
            </a:pPr>
            <a:r>
              <a:rPr lang="es-EC" dirty="0"/>
              <a:t>Regla de Decisión</a:t>
            </a:r>
          </a:p>
          <a:p>
            <a:pPr marL="571500" indent="-457200">
              <a:buFont typeface="+mj-lt"/>
              <a:buAutoNum type="arabicPeriod"/>
            </a:pPr>
            <a:endParaRPr lang="es-EC" dirty="0"/>
          </a:p>
          <a:p>
            <a:pPr marL="571500" indent="-457200">
              <a:buFont typeface="+mj-lt"/>
              <a:buAutoNum type="arabicPeriod"/>
            </a:pPr>
            <a:r>
              <a:rPr lang="es-EC" dirty="0"/>
              <a:t>Conclusión</a:t>
            </a:r>
          </a:p>
        </p:txBody>
      </p:sp>
    </p:spTree>
    <p:extLst>
      <p:ext uri="{BB962C8B-B14F-4D97-AF65-F5344CB8AC3E}">
        <p14:creationId xmlns:p14="http://schemas.microsoft.com/office/powerpoint/2010/main" val="2936548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210146"/>
          </a:xfrm>
        </p:spPr>
        <p:txBody>
          <a:bodyPr>
            <a:normAutofit/>
          </a:bodyPr>
          <a:lstStyle/>
          <a:p>
            <a:r>
              <a:rPr lang="es-EC" sz="3600" b="1" dirty="0"/>
              <a:t>ENSAYOS REFERENTES A LA DISTRIBUCIÓN NORMAL</a:t>
            </a:r>
          </a:p>
        </p:txBody>
      </p:sp>
      <p:sp>
        <p:nvSpPr>
          <p:cNvPr id="3" name="2 Marcador de contenido"/>
          <p:cNvSpPr>
            <a:spLocks noGrp="1"/>
          </p:cNvSpPr>
          <p:nvPr>
            <p:ph idx="1"/>
          </p:nvPr>
        </p:nvSpPr>
        <p:spPr>
          <a:xfrm>
            <a:off x="457200" y="1484784"/>
            <a:ext cx="8229600" cy="4641379"/>
          </a:xfrm>
        </p:spPr>
        <p:txBody>
          <a:bodyPr>
            <a:normAutofit/>
          </a:bodyPr>
          <a:lstStyle/>
          <a:p>
            <a:pPr marL="0" indent="0" algn="just">
              <a:buNone/>
            </a:pPr>
            <a:endParaRPr lang="es-EC" dirty="0"/>
          </a:p>
          <a:p>
            <a:pPr marL="0" indent="0" algn="just">
              <a:buNone/>
            </a:pPr>
            <a:r>
              <a:rPr lang="es-EC" dirty="0"/>
              <a:t>Supóngase que con una hipótesis dada, la distribución </a:t>
            </a:r>
            <a:r>
              <a:rPr lang="es-EC" dirty="0" err="1"/>
              <a:t>muestral</a:t>
            </a:r>
            <a:r>
              <a:rPr lang="es-EC" dirty="0"/>
              <a:t> de un estadístico </a:t>
            </a:r>
            <a:r>
              <a:rPr lang="es-EC" i="1" dirty="0"/>
              <a:t>S </a:t>
            </a:r>
            <a:r>
              <a:rPr lang="es-EC" dirty="0"/>
              <a:t>es una distribución normal con media y desviación típica </a:t>
            </a:r>
            <a:r>
              <a:rPr lang="es-EC" i="1" dirty="0"/>
              <a:t>. </a:t>
            </a:r>
            <a:r>
              <a:rPr lang="es-EC" dirty="0"/>
              <a:t>Entonces la distribución de la variable tipificada (representada por z)</a:t>
            </a:r>
          </a:p>
          <a:p>
            <a:pPr marL="0" indent="0" algn="just">
              <a:buNone/>
            </a:pPr>
            <a:endParaRPr lang="es-EC"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9692" y="3805473"/>
            <a:ext cx="5544616" cy="2818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8208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ticario">
  <a:themeElements>
    <a:clrScheme name="Boticario">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Boticario">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oticario">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Apothecary</Template>
  <TotalTime>674</TotalTime>
  <Words>1813</Words>
  <Application>Microsoft Office PowerPoint</Application>
  <PresentationFormat>Presentación en pantalla (4:3)</PresentationFormat>
  <Paragraphs>170</Paragraphs>
  <Slides>25</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25</vt:i4>
      </vt:variant>
    </vt:vector>
  </HeadingPairs>
  <TitlesOfParts>
    <vt:vector size="32" baseType="lpstr">
      <vt:lpstr>Arial</vt:lpstr>
      <vt:lpstr>Book Antiqua</vt:lpstr>
      <vt:lpstr>Calibri</vt:lpstr>
      <vt:lpstr>Cambria Math</vt:lpstr>
      <vt:lpstr>Century Gothic</vt:lpstr>
      <vt:lpstr>Symbol</vt:lpstr>
      <vt:lpstr>Boticario</vt:lpstr>
      <vt:lpstr>TEORIA DE LA DECISIÓN</vt:lpstr>
      <vt:lpstr>HIPÓTESIS</vt:lpstr>
      <vt:lpstr>IMPORTANCIA DE LA HIPÓTESIS</vt:lpstr>
      <vt:lpstr>Hipótesis estadística:</vt:lpstr>
      <vt:lpstr>PRUEBA DE HIPÓTESIS</vt:lpstr>
      <vt:lpstr>ERRORES</vt:lpstr>
      <vt:lpstr>Nivel de Significancia</vt:lpstr>
      <vt:lpstr>PASOS PARA REALIZAR UNA PRUEBA DE HIPÓTESIS</vt:lpstr>
      <vt:lpstr>ENSAYOS REFERENTES A LA DISTRIBUCIÓN NORMAL</vt:lpstr>
      <vt:lpstr>Ensayos referentes a la distribución normal</vt:lpstr>
      <vt:lpstr>Presentación de PowerPoint</vt:lpstr>
      <vt:lpstr>Prueba de una o dos colas</vt:lpstr>
      <vt:lpstr>Pruebas especiales</vt:lpstr>
      <vt:lpstr>Pruebas especiales</vt:lpstr>
      <vt:lpstr>ejemplos</vt:lpstr>
      <vt:lpstr>Ejemplo 1:</vt:lpstr>
      <vt:lpstr>Ejemplo 1:</vt:lpstr>
      <vt:lpstr>Ejemplo 2:</vt:lpstr>
      <vt:lpstr>Ejemplo 2:</vt:lpstr>
      <vt:lpstr>El ensayo es a una cola, con 0.05 de significancia, en referencia a la tabla z crítico es -1,645 y el valor z calculado es -2,  </vt:lpstr>
      <vt:lpstr>Ejercicio:</vt:lpstr>
      <vt:lpstr>EJERCICIO 2:</vt:lpstr>
      <vt:lpstr>Ejercicio 3</vt:lpstr>
      <vt:lpstr>EJEMPLO 1:</vt:lpstr>
      <vt:lpstr>Ejemplo 1:</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TEORIA DE LA DECISIÓN</dc:title>
  <dc:creator>mery</dc:creator>
  <cp:lastModifiedBy>User</cp:lastModifiedBy>
  <cp:revision>43</cp:revision>
  <dcterms:created xsi:type="dcterms:W3CDTF">2014-06-17T23:17:41Z</dcterms:created>
  <dcterms:modified xsi:type="dcterms:W3CDTF">2024-01-18T12:26:01Z</dcterms:modified>
</cp:coreProperties>
</file>