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68" r:id="rId14"/>
    <p:sldId id="272" r:id="rId15"/>
    <p:sldId id="271" r:id="rId16"/>
    <p:sldId id="273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92" r:id="rId29"/>
    <p:sldId id="285" r:id="rId30"/>
    <p:sldId id="286" r:id="rId31"/>
    <p:sldId id="287" r:id="rId32"/>
    <p:sldId id="288" r:id="rId33"/>
    <p:sldId id="289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76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547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33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720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28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62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43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87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38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00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25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73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07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362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044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113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DA25-1D9C-4010-BE71-4DF109A827B8}" type="datetimeFigureOut">
              <a:rPr lang="es-EC" smtClean="0"/>
              <a:t>20/5/2023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D5EF4C-35CE-4CB6-8631-08A981026F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18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3275B-C60F-F98B-89D5-C13318A8A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Movilización neural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DF9B04-F475-F962-E2EC-679DD4AAB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Msc. David Guevara H.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187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70F254-B848-D5C7-6608-CD62A1FC0398}"/>
              </a:ext>
            </a:extLst>
          </p:cNvPr>
          <p:cNvSpPr/>
          <p:nvPr/>
        </p:nvSpPr>
        <p:spPr>
          <a:xfrm>
            <a:off x="5100390" y="646757"/>
            <a:ext cx="1991219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Plexo Braquial  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4AE4037-A7B7-54C4-61A6-BE854DB3FDDE}"/>
              </a:ext>
            </a:extLst>
          </p:cNvPr>
          <p:cNvSpPr/>
          <p:nvPr/>
        </p:nvSpPr>
        <p:spPr>
          <a:xfrm>
            <a:off x="846163" y="1604376"/>
            <a:ext cx="3098042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Pasa por encima de la primera costilla para formar tres troncos: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Superior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Medio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Inferior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556ABD1-1288-A1A1-D693-AB4ADB66FEF8}"/>
              </a:ext>
            </a:extLst>
          </p:cNvPr>
          <p:cNvSpPr/>
          <p:nvPr/>
        </p:nvSpPr>
        <p:spPr>
          <a:xfrm>
            <a:off x="846163" y="4470404"/>
            <a:ext cx="3098042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Tronco superior </a:t>
            </a:r>
          </a:p>
          <a:p>
            <a:pPr algn="just"/>
            <a:r>
              <a:rPr lang="es-ES" dirty="0"/>
              <a:t>     = C5 + C6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Tronco Medio </a:t>
            </a:r>
          </a:p>
          <a:p>
            <a:pPr algn="just"/>
            <a:r>
              <a:rPr lang="es-ES" dirty="0"/>
              <a:t>     = C7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Tronco Inferior </a:t>
            </a:r>
          </a:p>
          <a:p>
            <a:pPr algn="just"/>
            <a:r>
              <a:rPr lang="es-ES" dirty="0"/>
              <a:t>     = C8 + T1 </a:t>
            </a:r>
            <a:endParaRPr lang="es-EC" dirty="0"/>
          </a:p>
        </p:txBody>
      </p:sp>
      <p:pic>
        <p:nvPicPr>
          <p:cNvPr id="5122" name="Picture 2" descr="Reparación del plexo braquial neonatal: técnicas e indicaciones -  ScienceDirect">
            <a:extLst>
              <a:ext uri="{FF2B5EF4-FFF2-40B4-BE49-F238E27FC236}">
                <a16:creationId xmlns:a16="http://schemas.microsoft.com/office/drawing/2014/main" id="{ED2BB1E8-4908-4089-DD20-25BE46A5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8" y="1855952"/>
            <a:ext cx="3736629" cy="45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7F3AED3-2D4F-37C7-A0F7-636E9DF7C136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395184" y="3780431"/>
            <a:ext cx="0" cy="68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5684BB-C9BF-D66D-ADC3-F9639C0CD471}"/>
              </a:ext>
            </a:extLst>
          </p:cNvPr>
          <p:cNvSpPr/>
          <p:nvPr/>
        </p:nvSpPr>
        <p:spPr>
          <a:xfrm>
            <a:off x="8327410" y="3033523"/>
            <a:ext cx="3491551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Los tres troncos convergen lateral e inferiormente sobre la primera costilla, por detrás de la clavícula.</a:t>
            </a:r>
          </a:p>
          <a:p>
            <a:pPr algn="just"/>
            <a:r>
              <a:rPr lang="es-ES" dirty="0"/>
              <a:t>Cada tronco se bifurca en una división anterior y posterior.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08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70F254-B848-D5C7-6608-CD62A1FC0398}"/>
              </a:ext>
            </a:extLst>
          </p:cNvPr>
          <p:cNvSpPr/>
          <p:nvPr/>
        </p:nvSpPr>
        <p:spPr>
          <a:xfrm>
            <a:off x="5100390" y="646757"/>
            <a:ext cx="1991219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Plexo Braquial  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4AE4037-A7B7-54C4-61A6-BE854DB3FDDE}"/>
              </a:ext>
            </a:extLst>
          </p:cNvPr>
          <p:cNvSpPr/>
          <p:nvPr/>
        </p:nvSpPr>
        <p:spPr>
          <a:xfrm>
            <a:off x="8734569" y="1855952"/>
            <a:ext cx="3098042" cy="2118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Los fascículos se denominan en relación a la arteria axilar, que en conjunto forman la vaina axilar (VA).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556ABD1-1288-A1A1-D693-AB4ADB66FEF8}"/>
              </a:ext>
            </a:extLst>
          </p:cNvPr>
          <p:cNvSpPr/>
          <p:nvPr/>
        </p:nvSpPr>
        <p:spPr>
          <a:xfrm>
            <a:off x="8734569" y="4366534"/>
            <a:ext cx="3098042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La VA alcanza la región axilar pasando bajo la apófisis coracoides de la escápula para asentarse en el desfiladero </a:t>
            </a:r>
            <a:r>
              <a:rPr lang="es-ES" dirty="0" err="1"/>
              <a:t>mioaponeurótico</a:t>
            </a:r>
            <a:r>
              <a:rPr lang="es-ES" dirty="0"/>
              <a:t>.</a:t>
            </a:r>
            <a:endParaRPr lang="es-EC" dirty="0"/>
          </a:p>
        </p:txBody>
      </p:sp>
      <p:pic>
        <p:nvPicPr>
          <p:cNvPr id="5122" name="Picture 2" descr="Reparación del plexo braquial neonatal: técnicas e indicaciones -  ScienceDirect">
            <a:extLst>
              <a:ext uri="{FF2B5EF4-FFF2-40B4-BE49-F238E27FC236}">
                <a16:creationId xmlns:a16="http://schemas.microsoft.com/office/drawing/2014/main" id="{ED2BB1E8-4908-4089-DD20-25BE46A5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8" y="1855952"/>
            <a:ext cx="3736629" cy="45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7F3AED3-2D4F-37C7-A0F7-636E9DF7C136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0283590" y="3974732"/>
            <a:ext cx="0" cy="39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295FB2F-6D78-CF34-6774-5705CDCF480E}"/>
              </a:ext>
            </a:extLst>
          </p:cNvPr>
          <p:cNvSpPr/>
          <p:nvPr/>
        </p:nvSpPr>
        <p:spPr>
          <a:xfrm>
            <a:off x="584559" y="2105439"/>
            <a:ext cx="3491551" cy="40322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división anterior de los troncos superior y medio se combinan para formar el </a:t>
            </a:r>
            <a:r>
              <a:rPr lang="es-ES" b="1" dirty="0"/>
              <a:t>fascículo lateral.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división anterior del tronco inferior  continua como </a:t>
            </a:r>
            <a:r>
              <a:rPr lang="es-ES" b="1" dirty="0"/>
              <a:t>fascículo medial.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tres divisiones posteriores se unen para formar el </a:t>
            </a:r>
            <a:r>
              <a:rPr lang="es-ES" b="1" dirty="0"/>
              <a:t>fascículo posterior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8425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70F254-B848-D5C7-6608-CD62A1FC0398}"/>
              </a:ext>
            </a:extLst>
          </p:cNvPr>
          <p:cNvSpPr/>
          <p:nvPr/>
        </p:nvSpPr>
        <p:spPr>
          <a:xfrm>
            <a:off x="5100390" y="646757"/>
            <a:ext cx="1991219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Plexo Braquial  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4AE4037-A7B7-54C4-61A6-BE854DB3FDDE}"/>
              </a:ext>
            </a:extLst>
          </p:cNvPr>
          <p:cNvSpPr/>
          <p:nvPr/>
        </p:nvSpPr>
        <p:spPr>
          <a:xfrm>
            <a:off x="8734569" y="1045022"/>
            <a:ext cx="3098042" cy="1384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Fascículo Lateral: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Pectoral lateral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Musculocutáneo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Raíz lateral del N. mediano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556ABD1-1288-A1A1-D693-AB4ADB66FEF8}"/>
              </a:ext>
            </a:extLst>
          </p:cNvPr>
          <p:cNvSpPr/>
          <p:nvPr/>
        </p:nvSpPr>
        <p:spPr>
          <a:xfrm>
            <a:off x="8734569" y="2772802"/>
            <a:ext cx="3098042" cy="16558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Fascículo Medial: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Pectoral medial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Cutáneo medial del brazo  y antebrazo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Raíz Medial del N. mediano</a:t>
            </a:r>
          </a:p>
        </p:txBody>
      </p:sp>
      <p:pic>
        <p:nvPicPr>
          <p:cNvPr id="5122" name="Picture 2" descr="Reparación del plexo braquial neonatal: técnicas e indicaciones -  ScienceDirect">
            <a:extLst>
              <a:ext uri="{FF2B5EF4-FFF2-40B4-BE49-F238E27FC236}">
                <a16:creationId xmlns:a16="http://schemas.microsoft.com/office/drawing/2014/main" id="{ED2BB1E8-4908-4089-DD20-25BE46A5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8" y="1855952"/>
            <a:ext cx="3736629" cy="45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7F3AED3-2D4F-37C7-A0F7-636E9DF7C136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0283590" y="2429302"/>
            <a:ext cx="0" cy="34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C210B44-3A01-05C0-0DD2-ACF4FF50BAAF}"/>
              </a:ext>
            </a:extLst>
          </p:cNvPr>
          <p:cNvSpPr/>
          <p:nvPr/>
        </p:nvSpPr>
        <p:spPr>
          <a:xfrm>
            <a:off x="928049" y="1713412"/>
            <a:ext cx="3098042" cy="2118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Los nervios de los compartimentos anteriores de la extremidad superior surgen de los </a:t>
            </a:r>
            <a:r>
              <a:rPr lang="es-ES" b="1" dirty="0"/>
              <a:t>fascículos medial</a:t>
            </a:r>
            <a:r>
              <a:rPr lang="es-ES" dirty="0"/>
              <a:t> y </a:t>
            </a:r>
            <a:r>
              <a:rPr lang="es-ES" b="1" dirty="0"/>
              <a:t>lateral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5AACB60-E0DB-B195-EE04-9E9ED6EE6623}"/>
              </a:ext>
            </a:extLst>
          </p:cNvPr>
          <p:cNvSpPr/>
          <p:nvPr/>
        </p:nvSpPr>
        <p:spPr>
          <a:xfrm>
            <a:off x="928049" y="4223994"/>
            <a:ext cx="3098042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Los nervios de relacionados con los compartimentos posteriores se originan en el </a:t>
            </a:r>
            <a:r>
              <a:rPr lang="es-ES" b="1" dirty="0"/>
              <a:t>fascículo posterior</a:t>
            </a:r>
            <a:endParaRPr lang="es-EC" b="1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608800-320E-C13D-D2D0-388B0CF2124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477070" y="3832192"/>
            <a:ext cx="0" cy="39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BEB6FA5-0166-3147-4099-6DAF23A33AEB}"/>
              </a:ext>
            </a:extLst>
          </p:cNvPr>
          <p:cNvSpPr/>
          <p:nvPr/>
        </p:nvSpPr>
        <p:spPr>
          <a:xfrm>
            <a:off x="8734569" y="4772199"/>
            <a:ext cx="3098042" cy="17607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Fascículo Posterior: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Subescapular superior e inferior.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/>
              <a:t>Toracodorsal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Axilar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Radial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60F3784-E734-1473-6A17-25BCF91E468E}"/>
              </a:ext>
            </a:extLst>
          </p:cNvPr>
          <p:cNvCxnSpPr>
            <a:cxnSpLocks/>
          </p:cNvCxnSpPr>
          <p:nvPr/>
        </p:nvCxnSpPr>
        <p:spPr>
          <a:xfrm>
            <a:off x="10279043" y="4428699"/>
            <a:ext cx="0" cy="34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8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1397E0-A357-2B08-C969-C5679528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D5698A-C14B-DA6B-B4A9-744FA300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767066E-2E4B-9BE8-44E9-53B4E84E6B1F}"/>
              </a:ext>
            </a:extLst>
          </p:cNvPr>
          <p:cNvSpPr/>
          <p:nvPr/>
        </p:nvSpPr>
        <p:spPr>
          <a:xfrm>
            <a:off x="4674696" y="660405"/>
            <a:ext cx="2842607" cy="11001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RELACIONES ANATOMOCLÍNICAS DEL PLEXO BRAQUIAL 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BC52615-69C6-9CC9-1BFD-02A934099503}"/>
              </a:ext>
            </a:extLst>
          </p:cNvPr>
          <p:cNvSpPr/>
          <p:nvPr/>
        </p:nvSpPr>
        <p:spPr>
          <a:xfrm>
            <a:off x="4110250" y="2153078"/>
            <a:ext cx="3971498" cy="11001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Las localizaciones anatómicas con mayor relevancia clínica en el recorrido del plexo braquial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22D37BF-620A-C809-C3BB-A3F54285B0CB}"/>
              </a:ext>
            </a:extLst>
          </p:cNvPr>
          <p:cNvSpPr/>
          <p:nvPr/>
        </p:nvSpPr>
        <p:spPr>
          <a:xfrm>
            <a:off x="903025" y="4005968"/>
            <a:ext cx="3068471" cy="11001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Triangulo </a:t>
            </a:r>
            <a:r>
              <a:rPr lang="es-ES" dirty="0" err="1"/>
              <a:t>Interescalénico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95F6B08-9E91-F3E7-3F3A-228F2FC94CC4}"/>
              </a:ext>
            </a:extLst>
          </p:cNvPr>
          <p:cNvSpPr/>
          <p:nvPr/>
        </p:nvSpPr>
        <p:spPr>
          <a:xfrm>
            <a:off x="4561764" y="4005968"/>
            <a:ext cx="3068471" cy="11001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Espacio Costoclavicular</a:t>
            </a:r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2A0F176-257F-9D76-00F9-252173245C16}"/>
              </a:ext>
            </a:extLst>
          </p:cNvPr>
          <p:cNvSpPr/>
          <p:nvPr/>
        </p:nvSpPr>
        <p:spPr>
          <a:xfrm>
            <a:off x="8220504" y="4005968"/>
            <a:ext cx="3068471" cy="11001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Espacio </a:t>
            </a:r>
            <a:r>
              <a:rPr lang="es-ES" dirty="0" err="1"/>
              <a:t>Retropectoral</a:t>
            </a:r>
            <a:r>
              <a:rPr lang="es-ES" dirty="0"/>
              <a:t> </a:t>
            </a:r>
            <a:endParaRPr lang="es-EC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E7024D1-F019-705C-41FD-3596D12817F2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6095999" y="1760561"/>
            <a:ext cx="1" cy="392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B6B2A38-73C6-698E-0EFA-23501471D3A7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6095999" y="3253234"/>
            <a:ext cx="1" cy="75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36A3FE-7C26-014C-F5DD-3683575ED64D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437261" y="3253234"/>
            <a:ext cx="3658738" cy="75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C729D97-C1A2-CFD1-7AF7-D321D914E05D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6095999" y="3253234"/>
            <a:ext cx="3658741" cy="75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231ECE-636B-B2EE-A74D-2BDFC3EB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A56574-C257-9B4E-2899-214947E0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5" y="1"/>
            <a:ext cx="4989757" cy="4390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545C49-4C6D-1ACB-C009-0DE6244F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129" y="0"/>
            <a:ext cx="5307871" cy="4390339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88DCFF-9C0B-FB4D-6295-F29B42C1C601}"/>
              </a:ext>
            </a:extLst>
          </p:cNvPr>
          <p:cNvSpPr/>
          <p:nvPr/>
        </p:nvSpPr>
        <p:spPr>
          <a:xfrm>
            <a:off x="470722" y="4783014"/>
            <a:ext cx="4684541" cy="12660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i="1" u="none" strike="noStrike" baseline="0" dirty="0">
                <a:latin typeface="Arial-BoldItalicMT"/>
              </a:rPr>
              <a:t>Pinza Costoclavicular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1D871D5-9E53-9230-A5C7-677A8F7B2CAB}"/>
              </a:ext>
            </a:extLst>
          </p:cNvPr>
          <p:cNvSpPr/>
          <p:nvPr/>
        </p:nvSpPr>
        <p:spPr>
          <a:xfrm>
            <a:off x="7036739" y="4783013"/>
            <a:ext cx="4684541" cy="12660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i="1" u="none" strike="noStrike" baseline="0" dirty="0">
                <a:latin typeface="Arial-BoldItalicMT"/>
              </a:rPr>
              <a:t>Desfiladero </a:t>
            </a:r>
            <a:r>
              <a:rPr lang="es-EC" sz="1800" b="1" i="1" u="none" strike="noStrike" baseline="0" dirty="0" err="1">
                <a:latin typeface="Arial-BoldItalicMT"/>
              </a:rPr>
              <a:t>Retropectoral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3049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88F5DBF-053D-3F2C-BFAB-EFE775E10710}"/>
              </a:ext>
            </a:extLst>
          </p:cNvPr>
          <p:cNvSpPr/>
          <p:nvPr/>
        </p:nvSpPr>
        <p:spPr>
          <a:xfrm>
            <a:off x="1607127" y="325582"/>
            <a:ext cx="10113818" cy="62068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i="1" u="none" strike="noStrike" baseline="0" dirty="0">
                <a:latin typeface="+mj-lt"/>
              </a:rPr>
              <a:t>SÍNDROME DEL DESFILADERO TORÁCICO </a:t>
            </a:r>
          </a:p>
          <a:p>
            <a:pPr algn="just"/>
            <a:endParaRPr lang="es-EC" sz="1800" b="1" i="1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Historia de trauma cervical o uso repetitivo de la extremidad superior en posiciones “forzadas”.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i="0" u="none" strike="noStrike" baseline="0" dirty="0">
                <a:latin typeface="+mj-lt"/>
              </a:rPr>
              <a:t>Síntomas clásicos: </a:t>
            </a:r>
            <a:r>
              <a:rPr lang="es-ES" sz="2000" b="0" i="0" u="none" strike="noStrike" baseline="0" dirty="0">
                <a:latin typeface="+mj-lt"/>
              </a:rPr>
              <a:t>Dolor, parestesias y sensación de debilidad en mano, brazo, y hombro, con dolor de cuello y cefalea.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En el inicio tienden a ser dependientes de la actividad empeorando con tareas que requieren el uso de la extremidad superior, sobre todo en elevación del brazo,    mantener posturas como la rotación del cuello, o llevar objetos pesados.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El curso habitual es el empeoramiento progresivo necesitando de menos actividad para desencadenarlos y de reposos cada vez más largos para aliviarlos.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Entre los 3 a 6 meses, se hacen relativamente constantes y con una mayor extensión periférica. El dolor puede ser descrito como quemante, punzante o ardiente y </a:t>
            </a:r>
            <a:r>
              <a:rPr lang="es-EC" sz="2000" b="0" i="0" u="none" strike="noStrike" baseline="0" dirty="0">
                <a:latin typeface="+mj-lt"/>
              </a:rPr>
              <a:t>acompañarse de hiperestesia e hipoestesia sensorial.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Pueden aparecer trastornos vasomotores que incluyen hinchazón, cambios de coloración y frialdad de la mano.</a:t>
            </a:r>
            <a:endParaRPr lang="es-EC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59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91C206-FEE4-44E4-0A5A-1CD0FB1F479F}"/>
              </a:ext>
            </a:extLst>
          </p:cNvPr>
          <p:cNvSpPr/>
          <p:nvPr/>
        </p:nvSpPr>
        <p:spPr>
          <a:xfrm>
            <a:off x="4981667" y="487504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Mediano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F96A88-6668-DB7F-17F5-25D9BBC8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78392" y="1369432"/>
            <a:ext cx="1158937" cy="50010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F61C7C-C506-4ABF-ABAE-79B6E0BD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169" y="1369432"/>
            <a:ext cx="2046117" cy="50010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6F94A1-380C-DBD5-09B7-162DBD24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26" y="1369431"/>
            <a:ext cx="1617404" cy="50010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B4B733-EE66-A07B-8FDE-DFAE7681C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463" y="1284032"/>
            <a:ext cx="1830666" cy="50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D67F55A-C944-494A-F481-6864AF018236}"/>
              </a:ext>
            </a:extLst>
          </p:cNvPr>
          <p:cNvSpPr/>
          <p:nvPr/>
        </p:nvSpPr>
        <p:spPr>
          <a:xfrm>
            <a:off x="4520418" y="478089"/>
            <a:ext cx="3151163" cy="10691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Sistema Nervioso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334E1FD-88FD-4024-D3EA-D514DAF68BD0}"/>
              </a:ext>
            </a:extLst>
          </p:cNvPr>
          <p:cNvSpPr/>
          <p:nvPr/>
        </p:nvSpPr>
        <p:spPr>
          <a:xfrm>
            <a:off x="1084490" y="2173033"/>
            <a:ext cx="1991219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Introducción </a:t>
            </a:r>
            <a:endParaRPr lang="es-EC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72C31E0-4E71-F494-A3F6-3DC88E88D2A3}"/>
              </a:ext>
            </a:extLst>
          </p:cNvPr>
          <p:cNvSpPr/>
          <p:nvPr/>
        </p:nvSpPr>
        <p:spPr>
          <a:xfrm>
            <a:off x="1084490" y="3595361"/>
            <a:ext cx="4831401" cy="2112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sistema nervioso y el sistema musculoesquelético son parte un organismo integrado e interactúan completa y mutuamente a través de rutas químicas, electroquímicas y mecánicas.</a:t>
            </a:r>
            <a:endParaRPr lang="es-EC" dirty="0"/>
          </a:p>
        </p:txBody>
      </p:sp>
      <p:pic>
        <p:nvPicPr>
          <p:cNvPr id="1026" name="Picture 2" descr="EDUARDO ZAMORANO: Movilización neuromeníngea y dolor - Instema, Formación  para fisioterapeutas">
            <a:extLst>
              <a:ext uri="{FF2B5EF4-FFF2-40B4-BE49-F238E27FC236}">
                <a16:creationId xmlns:a16="http://schemas.microsoft.com/office/drawing/2014/main" id="{1E881893-CA21-C959-B86C-6EAAB960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1" y="2683780"/>
            <a:ext cx="4976685" cy="302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91C206-FEE4-44E4-0A5A-1CD0FB1F479F}"/>
              </a:ext>
            </a:extLst>
          </p:cNvPr>
          <p:cNvSpPr/>
          <p:nvPr/>
        </p:nvSpPr>
        <p:spPr>
          <a:xfrm>
            <a:off x="4981667" y="417166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Mediano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7CBED5-17D9-8EF9-58B8-F4B61156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03" y="571678"/>
            <a:ext cx="2940669" cy="571464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1A2766C-C4CE-60DC-53F3-9FF5F0201CB7}"/>
              </a:ext>
            </a:extLst>
          </p:cNvPr>
          <p:cNvSpPr/>
          <p:nvPr/>
        </p:nvSpPr>
        <p:spPr>
          <a:xfrm>
            <a:off x="744228" y="1641588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origina en la porción axilar del plexo braquial.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Formado por la contribución de los fascículos lateral y medial.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C611A-9A27-13A3-7E4E-D01B0FD7F74A}"/>
              </a:ext>
            </a:extLst>
          </p:cNvPr>
          <p:cNvSpPr/>
          <p:nvPr/>
        </p:nvSpPr>
        <p:spPr>
          <a:xfrm>
            <a:off x="744228" y="3843039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Desciende acompañado de la arteria braquial, superficial al musculo braquial.</a:t>
            </a:r>
            <a:endParaRPr lang="es-EC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605631F-4AD4-8770-7347-023EC69D30D5}"/>
              </a:ext>
            </a:extLst>
          </p:cNvPr>
          <p:cNvSpPr/>
          <p:nvPr/>
        </p:nvSpPr>
        <p:spPr>
          <a:xfrm>
            <a:off x="4625665" y="1641588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Discurre por epicóndilo medial y abandona el codo pasando por los fascículos humeral y cubital del pronador redondo.</a:t>
            </a:r>
            <a:endParaRPr lang="es-EC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6679A32-9299-3ACB-DC24-9161DE3525F4}"/>
              </a:ext>
            </a:extLst>
          </p:cNvPr>
          <p:cNvSpPr/>
          <p:nvPr/>
        </p:nvSpPr>
        <p:spPr>
          <a:xfrm>
            <a:off x="4625665" y="3876078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Discurre por el antebrazo a través del puente fibroso formado por los fascículos humero cubitales y radiales del flexor superficial de los dedos.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E229F72-46F7-B90B-84F6-7097C296505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2426277" y="3429000"/>
            <a:ext cx="0" cy="414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64D4B75-A1AF-1D91-52F3-9F196FC39611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4108326" y="2535294"/>
            <a:ext cx="517339" cy="220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4D1F42F-B09C-2CFA-D702-BB189D105526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6307714" y="3429000"/>
            <a:ext cx="0" cy="44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4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91C206-FEE4-44E4-0A5A-1CD0FB1F479F}"/>
              </a:ext>
            </a:extLst>
          </p:cNvPr>
          <p:cNvSpPr/>
          <p:nvPr/>
        </p:nvSpPr>
        <p:spPr>
          <a:xfrm>
            <a:off x="4981667" y="417166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Mediano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7CBED5-17D9-8EF9-58B8-F4B61156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03" y="571678"/>
            <a:ext cx="2940669" cy="571464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1A2766C-C4CE-60DC-53F3-9FF5F0201CB7}"/>
              </a:ext>
            </a:extLst>
          </p:cNvPr>
          <p:cNvSpPr/>
          <p:nvPr/>
        </p:nvSpPr>
        <p:spPr>
          <a:xfrm>
            <a:off x="744228" y="1641588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Continua descendiendo en posición profunda por la línea media del antebrazo, adherido a la aponeurosis del flexor superficial de los dedos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C611A-9A27-13A3-7E4E-D01B0FD7F74A}"/>
              </a:ext>
            </a:extLst>
          </p:cNvPr>
          <p:cNvSpPr/>
          <p:nvPr/>
        </p:nvSpPr>
        <p:spPr>
          <a:xfrm>
            <a:off x="744228" y="3843039"/>
            <a:ext cx="3364098" cy="22252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Próximo a la muñeca asume una posición mas superficial, acompañado de los tendones del flexor radial del carpo, flexor superficial del dedo índice, palmar largo.</a:t>
            </a:r>
            <a:endParaRPr lang="es-EC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605631F-4AD4-8770-7347-023EC69D30D5}"/>
              </a:ext>
            </a:extLst>
          </p:cNvPr>
          <p:cNvSpPr/>
          <p:nvPr/>
        </p:nvSpPr>
        <p:spPr>
          <a:xfrm>
            <a:off x="4625665" y="1641588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Alcanza la mano pasando por el </a:t>
            </a:r>
            <a:r>
              <a:rPr lang="es-ES" b="1" dirty="0"/>
              <a:t>Túnel del carpo </a:t>
            </a:r>
            <a:r>
              <a:rPr lang="es-ES" dirty="0"/>
              <a:t>( arco osteofibroso formado entre los hueso del carpo y el retináculo flexor)</a:t>
            </a:r>
            <a:endParaRPr lang="es-EC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6679A32-9299-3ACB-DC24-9161DE3525F4}"/>
              </a:ext>
            </a:extLst>
          </p:cNvPr>
          <p:cNvSpPr/>
          <p:nvPr/>
        </p:nvSpPr>
        <p:spPr>
          <a:xfrm>
            <a:off x="4625665" y="3876077"/>
            <a:ext cx="3364098" cy="2192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Nervio mediano pasa por el túnel del carpo a acompañado de los tendones del Flexor superficial y profundo de los dedos, flexor largo del pulgar.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E229F72-46F7-B90B-84F6-7097C296505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426277" y="3429000"/>
            <a:ext cx="0" cy="414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64D4B75-A1AF-1D91-52F3-9F196FC39611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108326" y="2535294"/>
            <a:ext cx="517339" cy="242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4D1F42F-B09C-2CFA-D702-BB189D105526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307714" y="3429000"/>
            <a:ext cx="0" cy="44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4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91C206-FEE4-44E4-0A5A-1CD0FB1F479F}"/>
              </a:ext>
            </a:extLst>
          </p:cNvPr>
          <p:cNvSpPr/>
          <p:nvPr/>
        </p:nvSpPr>
        <p:spPr>
          <a:xfrm>
            <a:off x="3299618" y="349618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Mediano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7CBED5-17D9-8EF9-58B8-F4B61156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332" y="571678"/>
            <a:ext cx="2940669" cy="571464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1A2766C-C4CE-60DC-53F3-9FF5F0201CB7}"/>
              </a:ext>
            </a:extLst>
          </p:cNvPr>
          <p:cNvSpPr/>
          <p:nvPr/>
        </p:nvSpPr>
        <p:spPr>
          <a:xfrm>
            <a:off x="2731902" y="1641588"/>
            <a:ext cx="3364098" cy="1787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En la mano el nervio mediano da origen a la rama tenar recurrente y en ramas digitales palmares.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C611A-9A27-13A3-7E4E-D01B0FD7F74A}"/>
              </a:ext>
            </a:extLst>
          </p:cNvPr>
          <p:cNvSpPr/>
          <p:nvPr/>
        </p:nvSpPr>
        <p:spPr>
          <a:xfrm>
            <a:off x="2731902" y="3843039"/>
            <a:ext cx="3364098" cy="22252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Las ramas tenares recurrentes van a los músculos tenares y las ramas digitales alcanzan los tres primeros dedos de la mano y la mitad del cuarto.</a:t>
            </a:r>
            <a:endParaRPr lang="es-EC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E229F72-46F7-B90B-84F6-7097C296505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413951" y="3429000"/>
            <a:ext cx="0" cy="414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4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366CB5A-CAFD-FC9E-FB3C-CA569002B80A}"/>
              </a:ext>
            </a:extLst>
          </p:cNvPr>
          <p:cNvSpPr/>
          <p:nvPr/>
        </p:nvSpPr>
        <p:spPr>
          <a:xfrm>
            <a:off x="4674696" y="660405"/>
            <a:ext cx="2842607" cy="11001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RELACIONES ANATOMOCLÍNICAS DEL NERVIO MEDIANO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D5EC1AE-67D1-F327-DD70-6E5C8D313E62}"/>
              </a:ext>
            </a:extLst>
          </p:cNvPr>
          <p:cNvSpPr/>
          <p:nvPr/>
        </p:nvSpPr>
        <p:spPr>
          <a:xfrm>
            <a:off x="2139313" y="2328844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REGIÓN DEL CODO 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748A7BC-C673-4B3B-257E-4FF598931BA6}"/>
              </a:ext>
            </a:extLst>
          </p:cNvPr>
          <p:cNvSpPr/>
          <p:nvPr/>
        </p:nvSpPr>
        <p:spPr>
          <a:xfrm>
            <a:off x="6816439" y="2328844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REGIÓN DE LA MUÑECA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C4219A6-C51A-4B8A-C8CD-60B5688C39C1}"/>
              </a:ext>
            </a:extLst>
          </p:cNvPr>
          <p:cNvSpPr/>
          <p:nvPr/>
        </p:nvSpPr>
        <p:spPr>
          <a:xfrm>
            <a:off x="2139314" y="4225883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Síndrome del pronador</a:t>
            </a:r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C3B636-C713-EED9-111D-F036DC65E7BC}"/>
              </a:ext>
            </a:extLst>
          </p:cNvPr>
          <p:cNvSpPr/>
          <p:nvPr/>
        </p:nvSpPr>
        <p:spPr>
          <a:xfrm>
            <a:off x="6629402" y="4225883"/>
            <a:ext cx="3610323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Síndrome del túnel del carpo</a:t>
            </a:r>
            <a:endParaRPr lang="es-EC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BFF5FDB-F04B-21F1-7375-394D75D46013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757438" y="1760561"/>
            <a:ext cx="2338562" cy="56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77334C8-6111-FE6A-D66D-3E0A8BB2D591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096000" y="1760561"/>
            <a:ext cx="2338564" cy="56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847882B-B33B-7BF9-FA51-E43EB0CB6B62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3757438" y="3657600"/>
            <a:ext cx="1" cy="56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0B7936A-4772-B03A-34A4-0BDBB038A45B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434564" y="3657600"/>
            <a:ext cx="0" cy="56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51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13FB533-5D3E-6450-534B-F31F1F28FA1B}"/>
              </a:ext>
            </a:extLst>
          </p:cNvPr>
          <p:cNvSpPr/>
          <p:nvPr/>
        </p:nvSpPr>
        <p:spPr>
          <a:xfrm>
            <a:off x="4477875" y="375353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RELACIONES ANATOMOCLÍNICAS DEL NERVIO MEDIANO</a:t>
            </a:r>
          </a:p>
          <a:p>
            <a:pPr algn="ctr"/>
            <a:r>
              <a:rPr lang="es-ES" b="1" dirty="0"/>
              <a:t>EN LA REGIÓN DEL CODO 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6B371E0-D673-6F9B-8E67-812BA0BAC6B3}"/>
              </a:ext>
            </a:extLst>
          </p:cNvPr>
          <p:cNvSpPr/>
          <p:nvPr/>
        </p:nvSpPr>
        <p:spPr>
          <a:xfrm>
            <a:off x="706583" y="2073815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Apófisis Supracondílea y Ligamento de </a:t>
            </a:r>
            <a:r>
              <a:rPr lang="es-ES" dirty="0" err="1"/>
              <a:t>Struthers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0D3EA77-FB8B-456D-0175-43C0294C4881}"/>
              </a:ext>
            </a:extLst>
          </p:cNvPr>
          <p:cNvSpPr/>
          <p:nvPr/>
        </p:nvSpPr>
        <p:spPr>
          <a:xfrm>
            <a:off x="706583" y="3603462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Aponeurosis Bicipital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01BAC85-412E-138B-27E8-1F808FB0061B}"/>
              </a:ext>
            </a:extLst>
          </p:cNvPr>
          <p:cNvSpPr/>
          <p:nvPr/>
        </p:nvSpPr>
        <p:spPr>
          <a:xfrm>
            <a:off x="706583" y="5133109"/>
            <a:ext cx="3236250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Musculo pronador redondo</a:t>
            </a:r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7CA84D1-5839-3B4C-9883-605C881D0AE2}"/>
              </a:ext>
            </a:extLst>
          </p:cNvPr>
          <p:cNvSpPr/>
          <p:nvPr/>
        </p:nvSpPr>
        <p:spPr>
          <a:xfrm>
            <a:off x="4797956" y="2147831"/>
            <a:ext cx="6687459" cy="11807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Presenta un porcentaje de incidencia </a:t>
            </a:r>
          </a:p>
          <a:p>
            <a:pPr algn="just"/>
            <a:r>
              <a:rPr lang="es-ES" dirty="0"/>
              <a:t>entre el 0,3% y el 2,7%</a:t>
            </a:r>
            <a:endParaRPr lang="es-EC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217F5CA-D2AA-F0E6-3B11-5F868005BCA6}"/>
              </a:ext>
            </a:extLst>
          </p:cNvPr>
          <p:cNvSpPr/>
          <p:nvPr/>
        </p:nvSpPr>
        <p:spPr>
          <a:xfrm>
            <a:off x="4797957" y="3603462"/>
            <a:ext cx="6687459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Aponeurosis que conecta el tendón del musculo bíceps braquial con la fascia que recubre los músculos del antebrazo.</a:t>
            </a:r>
            <a:endParaRPr lang="es-EC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070A40C-AFC5-023D-5A88-8FE7C4C84EE6}"/>
              </a:ext>
            </a:extLst>
          </p:cNvPr>
          <p:cNvSpPr/>
          <p:nvPr/>
        </p:nvSpPr>
        <p:spPr>
          <a:xfrm>
            <a:off x="4797956" y="5153891"/>
            <a:ext cx="6687459" cy="1328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Cuando el nervio abandona el codo pasando por los fascículos humeral y cubital del musculo pronador redondo.</a:t>
            </a:r>
            <a:endParaRPr lang="es-EC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59B0282-57E1-5688-20CD-97B3FEF4B27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942833" y="2738193"/>
            <a:ext cx="855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541CD48-74BE-431D-61A6-C5E26C272E4C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3942833" y="4267840"/>
            <a:ext cx="855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DBE063B-B751-8FF8-E679-A9534C16EC5B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3942833" y="5797487"/>
            <a:ext cx="855123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575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776BDE-D85B-D415-8FE5-486D6239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33" y="152400"/>
            <a:ext cx="4668331" cy="473210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2FB8A6E-38CB-3DE4-6504-3685483BCE49}"/>
              </a:ext>
            </a:extLst>
          </p:cNvPr>
          <p:cNvSpPr/>
          <p:nvPr/>
        </p:nvSpPr>
        <p:spPr>
          <a:xfrm>
            <a:off x="522647" y="5008098"/>
            <a:ext cx="4471384" cy="12660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Apófisis Supracondílea </a:t>
            </a:r>
          </a:p>
          <a:p>
            <a:pPr algn="ctr"/>
            <a:r>
              <a:rPr lang="es-ES" dirty="0"/>
              <a:t>y </a:t>
            </a:r>
          </a:p>
          <a:p>
            <a:pPr algn="ctr"/>
            <a:r>
              <a:rPr lang="es-ES" dirty="0"/>
              <a:t>Ligamento de </a:t>
            </a:r>
            <a:r>
              <a:rPr lang="es-ES" dirty="0" err="1"/>
              <a:t>Struthers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F293D6-B4D5-EC22-F259-7BF755379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6" t="19268" r="40961" b="11697"/>
          <a:stretch/>
        </p:blipFill>
        <p:spPr>
          <a:xfrm>
            <a:off x="5793744" y="275991"/>
            <a:ext cx="5875609" cy="4732107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C9AD412-DE3C-7540-9195-CB2B0933EE34}"/>
              </a:ext>
            </a:extLst>
          </p:cNvPr>
          <p:cNvSpPr/>
          <p:nvPr/>
        </p:nvSpPr>
        <p:spPr>
          <a:xfrm>
            <a:off x="6935170" y="5008098"/>
            <a:ext cx="4471384" cy="12660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Musculo pronador redondo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01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03A9805-4F38-EEE2-DC66-3D60D15F3149}"/>
              </a:ext>
            </a:extLst>
          </p:cNvPr>
          <p:cNvSpPr/>
          <p:nvPr/>
        </p:nvSpPr>
        <p:spPr>
          <a:xfrm>
            <a:off x="1503218" y="471055"/>
            <a:ext cx="9185564" cy="570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i="1" u="none" strike="noStrike" baseline="0" dirty="0">
                <a:latin typeface="+mj-lt"/>
              </a:rPr>
              <a:t>Presentación Clínica del Síndrome del Pronador</a:t>
            </a:r>
          </a:p>
          <a:p>
            <a:pPr algn="ctr"/>
            <a:endParaRPr lang="es-ES" sz="2000" b="1" i="1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Dolor profundo en la cara anterior del codo y tercio proximal del antebrazo. En algunas ocasiones puede referirse </a:t>
            </a:r>
            <a:r>
              <a:rPr lang="es-EC" sz="2000" b="0" i="0" u="none" strike="noStrike" baseline="0" dirty="0">
                <a:latin typeface="+mj-lt"/>
              </a:rPr>
              <a:t>proximalmente hasta el hombro.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Empeora con el uso repetitivo o forzado del movimiento de pronación o supinación del antebrazo. </a:t>
            </a:r>
            <a:r>
              <a:rPr lang="es-ES" sz="2000" dirty="0">
                <a:latin typeface="+mj-lt"/>
              </a:rPr>
              <a:t>P</a:t>
            </a:r>
            <a:r>
              <a:rPr lang="es-ES" sz="2000" b="0" i="0" u="none" strike="noStrike" baseline="0" dirty="0">
                <a:latin typeface="+mj-lt"/>
              </a:rPr>
              <a:t>or tanto, se ha relacionado con actividades laborales que requieren trabajo manual intenso, deportes de raqueta y  lanzamiento o manejo de </a:t>
            </a:r>
            <a:r>
              <a:rPr lang="es-EC" sz="2000" b="0" i="0" u="none" strike="noStrike" baseline="0" dirty="0">
                <a:latin typeface="+mj-lt"/>
              </a:rPr>
              <a:t>cargas elevadas.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Es común que presenten síntomas de características neuropáticas en el territorio de distribución del nervio mediano en la mano.</a:t>
            </a:r>
          </a:p>
        </p:txBody>
      </p:sp>
    </p:spTree>
    <p:extLst>
      <p:ext uri="{BB962C8B-B14F-4D97-AF65-F5344CB8AC3E}">
        <p14:creationId xmlns:p14="http://schemas.microsoft.com/office/powerpoint/2010/main" val="266529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3AF41FE-ADEF-A2C7-FA9F-8E1998130B38}"/>
              </a:ext>
            </a:extLst>
          </p:cNvPr>
          <p:cNvSpPr/>
          <p:nvPr/>
        </p:nvSpPr>
        <p:spPr>
          <a:xfrm>
            <a:off x="1503218" y="471055"/>
            <a:ext cx="9185564" cy="62068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none" strike="noStrike" baseline="0" dirty="0">
                <a:latin typeface="+mj-lt"/>
              </a:rPr>
              <a:t>Presentación Clínica del Síndrome del Túnel del Carpo</a:t>
            </a:r>
          </a:p>
          <a:p>
            <a:pPr algn="ctr"/>
            <a:endParaRPr lang="es-EC" sz="2000" b="1" i="1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La queja habitual es de ataques de hormigueos dolorosos por la noche en una o ambas manos, suficientes para despertar al paciente</a:t>
            </a:r>
            <a:r>
              <a:rPr lang="es-EC" sz="2000" b="0" i="0" u="none" strike="noStrike" baseline="0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El dolor y las parestesias suelen ser descritos como ‘quemantes’ o </a:t>
            </a:r>
            <a:r>
              <a:rPr lang="es-EC" sz="2000" b="0" i="0" u="none" strike="noStrike" baseline="0" dirty="0">
                <a:latin typeface="+mj-lt"/>
              </a:rPr>
              <a:t>‘agonizantes’.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Se extiende un dolor profundo desde el antebrazo hacia el codo.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Con el dolor y el hormigueo hay una sensación subjetiva de inutilidad de los dedos, que a veces se describe como que están inflamados; aún así a la inspección la inflamación es mínima o inexistente.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Se obtiene alivio colgando la mano fuera de la cama o sacudiendo o frotando</a:t>
            </a:r>
            <a:r>
              <a:rPr lang="es-ES" sz="2000" dirty="0">
                <a:latin typeface="+mj-lt"/>
              </a:rPr>
              <a:t> </a:t>
            </a:r>
            <a:r>
              <a:rPr lang="es-ES" sz="2000" b="0" i="0" u="none" strike="noStrike" baseline="0" dirty="0">
                <a:latin typeface="+mj-lt"/>
              </a:rPr>
              <a:t>la mano; pero cuando los síntomas se incrementan.</a:t>
            </a:r>
            <a:endParaRPr lang="es-EC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200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96027F-A129-FFE9-D209-E91C202FF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0" t="22961" r="38615" b="17728"/>
          <a:stretch/>
        </p:blipFill>
        <p:spPr>
          <a:xfrm>
            <a:off x="1390356" y="647115"/>
            <a:ext cx="9411287" cy="63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9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3DE875B-EF21-3523-7390-7B7ED994914B}"/>
              </a:ext>
            </a:extLst>
          </p:cNvPr>
          <p:cNvSpPr/>
          <p:nvPr/>
        </p:nvSpPr>
        <p:spPr>
          <a:xfrm>
            <a:off x="4981667" y="417166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Radial 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6DDC64-5218-A932-63E6-F728D8CC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87" y="1301830"/>
            <a:ext cx="3841950" cy="547254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CB915BD-2398-A608-028E-B92A2A62BA69}"/>
              </a:ext>
            </a:extLst>
          </p:cNvPr>
          <p:cNvSpPr/>
          <p:nvPr/>
        </p:nvSpPr>
        <p:spPr>
          <a:xfrm>
            <a:off x="4981667" y="1567093"/>
            <a:ext cx="3358770" cy="1023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Es el nervio mas grande del plexo braquial se origina en el fascículo posterío. </a:t>
            </a:r>
            <a:endParaRPr lang="es-EC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3CEAC03-6026-D0A1-FD01-600A16B0056F}"/>
              </a:ext>
            </a:extLst>
          </p:cNvPr>
          <p:cNvSpPr/>
          <p:nvPr/>
        </p:nvSpPr>
        <p:spPr>
          <a:xfrm>
            <a:off x="4981667" y="2802598"/>
            <a:ext cx="3358770" cy="1023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Inerva a los músculos extensores y supinadores de la extremidad superior.</a:t>
            </a:r>
            <a:endParaRPr lang="es-EC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936D949-1E3D-38A1-1164-C45BF69E79F5}"/>
              </a:ext>
            </a:extLst>
          </p:cNvPr>
          <p:cNvSpPr/>
          <p:nvPr/>
        </p:nvSpPr>
        <p:spPr>
          <a:xfrm>
            <a:off x="4981667" y="4038103"/>
            <a:ext cx="3358770" cy="1023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Parte de la región axilar por delante del músculo subescapular.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B10B440-6B4D-BC00-9DF2-798E3965D572}"/>
              </a:ext>
            </a:extLst>
          </p:cNvPr>
          <p:cNvSpPr/>
          <p:nvPr/>
        </p:nvSpPr>
        <p:spPr>
          <a:xfrm>
            <a:off x="4981667" y="5273608"/>
            <a:ext cx="3358770" cy="14760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Pasa por el triangulo formado por los músculos redondo mayor y la cabezas larga y medial del tríceps.</a:t>
            </a:r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5B64787-CA35-6999-745D-66B597372F2E}"/>
              </a:ext>
            </a:extLst>
          </p:cNvPr>
          <p:cNvSpPr/>
          <p:nvPr/>
        </p:nvSpPr>
        <p:spPr>
          <a:xfrm>
            <a:off x="8698718" y="1567093"/>
            <a:ext cx="3358770" cy="1023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Desciende por el canal bicipital.</a:t>
            </a:r>
            <a:endParaRPr lang="es-EC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F9C8D98-8A31-027E-086F-4C91C9BB89B5}"/>
              </a:ext>
            </a:extLst>
          </p:cNvPr>
          <p:cNvCxnSpPr>
            <a:stCxn id="7" idx="2"/>
            <a:endCxn id="2" idx="0"/>
          </p:cNvCxnSpPr>
          <p:nvPr/>
        </p:nvCxnSpPr>
        <p:spPr>
          <a:xfrm>
            <a:off x="6661052" y="2590800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840A2E1-2A9C-C309-76CB-88FDD60CDCD5}"/>
              </a:ext>
            </a:extLst>
          </p:cNvPr>
          <p:cNvCxnSpPr/>
          <p:nvPr/>
        </p:nvCxnSpPr>
        <p:spPr>
          <a:xfrm>
            <a:off x="6661052" y="3826305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ACB60CB-452B-26B9-77F8-9BAF5175C7F8}"/>
              </a:ext>
            </a:extLst>
          </p:cNvPr>
          <p:cNvCxnSpPr/>
          <p:nvPr/>
        </p:nvCxnSpPr>
        <p:spPr>
          <a:xfrm>
            <a:off x="6661052" y="5061810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0CF634C-85C5-BA40-2F65-5E9F75469603}"/>
              </a:ext>
            </a:extLst>
          </p:cNvPr>
          <p:cNvSpPr/>
          <p:nvPr/>
        </p:nvSpPr>
        <p:spPr>
          <a:xfrm>
            <a:off x="8698718" y="2789315"/>
            <a:ext cx="3358770" cy="1023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Entra al túnel radial, por delante del epicóndilo lateral.</a:t>
            </a:r>
            <a:endParaRPr lang="es-EC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B585E58-2F43-B38F-24D3-30DC508DA53C}"/>
              </a:ext>
            </a:extLst>
          </p:cNvPr>
          <p:cNvSpPr/>
          <p:nvPr/>
        </p:nvSpPr>
        <p:spPr>
          <a:xfrm>
            <a:off x="8698718" y="4038103"/>
            <a:ext cx="3358770" cy="1023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Abandona la Art. Codo y se dirige al borde lateral del radio hasta la mano.</a:t>
            </a:r>
            <a:endParaRPr lang="es-EC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980CFCB-BB72-DE1E-4395-075522428200}"/>
              </a:ext>
            </a:extLst>
          </p:cNvPr>
          <p:cNvSpPr/>
          <p:nvPr/>
        </p:nvSpPr>
        <p:spPr>
          <a:xfrm>
            <a:off x="8698718" y="5263161"/>
            <a:ext cx="3358770" cy="14760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Finalmente inerva la región dorsal de la mano de los dedos pulgar e índice y la mitad del tercer dedo.</a:t>
            </a:r>
            <a:endParaRPr lang="es-EC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9341016-83EF-A4B9-C572-8AA22541A96A}"/>
              </a:ext>
            </a:extLst>
          </p:cNvPr>
          <p:cNvCxnSpPr/>
          <p:nvPr/>
        </p:nvCxnSpPr>
        <p:spPr>
          <a:xfrm>
            <a:off x="10347410" y="2590800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5740340-997A-6A5E-67E8-45D488675421}"/>
              </a:ext>
            </a:extLst>
          </p:cNvPr>
          <p:cNvCxnSpPr/>
          <p:nvPr/>
        </p:nvCxnSpPr>
        <p:spPr>
          <a:xfrm>
            <a:off x="10378103" y="5056872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6D51BE6-A86C-B005-B71F-F781EBAF0A96}"/>
              </a:ext>
            </a:extLst>
          </p:cNvPr>
          <p:cNvCxnSpPr/>
          <p:nvPr/>
        </p:nvCxnSpPr>
        <p:spPr>
          <a:xfrm>
            <a:off x="10378103" y="3835222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4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88B3282-043D-45AD-E524-0A7781FD0409}"/>
              </a:ext>
            </a:extLst>
          </p:cNvPr>
          <p:cNvSpPr/>
          <p:nvPr/>
        </p:nvSpPr>
        <p:spPr>
          <a:xfrm>
            <a:off x="401783" y="2272146"/>
            <a:ext cx="3560618" cy="23137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La función mecánica y sensitiva del tejido nervioso forma parte de los factores que contribuyen a la calidad de las funciones del aparato locomotor. 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3EF95F7-14FB-0EC4-C73F-759DCD1474B7}"/>
              </a:ext>
            </a:extLst>
          </p:cNvPr>
          <p:cNvSpPr/>
          <p:nvPr/>
        </p:nvSpPr>
        <p:spPr>
          <a:xfrm>
            <a:off x="2700091" y="577416"/>
            <a:ext cx="2524620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Sistema Nervioso </a:t>
            </a:r>
            <a:endParaRPr lang="es-EC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D5A1EDE-258D-6886-5DF8-CA7B68DFD6FF}"/>
              </a:ext>
            </a:extLst>
          </p:cNvPr>
          <p:cNvSpPr/>
          <p:nvPr/>
        </p:nvSpPr>
        <p:spPr>
          <a:xfrm>
            <a:off x="4315692" y="2272146"/>
            <a:ext cx="3713017" cy="23137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La estimulación mecánica del tejido nervioso, por medio del movimiento activo o pasivo, constituye una parte importante del conjunto de procedimientos diagnósticos y terapéuticos en fisioterapia </a:t>
            </a:r>
            <a:endParaRPr lang="es-EC" dirty="0"/>
          </a:p>
        </p:txBody>
      </p:sp>
      <p:pic>
        <p:nvPicPr>
          <p:cNvPr id="2050" name="Picture 2" descr="NEURODINÁMICA - Fisioholistik">
            <a:extLst>
              <a:ext uri="{FF2B5EF4-FFF2-40B4-BE49-F238E27FC236}">
                <a16:creationId xmlns:a16="http://schemas.microsoft.com/office/drawing/2014/main" id="{273CC0A6-FD7E-F646-B389-6E31A71F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72146"/>
            <a:ext cx="3408217" cy="2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3A956D2-F549-3539-C7C0-9619AF82DC51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flipH="1">
            <a:off x="2182092" y="1373945"/>
            <a:ext cx="1780309" cy="89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7699492-33BA-35B1-A286-8159330191EB}"/>
              </a:ext>
            </a:extLst>
          </p:cNvPr>
          <p:cNvCxnSpPr>
            <a:endCxn id="6" idx="0"/>
          </p:cNvCxnSpPr>
          <p:nvPr/>
        </p:nvCxnSpPr>
        <p:spPr>
          <a:xfrm>
            <a:off x="3962401" y="1373945"/>
            <a:ext cx="2209800" cy="89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77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DFB935-7C7E-DEFB-F966-862A1B9D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18" y="451464"/>
            <a:ext cx="4322358" cy="621088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6052B30-FB68-C845-C9A0-F2257C598EC2}"/>
              </a:ext>
            </a:extLst>
          </p:cNvPr>
          <p:cNvSpPr/>
          <p:nvPr/>
        </p:nvSpPr>
        <p:spPr>
          <a:xfrm>
            <a:off x="2189006" y="341339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Radial </a:t>
            </a:r>
            <a:endParaRPr lang="es-EC" b="1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7B914F3-E09D-73C8-BDC3-94CF1EC30C15}"/>
              </a:ext>
            </a:extLst>
          </p:cNvPr>
          <p:cNvSpPr/>
          <p:nvPr/>
        </p:nvSpPr>
        <p:spPr>
          <a:xfrm>
            <a:off x="1383517" y="1558140"/>
            <a:ext cx="3839645" cy="9495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Túnel radial supone el  mayor riesgo para generar trastornos sobre el nervio radial.</a:t>
            </a:r>
            <a:endParaRPr lang="es-EC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3F57B97-7BE8-E2DC-2E87-D66AE50F72B9}"/>
              </a:ext>
            </a:extLst>
          </p:cNvPr>
          <p:cNvSpPr/>
          <p:nvPr/>
        </p:nvSpPr>
        <p:spPr>
          <a:xfrm>
            <a:off x="1383518" y="2763486"/>
            <a:ext cx="3839644" cy="158684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Es un espacio </a:t>
            </a:r>
            <a:r>
              <a:rPr lang="es-ES" dirty="0" err="1"/>
              <a:t>mioaponeurótico</a:t>
            </a:r>
            <a:r>
              <a:rPr lang="es-ES" dirty="0"/>
              <a:t> que va desde el epicóndilo lateral hasta el extremo distal del musculo supinador.</a:t>
            </a:r>
            <a:endParaRPr lang="es-EC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46CB790-C0A5-AF27-64B6-6C6F282E227C}"/>
              </a:ext>
            </a:extLst>
          </p:cNvPr>
          <p:cNvSpPr/>
          <p:nvPr/>
        </p:nvSpPr>
        <p:spPr>
          <a:xfrm>
            <a:off x="1383517" y="4606141"/>
            <a:ext cx="3839644" cy="158684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nervio radial discurre entre el espacio </a:t>
            </a:r>
            <a:r>
              <a:rPr lang="es-ES" dirty="0" err="1"/>
              <a:t>aponeurotico</a:t>
            </a:r>
            <a:r>
              <a:rPr lang="es-ES" dirty="0"/>
              <a:t> y el musculo extensor radial corto del carpo.</a:t>
            </a:r>
            <a:endParaRPr lang="es-EC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C6BB242-F067-16FC-0CBD-8DED5FB7138F}"/>
              </a:ext>
            </a:extLst>
          </p:cNvPr>
          <p:cNvCxnSpPr/>
          <p:nvPr/>
        </p:nvCxnSpPr>
        <p:spPr>
          <a:xfrm>
            <a:off x="3363671" y="2551688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0BFD380-F249-AC50-7257-A101E068082B}"/>
              </a:ext>
            </a:extLst>
          </p:cNvPr>
          <p:cNvCxnSpPr/>
          <p:nvPr/>
        </p:nvCxnSpPr>
        <p:spPr>
          <a:xfrm>
            <a:off x="3363671" y="4350328"/>
            <a:ext cx="0" cy="2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996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91EFBCE-6BC3-57A5-7FFD-1E29FA4530D6}"/>
              </a:ext>
            </a:extLst>
          </p:cNvPr>
          <p:cNvSpPr/>
          <p:nvPr/>
        </p:nvSpPr>
        <p:spPr>
          <a:xfrm>
            <a:off x="1503218" y="471055"/>
            <a:ext cx="9185564" cy="570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u="none" strike="noStrike" baseline="0" dirty="0"/>
              <a:t>PRESENTACIÓN CLÍNICA DEL SÍNDROME DEL TÚNEL RADIAL</a:t>
            </a:r>
          </a:p>
          <a:p>
            <a:pPr algn="just"/>
            <a:endParaRPr lang="es-EC" sz="2000" b="0" i="1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/>
              <a:t>Dolor profundo, localizado en la cara lateral del codo y tercio proximal del dorso del antebrazo. En ocasiones el dolor puede irradiar a la mano y con menor frecuencia hacia el brazo.</a:t>
            </a:r>
          </a:p>
          <a:p>
            <a:pPr algn="just"/>
            <a:endParaRPr lang="es-ES" sz="20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/>
              <a:t>Empeora con actividades que requieren prensión manual forzada o repetitiva, con movimientos de flexión de codo con pronación del antebrazo o supinación forzada.</a:t>
            </a:r>
          </a:p>
          <a:p>
            <a:pPr algn="just"/>
            <a:endParaRPr lang="es-EC" sz="2000" b="0" i="0" u="none" strike="noStrike" baseline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/>
              <a:t>Diferencia con Epicondilalgia: La irradiación distal hacia la mano y la sensibilidad a la palpación sobre el túnel, sobre todo si se acompaña de dolor a la extensión resistida del dedo medio o a la supinación resistida del antebrazo con el codo en extensión completa.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214731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D5E7F4-D243-AB98-46B6-534973C41158}"/>
              </a:ext>
            </a:extLst>
          </p:cNvPr>
          <p:cNvSpPr/>
          <p:nvPr/>
        </p:nvSpPr>
        <p:spPr>
          <a:xfrm>
            <a:off x="4981667" y="417166"/>
            <a:ext cx="2228665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Cubital  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FCE417-868C-51C0-79ED-A090CD91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097" y="815430"/>
            <a:ext cx="3646774" cy="564430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EA51A53-3EE1-B01E-8A58-B4512CCF57C6}"/>
              </a:ext>
            </a:extLst>
          </p:cNvPr>
          <p:cNvSpPr/>
          <p:nvPr/>
        </p:nvSpPr>
        <p:spPr>
          <a:xfrm>
            <a:off x="1334893" y="1475616"/>
            <a:ext cx="3646774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Parte de la región axilar y tiene componentes del fascículo medial.</a:t>
            </a:r>
            <a:endParaRPr lang="es-EC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A3D5B0B-2E94-63C4-021E-93F5DDEA0A96}"/>
              </a:ext>
            </a:extLst>
          </p:cNvPr>
          <p:cNvSpPr/>
          <p:nvPr/>
        </p:nvSpPr>
        <p:spPr>
          <a:xfrm>
            <a:off x="1334893" y="2632471"/>
            <a:ext cx="3646774" cy="12883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Discurre desde la axila hacia el compartimento posterior del brazo  hasta alcanzar el canal </a:t>
            </a:r>
            <a:r>
              <a:rPr lang="es-ES" dirty="0" err="1"/>
              <a:t>epitrocleolecraniano</a:t>
            </a:r>
            <a:r>
              <a:rPr lang="es-ES" dirty="0"/>
              <a:t>.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E87F498-4661-9FC2-0A18-58384BC8E002}"/>
              </a:ext>
            </a:extLst>
          </p:cNvPr>
          <p:cNvSpPr/>
          <p:nvPr/>
        </p:nvSpPr>
        <p:spPr>
          <a:xfrm>
            <a:off x="1334893" y="4281162"/>
            <a:ext cx="3646774" cy="14269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En el antebrazo pasa a la región medial hasta alcanzar el región de la muñeca para inervar la cara palmar del cuarto y quinto dedo</a:t>
            </a:r>
            <a:endParaRPr lang="es-EC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C7562EA-1B22-D1A8-2A6E-848419755D81}"/>
              </a:ext>
            </a:extLst>
          </p:cNvPr>
          <p:cNvCxnSpPr>
            <a:stCxn id="2" idx="2"/>
            <a:endCxn id="3" idx="0"/>
          </p:cNvCxnSpPr>
          <p:nvPr/>
        </p:nvCxnSpPr>
        <p:spPr>
          <a:xfrm>
            <a:off x="3158280" y="2272145"/>
            <a:ext cx="0" cy="36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7262CB8-0044-3941-2D25-B31ABADB1775}"/>
              </a:ext>
            </a:extLst>
          </p:cNvPr>
          <p:cNvCxnSpPr/>
          <p:nvPr/>
        </p:nvCxnSpPr>
        <p:spPr>
          <a:xfrm>
            <a:off x="3185433" y="3920836"/>
            <a:ext cx="0" cy="36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1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2FE9B0C-D02F-8041-2F37-5D8DB4B54CF2}"/>
              </a:ext>
            </a:extLst>
          </p:cNvPr>
          <p:cNvSpPr/>
          <p:nvPr/>
        </p:nvSpPr>
        <p:spPr>
          <a:xfrm>
            <a:off x="1475508" y="318655"/>
            <a:ext cx="9899073" cy="62206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i="1" u="none" strike="noStrike" baseline="0" dirty="0">
                <a:latin typeface="+mj-lt"/>
              </a:rPr>
              <a:t>PRESENTACIÓN CLÍNICA DEL SÍNDROME DEL TÚNEL CUBITAL</a:t>
            </a:r>
          </a:p>
          <a:p>
            <a:pPr algn="l"/>
            <a:endParaRPr lang="es-ES" sz="2000" b="1" i="1" u="none" strike="noStrike" baseline="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Parestesias intermitentes sobre el 5º dedo y borde cubital del 4º pudiendo incluir parte de la región cubital de mano, muñeca y antebrazo. Pueden ser </a:t>
            </a:r>
            <a:r>
              <a:rPr lang="es-EC" sz="2000" b="0" i="0" u="none" strike="noStrike" baseline="0" dirty="0">
                <a:latin typeface="+mj-lt"/>
              </a:rPr>
              <a:t>descritas como entumecimiento, adormecimiento, quemazón e hipo o </a:t>
            </a:r>
            <a:r>
              <a:rPr lang="es-ES" sz="2000" b="0" i="0" u="none" strike="noStrike" baseline="0" dirty="0">
                <a:latin typeface="+mj-lt"/>
              </a:rPr>
              <a:t>hipersensibilidad.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b="0" i="0" u="none" strike="noStrike" baseline="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Dolor profundo y localizado en la cara medial del codo que se puede extender por la región medial del antebrazo.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b="0" i="0" u="none" strike="noStrike" baseline="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Dolor y parestesias empeoran con el uso repetitivo y forzado de mano y antebrazo, manejo de herramientas de trabajo, movimientos de flexión y extensión de codo, práctica de deportes de lanzamiento.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b="0" i="0" u="none" strike="noStrike" baseline="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El nervio es vulnerable a traumatismos externos y a fuerzas de compresión como consecuencia del apoyo del codo.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b="0" i="0" u="none" strike="noStrike" baseline="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</a:rPr>
              <a:t>La debilidad muscular puede estar presente, al manipular pequeños objetos a la debilidad de la musculatura intrínseca de la </a:t>
            </a:r>
            <a:r>
              <a:rPr lang="es-EC" sz="2000" b="0" i="0" u="none" strike="noStrike" baseline="0" dirty="0">
                <a:latin typeface="+mj-lt"/>
              </a:rPr>
              <a:t>mano “mano en garra”.</a:t>
            </a:r>
            <a:endParaRPr lang="es-EC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67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D5E7F4-D243-AB98-46B6-534973C41158}"/>
              </a:ext>
            </a:extLst>
          </p:cNvPr>
          <p:cNvSpPr/>
          <p:nvPr/>
        </p:nvSpPr>
        <p:spPr>
          <a:xfrm>
            <a:off x="4257288" y="2464404"/>
            <a:ext cx="3677424" cy="19291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Gracias !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78505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CECCBE1-3A4E-0984-E0F0-023B85621131}"/>
              </a:ext>
            </a:extLst>
          </p:cNvPr>
          <p:cNvSpPr/>
          <p:nvPr/>
        </p:nvSpPr>
        <p:spPr>
          <a:xfrm>
            <a:off x="4267200" y="498765"/>
            <a:ext cx="3657600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Movilización neural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09AB227-2CD0-EB2C-AF45-D27C08ECE827}"/>
              </a:ext>
            </a:extLst>
          </p:cNvPr>
          <p:cNvSpPr/>
          <p:nvPr/>
        </p:nvSpPr>
        <p:spPr>
          <a:xfrm>
            <a:off x="997527" y="2272146"/>
            <a:ext cx="3657600" cy="23137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800" b="0" i="0" u="none" strike="noStrike" baseline="0" dirty="0">
                <a:latin typeface="Calibri" panose="020F0502020204030204" pitchFamily="34" charset="0"/>
              </a:rPr>
              <a:t>Es un método </a:t>
            </a:r>
            <a:r>
              <a:rPr lang="es-EC" sz="1800" b="1" i="1" u="none" strike="noStrike" baseline="0" dirty="0">
                <a:latin typeface="Calibri" panose="020F0502020204030204" pitchFamily="34" charset="0"/>
              </a:rPr>
              <a:t>diagnóstico</a:t>
            </a:r>
            <a:r>
              <a:rPr lang="es-EC" sz="1800" b="0" i="0" u="none" strike="noStrike" baseline="0" dirty="0">
                <a:latin typeface="Calibri" panose="020F0502020204030204" pitchFamily="34" charset="0"/>
              </a:rPr>
              <a:t> y </a:t>
            </a:r>
            <a:r>
              <a:rPr lang="es-EC" sz="1800" b="1" i="1" u="none" strike="noStrike" baseline="0" dirty="0">
                <a:latin typeface="Calibri" panose="020F0502020204030204" pitchFamily="34" charset="0"/>
              </a:rPr>
              <a:t>terapéutico</a:t>
            </a:r>
            <a:r>
              <a:rPr lang="es-EC" dirty="0">
                <a:latin typeface="Calibri" panose="020F0502020204030204" pitchFamily="34" charset="0"/>
              </a:rPr>
              <a:t> </a:t>
            </a:r>
            <a:r>
              <a:rPr lang="es-EC" sz="1800" b="0" i="0" u="none" strike="noStrike" baseline="0" dirty="0">
                <a:latin typeface="Calibri" panose="020F0502020204030204" pitchFamily="34" charset="0"/>
              </a:rPr>
              <a:t>que centra su </a:t>
            </a:r>
            <a:r>
              <a:rPr lang="es-EC" dirty="0">
                <a:latin typeface="Calibri" panose="020F0502020204030204" pitchFamily="34" charset="0"/>
              </a:rPr>
              <a:t>a</a:t>
            </a:r>
            <a:r>
              <a:rPr lang="es-EC" sz="1800" b="0" i="0" u="none" strike="noStrike" baseline="0" dirty="0">
                <a:latin typeface="Calibri" panose="020F0502020204030204" pitchFamily="34" charset="0"/>
              </a:rPr>
              <a:t>cción en</a:t>
            </a:r>
            <a:r>
              <a:rPr lang="es-EC" dirty="0">
                <a:latin typeface="Calibri" panose="020F0502020204030204" pitchFamily="34" charset="0"/>
              </a:rPr>
              <a:t> </a:t>
            </a:r>
            <a:r>
              <a:rPr lang="es-EC" sz="1800" b="0" i="0" u="none" strike="noStrike" baseline="0" dirty="0">
                <a:latin typeface="Calibri" panose="020F0502020204030204" pitchFamily="34" charset="0"/>
              </a:rPr>
              <a:t>la estimulación mecánica del sistema nervioso y de las estructuras anatómicas responsables</a:t>
            </a:r>
            <a:r>
              <a:rPr lang="es-EC" dirty="0">
                <a:latin typeface="Calibri" panose="020F0502020204030204" pitchFamily="34" charset="0"/>
              </a:rPr>
              <a:t> </a:t>
            </a:r>
            <a:r>
              <a:rPr lang="es-EC" sz="1800" b="0" i="0" u="none" strike="noStrike" baseline="0" dirty="0">
                <a:latin typeface="Calibri" panose="020F0502020204030204" pitchFamily="34" charset="0"/>
              </a:rPr>
              <a:t>de su protección directa.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274EC1E-6914-2AAB-2029-9B9956BA3081}"/>
              </a:ext>
            </a:extLst>
          </p:cNvPr>
          <p:cNvSpPr/>
          <p:nvPr/>
        </p:nvSpPr>
        <p:spPr>
          <a:xfrm>
            <a:off x="5347854" y="2951018"/>
            <a:ext cx="1690255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Objetivo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196CBF6-9F3F-2FC7-D048-FCE9015FAF10}"/>
              </a:ext>
            </a:extLst>
          </p:cNvPr>
          <p:cNvSpPr/>
          <p:nvPr/>
        </p:nvSpPr>
        <p:spPr>
          <a:xfrm>
            <a:off x="8215744" y="1794164"/>
            <a:ext cx="1953492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0" i="0" u="none" strike="noStrike" baseline="0" dirty="0">
                <a:latin typeface="Calibri" panose="020F0502020204030204" pitchFamily="34" charset="0"/>
              </a:rPr>
              <a:t>Comportamiento Fisiológico</a:t>
            </a:r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80CF7E5-C4A5-5FE8-6B08-BE8F00CD1DD0}"/>
              </a:ext>
            </a:extLst>
          </p:cNvPr>
          <p:cNvSpPr/>
          <p:nvPr/>
        </p:nvSpPr>
        <p:spPr>
          <a:xfrm>
            <a:off x="8215744" y="2951018"/>
            <a:ext cx="1953492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0" i="0" u="none" strike="noStrike" baseline="0" dirty="0">
                <a:latin typeface="Calibri" panose="020F0502020204030204" pitchFamily="34" charset="0"/>
              </a:rPr>
              <a:t>Comportamiento Mecanosensitivo</a:t>
            </a:r>
            <a:endParaRPr lang="es-EC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729CF0D-3D97-A992-9F6B-48C1726FB63E}"/>
              </a:ext>
            </a:extLst>
          </p:cNvPr>
          <p:cNvSpPr/>
          <p:nvPr/>
        </p:nvSpPr>
        <p:spPr>
          <a:xfrm>
            <a:off x="8215744" y="4107872"/>
            <a:ext cx="1953492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0" i="0" u="none" strike="noStrike" baseline="0" dirty="0">
                <a:latin typeface="Calibri" panose="020F0502020204030204" pitchFamily="34" charset="0"/>
              </a:rPr>
              <a:t>Comportamiento </a:t>
            </a:r>
            <a:r>
              <a:rPr lang="es-EC" sz="1800" b="0" i="0" u="none" strike="noStrike" baseline="0" dirty="0" err="1">
                <a:latin typeface="Calibri" panose="020F0502020204030204" pitchFamily="34" charset="0"/>
              </a:rPr>
              <a:t>Biomecanico</a:t>
            </a:r>
            <a:endParaRPr lang="es-EC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3CF82AA-D7D5-BA0A-3C0D-41C89B65FFF5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7038109" y="2272146"/>
            <a:ext cx="1177635" cy="115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8FC3DDA-56D5-7DEB-04F7-CBC727EFFDA2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7038109" y="3429000"/>
            <a:ext cx="117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3C7D31D-AD5A-19DD-39D4-CD7F9DBB1ADA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7038109" y="3429000"/>
            <a:ext cx="1177635" cy="115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8B0ED3F-BAB3-3A7B-2D2E-8A0987BB3EE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655127" y="3429000"/>
            <a:ext cx="69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3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CFED51E-AAC7-F105-EFFC-6A44170A5E17}"/>
              </a:ext>
            </a:extLst>
          </p:cNvPr>
          <p:cNvSpPr/>
          <p:nvPr/>
        </p:nvSpPr>
        <p:spPr>
          <a:xfrm>
            <a:off x="4267200" y="498765"/>
            <a:ext cx="3657600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Movilización neural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CE4E63E-13A7-3915-67C7-35DA512FAD59}"/>
              </a:ext>
            </a:extLst>
          </p:cNvPr>
          <p:cNvSpPr/>
          <p:nvPr/>
        </p:nvSpPr>
        <p:spPr>
          <a:xfrm>
            <a:off x="997527" y="2272146"/>
            <a:ext cx="3657600" cy="23137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Ha emergido como una importante contribución a la evaluación y al tratamiento de trastornos dolorosos frecuentes que afectan al sistema musculo esquelético 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E72495D-CE4D-4CB6-FEDF-DE0B40F789EC}"/>
              </a:ext>
            </a:extLst>
          </p:cNvPr>
          <p:cNvSpPr/>
          <p:nvPr/>
        </p:nvSpPr>
        <p:spPr>
          <a:xfrm>
            <a:off x="7153684" y="2272146"/>
            <a:ext cx="4709453" cy="23137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Contempla al tejido nervioso como un tejido con propiedades mecánicas y somatosensoriales que se ven influenciadas por el movimiento y la postura del cuerpo. </a:t>
            </a:r>
            <a:endParaRPr lang="es-EC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7CE53FF-D3C1-59F4-187B-5D21729726E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826327" y="976747"/>
            <a:ext cx="0" cy="129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291D21B-6BEB-B01C-0DAD-2AE3B64A348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826327" y="976747"/>
            <a:ext cx="144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1D9D71F-7865-6243-F31C-D476148F445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655127" y="3429000"/>
            <a:ext cx="2498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a técnica de movilización neural... - adilenegfisioterapia | Facebook">
            <a:extLst>
              <a:ext uri="{FF2B5EF4-FFF2-40B4-BE49-F238E27FC236}">
                <a16:creationId xmlns:a16="http://schemas.microsoft.com/office/drawing/2014/main" id="{BE62C6AF-39C4-8127-C664-01DAEC2D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272146"/>
            <a:ext cx="1790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5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E519449-B5BD-D1AD-F6F1-05AC86CD5F9E}"/>
              </a:ext>
            </a:extLst>
          </p:cNvPr>
          <p:cNvSpPr/>
          <p:nvPr/>
        </p:nvSpPr>
        <p:spPr>
          <a:xfrm>
            <a:off x="862083" y="2272146"/>
            <a:ext cx="10467833" cy="40870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/>
              <a:t>La movilización del tejido nervioso es una intervención fisioterapéutica dirigida a los nervios periféricos y a las meninges.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Emplea posiciones y movimientos específicos del raquis y las extremidades para estimular mecánicamente al tejido nervioso, con el fin de reducir su mecanosensibilidad, aliviar síntomas de origen neuronal y mejorar la función.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Persigue restablecer la capacidad adaptativa del sistema nervioso para tolerar el estrés mecánico relacionado con el movimiento fisiológico del aparato locomotor.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Se debe aplicar cuidadosamente para minimizar la posibilidad de que el tratamiento pueda agravar las condiciones nerviosas.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E1FA548-8A1B-18DE-00C4-D50A832B746C}"/>
              </a:ext>
            </a:extLst>
          </p:cNvPr>
          <p:cNvSpPr/>
          <p:nvPr/>
        </p:nvSpPr>
        <p:spPr>
          <a:xfrm>
            <a:off x="4203509" y="498765"/>
            <a:ext cx="3784979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Principios - Movilización neural</a:t>
            </a:r>
            <a:endParaRPr lang="es-EC" b="1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07E38A1-8C44-210E-2BC1-E8B0EDA41B13}"/>
              </a:ext>
            </a:extLst>
          </p:cNvPr>
          <p:cNvCxnSpPr>
            <a:stCxn id="5" idx="2"/>
            <a:endCxn id="4" idx="0"/>
          </p:cNvCxnSpPr>
          <p:nvPr/>
        </p:nvCxnSpPr>
        <p:spPr>
          <a:xfrm>
            <a:off x="6095999" y="1454728"/>
            <a:ext cx="1" cy="81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1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A35593-48C2-F026-0C76-6B2B3DB939AC}"/>
              </a:ext>
            </a:extLst>
          </p:cNvPr>
          <p:cNvSpPr/>
          <p:nvPr/>
        </p:nvSpPr>
        <p:spPr>
          <a:xfrm>
            <a:off x="4267200" y="498765"/>
            <a:ext cx="3657600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Movilización Neural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15A3274-7B65-EFA9-D8F3-FFA8CABF298B}"/>
              </a:ext>
            </a:extLst>
          </p:cNvPr>
          <p:cNvSpPr/>
          <p:nvPr/>
        </p:nvSpPr>
        <p:spPr>
          <a:xfrm>
            <a:off x="1483057" y="1787653"/>
            <a:ext cx="9225886" cy="13414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“El movimiento del aparato locomotor implica siempre la movilidad del sistema nervioso, lo que hace imposible impedir que el tejido nervioso sea estimulado con cualquier actividad activa o pasiva relacionada con el movimiento corporal”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6D607D-7074-DB8E-18CA-ABF8AC529712}"/>
              </a:ext>
            </a:extLst>
          </p:cNvPr>
          <p:cNvSpPr/>
          <p:nvPr/>
        </p:nvSpPr>
        <p:spPr>
          <a:xfrm>
            <a:off x="1323833" y="4847025"/>
            <a:ext cx="4502623" cy="17644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objetivo de estas maniobras es restablecer u optimizar la capacidad de tolerancia del tejido nervioso frente a movimiento y posiciones que elongan el lecho neural correspondiente. 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AC64EF5-75A7-2F73-F9E1-FA0DD96A5739}"/>
              </a:ext>
            </a:extLst>
          </p:cNvPr>
          <p:cNvSpPr/>
          <p:nvPr/>
        </p:nvSpPr>
        <p:spPr>
          <a:xfrm>
            <a:off x="1746344" y="3587087"/>
            <a:ext cx="3657600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Técnicas de carga tensil </a:t>
            </a:r>
            <a:endParaRPr lang="es-EC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6C2D354-A41F-06BA-156B-97675F4757B2}"/>
              </a:ext>
            </a:extLst>
          </p:cNvPr>
          <p:cNvSpPr/>
          <p:nvPr/>
        </p:nvSpPr>
        <p:spPr>
          <a:xfrm>
            <a:off x="6788055" y="3603942"/>
            <a:ext cx="3657600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Técnicas de movilización con deslizamiento  </a:t>
            </a:r>
            <a:endParaRPr lang="es-EC" b="1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7B8365-40AB-79C1-1C6D-4CB3B1E54D3F}"/>
              </a:ext>
            </a:extLst>
          </p:cNvPr>
          <p:cNvSpPr/>
          <p:nvPr/>
        </p:nvSpPr>
        <p:spPr>
          <a:xfrm>
            <a:off x="6365546" y="4847025"/>
            <a:ext cx="4502621" cy="17644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objetivo de estas maniobras es generar movimientos de excursión entre el sistema nervioso y las estructuras no neurales que los rodean.</a:t>
            </a:r>
            <a:endParaRPr lang="es-EC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723C266C-14B6-A6F1-FE8A-CF72BC03AFFF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096000" y="1454728"/>
            <a:ext cx="0" cy="33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6BD5E81-D502-4F19-D613-60DFFF107553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575144" y="3129061"/>
            <a:ext cx="2520856" cy="45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9050856-A216-36BF-0ABB-70FA71ABD2C9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6096000" y="3129061"/>
            <a:ext cx="2520855" cy="47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F3A4256-C166-DF43-F8C4-25FF3C62D93F}"/>
              </a:ext>
            </a:extLst>
          </p:cNvPr>
          <p:cNvCxnSpPr>
            <a:stCxn id="7" idx="2"/>
            <a:endCxn id="6" idx="0"/>
          </p:cNvCxnSpPr>
          <p:nvPr/>
        </p:nvCxnSpPr>
        <p:spPr>
          <a:xfrm>
            <a:off x="3575144" y="4543050"/>
            <a:ext cx="1" cy="303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B4DC33D-D087-D37F-0729-D6C7BAD43EFF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8616855" y="4559905"/>
            <a:ext cx="2" cy="28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E5A1DA-7FBD-DCEC-F711-5AB5A73AF42F}"/>
              </a:ext>
            </a:extLst>
          </p:cNvPr>
          <p:cNvSpPr/>
          <p:nvPr/>
        </p:nvSpPr>
        <p:spPr>
          <a:xfrm>
            <a:off x="4267200" y="444107"/>
            <a:ext cx="3657600" cy="9559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 MOVILIZACIÓN NEURAL</a:t>
            </a:r>
          </a:p>
          <a:p>
            <a:pPr algn="ctr"/>
            <a:r>
              <a:rPr lang="es-ES" b="1" dirty="0"/>
              <a:t>CUADRANTE SUPERIOR </a:t>
            </a:r>
            <a:endParaRPr lang="es-EC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4CB4A75-81F1-13FE-FCC3-2CD563944AA0}"/>
              </a:ext>
            </a:extLst>
          </p:cNvPr>
          <p:cNvSpPr/>
          <p:nvPr/>
        </p:nvSpPr>
        <p:spPr>
          <a:xfrm>
            <a:off x="613130" y="2165007"/>
            <a:ext cx="1991219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Plexo Braquial  </a:t>
            </a:r>
            <a:endParaRPr lang="es-EC" b="1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9129CC-7FA8-1E8D-355E-6B483C57F245}"/>
              </a:ext>
            </a:extLst>
          </p:cNvPr>
          <p:cNvSpPr/>
          <p:nvPr/>
        </p:nvSpPr>
        <p:spPr>
          <a:xfrm>
            <a:off x="9655593" y="2213702"/>
            <a:ext cx="2159128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Cubital</a:t>
            </a:r>
            <a:endParaRPr lang="es-EC" b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654A209-6ECF-81D2-BD4E-B16056A9A6D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349" y="2563272"/>
            <a:ext cx="9588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A05CA51-D9A6-9EAB-84E9-E16FE100BD0F}"/>
              </a:ext>
            </a:extLst>
          </p:cNvPr>
          <p:cNvCxnSpPr>
            <a:cxnSpLocks/>
          </p:cNvCxnSpPr>
          <p:nvPr/>
        </p:nvCxnSpPr>
        <p:spPr>
          <a:xfrm>
            <a:off x="5616599" y="2601487"/>
            <a:ext cx="958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D458F8E-020C-5CDF-4256-727115EF6212}"/>
              </a:ext>
            </a:extLst>
          </p:cNvPr>
          <p:cNvCxnSpPr>
            <a:cxnSpLocks/>
          </p:cNvCxnSpPr>
          <p:nvPr/>
        </p:nvCxnSpPr>
        <p:spPr>
          <a:xfrm flipV="1">
            <a:off x="8763181" y="2610308"/>
            <a:ext cx="89241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CF43256-C92B-B454-C65D-861CAB253EF9}"/>
              </a:ext>
            </a:extLst>
          </p:cNvPr>
          <p:cNvSpPr/>
          <p:nvPr/>
        </p:nvSpPr>
        <p:spPr>
          <a:xfrm>
            <a:off x="347782" y="3461912"/>
            <a:ext cx="2570741" cy="11937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S" dirty="0" err="1"/>
              <a:t>Sd</a:t>
            </a:r>
            <a:r>
              <a:rPr lang="es-ES" dirty="0"/>
              <a:t>. Desfiladero torácico </a:t>
            </a:r>
          </a:p>
          <a:p>
            <a:pPr marL="285750" indent="-285750" algn="ctr">
              <a:buFontTx/>
              <a:buChar char="-"/>
            </a:pPr>
            <a:endParaRPr lang="es-EC" b="1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0E4FFBC-FDB0-9064-138D-B2E0D36F3EA6}"/>
              </a:ext>
            </a:extLst>
          </p:cNvPr>
          <p:cNvSpPr/>
          <p:nvPr/>
        </p:nvSpPr>
        <p:spPr>
          <a:xfrm>
            <a:off x="3399321" y="3461912"/>
            <a:ext cx="2570741" cy="12167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C" dirty="0" err="1"/>
              <a:t>Sd</a:t>
            </a:r>
            <a:r>
              <a:rPr lang="es-EC" dirty="0"/>
              <a:t>. Del Pronador</a:t>
            </a:r>
          </a:p>
          <a:p>
            <a:pPr marL="285750" indent="-285750" algn="just">
              <a:buFontTx/>
              <a:buChar char="-"/>
            </a:pPr>
            <a:r>
              <a:rPr lang="es-EC" dirty="0" err="1"/>
              <a:t>Sd</a:t>
            </a:r>
            <a:r>
              <a:rPr lang="es-EC" dirty="0"/>
              <a:t>. Túnel del Carpo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D1D3CA8-98E7-F924-E2ED-EC9A0906B48D}"/>
              </a:ext>
            </a:extLst>
          </p:cNvPr>
          <p:cNvSpPr/>
          <p:nvPr/>
        </p:nvSpPr>
        <p:spPr>
          <a:xfrm>
            <a:off x="6391810" y="3461912"/>
            <a:ext cx="2570741" cy="11937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C" dirty="0" err="1"/>
              <a:t>Sd</a:t>
            </a:r>
            <a:r>
              <a:rPr lang="es-EC" dirty="0"/>
              <a:t>. Túnel radial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AF5F67E-D5CC-3DEA-52F7-32055DD672B3}"/>
              </a:ext>
            </a:extLst>
          </p:cNvPr>
          <p:cNvSpPr/>
          <p:nvPr/>
        </p:nvSpPr>
        <p:spPr>
          <a:xfrm>
            <a:off x="9449786" y="3473424"/>
            <a:ext cx="2570741" cy="11936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C" dirty="0" err="1"/>
              <a:t>Sd</a:t>
            </a:r>
            <a:r>
              <a:rPr lang="es-EC" dirty="0"/>
              <a:t>. Túnel Cubital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55F7828-FCDF-EC36-1D30-B093D87A4C59}"/>
              </a:ext>
            </a:extLst>
          </p:cNvPr>
          <p:cNvCxnSpPr>
            <a:cxnSpLocks/>
          </p:cNvCxnSpPr>
          <p:nvPr/>
        </p:nvCxnSpPr>
        <p:spPr>
          <a:xfrm flipH="1">
            <a:off x="1596493" y="2968664"/>
            <a:ext cx="1" cy="47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28B2087-3F16-C5AB-73DC-758149050D33}"/>
              </a:ext>
            </a:extLst>
          </p:cNvPr>
          <p:cNvCxnSpPr>
            <a:cxnSpLocks/>
          </p:cNvCxnSpPr>
          <p:nvPr/>
        </p:nvCxnSpPr>
        <p:spPr>
          <a:xfrm>
            <a:off x="4642715" y="3010231"/>
            <a:ext cx="0" cy="45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BEB6D54-90AF-EA64-F68A-1D4EB20E091E}"/>
              </a:ext>
            </a:extLst>
          </p:cNvPr>
          <p:cNvCxnSpPr>
            <a:cxnSpLocks/>
          </p:cNvCxnSpPr>
          <p:nvPr/>
        </p:nvCxnSpPr>
        <p:spPr>
          <a:xfrm>
            <a:off x="7677181" y="3010231"/>
            <a:ext cx="0" cy="45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53BDBD5-3AAA-2FA9-02C4-60D7AA69B585}"/>
              </a:ext>
            </a:extLst>
          </p:cNvPr>
          <p:cNvCxnSpPr>
            <a:cxnSpLocks/>
          </p:cNvCxnSpPr>
          <p:nvPr/>
        </p:nvCxnSpPr>
        <p:spPr>
          <a:xfrm>
            <a:off x="10740797" y="3010231"/>
            <a:ext cx="0" cy="45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28BB412-2C05-00AF-2516-D4B95A00EB50}"/>
              </a:ext>
            </a:extLst>
          </p:cNvPr>
          <p:cNvSpPr/>
          <p:nvPr/>
        </p:nvSpPr>
        <p:spPr>
          <a:xfrm>
            <a:off x="3563151" y="2203223"/>
            <a:ext cx="2159128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Mediano</a:t>
            </a:r>
            <a:endParaRPr lang="es-EC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CD170D3-0D73-94AC-49D2-BC98C9B24639}"/>
              </a:ext>
            </a:extLst>
          </p:cNvPr>
          <p:cNvSpPr/>
          <p:nvPr/>
        </p:nvSpPr>
        <p:spPr>
          <a:xfrm>
            <a:off x="6609372" y="2203222"/>
            <a:ext cx="2159128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Nervio Radial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7264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70F254-B848-D5C7-6608-CD62A1FC0398}"/>
              </a:ext>
            </a:extLst>
          </p:cNvPr>
          <p:cNvSpPr/>
          <p:nvPr/>
        </p:nvSpPr>
        <p:spPr>
          <a:xfrm>
            <a:off x="5100390" y="646757"/>
            <a:ext cx="1991219" cy="7965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Plexo Braquial  </a:t>
            </a:r>
            <a:endParaRPr lang="es-EC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4AE4037-A7B7-54C4-61A6-BE854DB3FDDE}"/>
              </a:ext>
            </a:extLst>
          </p:cNvPr>
          <p:cNvSpPr/>
          <p:nvPr/>
        </p:nvSpPr>
        <p:spPr>
          <a:xfrm>
            <a:off x="846163" y="1604376"/>
            <a:ext cx="3098042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plexo braquial esta constituido por una agrupación de raíces, troncos y fascículos nerviosos que se extienden desde el cuello hasta la axila. 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556ABD1-1288-A1A1-D693-AB4ADB66FEF8}"/>
              </a:ext>
            </a:extLst>
          </p:cNvPr>
          <p:cNvSpPr/>
          <p:nvPr/>
        </p:nvSpPr>
        <p:spPr>
          <a:xfrm>
            <a:off x="846163" y="4470404"/>
            <a:ext cx="3098042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plexo se forma a partir de las ramas ventrales primarias de los nervios espinales, C5, C6, C7, C8, y T1</a:t>
            </a:r>
            <a:endParaRPr lang="es-EC" dirty="0"/>
          </a:p>
        </p:txBody>
      </p:sp>
      <p:pic>
        <p:nvPicPr>
          <p:cNvPr id="5122" name="Picture 2" descr="Reparación del plexo braquial neonatal: técnicas e indicaciones -  ScienceDirect">
            <a:extLst>
              <a:ext uri="{FF2B5EF4-FFF2-40B4-BE49-F238E27FC236}">
                <a16:creationId xmlns:a16="http://schemas.microsoft.com/office/drawing/2014/main" id="{ED2BB1E8-4908-4089-DD20-25BE46A5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8" y="1855952"/>
            <a:ext cx="3736629" cy="45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7F3AED3-2D4F-37C7-A0F7-636E9DF7C136}"/>
              </a:ext>
            </a:extLst>
          </p:cNvPr>
          <p:cNvCxnSpPr>
            <a:cxnSpLocks/>
          </p:cNvCxnSpPr>
          <p:nvPr/>
        </p:nvCxnSpPr>
        <p:spPr>
          <a:xfrm>
            <a:off x="2395184" y="3780430"/>
            <a:ext cx="0" cy="68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5684BB-C9BF-D66D-ADC3-F9639C0CD471}"/>
              </a:ext>
            </a:extLst>
          </p:cNvPr>
          <p:cNvSpPr/>
          <p:nvPr/>
        </p:nvSpPr>
        <p:spPr>
          <a:xfrm>
            <a:off x="8354705" y="1604375"/>
            <a:ext cx="3491551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Las raíces de: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C5 – C6 se inclinan caudalmente.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C7 sigue el eje mayor del plexo.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C8 y T1 lo hace cranealmente.</a:t>
            </a:r>
            <a:endParaRPr lang="es-EC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4DD82D0-2301-3164-EE86-84DBC07B99FB}"/>
              </a:ext>
            </a:extLst>
          </p:cNvPr>
          <p:cNvSpPr/>
          <p:nvPr/>
        </p:nvSpPr>
        <p:spPr>
          <a:xfrm>
            <a:off x="8354704" y="4470403"/>
            <a:ext cx="3491551" cy="2176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Todas ellas alcanzan el triangulo posterior del cuello pasando a través de los músculos escaleno anterior y medio.</a:t>
            </a:r>
            <a:endParaRPr lang="es-EC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0674AB9-943B-C7B7-85D9-E2E1F47ADD46}"/>
              </a:ext>
            </a:extLst>
          </p:cNvPr>
          <p:cNvCxnSpPr>
            <a:cxnSpLocks/>
          </p:cNvCxnSpPr>
          <p:nvPr/>
        </p:nvCxnSpPr>
        <p:spPr>
          <a:xfrm>
            <a:off x="10067501" y="3780430"/>
            <a:ext cx="0" cy="68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3019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555</TotalTime>
  <Words>1951</Words>
  <Application>Microsoft Office PowerPoint</Application>
  <PresentationFormat>Panorámica</PresentationFormat>
  <Paragraphs>187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Arial-BoldItalicMT</vt:lpstr>
      <vt:lpstr>Calibri</vt:lpstr>
      <vt:lpstr>Century Gothic</vt:lpstr>
      <vt:lpstr>Wingdings 3</vt:lpstr>
      <vt:lpstr>Espiral</vt:lpstr>
      <vt:lpstr>Movilización neural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Movilización neural</dc:title>
  <dc:creator>David Marcelo Guevara Hernandez</dc:creator>
  <cp:lastModifiedBy>David Marcelo Guevara Hernandez</cp:lastModifiedBy>
  <cp:revision>14</cp:revision>
  <dcterms:created xsi:type="dcterms:W3CDTF">2023-05-19T22:10:13Z</dcterms:created>
  <dcterms:modified xsi:type="dcterms:W3CDTF">2023-05-20T15:20:24Z</dcterms:modified>
</cp:coreProperties>
</file>