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37" r:id="rId2"/>
    <p:sldId id="338" r:id="rId3"/>
    <p:sldId id="341" r:id="rId4"/>
    <p:sldId id="372" r:id="rId5"/>
    <p:sldId id="375" r:id="rId6"/>
    <p:sldId id="376" r:id="rId7"/>
    <p:sldId id="374" r:id="rId8"/>
    <p:sldId id="377" r:id="rId9"/>
    <p:sldId id="378" r:id="rId10"/>
    <p:sldId id="348" r:id="rId11"/>
    <p:sldId id="343" r:id="rId12"/>
    <p:sldId id="351" r:id="rId13"/>
    <p:sldId id="35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781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03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204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3312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7764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680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23/10/2024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/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2899" y="1150033"/>
            <a:ext cx="9186202" cy="4557933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Alcoholismo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La dependencia al alcohol, o alcoholismo, es una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enfermedad crónica que se caracteriza por el consumo compulsivo que la persona no puede controlar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exposición a la sustancia adictiva (en este caso, el alcohol) crea un estado mental de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euforia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acompañado por cambios neurológicos que producen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sentimientos de incomodidad y de avidez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cuando desaparece.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 6 a 48 horas después del último trago, los alcohólicos experimentan fuertes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síntomas físicos de abstinencia: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ansiedad, agitación, temblores, elevación de la presión sanguínea y, en ocasiones, convulsiones.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Desarrollan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tolerancia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la sustancia y cada vez necesitan una ingestión mayor para llegar a la embriaguez deseada (NIAAA, 1996).</a:t>
            </a:r>
          </a:p>
        </p:txBody>
      </p:sp>
    </p:spTree>
    <p:extLst>
      <p:ext uri="{BB962C8B-B14F-4D97-AF65-F5344CB8AC3E}">
        <p14:creationId xmlns:p14="http://schemas.microsoft.com/office/powerpoint/2010/main" val="2565602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4433" y="1144759"/>
            <a:ext cx="8063133" cy="768448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Consumo y abuso de drogas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El consumo de drogas ilícitas alcanza su punto más alto entre los 18 y 25 años.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4B0959A-532D-B74B-71FD-37A017A842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5038" t="36095" r="24539" b="37634"/>
          <a:stretch/>
        </p:blipFill>
        <p:spPr>
          <a:xfrm>
            <a:off x="3380934" y="2236762"/>
            <a:ext cx="5430129" cy="392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486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9416" y="1339947"/>
            <a:ext cx="9213167" cy="4178105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marihuana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es la droga más popular.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Una proporción menor experimenta con otras drogas como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éxtasis , metanfetaminas o heroína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Pocos adultos jóvenes llegarán a consumir drogas ilegales de manera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crónica y excesiva.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Cerca de 20% de las personas con trastornos por consumo de sustancias también presentan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trastornos del estado de ánimo.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Además, existe una relación entre la incidencia de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trastornos de personalidad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y el abuso de drogas ilegales y de alcohol.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El consumo de drogas pone a la gente joven en riesgo de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desarrollar diversas psicopatologías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s-ES" sz="2000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418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6031" y="1255541"/>
            <a:ext cx="8299937" cy="4346917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Depresión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Se trata de un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período sensible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para el inicio de los trastornos depresivos.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Los adultos jóvenes suelen haber estado expuestos 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factores de riesgo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importantes en la niñez.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Como trastornos neurológicos o del desarrollo, familias disfuncionales o inestables, y trastornos conductuales.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 lo general, las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mujeres jóvenes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más propensas a sufrir depresión y presentar intentos suicidas no exitosos (Gorman, 2006).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Además, mujeres y hombres pueden responder de manera diferente a los antidepresivos , siendo mayor la probabilidad de que las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mujeres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muestren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reacciones adversas al fármaco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61501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/>
              <a:t>UNIDAD 2</a:t>
            </a:r>
            <a:br>
              <a:rPr lang="es-ES" b="1" dirty="0"/>
            </a:br>
            <a:br>
              <a:rPr lang="es-ES" b="1" dirty="0"/>
            </a:br>
            <a:r>
              <a:rPr lang="es-ES" b="1" dirty="0"/>
              <a:t>DESARROLLO PSICOEVOLUTIVO DE LA ADULTEZ TEMPRANA Y EMERGENTE</a:t>
            </a: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4" y="2036833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/>
              <a:t>TEMA</a:t>
            </a:r>
            <a:br>
              <a:rPr lang="es-ES" b="1" dirty="0"/>
            </a:br>
            <a:br>
              <a:rPr lang="es-ES" b="1" dirty="0"/>
            </a:br>
            <a:r>
              <a:rPr lang="es-ES" b="1" dirty="0"/>
              <a:t>2.1. Desarrollo físico</a:t>
            </a:r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2483" y="1965960"/>
            <a:ext cx="7627034" cy="2926079"/>
          </a:xfrm>
        </p:spPr>
        <p:txBody>
          <a:bodyPr>
            <a:normAutofit fontScale="92500"/>
          </a:bodyPr>
          <a:lstStyle/>
          <a:p>
            <a:pPr algn="just"/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s-ES" sz="22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2.1.2. Cuestiones sexuales y reproductivas</a:t>
            </a:r>
          </a:p>
          <a:p>
            <a:pPr algn="just"/>
            <a:endParaRPr lang="es-ES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Las actividades sexuales y reproductivas a menudo son una </a:t>
            </a:r>
            <a:r>
              <a:rPr lang="es-ES" sz="2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preocupación fundamental </a:t>
            </a:r>
            <a:r>
              <a:rPr lang="es-E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 la adultez emergente y temprana.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Pueden implicar también </a:t>
            </a:r>
            <a:r>
              <a:rPr lang="es-ES" sz="22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preocupaciones físicas</a:t>
            </a:r>
            <a:r>
              <a:rPr lang="es-E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como son los trastornos relacionados con la menstruación, las infecciones de transmisión sexual (ITS) y la infertilidad.</a:t>
            </a:r>
            <a:endParaRPr lang="es-ES" sz="22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84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4737" y="1415561"/>
            <a:ext cx="7902526" cy="402687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sz="2400" dirty="0"/>
              <a:t>	</a:t>
            </a:r>
            <a:r>
              <a:rPr lang="es-ES" sz="24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CONDUCTA Y ACTITUDES SEXUALES </a:t>
            </a:r>
          </a:p>
          <a:p>
            <a:pPr algn="just"/>
            <a:endParaRPr lang="es-E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Suelen tener </a:t>
            </a:r>
            <a:r>
              <a:rPr lang="es-ES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más parejas sexuales </a:t>
            </a: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que los que componen los grupos de mayor edad, pero tienen </a:t>
            </a:r>
            <a:r>
              <a:rPr lang="es-ES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sexo con menos frecuencia</a:t>
            </a: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Las personas que inician la actividad sexual durante la adultez emergente suelen involucrarse en </a:t>
            </a:r>
            <a:r>
              <a:rPr lang="es-ES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menos conductas de riesgo.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El </a:t>
            </a:r>
            <a:r>
              <a:rPr lang="es-ES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sexo casual </a:t>
            </a: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es bastante común.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 problema en este grupo de edad son los </a:t>
            </a:r>
            <a:r>
              <a:rPr lang="es-ES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ataques sexuales </a:t>
            </a: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las mujeres.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Aún se espera que los hombres tengan </a:t>
            </a:r>
            <a:r>
              <a:rPr lang="es-ES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más libertad sexual </a:t>
            </a:r>
            <a:r>
              <a:rPr lang="es-E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que las mujeres. </a:t>
            </a:r>
          </a:p>
        </p:txBody>
      </p:sp>
    </p:spTree>
    <p:extLst>
      <p:ext uri="{BB962C8B-B14F-4D97-AF65-F5344CB8AC3E}">
        <p14:creationId xmlns:p14="http://schemas.microsoft.com/office/powerpoint/2010/main" val="357044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3994" y="1684606"/>
            <a:ext cx="7484012" cy="3488787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	</a:t>
            </a:r>
            <a:r>
              <a:rPr lang="es-E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INFECCIONES DE TRANSMISIÓN SEXUAL (ITS) </a:t>
            </a:r>
          </a:p>
          <a:p>
            <a:pPr algn="just"/>
            <a:endParaRPr lang="es-E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Son </a:t>
            </a:r>
            <a:r>
              <a:rPr lang="es-E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padecimientos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que se transmiten a través de relaciones sexuales.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 estima que una de cada cuatro personas sexualmente activas, con ITS, se encuentran en ese grupo de edad, y muchas de ellas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no reciben diagnóstico ni tratamiento médico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s-ES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Lefkowitz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y Gillen, 2006).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8925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963" y="1339948"/>
            <a:ext cx="8328074" cy="4178104"/>
          </a:xfrm>
        </p:spPr>
        <p:txBody>
          <a:bodyPr>
            <a:normAutofit/>
          </a:bodyPr>
          <a:lstStyle/>
          <a:p>
            <a:pPr algn="just"/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s-EC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TRASTORNOS MENSTRUALES</a:t>
            </a:r>
          </a:p>
          <a:p>
            <a:pPr algn="just"/>
            <a:endParaRPr lang="es-EC" sz="20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Síndrome premenstrual (SPM):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Trastorno que produce síntomas de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malestar físico y tensión emocional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 hasta dos semanas antes del periodo menstrual.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Puede confundirse con la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dismenorrea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(menstruación dolorosa o “cólicos”).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Es más característico de las mujeres de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30 o más años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dismenorrea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es ocasionada por contracciones del útero iniciadas por la prostaglandina (una sustancia similar a una hormona).</a:t>
            </a:r>
            <a:endParaRPr lang="es-ES" sz="20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5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4763" y="1058593"/>
            <a:ext cx="9242474" cy="474081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sz="2400" dirty="0"/>
              <a:t>	</a:t>
            </a:r>
            <a:r>
              <a:rPr lang="es-ES" sz="26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INFERTILIDAD </a:t>
            </a:r>
          </a:p>
          <a:p>
            <a:pPr algn="just"/>
            <a:endParaRPr lang="es-E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Incapacidad para </a:t>
            </a:r>
            <a:r>
              <a:rPr lang="es-ES" sz="2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concebir un hijo </a:t>
            </a:r>
            <a:r>
              <a:rPr lang="es-E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después de intentarlo durante 12 meses de relaciones sexuales sin emplear métodos de control natal.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fertilidad de las mujeres empieza a declinar entre los 28 o 29 años, con decrementos considerables entre los 30 y 39 años.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 fertilidad masculina es menos afectada por la edad, pero disminuye de manera significativa entre los </a:t>
            </a:r>
            <a:r>
              <a:rPr lang="es-ES" sz="2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38 y 39 años</a:t>
            </a:r>
            <a:r>
              <a:rPr lang="es-E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 los hombres, la causa más común de infertilidad es la producción de </a:t>
            </a:r>
            <a:r>
              <a:rPr lang="es-ES" sz="2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muy pocos espermatozoides</a:t>
            </a:r>
            <a:r>
              <a:rPr lang="es-E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 algunos casos está </a:t>
            </a:r>
            <a:r>
              <a:rPr lang="es-ES" sz="2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bloqueado un conducto eyaculatorio.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 las mujeres puede ser la </a:t>
            </a:r>
            <a:r>
              <a:rPr lang="es-ES" sz="2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incapacidad para producir óvulos,</a:t>
            </a:r>
            <a:r>
              <a:rPr lang="es-E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la presencia de </a:t>
            </a:r>
            <a:r>
              <a:rPr lang="es-ES" sz="2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mucosidad en el cuello del útero</a:t>
            </a:r>
            <a:r>
              <a:rPr lang="es-E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que impide la entrada de los espermatozoides; o una </a:t>
            </a:r>
            <a:r>
              <a:rPr lang="es-ES" sz="26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enfermedad del revestimiento del útero</a:t>
            </a:r>
            <a:r>
              <a:rPr lang="es-E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que impide la implantación del óvulo fertilizado. </a:t>
            </a:r>
          </a:p>
        </p:txBody>
      </p:sp>
    </p:spTree>
    <p:extLst>
      <p:ext uri="{BB962C8B-B14F-4D97-AF65-F5344CB8AC3E}">
        <p14:creationId xmlns:p14="http://schemas.microsoft.com/office/powerpoint/2010/main" val="10055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18824" y="1965960"/>
            <a:ext cx="7554351" cy="2926079"/>
          </a:xfrm>
        </p:spPr>
        <p:txBody>
          <a:bodyPr>
            <a:normAutofit/>
          </a:bodyPr>
          <a:lstStyle/>
          <a:p>
            <a:pPr algn="just"/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s-ES" sz="2000" b="1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2.1.3. Problemas de salud mental</a:t>
            </a:r>
          </a:p>
          <a:p>
            <a:pPr algn="just"/>
            <a:endParaRPr lang="es-E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Para la mayor parte de los adultos emergentes, la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salud mental y el bienestar mejoran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y los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problemas de conducta disminuyen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 incrementa la incidencia de </a:t>
            </a:r>
            <a:r>
              <a:rPr lang="es-ES" sz="20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trastornos psicológicos </a:t>
            </a:r>
            <a:r>
              <a:rPr lang="es-E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como la depresión mayor, la esquizofrenia y los trastornos bipolares. </a:t>
            </a:r>
            <a:endParaRPr lang="es-ES" sz="2000" b="1" u="sng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s-ES" sz="2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90774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1133</TotalTime>
  <Words>824</Words>
  <Application>Microsoft Office PowerPoint</Application>
  <PresentationFormat>Panorámica</PresentationFormat>
  <Paragraphs>58</Paragraphs>
  <Slides>13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2  DESARROLLO PSICOEVOLUTIVO DE LA ADULTEZ TEMPRANA Y EMERGENTE</vt:lpstr>
      <vt:lpstr>TEMA  2.1. Desarrollo físico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291</cp:revision>
  <dcterms:created xsi:type="dcterms:W3CDTF">2020-05-20T17:15:24Z</dcterms:created>
  <dcterms:modified xsi:type="dcterms:W3CDTF">2024-10-23T22:09:53Z</dcterms:modified>
</cp:coreProperties>
</file>