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4020202020204" charset="0"/>
      <p:regular r:id="rId19"/>
    </p:embeddedFont>
  </p:embeddedFontLst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5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883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5656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El Pensamiento Científico en la Pedagogía Moderna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81428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Bienvenidos a nuestro recorrido por los fundamentos filosóficos del conocimiento científico y su aplicación pedagógica.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4795242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Exploraremos juntos las bases epistemológicas que sustentan nuestra comprensión del mundo natural.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5793105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10" y="5800725"/>
            <a:ext cx="347663" cy="34766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270040" y="5776198"/>
            <a:ext cx="231195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by Karen Macías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0079" y="784622"/>
            <a:ext cx="7883842" cy="1125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Evolución Histórica de la Tabla Periódica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832604" y="2179796"/>
            <a:ext cx="22860" cy="5265182"/>
          </a:xfrm>
          <a:prstGeom prst="roundRect">
            <a:avLst>
              <a:gd name="adj" fmla="val 330756"/>
            </a:avLst>
          </a:prstGeom>
          <a:solidFill>
            <a:srgbClr val="E5BEB2"/>
          </a:solidFill>
          <a:ln/>
        </p:spPr>
      </p:sp>
      <p:sp>
        <p:nvSpPr>
          <p:cNvPr id="5" name="Shape 2"/>
          <p:cNvSpPr/>
          <p:nvPr/>
        </p:nvSpPr>
        <p:spPr>
          <a:xfrm>
            <a:off x="1012269" y="2573417"/>
            <a:ext cx="540068" cy="22860"/>
          </a:xfrm>
          <a:prstGeom prst="roundRect">
            <a:avLst>
              <a:gd name="adj" fmla="val 330756"/>
            </a:avLst>
          </a:prstGeom>
          <a:solidFill>
            <a:srgbClr val="E5BEB2"/>
          </a:solidFill>
          <a:ln/>
        </p:spPr>
      </p:sp>
      <p:sp>
        <p:nvSpPr>
          <p:cNvPr id="6" name="Shape 3"/>
          <p:cNvSpPr/>
          <p:nvPr/>
        </p:nvSpPr>
        <p:spPr>
          <a:xfrm>
            <a:off x="630079" y="2382322"/>
            <a:ext cx="405051" cy="405051"/>
          </a:xfrm>
          <a:prstGeom prst="roundRect">
            <a:avLst>
              <a:gd name="adj" fmla="val 18667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87" y="2416076"/>
            <a:ext cx="270034" cy="33754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732717" y="2359819"/>
            <a:ext cx="2250281" cy="281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1869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1732717" y="2749034"/>
            <a:ext cx="6781205" cy="576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Dimitri Mendeléyev publica la primera tabla periódica moderna ordenada por masa atómica.</a:t>
            </a:r>
            <a:endParaRPr lang="en-US" sz="1400" dirty="0"/>
          </a:p>
        </p:txBody>
      </p:sp>
      <p:sp>
        <p:nvSpPr>
          <p:cNvPr id="10" name="Shape 6"/>
          <p:cNvSpPr/>
          <p:nvPr/>
        </p:nvSpPr>
        <p:spPr>
          <a:xfrm>
            <a:off x="1012269" y="4078724"/>
            <a:ext cx="540068" cy="22860"/>
          </a:xfrm>
          <a:prstGeom prst="roundRect">
            <a:avLst>
              <a:gd name="adj" fmla="val 330756"/>
            </a:avLst>
          </a:prstGeom>
          <a:solidFill>
            <a:srgbClr val="E5BEB2"/>
          </a:solidFill>
          <a:ln/>
        </p:spPr>
      </p:sp>
      <p:sp>
        <p:nvSpPr>
          <p:cNvPr id="11" name="Shape 7"/>
          <p:cNvSpPr/>
          <p:nvPr/>
        </p:nvSpPr>
        <p:spPr>
          <a:xfrm>
            <a:off x="630079" y="3887629"/>
            <a:ext cx="405051" cy="405051"/>
          </a:xfrm>
          <a:prstGeom prst="roundRect">
            <a:avLst>
              <a:gd name="adj" fmla="val 18667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87" y="3921383"/>
            <a:ext cx="270034" cy="33754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732717" y="3865126"/>
            <a:ext cx="2250281" cy="281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Predicciones</a:t>
            </a:r>
            <a:endParaRPr lang="en-US" sz="1750" dirty="0"/>
          </a:p>
        </p:txBody>
      </p:sp>
      <p:sp>
        <p:nvSpPr>
          <p:cNvPr id="14" name="Text 9"/>
          <p:cNvSpPr/>
          <p:nvPr/>
        </p:nvSpPr>
        <p:spPr>
          <a:xfrm>
            <a:off x="1732717" y="4254341"/>
            <a:ext cx="6781205" cy="576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Dejó espacios vacíos prediciendo elementos aún no descubiertos como el galio y germanio.</a:t>
            </a:r>
            <a:endParaRPr lang="en-US" sz="1400" dirty="0"/>
          </a:p>
        </p:txBody>
      </p:sp>
      <p:sp>
        <p:nvSpPr>
          <p:cNvPr id="15" name="Shape 10"/>
          <p:cNvSpPr/>
          <p:nvPr/>
        </p:nvSpPr>
        <p:spPr>
          <a:xfrm>
            <a:off x="1012269" y="5584031"/>
            <a:ext cx="540068" cy="22860"/>
          </a:xfrm>
          <a:prstGeom prst="roundRect">
            <a:avLst>
              <a:gd name="adj" fmla="val 330756"/>
            </a:avLst>
          </a:prstGeom>
          <a:solidFill>
            <a:srgbClr val="E5BEB2"/>
          </a:solidFill>
          <a:ln/>
        </p:spPr>
      </p:sp>
      <p:sp>
        <p:nvSpPr>
          <p:cNvPr id="16" name="Shape 11"/>
          <p:cNvSpPr/>
          <p:nvPr/>
        </p:nvSpPr>
        <p:spPr>
          <a:xfrm>
            <a:off x="630079" y="5392936"/>
            <a:ext cx="405051" cy="405051"/>
          </a:xfrm>
          <a:prstGeom prst="roundRect">
            <a:avLst>
              <a:gd name="adj" fmla="val 18667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587" y="5426690"/>
            <a:ext cx="270034" cy="337542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732717" y="5370433"/>
            <a:ext cx="2250281" cy="281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Validación empírica</a:t>
            </a:r>
            <a:endParaRPr lang="en-US" sz="1750" dirty="0"/>
          </a:p>
        </p:txBody>
      </p:sp>
      <p:sp>
        <p:nvSpPr>
          <p:cNvPr id="19" name="Text 13"/>
          <p:cNvSpPr/>
          <p:nvPr/>
        </p:nvSpPr>
        <p:spPr>
          <a:xfrm>
            <a:off x="1732717" y="5759648"/>
            <a:ext cx="6781205" cy="288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 descubrimiento posterior de estos elementos confirmó la validez del modelo.</a:t>
            </a:r>
            <a:endParaRPr lang="en-US" sz="1400" dirty="0"/>
          </a:p>
        </p:txBody>
      </p:sp>
      <p:sp>
        <p:nvSpPr>
          <p:cNvPr id="20" name="Shape 14"/>
          <p:cNvSpPr/>
          <p:nvPr/>
        </p:nvSpPr>
        <p:spPr>
          <a:xfrm>
            <a:off x="1012269" y="6801326"/>
            <a:ext cx="540068" cy="22860"/>
          </a:xfrm>
          <a:prstGeom prst="roundRect">
            <a:avLst>
              <a:gd name="adj" fmla="val 330756"/>
            </a:avLst>
          </a:prstGeom>
          <a:solidFill>
            <a:srgbClr val="E5BEB2"/>
          </a:solidFill>
          <a:ln/>
        </p:spPr>
      </p:sp>
      <p:sp>
        <p:nvSpPr>
          <p:cNvPr id="21" name="Shape 15"/>
          <p:cNvSpPr/>
          <p:nvPr/>
        </p:nvSpPr>
        <p:spPr>
          <a:xfrm>
            <a:off x="630079" y="6610231"/>
            <a:ext cx="405051" cy="405051"/>
          </a:xfrm>
          <a:prstGeom prst="roundRect">
            <a:avLst>
              <a:gd name="adj" fmla="val 18667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587" y="6643985"/>
            <a:ext cx="270034" cy="337542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1732717" y="6587728"/>
            <a:ext cx="2591633" cy="281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Refinamiento moderno</a:t>
            </a:r>
            <a:endParaRPr lang="en-US" sz="1750" dirty="0"/>
          </a:p>
        </p:txBody>
      </p:sp>
      <p:sp>
        <p:nvSpPr>
          <p:cNvPr id="24" name="Text 17"/>
          <p:cNvSpPr/>
          <p:nvPr/>
        </p:nvSpPr>
        <p:spPr>
          <a:xfrm>
            <a:off x="1732717" y="6976943"/>
            <a:ext cx="6781205" cy="288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Reorganización por número atómico tras descubrimientos en física nuclear.</a:t>
            </a:r>
            <a:endParaRPr lang="en-US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257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2439" y="546854"/>
            <a:ext cx="7751921" cy="12430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Aplicación Pedagógica y Actividad Lúdica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182439" y="2187535"/>
            <a:ext cx="3726775" cy="6562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118</a:t>
            </a:r>
            <a:endParaRPr lang="en-US" sz="5150" dirty="0"/>
          </a:p>
        </p:txBody>
      </p:sp>
      <p:sp>
        <p:nvSpPr>
          <p:cNvPr id="5" name="Text 2"/>
          <p:cNvSpPr/>
          <p:nvPr/>
        </p:nvSpPr>
        <p:spPr>
          <a:xfrm>
            <a:off x="6747629" y="3092291"/>
            <a:ext cx="2596396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Elementos conocidos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182439" y="3522345"/>
            <a:ext cx="3726775" cy="6362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Oportunidades para aprendizaje constructivista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10207407" y="5135522"/>
            <a:ext cx="3726894" cy="6562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7</a:t>
            </a:r>
            <a:endParaRPr lang="en-US" sz="5150" dirty="0"/>
          </a:p>
        </p:txBody>
      </p:sp>
      <p:sp>
        <p:nvSpPr>
          <p:cNvPr id="8" name="Text 5"/>
          <p:cNvSpPr/>
          <p:nvPr/>
        </p:nvSpPr>
        <p:spPr>
          <a:xfrm>
            <a:off x="10827901" y="6331437"/>
            <a:ext cx="2485906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 err="1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Períodos</a:t>
            </a:r>
            <a:r>
              <a:rPr lang="en-US" sz="1950" b="1" dirty="0" smtClean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principales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207407" y="6863697"/>
            <a:ext cx="3726894" cy="6362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Facilitan comprensión de patrones químicos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8306"/>
          <a:stretch/>
        </p:blipFill>
        <p:spPr>
          <a:xfrm>
            <a:off x="0" y="0"/>
            <a:ext cx="14630400" cy="825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20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02499"/>
            <a:ext cx="961846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¿Qué es el Pensamiento Científico?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851440"/>
            <a:ext cx="4196358" cy="2410897"/>
          </a:xfrm>
          <a:prstGeom prst="roundRect">
            <a:avLst>
              <a:gd name="adj" fmla="val 395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50858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Definición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5576292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Uso sistemático de la razón, observación y experimentación para comprender fenómenos naturales.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4851440"/>
            <a:ext cx="4196358" cy="2410897"/>
          </a:xfrm>
          <a:prstGeom prst="roundRect">
            <a:avLst>
              <a:gd name="adj" fmla="val 395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51396" y="50858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Características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51396" y="5576292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Razonamiento lógico, verificación empírica y búsqueda de causas subyacentes.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4851440"/>
            <a:ext cx="4196358" cy="2410897"/>
          </a:xfrm>
          <a:prstGeom prst="roundRect">
            <a:avLst>
              <a:gd name="adj" fmla="val 395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74568" y="50858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Aplicación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74568" y="5576292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Responde preguntas cotidianas como "¿por qué llueve?" mediante análisis metodológico.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007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6966" y="566142"/>
            <a:ext cx="7702868" cy="1287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Características Clave del Pensamiento Científico</a:t>
            </a:r>
            <a:endParaRPr lang="en-US" sz="40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966" y="2162056"/>
            <a:ext cx="1029533" cy="151554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45348" y="2367915"/>
            <a:ext cx="2767370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Observación empírica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7545348" y="2813090"/>
            <a:ext cx="6364486" cy="658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Basado en hechos observables y verificables mediante los sentidos.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966" y="3677603"/>
            <a:ext cx="1029533" cy="151554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45348" y="3883462"/>
            <a:ext cx="2789992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Búsqueda de patrones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7545348" y="4328636"/>
            <a:ext cx="6364486" cy="658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Identifica regularidades para formular leyes y principios universales.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966" y="5193149"/>
            <a:ext cx="1029533" cy="123539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45348" y="5399008"/>
            <a:ext cx="3624858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Experimentación controlada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7545348" y="5844183"/>
            <a:ext cx="6364486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Evalúa hipótesis mediante pruebas controladas y repetibles.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6966" y="6428542"/>
            <a:ext cx="1029533" cy="123539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545348" y="6634401"/>
            <a:ext cx="3029307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Teorización sistemática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7545348" y="7079575"/>
            <a:ext cx="6364486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Construye modelos explicativos coherentes y predictivos.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37121"/>
            <a:ext cx="771739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Introducción al Positivismo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941213"/>
            <a:ext cx="13042821" cy="3048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5" name="Shape 2"/>
          <p:cNvSpPr/>
          <p:nvPr/>
        </p:nvSpPr>
        <p:spPr>
          <a:xfrm>
            <a:off x="2876669" y="4941213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6" name="Shape 3"/>
          <p:cNvSpPr/>
          <p:nvPr/>
        </p:nvSpPr>
        <p:spPr>
          <a:xfrm>
            <a:off x="2636758" y="468606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2721828" y="472856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1474351" y="58484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Origen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20604" y="6338888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Auguste Comte, Francia, siglo XIX. Buscaba reorganizar la sociedad sobre bases científicas.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299841" y="4941213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11" name="Shape 8"/>
          <p:cNvSpPr/>
          <p:nvPr/>
        </p:nvSpPr>
        <p:spPr>
          <a:xfrm>
            <a:off x="7059930" y="468606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145000" y="472856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5731431" y="5848469"/>
            <a:ext cx="31673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Principio fundamental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5443776" y="6338888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 conocimiento válido proviene exclusivamente de la experiencia sensible y la verificación.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11723013" y="4941213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16" name="Shape 13"/>
          <p:cNvSpPr/>
          <p:nvPr/>
        </p:nvSpPr>
        <p:spPr>
          <a:xfrm>
            <a:off x="11483102" y="468606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1568172" y="472856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10320695" y="58484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Rechazo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9866948" y="6338888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Desestima la metafísica y el subjetivismo por considerarlos especulativos e inverificables.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4628"/>
            <a:ext cx="729591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Principios del Positivismo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430" y="1997035"/>
            <a:ext cx="1614011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2613065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88255" y="2223849"/>
            <a:ext cx="51465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Ciencia como conocimiento supremo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088255" y="2714268"/>
            <a:ext cx="51465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Único camino al saber auténtico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4918115" y="3317081"/>
            <a:ext cx="8861822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424" y="3360658"/>
            <a:ext cx="3228022" cy="130694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3814762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95261" y="3587472"/>
            <a:ext cx="29971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Observación rigurosa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5895261" y="4077891"/>
            <a:ext cx="33619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Base empírica del conocimiento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5725120" y="4680704"/>
            <a:ext cx="8054816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418" y="4724281"/>
            <a:ext cx="4842034" cy="13069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892" y="5178385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02266" y="4951095"/>
            <a:ext cx="399216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Experimentación controlada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6702266" y="5441513"/>
            <a:ext cx="399216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Verificación sistemática de hipótesis</a:t>
            </a:r>
            <a:endParaRPr lang="en-US" sz="1750" dirty="0"/>
          </a:p>
        </p:txBody>
      </p:sp>
      <p:sp>
        <p:nvSpPr>
          <p:cNvPr id="17" name="Shape 9"/>
          <p:cNvSpPr/>
          <p:nvPr/>
        </p:nvSpPr>
        <p:spPr>
          <a:xfrm>
            <a:off x="6532126" y="6044327"/>
            <a:ext cx="7247811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294" y="6087904"/>
            <a:ext cx="6456164" cy="1306949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4773" y="6542008"/>
            <a:ext cx="318968" cy="398621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09272" y="6314718"/>
            <a:ext cx="343376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Razonamiento inductivo</a:t>
            </a:r>
            <a:endParaRPr lang="en-US" sz="2200" dirty="0"/>
          </a:p>
        </p:txBody>
      </p:sp>
      <p:sp>
        <p:nvSpPr>
          <p:cNvPr id="21" name="Text 11"/>
          <p:cNvSpPr/>
          <p:nvPr/>
        </p:nvSpPr>
        <p:spPr>
          <a:xfrm>
            <a:off x="7509272" y="6805136"/>
            <a:ext cx="411468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 casos particulares a leyes generales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07594"/>
            <a:ext cx="1016936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Neopositivismo o Empirismo Lógico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313861" y="32712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Origen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761661"/>
            <a:ext cx="435530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Círculo de Viena, principios del siglo XX.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788938" y="316968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5944791" y="3293626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9481304" y="30897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Enfoque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9481304" y="3580209"/>
            <a:ext cx="435530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Análisis lógico del lenguaje científico para eliminar ambigüedades.</a:t>
            </a:r>
            <a:endParaRPr lang="en-US" sz="17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11" name="Shape 7"/>
          <p:cNvSpPr/>
          <p:nvPr/>
        </p:nvSpPr>
        <p:spPr>
          <a:xfrm>
            <a:off x="8274368" y="316968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8430220" y="3293626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000" dirty="0"/>
          </a:p>
        </p:txBody>
      </p:sp>
      <p:sp>
        <p:nvSpPr>
          <p:cNvPr id="13" name="Text 9"/>
          <p:cNvSpPr/>
          <p:nvPr/>
        </p:nvSpPr>
        <p:spPr>
          <a:xfrm>
            <a:off x="9481304" y="50857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Verificación</a:t>
            </a:r>
            <a:endParaRPr lang="en-US" sz="2200" dirty="0"/>
          </a:p>
        </p:txBody>
      </p:sp>
      <p:sp>
        <p:nvSpPr>
          <p:cNvPr id="14" name="Text 10"/>
          <p:cNvSpPr/>
          <p:nvPr/>
        </p:nvSpPr>
        <p:spPr>
          <a:xfrm>
            <a:off x="9481304" y="5576173"/>
            <a:ext cx="435530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Una proposición tiene sentido solo si es empíricamente verificable.</a:t>
            </a:r>
            <a:endParaRPr lang="en-US" sz="1750" dirty="0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16" name="Shape 11"/>
          <p:cNvSpPr/>
          <p:nvPr/>
        </p:nvSpPr>
        <p:spPr>
          <a:xfrm>
            <a:off x="8274368" y="565511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7" name="Text 12"/>
          <p:cNvSpPr/>
          <p:nvPr/>
        </p:nvSpPr>
        <p:spPr>
          <a:xfrm>
            <a:off x="8430220" y="5779056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000" dirty="0"/>
          </a:p>
        </p:txBody>
      </p:sp>
      <p:sp>
        <p:nvSpPr>
          <p:cNvPr id="18" name="Text 13"/>
          <p:cNvSpPr/>
          <p:nvPr/>
        </p:nvSpPr>
        <p:spPr>
          <a:xfrm>
            <a:off x="2313861" y="50857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Falsabilidad</a:t>
            </a:r>
            <a:endParaRPr lang="en-US" sz="2200" dirty="0"/>
          </a:p>
        </p:txBody>
      </p:sp>
      <p:sp>
        <p:nvSpPr>
          <p:cNvPr id="19" name="Text 14"/>
          <p:cNvSpPr/>
          <p:nvPr/>
        </p:nvSpPr>
        <p:spPr>
          <a:xfrm>
            <a:off x="793790" y="5576173"/>
            <a:ext cx="435530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Una teoría científica debe poder ser refutada (Karl Popper).</a:t>
            </a:r>
            <a:endParaRPr lang="en-US" sz="1750" dirty="0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21" name="Shape 15"/>
          <p:cNvSpPr/>
          <p:nvPr/>
        </p:nvSpPr>
        <p:spPr>
          <a:xfrm>
            <a:off x="5788938" y="565511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22" name="Text 16"/>
          <p:cNvSpPr/>
          <p:nvPr/>
        </p:nvSpPr>
        <p:spPr>
          <a:xfrm>
            <a:off x="5944791" y="5779056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3956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Positivismo vs Neopositivismo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997279"/>
            <a:ext cx="7556421" cy="3992642"/>
          </a:xfrm>
          <a:prstGeom prst="roundRect">
            <a:avLst>
              <a:gd name="adj" fmla="val 238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01410" y="3004899"/>
            <a:ext cx="7540347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29057" y="3148608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Aspecto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3546038" y="3148608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Positivismo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059210" y="3148608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Neopositivismo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801410" y="3655219"/>
            <a:ext cx="7540347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029057" y="3798927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Fundador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3546038" y="3798927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Auguste Comte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6059210" y="3798927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Círculo de Viena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801410" y="4305538"/>
            <a:ext cx="7540347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1029057" y="4449247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Método principal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3546038" y="4449247"/>
            <a:ext cx="205192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Observación, inducción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6059210" y="4449247"/>
            <a:ext cx="20557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Lógica, verificabilidad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801410" y="5318760"/>
            <a:ext cx="7540347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1029057" y="5462468"/>
            <a:ext cx="20557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Actitud ante metafísica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3546038" y="5462468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Rechazo</a:t>
            </a:r>
            <a:endParaRPr lang="en-US" sz="1750" dirty="0"/>
          </a:p>
        </p:txBody>
      </p:sp>
      <p:sp>
        <p:nvSpPr>
          <p:cNvPr id="20" name="Text 17"/>
          <p:cNvSpPr/>
          <p:nvPr/>
        </p:nvSpPr>
        <p:spPr>
          <a:xfrm>
            <a:off x="6059210" y="5462468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Sin sentido lógico</a:t>
            </a:r>
            <a:endParaRPr lang="en-US" sz="1750" dirty="0"/>
          </a:p>
        </p:txBody>
      </p:sp>
      <p:sp>
        <p:nvSpPr>
          <p:cNvPr id="21" name="Shape 18"/>
          <p:cNvSpPr/>
          <p:nvPr/>
        </p:nvSpPr>
        <p:spPr>
          <a:xfrm>
            <a:off x="801410" y="6331982"/>
            <a:ext cx="7540347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1029057" y="6475690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Énfasis</a:t>
            </a:r>
            <a:endParaRPr lang="en-US" sz="1750" dirty="0"/>
          </a:p>
        </p:txBody>
      </p:sp>
      <p:sp>
        <p:nvSpPr>
          <p:cNvPr id="23" name="Text 20"/>
          <p:cNvSpPr/>
          <p:nvPr/>
        </p:nvSpPr>
        <p:spPr>
          <a:xfrm>
            <a:off x="3546038" y="6475690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Ciencias naturales</a:t>
            </a:r>
            <a:endParaRPr lang="en-US" sz="1750" dirty="0"/>
          </a:p>
        </p:txBody>
      </p:sp>
      <p:sp>
        <p:nvSpPr>
          <p:cNvPr id="24" name="Text 21"/>
          <p:cNvSpPr/>
          <p:nvPr/>
        </p:nvSpPr>
        <p:spPr>
          <a:xfrm>
            <a:off x="6059210" y="6475690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Lenguaje científico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0655" y="750689"/>
            <a:ext cx="7735491" cy="1257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Epistemología: Construcción del Conocimiento Científico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6190655" y="2310051"/>
            <a:ext cx="150852" cy="1199793"/>
          </a:xfrm>
          <a:prstGeom prst="roundRect">
            <a:avLst>
              <a:gd name="adj" fmla="val 56028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643330" y="2310051"/>
            <a:ext cx="2515433" cy="314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Análisis crítico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643330" y="2745224"/>
            <a:ext cx="7282815" cy="3219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Estudio reflexivo sobre los fundamentos y métodos de la ciencia.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643330" y="3187898"/>
            <a:ext cx="7282815" cy="3219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Cuestiona constantemente cómo sabemos lo que creemos saber.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6492478" y="3711059"/>
            <a:ext cx="150852" cy="1521738"/>
          </a:xfrm>
          <a:prstGeom prst="roundRect">
            <a:avLst>
              <a:gd name="adj" fmla="val 56028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945154" y="3711059"/>
            <a:ext cx="2515433" cy="314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Interrelaciones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6945154" y="4146232"/>
            <a:ext cx="6980992" cy="643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Explora las conexiones entre teoría, observación, experimentación y lenguaje.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6945154" y="4910852"/>
            <a:ext cx="6980992" cy="3219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Examina cómo estos elementos se retroalimentan en la investigación.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6794302" y="5434013"/>
            <a:ext cx="150852" cy="1843683"/>
          </a:xfrm>
          <a:prstGeom prst="roundRect">
            <a:avLst>
              <a:gd name="adj" fmla="val 56028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246977" y="5434013"/>
            <a:ext cx="2774513" cy="314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Aplicación pedagógica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7246977" y="5869186"/>
            <a:ext cx="6679168" cy="643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Fundamental para enseñar ciencias desde una perspectiva crítica y reflexiva.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7246977" y="6633805"/>
            <a:ext cx="6679168" cy="643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Permite comprender la naturaleza provisional del conocimiento científico.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956833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Epistemología y la Tabla Periódica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644610" y="2861548"/>
            <a:ext cx="304788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Observación empírica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Clasificación basada en propiedades físicas y químicas observables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861548"/>
            <a:ext cx="365521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Identificación de patrones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Reconocimiento de regularidades en el comportamiento de los elementos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14117"/>
            <a:ext cx="285809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Predicción científica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Anticipación de elementos desconocidos y sus propiedades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418392" y="5314117"/>
            <a:ext cx="32741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Sistematización teórica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Organización coherente en un sistema explicativo completo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511</Words>
  <Application>Microsoft Office PowerPoint</Application>
  <PresentationFormat>Personalizado</PresentationFormat>
  <Paragraphs>114</Paragraphs>
  <Slides>12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Arial</vt:lpstr>
      <vt:lpstr>Open Sans Bold</vt:lpstr>
      <vt:lpstr>Calibri</vt:lpstr>
      <vt:lpstr>Merriweather Bold</vt:lpstr>
      <vt:lpstr>Open Sans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karen macias</cp:lastModifiedBy>
  <cp:revision>3</cp:revision>
  <dcterms:created xsi:type="dcterms:W3CDTF">2025-04-21T22:53:43Z</dcterms:created>
  <dcterms:modified xsi:type="dcterms:W3CDTF">2025-04-21T23:01:24Z</dcterms:modified>
</cp:coreProperties>
</file>