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1" r:id="rId7"/>
    <p:sldId id="261" r:id="rId8"/>
    <p:sldId id="262" r:id="rId9"/>
    <p:sldId id="263" r:id="rId10"/>
    <p:sldId id="264" r:id="rId11"/>
    <p:sldId id="265" r:id="rId12"/>
    <p:sldId id="266" r:id="rId13"/>
    <p:sldId id="267" r:id="rId14"/>
    <p:sldId id="268" r:id="rId15"/>
    <p:sldId id="269" r:id="rId16"/>
    <p:sldId id="270" r:id="rId17"/>
    <p:sldId id="272" r:id="rId18"/>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FF"/>
    <a:srgbClr val="6600FF"/>
    <a:srgbClr val="333300"/>
    <a:srgbClr val="008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67" y="6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1D812DDB-F389-4035-8B60-C09295E8D258}" type="datetimeFigureOut">
              <a:rPr lang="es-ES_tradnl" smtClean="0"/>
              <a:pPr/>
              <a:t>13/01/2025</a:t>
            </a:fld>
            <a:endParaRPr lang="es-ES_tradnl"/>
          </a:p>
        </p:txBody>
      </p:sp>
      <p:sp>
        <p:nvSpPr>
          <p:cNvPr id="16" name="15 Marcador de número de diapositiva"/>
          <p:cNvSpPr>
            <a:spLocks noGrp="1"/>
          </p:cNvSpPr>
          <p:nvPr>
            <p:ph type="sldNum" sz="quarter" idx="11"/>
          </p:nvPr>
        </p:nvSpPr>
        <p:spPr/>
        <p:txBody>
          <a:bodyPr/>
          <a:lstStyle/>
          <a:p>
            <a:fld id="{6AA42BC2-6991-4A12-8442-BE181F00C06C}" type="slidenum">
              <a:rPr lang="es-ES_tradnl" smtClean="0"/>
              <a:pPr/>
              <a:t>‹Nº›</a:t>
            </a:fld>
            <a:endParaRPr lang="es-ES_tradnl"/>
          </a:p>
        </p:txBody>
      </p:sp>
      <p:sp>
        <p:nvSpPr>
          <p:cNvPr id="17" name="16 Marcador de pie de página"/>
          <p:cNvSpPr>
            <a:spLocks noGrp="1"/>
          </p:cNvSpPr>
          <p:nvPr>
            <p:ph type="ftr" sz="quarter" idx="12"/>
          </p:nvPr>
        </p:nvSpPr>
        <p:spPr/>
        <p:txBody>
          <a:bodyPr/>
          <a:lstStyle/>
          <a:p>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812DDB-F389-4035-8B60-C09295E8D258}" type="datetimeFigureOut">
              <a:rPr lang="es-ES_tradnl" smtClean="0"/>
              <a:pPr/>
              <a:t>13/01/2025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6AA42BC2-6991-4A12-8442-BE181F00C06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812DDB-F389-4035-8B60-C09295E8D258}" type="datetimeFigureOut">
              <a:rPr lang="es-ES_tradnl" smtClean="0"/>
              <a:pPr/>
              <a:t>13/01/2025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6AA42BC2-6991-4A12-8442-BE181F00C06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1D812DDB-F389-4035-8B60-C09295E8D258}" type="datetimeFigureOut">
              <a:rPr lang="es-ES_tradnl" smtClean="0"/>
              <a:pPr/>
              <a:t>13/01/2025</a:t>
            </a:fld>
            <a:endParaRPr lang="es-ES_tradnl"/>
          </a:p>
        </p:txBody>
      </p:sp>
      <p:sp>
        <p:nvSpPr>
          <p:cNvPr id="15" name="14 Marcador de número de diapositiva"/>
          <p:cNvSpPr>
            <a:spLocks noGrp="1"/>
          </p:cNvSpPr>
          <p:nvPr>
            <p:ph type="sldNum" sz="quarter" idx="15"/>
          </p:nvPr>
        </p:nvSpPr>
        <p:spPr/>
        <p:txBody>
          <a:bodyPr/>
          <a:lstStyle>
            <a:lvl1pPr algn="ctr">
              <a:defRPr/>
            </a:lvl1pPr>
          </a:lstStyle>
          <a:p>
            <a:fld id="{6AA42BC2-6991-4A12-8442-BE181F00C06C}" type="slidenum">
              <a:rPr lang="es-ES_tradnl" smtClean="0"/>
              <a:pPr/>
              <a:t>‹Nº›</a:t>
            </a:fld>
            <a:endParaRPr lang="es-ES_tradnl"/>
          </a:p>
        </p:txBody>
      </p:sp>
      <p:sp>
        <p:nvSpPr>
          <p:cNvPr id="16" name="15 Marcador de pie de página"/>
          <p:cNvSpPr>
            <a:spLocks noGrp="1"/>
          </p:cNvSpPr>
          <p:nvPr>
            <p:ph type="ftr" sz="quarter" idx="16"/>
          </p:nvPr>
        </p:nvSpPr>
        <p:spPr/>
        <p:txBody>
          <a:bodyPr/>
          <a:lstStyle/>
          <a:p>
            <a:endParaRPr lang="es-ES_tradnl"/>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1D812DDB-F389-4035-8B60-C09295E8D258}" type="datetimeFigureOut">
              <a:rPr lang="es-ES_tradnl" smtClean="0"/>
              <a:pPr/>
              <a:t>13/01/2025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6AA42BC2-6991-4A12-8442-BE181F00C06C}" type="slidenum">
              <a:rPr lang="es-ES_tradnl" smtClean="0"/>
              <a:pPr/>
              <a:t>‹Nº›</a:t>
            </a:fld>
            <a:endParaRPr lang="es-ES_tradnl"/>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1D812DDB-F389-4035-8B60-C09295E8D258}" type="datetimeFigureOut">
              <a:rPr lang="es-ES_tradnl" smtClean="0"/>
              <a:pPr/>
              <a:t>13/01/2025</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6AA42BC2-6991-4A12-8442-BE181F00C06C}" type="slidenum">
              <a:rPr lang="es-ES_tradnl" smtClean="0"/>
              <a:pPr/>
              <a:t>‹Nº›</a:t>
            </a:fld>
            <a:endParaRPr lang="es-ES_tradnl"/>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6AA42BC2-6991-4A12-8442-BE181F00C06C}" type="slidenum">
              <a:rPr lang="es-ES_tradnl" smtClean="0"/>
              <a:pPr/>
              <a:t>‹Nº›</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7" name="6 Marcador de fecha"/>
          <p:cNvSpPr>
            <a:spLocks noGrp="1"/>
          </p:cNvSpPr>
          <p:nvPr>
            <p:ph type="dt" sz="half" idx="10"/>
          </p:nvPr>
        </p:nvSpPr>
        <p:spPr/>
        <p:txBody>
          <a:bodyPr/>
          <a:lstStyle/>
          <a:p>
            <a:fld id="{1D812DDB-F389-4035-8B60-C09295E8D258}" type="datetimeFigureOut">
              <a:rPr lang="es-ES_tradnl" smtClean="0"/>
              <a:pPr/>
              <a:t>13/01/2025</a:t>
            </a:fld>
            <a:endParaRPr lang="es-ES_tradnl"/>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D812DDB-F389-4035-8B60-C09295E8D258}" type="datetimeFigureOut">
              <a:rPr lang="es-ES_tradnl" smtClean="0"/>
              <a:pPr/>
              <a:t>13/01/2025</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6AA42BC2-6991-4A12-8442-BE181F00C06C}" type="slidenum">
              <a:rPr lang="es-ES_tradnl" smtClean="0"/>
              <a:pPr/>
              <a:t>‹Nº›</a:t>
            </a:fld>
            <a:endParaRPr lang="es-ES_tradnl"/>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812DDB-F389-4035-8B60-C09295E8D258}" type="datetimeFigureOut">
              <a:rPr lang="es-ES_tradnl" smtClean="0"/>
              <a:pPr/>
              <a:t>13/01/2025</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6AA42BC2-6991-4A12-8442-BE181F00C06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1D812DDB-F389-4035-8B60-C09295E8D258}" type="datetimeFigureOut">
              <a:rPr lang="es-ES_tradnl" smtClean="0"/>
              <a:pPr/>
              <a:t>13/01/2025</a:t>
            </a:fld>
            <a:endParaRPr lang="es-ES_tradnl"/>
          </a:p>
        </p:txBody>
      </p:sp>
      <p:sp>
        <p:nvSpPr>
          <p:cNvPr id="9" name="8 Marcador de número de diapositiva"/>
          <p:cNvSpPr>
            <a:spLocks noGrp="1"/>
          </p:cNvSpPr>
          <p:nvPr>
            <p:ph type="sldNum" sz="quarter" idx="15"/>
          </p:nvPr>
        </p:nvSpPr>
        <p:spPr/>
        <p:txBody>
          <a:bodyPr/>
          <a:lstStyle/>
          <a:p>
            <a:fld id="{6AA42BC2-6991-4A12-8442-BE181F00C06C}" type="slidenum">
              <a:rPr lang="es-ES_tradnl" smtClean="0"/>
              <a:pPr/>
              <a:t>‹Nº›</a:t>
            </a:fld>
            <a:endParaRPr lang="es-ES_tradnl"/>
          </a:p>
        </p:txBody>
      </p:sp>
      <p:sp>
        <p:nvSpPr>
          <p:cNvPr id="10" name="9 Marcador de pie de página"/>
          <p:cNvSpPr>
            <a:spLocks noGrp="1"/>
          </p:cNvSpPr>
          <p:nvPr>
            <p:ph type="ftr" sz="quarter" idx="16"/>
          </p:nvPr>
        </p:nvSpPr>
        <p:spPr/>
        <p:txBody>
          <a:bodyPr/>
          <a:lstStyle/>
          <a:p>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1D812DDB-F389-4035-8B60-C09295E8D258}" type="datetimeFigureOut">
              <a:rPr lang="es-ES_tradnl" smtClean="0"/>
              <a:pPr/>
              <a:t>13/01/2025</a:t>
            </a:fld>
            <a:endParaRPr lang="es-ES_tradnl"/>
          </a:p>
        </p:txBody>
      </p:sp>
      <p:sp>
        <p:nvSpPr>
          <p:cNvPr id="9" name="8 Marcador de número de diapositiva"/>
          <p:cNvSpPr>
            <a:spLocks noGrp="1"/>
          </p:cNvSpPr>
          <p:nvPr>
            <p:ph type="sldNum" sz="quarter" idx="11"/>
          </p:nvPr>
        </p:nvSpPr>
        <p:spPr/>
        <p:txBody>
          <a:bodyPr/>
          <a:lstStyle/>
          <a:p>
            <a:fld id="{6AA42BC2-6991-4A12-8442-BE181F00C06C}" type="slidenum">
              <a:rPr lang="es-ES_tradnl" smtClean="0"/>
              <a:pPr/>
              <a:t>‹Nº›</a:t>
            </a:fld>
            <a:endParaRPr lang="es-ES_tradnl"/>
          </a:p>
        </p:txBody>
      </p:sp>
      <p:sp>
        <p:nvSpPr>
          <p:cNvPr id="10" name="9 Marcador de pie de página"/>
          <p:cNvSpPr>
            <a:spLocks noGrp="1"/>
          </p:cNvSpPr>
          <p:nvPr>
            <p:ph type="ftr" sz="quarter" idx="12"/>
          </p:nvPr>
        </p:nvSpPr>
        <p:spPr/>
        <p:txBody>
          <a:bodyPr/>
          <a:lstStyle/>
          <a:p>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12000"/>
                <a:satMod val="240000"/>
              </a:schemeClr>
              <a:schemeClr val="bg2">
                <a:tint val="65000"/>
              </a:schemeClr>
            </a:duotone>
            <a:lum bright="-6000" contrast="55000"/>
          </a:blip>
          <a:srcRect/>
          <a:stretch>
            <a:fillRect/>
          </a:stretch>
        </a:blipFill>
        <a:effectLst/>
      </p:bgPr>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12DDB-F389-4035-8B60-C09295E8D258}" type="datetimeFigureOut">
              <a:rPr lang="es-ES_tradnl" smtClean="0"/>
              <a:pPr/>
              <a:t>13/01/2025</a:t>
            </a:fld>
            <a:endParaRPr lang="es-ES_tradnl"/>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_tradnl"/>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AA42BC2-6991-4A12-8442-BE181F00C06C}" type="slidenum">
              <a:rPr lang="es-ES_tradnl" smtClean="0"/>
              <a:pPr/>
              <a:t>‹Nº›</a:t>
            </a:fld>
            <a:endParaRPr lang="es-ES_tradnl"/>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0.gif"/><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2.gif"/><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gif"/><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6.gif"/><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ES_tradnl" sz="2400" b="1" dirty="0" smtClean="0">
              <a:solidFill>
                <a:srgbClr val="7030A0"/>
              </a:solidFill>
              <a:latin typeface="Jokerman" pitchFamily="82" charset="0"/>
            </a:endParaRPr>
          </a:p>
          <a:p>
            <a:r>
              <a:rPr lang="es-ES_tradnl" sz="2800" b="1" dirty="0" smtClean="0">
                <a:solidFill>
                  <a:srgbClr val="7030A0"/>
                </a:solidFill>
                <a:latin typeface="Jokerman" pitchFamily="82" charset="0"/>
              </a:rPr>
              <a:t>Cucos y Garrapateros</a:t>
            </a:r>
            <a:endParaRPr lang="es-ES_tradnl" sz="2800" dirty="0" smtClean="0">
              <a:solidFill>
                <a:srgbClr val="7030A0"/>
              </a:solidFill>
              <a:latin typeface="Jokerman" pitchFamily="82" charset="0"/>
            </a:endParaRPr>
          </a:p>
          <a:p>
            <a:endParaRPr lang="es-ES_tradnl" dirty="0"/>
          </a:p>
        </p:txBody>
      </p:sp>
      <p:sp>
        <p:nvSpPr>
          <p:cNvPr id="2" name="1 Título"/>
          <p:cNvSpPr>
            <a:spLocks noGrp="1"/>
          </p:cNvSpPr>
          <p:nvPr>
            <p:ph type="ctrTitle"/>
          </p:nvPr>
        </p:nvSpPr>
        <p:spPr>
          <a:xfrm>
            <a:off x="428596" y="571480"/>
            <a:ext cx="8305800" cy="2071702"/>
          </a:xfrm>
        </p:spPr>
        <p:txBody>
          <a:bodyPr/>
          <a:lstStyle/>
          <a:p>
            <a:r>
              <a:rPr lang="es-ES_tradnl" b="1" dirty="0" smtClean="0">
                <a:solidFill>
                  <a:schemeClr val="bg1"/>
                </a:solidFill>
                <a:latin typeface="Jokerman" pitchFamily="82" charset="0"/>
              </a:rPr>
              <a:t>ORDEN: CUCULIFORMES</a:t>
            </a:r>
            <a:r>
              <a:rPr lang="es-ES_tradnl" dirty="0" smtClean="0">
                <a:solidFill>
                  <a:schemeClr val="bg1"/>
                </a:solidFill>
                <a:latin typeface="Jokerman" pitchFamily="82" charset="0"/>
              </a:rPr>
              <a:t/>
            </a:r>
            <a:br>
              <a:rPr lang="es-ES_tradnl" dirty="0" smtClean="0">
                <a:solidFill>
                  <a:schemeClr val="bg1"/>
                </a:solidFill>
                <a:latin typeface="Jokerman" pitchFamily="82" charset="0"/>
              </a:rPr>
            </a:br>
            <a:r>
              <a:rPr lang="es-ES_tradnl" dirty="0" smtClean="0">
                <a:solidFill>
                  <a:schemeClr val="bg1"/>
                </a:solidFill>
                <a:latin typeface="Jokerman" pitchFamily="82" charset="0"/>
              </a:rPr>
              <a:t/>
            </a:r>
            <a:br>
              <a:rPr lang="es-ES_tradnl" dirty="0" smtClean="0">
                <a:solidFill>
                  <a:schemeClr val="bg1"/>
                </a:solidFill>
                <a:latin typeface="Jokerman" pitchFamily="82" charset="0"/>
              </a:rPr>
            </a:br>
            <a:r>
              <a:rPr lang="es-ES_tradnl" b="1" dirty="0" smtClean="0">
                <a:solidFill>
                  <a:schemeClr val="bg1"/>
                </a:solidFill>
                <a:latin typeface="Jokerman" pitchFamily="82" charset="0"/>
              </a:rPr>
              <a:t>FAMILIA: CUCULIDAE</a:t>
            </a:r>
            <a:endParaRPr lang="es-ES_tradnl" dirty="0"/>
          </a:p>
        </p:txBody>
      </p:sp>
      <p:sp>
        <p:nvSpPr>
          <p:cNvPr id="4" name="3 Onda"/>
          <p:cNvSpPr/>
          <p:nvPr/>
        </p:nvSpPr>
        <p:spPr>
          <a:xfrm>
            <a:off x="6715140" y="5857892"/>
            <a:ext cx="2071702" cy="64291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Por: Celida  </a:t>
            </a:r>
            <a:r>
              <a:rPr lang="es-ES_tradnl" dirty="0"/>
              <a:t>G</a:t>
            </a:r>
            <a:r>
              <a:rPr lang="es-ES_tradnl" dirty="0" smtClean="0"/>
              <a:t>aibor </a:t>
            </a:r>
            <a:endParaRPr lang="es-ES_tradnl" dirty="0"/>
          </a:p>
        </p:txBody>
      </p:sp>
      <p:pic>
        <p:nvPicPr>
          <p:cNvPr id="5" name="4 Imagen" descr="2459.gif"/>
          <p:cNvPicPr>
            <a:picLocks noChangeAspect="1"/>
          </p:cNvPicPr>
          <p:nvPr/>
        </p:nvPicPr>
        <p:blipFill>
          <a:blip r:embed="rId2"/>
          <a:stretch>
            <a:fillRect/>
          </a:stretch>
        </p:blipFill>
        <p:spPr>
          <a:xfrm rot="9922156">
            <a:off x="214282" y="4929198"/>
            <a:ext cx="1428750" cy="1428750"/>
          </a:xfrm>
          <a:prstGeom prst="rect">
            <a:avLst/>
          </a:prstGeom>
        </p:spPr>
      </p:pic>
      <p:pic>
        <p:nvPicPr>
          <p:cNvPr id="6" name="5 Imagen" descr="2584.gif"/>
          <p:cNvPicPr>
            <a:picLocks noChangeAspect="1"/>
          </p:cNvPicPr>
          <p:nvPr/>
        </p:nvPicPr>
        <p:blipFill>
          <a:blip r:embed="rId3"/>
          <a:stretch>
            <a:fillRect/>
          </a:stretch>
        </p:blipFill>
        <p:spPr>
          <a:xfrm>
            <a:off x="3857620" y="2214554"/>
            <a:ext cx="3095636" cy="1643074"/>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357686" y="1500174"/>
            <a:ext cx="4786314" cy="5143536"/>
          </a:xfrm>
        </p:spPr>
        <p:txBody>
          <a:bodyPr>
            <a:normAutofit fontScale="70000" lnSpcReduction="20000"/>
          </a:bodyPr>
          <a:lstStyle/>
          <a:p>
            <a:pPr>
              <a:buBlip>
                <a:blip r:embed="rId2"/>
              </a:buBlip>
            </a:pPr>
            <a:r>
              <a:rPr lang="es-ES_tradnl" dirty="0" smtClean="0">
                <a:latin typeface="Arial Narrow" pitchFamily="34" charset="0"/>
              </a:rPr>
              <a:t>Se encuentra debajo de los 400 msnm,</a:t>
            </a:r>
          </a:p>
          <a:p>
            <a:pPr>
              <a:buBlip>
                <a:blip r:embed="rId2"/>
              </a:buBlip>
            </a:pPr>
            <a:r>
              <a:rPr lang="es-ES_tradnl" dirty="0" smtClean="0">
                <a:latin typeface="Arial Narrow" pitchFamily="34" charset="0"/>
              </a:rPr>
              <a:t> mide 46-48cm.Hallado en matorral a lo largo de ríos y a la orilla de  lagos en las bajuras del este también se presentan en terrenos pantanosos al sudoeste. </a:t>
            </a:r>
          </a:p>
          <a:p>
            <a:pPr>
              <a:buBlip>
                <a:blip r:embed="rId2"/>
              </a:buBlip>
            </a:pPr>
            <a:r>
              <a:rPr lang="es-ES_tradnl" dirty="0" smtClean="0">
                <a:latin typeface="Arial Narrow" pitchFamily="34" charset="0"/>
              </a:rPr>
              <a:t>Garrapatero corpulento generalmente hallados en grupos procurando alimento con pequeño grupo típicamente 5-15 aves pero ocasionalmente forman bandadas numerosas  </a:t>
            </a:r>
          </a:p>
          <a:p>
            <a:pPr>
              <a:buBlip>
                <a:blip r:embed="rId2"/>
              </a:buBlip>
            </a:pPr>
            <a:r>
              <a:rPr lang="es-ES_tradnl" b="1" dirty="0" smtClean="0">
                <a:latin typeface="Arial Narrow" pitchFamily="34" charset="0"/>
              </a:rPr>
              <a:t>Pico </a:t>
            </a:r>
            <a:r>
              <a:rPr lang="es-ES_tradnl" dirty="0" smtClean="0">
                <a:latin typeface="Arial Narrow" pitchFamily="34" charset="0"/>
              </a:rPr>
              <a:t>negro lateralmente comprimido con un domo arqueado en la mitad base del culmen, impartiendo un característico perfil de “nariz rota”. Iris notablemente pajizo (pardo oscuro en juveniles). Negro entero con tornasol azul, filo de pluma </a:t>
            </a:r>
            <a:r>
              <a:rPr lang="es-ES_tradnl" dirty="0" err="1" smtClean="0">
                <a:latin typeface="Arial Narrow" pitchFamily="34" charset="0"/>
              </a:rPr>
              <a:t>verdebronceados</a:t>
            </a:r>
            <a:r>
              <a:rPr lang="es-ES_tradnl" dirty="0" smtClean="0">
                <a:latin typeface="Arial Narrow" pitchFamily="34" charset="0"/>
              </a:rPr>
              <a:t> cubriendo el manto y cola con viso morado. </a:t>
            </a:r>
            <a:r>
              <a:rPr lang="es-ES_tradnl" b="1" dirty="0" smtClean="0">
                <a:latin typeface="Arial Narrow" pitchFamily="34" charset="0"/>
              </a:rPr>
              <a:t>Cola</a:t>
            </a:r>
            <a:r>
              <a:rPr lang="es-ES_tradnl" dirty="0" smtClean="0">
                <a:latin typeface="Arial Narrow" pitchFamily="34" charset="0"/>
              </a:rPr>
              <a:t> larga </a:t>
            </a:r>
          </a:p>
          <a:p>
            <a:pPr>
              <a:buBlip>
                <a:blip r:embed="rId2"/>
              </a:buBlip>
            </a:pPr>
            <a:r>
              <a:rPr lang="es-ES_tradnl" b="1" dirty="0" smtClean="0">
                <a:latin typeface="Arial Narrow" pitchFamily="34" charset="0"/>
              </a:rPr>
              <a:t>Voz:</a:t>
            </a:r>
            <a:r>
              <a:rPr lang="es-ES_tradnl" dirty="0" smtClean="0">
                <a:latin typeface="Arial Narrow" pitchFamily="34" charset="0"/>
              </a:rPr>
              <a:t> muy vocinglero emitiendo gruñidos extrañísimos a veces muy abrupto y estridentes, su reclamo más característico es </a:t>
            </a:r>
            <a:r>
              <a:rPr lang="es-ES_tradnl" i="1" dirty="0" smtClean="0">
                <a:latin typeface="Arial Narrow" pitchFamily="34" charset="0"/>
              </a:rPr>
              <a:t>“coro- coro- coro-”</a:t>
            </a:r>
            <a:r>
              <a:rPr lang="es-ES_tradnl" dirty="0" smtClean="0">
                <a:latin typeface="Arial Narrow" pitchFamily="34" charset="0"/>
              </a:rPr>
              <a:t>a menudo emitido en el vuelo.</a:t>
            </a:r>
          </a:p>
          <a:p>
            <a:endParaRPr lang="es-ES_tradnl" dirty="0"/>
          </a:p>
        </p:txBody>
      </p:sp>
      <p:sp>
        <p:nvSpPr>
          <p:cNvPr id="5" name="4 Rectángulo redondeado"/>
          <p:cNvSpPr/>
          <p:nvPr/>
        </p:nvSpPr>
        <p:spPr>
          <a:xfrm>
            <a:off x="1643042" y="428604"/>
            <a:ext cx="6000792" cy="914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b="1" dirty="0"/>
              <a:t> </a:t>
            </a:r>
            <a:endParaRPr lang="es-ES_tradnl" dirty="0"/>
          </a:p>
          <a:p>
            <a:pPr algn="ctr"/>
            <a:r>
              <a:rPr lang="es-ES_tradnl" sz="2800" b="1" dirty="0" smtClean="0">
                <a:solidFill>
                  <a:srgbClr val="6600FF"/>
                </a:solidFill>
                <a:latin typeface="Jokerman" pitchFamily="82" charset="0"/>
              </a:rPr>
              <a:t>Garrapatero        Mayor</a:t>
            </a:r>
          </a:p>
          <a:p>
            <a:pPr algn="ctr"/>
            <a:r>
              <a:rPr lang="es-ES_tradnl" sz="2800" b="1" i="1" dirty="0" err="1" smtClean="0">
                <a:solidFill>
                  <a:srgbClr val="6600FF"/>
                </a:solidFill>
                <a:latin typeface="Arial Narrow" pitchFamily="34" charset="0"/>
              </a:rPr>
              <a:t>Crotophaga</a:t>
            </a:r>
            <a:r>
              <a:rPr lang="es-ES_tradnl" sz="2800" b="1" i="1" dirty="0" smtClean="0">
                <a:solidFill>
                  <a:srgbClr val="6600FF"/>
                </a:solidFill>
                <a:latin typeface="Arial Narrow" pitchFamily="34" charset="0"/>
              </a:rPr>
              <a:t>  </a:t>
            </a:r>
            <a:r>
              <a:rPr lang="es-ES_tradnl" sz="2800" b="1" i="1" dirty="0" err="1">
                <a:solidFill>
                  <a:srgbClr val="6600FF"/>
                </a:solidFill>
                <a:latin typeface="Arial Narrow" pitchFamily="34" charset="0"/>
              </a:rPr>
              <a:t>major</a:t>
            </a:r>
            <a:endParaRPr lang="es-ES_tradnl" sz="2800" dirty="0">
              <a:solidFill>
                <a:srgbClr val="6600FF"/>
              </a:solidFill>
              <a:latin typeface="Arial Narrow" pitchFamily="34" charset="0"/>
            </a:endParaRPr>
          </a:p>
          <a:p>
            <a:pPr algn="ctr"/>
            <a:endParaRPr lang="es-ES_tradnl" dirty="0"/>
          </a:p>
        </p:txBody>
      </p:sp>
      <p:pic>
        <p:nvPicPr>
          <p:cNvPr id="8195" name="Picture 3" descr="H:\cucos\2947788126_cffc28a3c7_o_300amayor.jpg"/>
          <p:cNvPicPr>
            <a:picLocks noChangeAspect="1" noChangeArrowheads="1"/>
          </p:cNvPicPr>
          <p:nvPr/>
        </p:nvPicPr>
        <p:blipFill>
          <a:blip r:embed="rId3"/>
          <a:srcRect l="8929" t="9375" r="7737"/>
          <a:stretch>
            <a:fillRect/>
          </a:stretch>
        </p:blipFill>
        <p:spPr bwMode="auto">
          <a:xfrm>
            <a:off x="0" y="1357298"/>
            <a:ext cx="4000528" cy="3309934"/>
          </a:xfrm>
          <a:prstGeom prst="rect">
            <a:avLst/>
          </a:prstGeom>
          <a:noFill/>
        </p:spPr>
      </p:pic>
      <p:pic>
        <p:nvPicPr>
          <p:cNvPr id="8197" name="Picture 5" descr="H:\cucos\crotophaga_major_01.jpg"/>
          <p:cNvPicPr>
            <a:picLocks noChangeAspect="1" noChangeArrowheads="1"/>
          </p:cNvPicPr>
          <p:nvPr/>
        </p:nvPicPr>
        <p:blipFill>
          <a:blip r:embed="rId4"/>
          <a:srcRect t="24771"/>
          <a:stretch>
            <a:fillRect/>
          </a:stretch>
        </p:blipFill>
        <p:spPr bwMode="auto">
          <a:xfrm>
            <a:off x="1142976" y="3987644"/>
            <a:ext cx="3103562" cy="2544917"/>
          </a:xfrm>
          <a:prstGeom prst="rect">
            <a:avLst/>
          </a:prstGeom>
          <a:noFill/>
        </p:spPr>
      </p:pic>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214282" y="1357298"/>
            <a:ext cx="4714908" cy="5214974"/>
          </a:xfrm>
        </p:spPr>
        <p:txBody>
          <a:bodyPr>
            <a:normAutofit fontScale="70000" lnSpcReduction="20000"/>
          </a:bodyPr>
          <a:lstStyle/>
          <a:p>
            <a:pPr>
              <a:buBlip>
                <a:blip r:embed="rId2"/>
              </a:buBlip>
            </a:pPr>
            <a:r>
              <a:rPr lang="es-ES_tradnl" dirty="0" smtClean="0">
                <a:solidFill>
                  <a:schemeClr val="bg1"/>
                </a:solidFill>
                <a:latin typeface="Arial Narrow" pitchFamily="34" charset="0"/>
              </a:rPr>
              <a:t>Se encuentra debajo de los 1400 msnm</a:t>
            </a:r>
          </a:p>
          <a:p>
            <a:pPr>
              <a:buBlip>
                <a:blip r:embed="rId2"/>
              </a:buBlip>
            </a:pPr>
            <a:r>
              <a:rPr lang="es-ES_tradnl" dirty="0" smtClean="0">
                <a:solidFill>
                  <a:schemeClr val="bg1"/>
                </a:solidFill>
                <a:latin typeface="Arial Narrow" pitchFamily="34" charset="0"/>
              </a:rPr>
              <a:t> mide 33-35.5cm. Numerosos cerca de poblados y aéreas agrícolas </a:t>
            </a:r>
            <a:r>
              <a:rPr lang="es-ES_tradnl" dirty="0" err="1" smtClean="0">
                <a:solidFill>
                  <a:schemeClr val="bg1"/>
                </a:solidFill>
                <a:latin typeface="Arial Narrow" pitchFamily="34" charset="0"/>
              </a:rPr>
              <a:t>semidespejadas</a:t>
            </a:r>
            <a:r>
              <a:rPr lang="es-ES_tradnl" dirty="0" smtClean="0">
                <a:solidFill>
                  <a:schemeClr val="bg1"/>
                </a:solidFill>
                <a:latin typeface="Arial Narrow" pitchFamily="34" charset="0"/>
              </a:rPr>
              <a:t> de las bajuras del este y oeste en el oeste confirmando en regiones húmedas. Se desplazan en grupos de hasta 6-10 individuos posándose sobre arbustos en cercas y alambrados rara vez muy alto, bastante mansos.</a:t>
            </a:r>
          </a:p>
          <a:p>
            <a:pPr>
              <a:buBlip>
                <a:blip r:embed="rId2"/>
              </a:buBlip>
            </a:pPr>
            <a:r>
              <a:rPr lang="es-ES_tradnl" dirty="0" smtClean="0">
                <a:solidFill>
                  <a:schemeClr val="bg1"/>
                </a:solidFill>
                <a:latin typeface="Arial Narrow" pitchFamily="34" charset="0"/>
              </a:rPr>
              <a:t> Regularmente se asocian con ganado alimentándose de insectos y a veces posándose para remover las garrapatas.</a:t>
            </a:r>
          </a:p>
          <a:p>
            <a:pPr>
              <a:buBlip>
                <a:blip r:embed="rId2"/>
              </a:buBlip>
            </a:pPr>
            <a:r>
              <a:rPr lang="es-ES_tradnl" b="1" dirty="0" smtClean="0">
                <a:solidFill>
                  <a:schemeClr val="bg1"/>
                </a:solidFill>
                <a:latin typeface="Arial Narrow" pitchFamily="34" charset="0"/>
              </a:rPr>
              <a:t>Pico</a:t>
            </a:r>
            <a:r>
              <a:rPr lang="es-ES_tradnl" dirty="0" smtClean="0">
                <a:solidFill>
                  <a:schemeClr val="bg1"/>
                </a:solidFill>
                <a:latin typeface="Arial Narrow" pitchFamily="34" charset="0"/>
              </a:rPr>
              <a:t> negro lateralmente comprimido y liso con joroba arqueada en la mitad base del culmen, su cuerpo completamente negro mate sin lustre</a:t>
            </a:r>
          </a:p>
          <a:p>
            <a:pPr>
              <a:buBlip>
                <a:blip r:embed="rId2"/>
              </a:buBlip>
            </a:pPr>
            <a:r>
              <a:rPr lang="es-ES_tradnl" b="1" dirty="0" smtClean="0">
                <a:solidFill>
                  <a:schemeClr val="bg1"/>
                </a:solidFill>
                <a:latin typeface="Arial Narrow" pitchFamily="34" charset="0"/>
              </a:rPr>
              <a:t>Cola</a:t>
            </a:r>
            <a:r>
              <a:rPr lang="es-ES_tradnl" dirty="0" smtClean="0">
                <a:solidFill>
                  <a:schemeClr val="bg1"/>
                </a:solidFill>
                <a:latin typeface="Arial Narrow" pitchFamily="34" charset="0"/>
              </a:rPr>
              <a:t> larga y roma a menudo</a:t>
            </a:r>
          </a:p>
          <a:p>
            <a:pPr>
              <a:buBlip>
                <a:blip r:embed="rId2"/>
              </a:buBlip>
            </a:pPr>
            <a:r>
              <a:rPr lang="es-ES_tradnl" b="1" dirty="0" smtClean="0">
                <a:solidFill>
                  <a:schemeClr val="bg1"/>
                </a:solidFill>
                <a:latin typeface="Arial Narrow" pitchFamily="34" charset="0"/>
              </a:rPr>
              <a:t>Voz: </a:t>
            </a:r>
            <a:r>
              <a:rPr lang="es-ES_tradnl" dirty="0" smtClean="0">
                <a:solidFill>
                  <a:schemeClr val="bg1"/>
                </a:solidFill>
                <a:latin typeface="Arial Narrow" pitchFamily="34" charset="0"/>
              </a:rPr>
              <a:t>El llamado más frecuente y distintivo es un “¿</a:t>
            </a:r>
            <a:r>
              <a:rPr lang="es-ES_tradnl" i="1" dirty="0" err="1" smtClean="0">
                <a:solidFill>
                  <a:schemeClr val="bg1"/>
                </a:solidFill>
                <a:latin typeface="Arial Narrow" pitchFamily="34" charset="0"/>
              </a:rPr>
              <a:t>uuuu-iiik</a:t>
            </a:r>
            <a:r>
              <a:rPr lang="es-ES_tradnl" dirty="0" smtClean="0">
                <a:solidFill>
                  <a:schemeClr val="bg1"/>
                </a:solidFill>
                <a:latin typeface="Arial Narrow" pitchFamily="34" charset="0"/>
              </a:rPr>
              <a:t>?”Emitido como alarma o en el vuelo</a:t>
            </a:r>
          </a:p>
          <a:p>
            <a:pPr>
              <a:buBlip>
                <a:blip r:embed="rId2"/>
              </a:buBlip>
            </a:pPr>
            <a:r>
              <a:rPr lang="es-ES_tradnl" dirty="0" smtClean="0">
                <a:solidFill>
                  <a:schemeClr val="bg1"/>
                </a:solidFill>
                <a:latin typeface="Arial Narrow" pitchFamily="34" charset="0"/>
              </a:rPr>
              <a:t>Su vuelo es leve y laborioso consiste de unos pocos aleteos y un planeo inestable</a:t>
            </a:r>
          </a:p>
          <a:p>
            <a:endParaRPr lang="es-ES_tradnl" dirty="0"/>
          </a:p>
        </p:txBody>
      </p:sp>
      <p:sp>
        <p:nvSpPr>
          <p:cNvPr id="5" name="4 Rectángulo redondeado"/>
          <p:cNvSpPr/>
          <p:nvPr/>
        </p:nvSpPr>
        <p:spPr>
          <a:xfrm>
            <a:off x="1357290" y="214290"/>
            <a:ext cx="6000792" cy="100013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smtClean="0"/>
          </a:p>
          <a:p>
            <a:pPr algn="ctr"/>
            <a:endParaRPr lang="es-ES_tradnl" sz="2800" b="1" dirty="0" smtClean="0">
              <a:solidFill>
                <a:srgbClr val="008000"/>
              </a:solidFill>
              <a:latin typeface="Jokerman" pitchFamily="82" charset="0"/>
            </a:endParaRPr>
          </a:p>
          <a:p>
            <a:pPr algn="ctr"/>
            <a:r>
              <a:rPr lang="es-ES_tradnl" sz="2800" b="1" dirty="0" smtClean="0">
                <a:solidFill>
                  <a:srgbClr val="008000"/>
                </a:solidFill>
                <a:latin typeface="Jokerman" pitchFamily="82" charset="0"/>
              </a:rPr>
              <a:t>Garrapatero        </a:t>
            </a:r>
            <a:r>
              <a:rPr lang="es-ES_tradnl" sz="2800" b="1" dirty="0" err="1" smtClean="0">
                <a:solidFill>
                  <a:srgbClr val="008000"/>
                </a:solidFill>
                <a:latin typeface="Jokerman" pitchFamily="82" charset="0"/>
              </a:rPr>
              <a:t>Piquiliso</a:t>
            </a:r>
            <a:endParaRPr lang="es-ES_tradnl" sz="2800" b="1" dirty="0" smtClean="0">
              <a:solidFill>
                <a:srgbClr val="008000"/>
              </a:solidFill>
              <a:latin typeface="Jokerman" pitchFamily="82" charset="0"/>
            </a:endParaRPr>
          </a:p>
          <a:p>
            <a:pPr algn="ctr"/>
            <a:r>
              <a:rPr lang="es-ES_tradnl" sz="2800" b="1" dirty="0" smtClean="0">
                <a:solidFill>
                  <a:srgbClr val="008000"/>
                </a:solidFill>
                <a:latin typeface="Jokerman" pitchFamily="82" charset="0"/>
              </a:rPr>
              <a:t> </a:t>
            </a:r>
            <a:r>
              <a:rPr lang="es-ES_tradnl" sz="2800" b="1" i="1" dirty="0" err="1">
                <a:solidFill>
                  <a:srgbClr val="008000"/>
                </a:solidFill>
                <a:latin typeface="Arial Narrow" pitchFamily="34" charset="0"/>
              </a:rPr>
              <a:t>Crotophaga</a:t>
            </a:r>
            <a:r>
              <a:rPr lang="es-ES_tradnl" sz="2800" b="1" i="1" dirty="0">
                <a:solidFill>
                  <a:srgbClr val="008000"/>
                </a:solidFill>
                <a:latin typeface="Arial Narrow" pitchFamily="34" charset="0"/>
              </a:rPr>
              <a:t> </a:t>
            </a:r>
            <a:r>
              <a:rPr lang="es-ES_tradnl" sz="2800" b="1" i="1" dirty="0" smtClean="0">
                <a:solidFill>
                  <a:srgbClr val="008000"/>
                </a:solidFill>
                <a:latin typeface="Arial Narrow" pitchFamily="34" charset="0"/>
              </a:rPr>
              <a:t> </a:t>
            </a:r>
            <a:r>
              <a:rPr lang="es-ES_tradnl" sz="2800" b="1" i="1" dirty="0" err="1" smtClean="0">
                <a:solidFill>
                  <a:srgbClr val="008000"/>
                </a:solidFill>
                <a:latin typeface="Arial Narrow" pitchFamily="34" charset="0"/>
              </a:rPr>
              <a:t>ani</a:t>
            </a:r>
            <a:endParaRPr lang="es-ES_tradnl" sz="2800" dirty="0">
              <a:solidFill>
                <a:srgbClr val="008000"/>
              </a:solidFill>
              <a:latin typeface="Arial Narrow" pitchFamily="34" charset="0"/>
            </a:endParaRPr>
          </a:p>
          <a:p>
            <a:pPr algn="ctr"/>
            <a:r>
              <a:rPr lang="es-ES_tradnl" b="1" i="1" dirty="0" smtClean="0"/>
              <a:t>        </a:t>
            </a:r>
            <a:endParaRPr lang="es-ES_tradnl" dirty="0"/>
          </a:p>
          <a:p>
            <a:pPr algn="ctr"/>
            <a:endParaRPr lang="es-ES_tradnl" dirty="0"/>
          </a:p>
        </p:txBody>
      </p:sp>
      <p:pic>
        <p:nvPicPr>
          <p:cNvPr id="7171" name="Picture 3" descr="H:\cucos\anu-preto-130506_web_ani.jpg"/>
          <p:cNvPicPr>
            <a:picLocks noChangeAspect="1" noChangeArrowheads="1"/>
          </p:cNvPicPr>
          <p:nvPr/>
        </p:nvPicPr>
        <p:blipFill>
          <a:blip r:embed="rId3"/>
          <a:srcRect l="35773" t="7002" r="8716" b="7576"/>
          <a:stretch>
            <a:fillRect/>
          </a:stretch>
        </p:blipFill>
        <p:spPr bwMode="auto">
          <a:xfrm>
            <a:off x="5143504" y="1285860"/>
            <a:ext cx="3643338" cy="5214974"/>
          </a:xfrm>
          <a:prstGeom prst="rect">
            <a:avLst/>
          </a:prstGeom>
          <a:noFill/>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133460"/>
          </a:xfrm>
        </p:spPr>
        <p:txBody>
          <a:bodyPr>
            <a:normAutofit fontScale="90000"/>
          </a:bodyPr>
          <a:lstStyle/>
          <a:p>
            <a:pPr algn="ctr"/>
            <a:r>
              <a:rPr lang="es-ES_tradnl" dirty="0" smtClean="0"/>
              <a:t/>
            </a:r>
            <a:br>
              <a:rPr lang="es-ES_tradnl" dirty="0" smtClean="0"/>
            </a:br>
            <a:r>
              <a:rPr lang="es-ES_tradnl" sz="4400" b="1" dirty="0" smtClean="0">
                <a:solidFill>
                  <a:srgbClr val="CC00FF"/>
                </a:solidFill>
                <a:latin typeface="Jokerman" pitchFamily="82" charset="0"/>
              </a:rPr>
              <a:t> </a:t>
            </a:r>
            <a:r>
              <a:rPr lang="es-ES_tradnl" sz="4400" b="1" dirty="0" err="1" smtClean="0">
                <a:solidFill>
                  <a:srgbClr val="CC00FF"/>
                </a:solidFill>
                <a:latin typeface="Jokerman" pitchFamily="82" charset="0"/>
              </a:rPr>
              <a:t>Dromococcyx</a:t>
            </a:r>
            <a:r>
              <a:rPr lang="es-ES_tradnl" sz="4400" b="1" dirty="0" smtClean="0">
                <a:solidFill>
                  <a:srgbClr val="CC00FF"/>
                </a:solidFill>
                <a:latin typeface="Jokerman" pitchFamily="82" charset="0"/>
              </a:rPr>
              <a:t> --- </a:t>
            </a:r>
            <a:r>
              <a:rPr lang="es-ES_tradnl" sz="4400" dirty="0" smtClean="0">
                <a:solidFill>
                  <a:srgbClr val="CC00FF"/>
                </a:solidFill>
                <a:latin typeface="Jokerman" pitchFamily="82" charset="0"/>
              </a:rPr>
              <a:t>Cucos</a:t>
            </a:r>
            <a:endParaRPr lang="es-ES_tradnl" dirty="0"/>
          </a:p>
        </p:txBody>
      </p:sp>
      <p:sp>
        <p:nvSpPr>
          <p:cNvPr id="3" name="2 Marcador de contenido"/>
          <p:cNvSpPr>
            <a:spLocks noGrp="1"/>
          </p:cNvSpPr>
          <p:nvPr>
            <p:ph sz="half" idx="1"/>
          </p:nvPr>
        </p:nvSpPr>
        <p:spPr>
          <a:xfrm>
            <a:off x="357158" y="1357298"/>
            <a:ext cx="4000528" cy="3643338"/>
          </a:xfrm>
        </p:spPr>
        <p:txBody>
          <a:bodyPr>
            <a:normAutofit/>
          </a:bodyPr>
          <a:lstStyle/>
          <a:p>
            <a:pPr>
              <a:buBlip>
                <a:blip r:embed="rId2"/>
              </a:buBlip>
            </a:pPr>
            <a:r>
              <a:rPr lang="es-ES_tradnl" dirty="0" smtClean="0">
                <a:solidFill>
                  <a:srgbClr val="333300"/>
                </a:solidFill>
                <a:latin typeface="Arial Narrow" pitchFamily="34" charset="0"/>
              </a:rPr>
              <a:t>Cucos escasos y selváticos hallados en las bajuras del este.</a:t>
            </a:r>
          </a:p>
          <a:p>
            <a:pPr>
              <a:buBlip>
                <a:blip r:embed="rId2"/>
              </a:buBlip>
            </a:pPr>
            <a:r>
              <a:rPr lang="es-ES_tradnl" dirty="0" smtClean="0">
                <a:solidFill>
                  <a:srgbClr val="333300"/>
                </a:solidFill>
                <a:latin typeface="Arial Narrow" pitchFamily="34" charset="0"/>
              </a:rPr>
              <a:t>Escuchados con mayor frecuencia que vistos y son parásitos de crías</a:t>
            </a:r>
          </a:p>
          <a:p>
            <a:pPr>
              <a:buBlip>
                <a:blip r:embed="rId2"/>
              </a:buBlip>
            </a:pPr>
            <a:r>
              <a:rPr lang="es-ES_tradnl" dirty="0" smtClean="0">
                <a:solidFill>
                  <a:srgbClr val="333300"/>
                </a:solidFill>
                <a:latin typeface="Arial Narrow" pitchFamily="34" charset="0"/>
              </a:rPr>
              <a:t>Tenemos dos especies dentro de este genero</a:t>
            </a:r>
          </a:p>
          <a:p>
            <a:endParaRPr lang="es-ES_tradnl" dirty="0"/>
          </a:p>
        </p:txBody>
      </p:sp>
      <p:sp>
        <p:nvSpPr>
          <p:cNvPr id="4" name="3 Marcador de contenido"/>
          <p:cNvSpPr>
            <a:spLocks noGrp="1"/>
          </p:cNvSpPr>
          <p:nvPr>
            <p:ph sz="half" idx="2"/>
          </p:nvPr>
        </p:nvSpPr>
        <p:spPr>
          <a:xfrm>
            <a:off x="4643438" y="3429000"/>
            <a:ext cx="4500562" cy="2667000"/>
          </a:xfrm>
        </p:spPr>
        <p:txBody>
          <a:bodyPr>
            <a:normAutofit/>
          </a:bodyPr>
          <a:lstStyle/>
          <a:p>
            <a:pPr lvl="0">
              <a:buBlip>
                <a:blip r:embed="rId3"/>
              </a:buBlip>
            </a:pPr>
            <a:r>
              <a:rPr lang="es-ES_tradnl" b="1" dirty="0" smtClean="0">
                <a:solidFill>
                  <a:srgbClr val="6600FF"/>
                </a:solidFill>
                <a:latin typeface="Arial Narrow" pitchFamily="34" charset="0"/>
              </a:rPr>
              <a:t>Cuco </a:t>
            </a:r>
            <a:r>
              <a:rPr lang="es-ES_tradnl" b="1" dirty="0" err="1" smtClean="0">
                <a:solidFill>
                  <a:srgbClr val="6600FF"/>
                </a:solidFill>
                <a:latin typeface="Arial Narrow" pitchFamily="34" charset="0"/>
              </a:rPr>
              <a:t>Faisan</a:t>
            </a:r>
            <a:r>
              <a:rPr lang="es-ES_tradnl" b="1" dirty="0" smtClean="0">
                <a:solidFill>
                  <a:srgbClr val="6600FF"/>
                </a:solidFill>
                <a:latin typeface="Arial Narrow" pitchFamily="34" charset="0"/>
              </a:rPr>
              <a:t>: </a:t>
            </a:r>
          </a:p>
          <a:p>
            <a:pPr lvl="0">
              <a:buNone/>
            </a:pPr>
            <a:r>
              <a:rPr lang="es-ES_tradnl" b="1" i="1" dirty="0" err="1" smtClean="0">
                <a:latin typeface="Arial Narrow" pitchFamily="34" charset="0"/>
              </a:rPr>
              <a:t>Dromococcyx</a:t>
            </a:r>
            <a:r>
              <a:rPr lang="es-ES_tradnl" b="1" i="1" dirty="0" smtClean="0">
                <a:latin typeface="Arial Narrow" pitchFamily="34" charset="0"/>
              </a:rPr>
              <a:t> </a:t>
            </a:r>
            <a:r>
              <a:rPr lang="es-ES_tradnl" b="1" i="1" dirty="0" err="1" smtClean="0">
                <a:latin typeface="Arial Narrow" pitchFamily="34" charset="0"/>
              </a:rPr>
              <a:t>phasianellus</a:t>
            </a:r>
            <a:r>
              <a:rPr lang="es-ES_tradnl" b="1" i="1" dirty="0" smtClean="0">
                <a:latin typeface="Arial Narrow" pitchFamily="34" charset="0"/>
              </a:rPr>
              <a:t> </a:t>
            </a:r>
            <a:endParaRPr lang="es-ES_tradnl" dirty="0" smtClean="0">
              <a:latin typeface="Arial Narrow" pitchFamily="34" charset="0"/>
            </a:endParaRPr>
          </a:p>
          <a:p>
            <a:pPr lvl="0">
              <a:buBlip>
                <a:blip r:embed="rId3"/>
              </a:buBlip>
            </a:pPr>
            <a:r>
              <a:rPr lang="es-ES_tradnl" b="1" dirty="0" smtClean="0">
                <a:solidFill>
                  <a:srgbClr val="6600FF"/>
                </a:solidFill>
                <a:latin typeface="Arial Narrow" pitchFamily="34" charset="0"/>
              </a:rPr>
              <a:t>Cuco </a:t>
            </a:r>
            <a:r>
              <a:rPr lang="es-ES_tradnl" b="1" dirty="0" err="1" smtClean="0">
                <a:solidFill>
                  <a:srgbClr val="6600FF"/>
                </a:solidFill>
                <a:latin typeface="Arial Narrow" pitchFamily="34" charset="0"/>
              </a:rPr>
              <a:t>Pavonino</a:t>
            </a:r>
            <a:r>
              <a:rPr lang="es-ES_tradnl" b="1" dirty="0" smtClean="0">
                <a:solidFill>
                  <a:srgbClr val="6600FF"/>
                </a:solidFill>
                <a:latin typeface="Arial Narrow" pitchFamily="34" charset="0"/>
              </a:rPr>
              <a:t>:</a:t>
            </a:r>
          </a:p>
          <a:p>
            <a:pPr lvl="0">
              <a:buNone/>
            </a:pPr>
            <a:r>
              <a:rPr lang="es-ES_tradnl" b="1" dirty="0" smtClean="0">
                <a:solidFill>
                  <a:srgbClr val="6600FF"/>
                </a:solidFill>
                <a:latin typeface="Arial Narrow" pitchFamily="34" charset="0"/>
              </a:rPr>
              <a:t> </a:t>
            </a:r>
            <a:r>
              <a:rPr lang="es-ES_tradnl" b="1" i="1" dirty="0" err="1" smtClean="0">
                <a:latin typeface="Arial Narrow" pitchFamily="34" charset="0"/>
              </a:rPr>
              <a:t>Dromococcyx</a:t>
            </a:r>
            <a:r>
              <a:rPr lang="es-ES_tradnl" b="1" i="1" dirty="0" smtClean="0">
                <a:latin typeface="Arial Narrow" pitchFamily="34" charset="0"/>
              </a:rPr>
              <a:t> </a:t>
            </a:r>
            <a:r>
              <a:rPr lang="es-ES_tradnl" b="1" i="1" dirty="0" err="1" smtClean="0">
                <a:latin typeface="Arial Narrow" pitchFamily="34" charset="0"/>
              </a:rPr>
              <a:t>pavoninus</a:t>
            </a:r>
            <a:endParaRPr lang="es-ES_tradnl" dirty="0" smtClean="0">
              <a:latin typeface="Arial Narrow" pitchFamily="34" charset="0"/>
            </a:endParaRPr>
          </a:p>
          <a:p>
            <a:endParaRPr lang="es-ES_tradnl" dirty="0"/>
          </a:p>
        </p:txBody>
      </p:sp>
      <p:pic>
        <p:nvPicPr>
          <p:cNvPr id="7" name="Picture 2" descr="H:\cucos\pheasant01phasiane.jpg"/>
          <p:cNvPicPr>
            <a:picLocks noChangeAspect="1" noChangeArrowheads="1"/>
          </p:cNvPicPr>
          <p:nvPr/>
        </p:nvPicPr>
        <p:blipFill>
          <a:blip r:embed="rId4"/>
          <a:srcRect l="26000" t="22983" r="29000" b="22982"/>
          <a:stretch>
            <a:fillRect/>
          </a:stretch>
        </p:blipFill>
        <p:spPr bwMode="auto">
          <a:xfrm>
            <a:off x="6786578" y="1214422"/>
            <a:ext cx="1928826" cy="2786082"/>
          </a:xfrm>
          <a:prstGeom prst="rect">
            <a:avLst/>
          </a:prstGeom>
          <a:noFill/>
        </p:spPr>
      </p:pic>
      <p:pic>
        <p:nvPicPr>
          <p:cNvPr id="8" name="Picture 3" descr="H:\cucos\3741713956_e6e69b8df1pavonius.jpg"/>
          <p:cNvPicPr>
            <a:picLocks noChangeAspect="1" noChangeArrowheads="1"/>
          </p:cNvPicPr>
          <p:nvPr/>
        </p:nvPicPr>
        <p:blipFill>
          <a:blip r:embed="rId5" cstate="print"/>
          <a:srcRect/>
          <a:stretch>
            <a:fillRect/>
          </a:stretch>
        </p:blipFill>
        <p:spPr bwMode="auto">
          <a:xfrm>
            <a:off x="642910" y="5072074"/>
            <a:ext cx="1928826" cy="1500198"/>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0" y="1571612"/>
            <a:ext cx="4714876" cy="5143536"/>
          </a:xfrm>
        </p:spPr>
        <p:txBody>
          <a:bodyPr>
            <a:normAutofit fontScale="70000" lnSpcReduction="20000"/>
          </a:bodyPr>
          <a:lstStyle/>
          <a:p>
            <a:pPr>
              <a:buBlip>
                <a:blip r:embed="rId2"/>
              </a:buBlip>
            </a:pPr>
            <a:r>
              <a:rPr lang="es-ES_tradnl" dirty="0" smtClean="0">
                <a:latin typeface="Arial Narrow" pitchFamily="34" charset="0"/>
              </a:rPr>
              <a:t>Se encuentra hasta los 700 msnm,</a:t>
            </a:r>
          </a:p>
          <a:p>
            <a:pPr>
              <a:buBlip>
                <a:blip r:embed="rId2"/>
              </a:buBlip>
            </a:pPr>
            <a:r>
              <a:rPr lang="es-ES_tradnl" dirty="0" smtClean="0">
                <a:latin typeface="Arial Narrow" pitchFamily="34" charset="0"/>
              </a:rPr>
              <a:t> mide 37-41cm. Escasos y localistas en bosques, pantano y </a:t>
            </a:r>
            <a:r>
              <a:rPr lang="es-ES_tradnl" dirty="0" err="1" smtClean="0">
                <a:latin typeface="Arial Narrow" pitchFamily="34" charset="0"/>
              </a:rPr>
              <a:t>arboledos</a:t>
            </a:r>
            <a:r>
              <a:rPr lang="es-ES_tradnl" dirty="0" smtClean="0">
                <a:latin typeface="Arial Narrow" pitchFamily="34" charset="0"/>
              </a:rPr>
              <a:t> en las bajuras del este.</a:t>
            </a:r>
          </a:p>
          <a:p>
            <a:pPr>
              <a:buBlip>
                <a:blip r:embed="rId2"/>
              </a:buBlip>
            </a:pPr>
            <a:r>
              <a:rPr lang="es-ES_tradnl" dirty="0" smtClean="0">
                <a:latin typeface="Arial Narrow" pitchFamily="34" charset="0"/>
              </a:rPr>
              <a:t>Muy sigilosos se escurre en densa vegetación de los estratos bajos e intermedios. Su vuelo es laborioso y rara vez prolongado en todo caso mantiene la cola extendida y coberteras caudales levantadas. Es parasito de crías sus anfitriones principalmente construyen nidos de copa o taza.  </a:t>
            </a:r>
          </a:p>
          <a:p>
            <a:pPr>
              <a:buBlip>
                <a:blip r:embed="rId2"/>
              </a:buBlip>
            </a:pPr>
            <a:r>
              <a:rPr lang="es-ES_tradnl" b="1" dirty="0" smtClean="0">
                <a:latin typeface="Arial Narrow" pitchFamily="34" charset="0"/>
              </a:rPr>
              <a:t>La cabeza</a:t>
            </a:r>
            <a:r>
              <a:rPr lang="es-ES_tradnl" dirty="0" smtClean="0">
                <a:latin typeface="Arial Narrow" pitchFamily="34" charset="0"/>
              </a:rPr>
              <a:t> pequeña con leve cresta expresiva. Pardo oscuro por encima cobijas del ala y remeras interiores con puntas blancas, corona castaño oscuro subrayada por una delgada lista </a:t>
            </a:r>
            <a:r>
              <a:rPr lang="es-ES_tradnl" dirty="0" err="1" smtClean="0">
                <a:latin typeface="Arial Narrow" pitchFamily="34" charset="0"/>
              </a:rPr>
              <a:t>postocular</a:t>
            </a:r>
            <a:r>
              <a:rPr lang="es-ES_tradnl" dirty="0" smtClean="0">
                <a:latin typeface="Arial Narrow" pitchFamily="34" charset="0"/>
              </a:rPr>
              <a:t> blanquinosa por debajo blanquinoso con marcas y listas fuliginosas en la garganta y pecho  </a:t>
            </a:r>
          </a:p>
          <a:p>
            <a:pPr>
              <a:buBlip>
                <a:blip r:embed="rId2"/>
              </a:buBlip>
            </a:pPr>
            <a:r>
              <a:rPr lang="es-ES_tradnl" b="1" dirty="0" smtClean="0">
                <a:latin typeface="Arial Narrow" pitchFamily="34" charset="0"/>
              </a:rPr>
              <a:t>Cola </a:t>
            </a:r>
            <a:r>
              <a:rPr lang="es-ES_tradnl" dirty="0" smtClean="0">
                <a:latin typeface="Arial Narrow" pitchFamily="34" charset="0"/>
              </a:rPr>
              <a:t>larga, ancha y graduada  como un abanico con coberteras caudales muy largas </a:t>
            </a:r>
          </a:p>
          <a:p>
            <a:pPr>
              <a:buBlip>
                <a:blip r:embed="rId2"/>
              </a:buBlip>
            </a:pPr>
            <a:r>
              <a:rPr lang="es-ES_tradnl" b="1" dirty="0" smtClean="0">
                <a:latin typeface="Arial Narrow" pitchFamily="34" charset="0"/>
              </a:rPr>
              <a:t>Voz:</a:t>
            </a:r>
            <a:r>
              <a:rPr lang="es-ES_tradnl" dirty="0" smtClean="0">
                <a:latin typeface="Arial Narrow" pitchFamily="34" charset="0"/>
              </a:rPr>
              <a:t> escuchado más que visto su canto es “</a:t>
            </a:r>
            <a:r>
              <a:rPr lang="es-ES_tradnl" i="1" dirty="0" err="1" smtClean="0">
                <a:latin typeface="Arial Narrow" pitchFamily="34" charset="0"/>
              </a:rPr>
              <a:t>puu-piii</a:t>
            </a:r>
            <a:r>
              <a:rPr lang="es-ES_tradnl" i="1" dirty="0" smtClean="0">
                <a:latin typeface="Arial Narrow" pitchFamily="34" charset="0"/>
              </a:rPr>
              <a:t>, </a:t>
            </a:r>
            <a:r>
              <a:rPr lang="es-ES_tradnl" i="1" dirty="0" err="1" smtClean="0">
                <a:latin typeface="Arial Narrow" pitchFamily="34" charset="0"/>
              </a:rPr>
              <a:t>prrr</a:t>
            </a:r>
            <a:r>
              <a:rPr lang="es-ES_tradnl" dirty="0" smtClean="0">
                <a:latin typeface="Arial Narrow" pitchFamily="34" charset="0"/>
              </a:rPr>
              <a:t>” a veces añadiéndole una cuarta o quinta nota aun mas grave.</a:t>
            </a:r>
          </a:p>
          <a:p>
            <a:endParaRPr lang="es-ES_tradnl" dirty="0"/>
          </a:p>
        </p:txBody>
      </p:sp>
      <p:sp>
        <p:nvSpPr>
          <p:cNvPr id="5" name="4 Rectángulo redondeado"/>
          <p:cNvSpPr/>
          <p:nvPr/>
        </p:nvSpPr>
        <p:spPr>
          <a:xfrm>
            <a:off x="1428728" y="428604"/>
            <a:ext cx="6357982"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S_tradnl" b="1" i="1" dirty="0"/>
              <a:t> </a:t>
            </a:r>
            <a:endParaRPr lang="es-ES_tradnl" dirty="0"/>
          </a:p>
          <a:p>
            <a:pPr algn="ctr"/>
            <a:r>
              <a:rPr lang="es-ES_tradnl" sz="3200" b="1" dirty="0">
                <a:latin typeface="Jokerman" pitchFamily="82" charset="0"/>
              </a:rPr>
              <a:t>Cuco </a:t>
            </a:r>
            <a:r>
              <a:rPr lang="es-ES_tradnl" sz="3200" b="1" dirty="0" smtClean="0">
                <a:latin typeface="Jokerman" pitchFamily="82" charset="0"/>
              </a:rPr>
              <a:t>   </a:t>
            </a:r>
            <a:r>
              <a:rPr lang="es-ES_tradnl" sz="3200" b="1" dirty="0" err="1" smtClean="0">
                <a:latin typeface="Jokerman" pitchFamily="82" charset="0"/>
              </a:rPr>
              <a:t>Faisan</a:t>
            </a:r>
            <a:endParaRPr lang="es-ES_tradnl" sz="3200" b="1" dirty="0" smtClean="0">
              <a:latin typeface="Jokerman" pitchFamily="82" charset="0"/>
            </a:endParaRPr>
          </a:p>
          <a:p>
            <a:pPr algn="ctr"/>
            <a:r>
              <a:rPr lang="es-ES_tradnl" sz="3200" b="1" dirty="0" smtClean="0">
                <a:latin typeface="Jokerman" pitchFamily="82" charset="0"/>
              </a:rPr>
              <a:t> </a:t>
            </a:r>
            <a:r>
              <a:rPr lang="es-ES_tradnl" sz="3200" b="1" i="1" dirty="0" err="1">
                <a:latin typeface="Arial Narrow" pitchFamily="34" charset="0"/>
              </a:rPr>
              <a:t>Dromococcyx</a:t>
            </a:r>
            <a:r>
              <a:rPr lang="es-ES_tradnl" sz="3200" b="1" i="1" dirty="0">
                <a:latin typeface="Arial Narrow" pitchFamily="34" charset="0"/>
              </a:rPr>
              <a:t> </a:t>
            </a:r>
            <a:r>
              <a:rPr lang="es-ES_tradnl" sz="3200" b="1" i="1" dirty="0" smtClean="0">
                <a:latin typeface="Arial Narrow" pitchFamily="34" charset="0"/>
              </a:rPr>
              <a:t>  </a:t>
            </a:r>
            <a:r>
              <a:rPr lang="es-ES_tradnl" sz="3200" b="1" i="1" dirty="0" err="1" smtClean="0">
                <a:latin typeface="Arial Narrow" pitchFamily="34" charset="0"/>
              </a:rPr>
              <a:t>phasianellus</a:t>
            </a:r>
            <a:r>
              <a:rPr lang="es-ES_tradnl" sz="3200" b="1" i="1" dirty="0" smtClean="0">
                <a:latin typeface="Arial Narrow" pitchFamily="34" charset="0"/>
              </a:rPr>
              <a:t> </a:t>
            </a:r>
            <a:endParaRPr lang="es-ES_tradnl" sz="3200" dirty="0">
              <a:latin typeface="Arial Narrow" pitchFamily="34" charset="0"/>
            </a:endParaRPr>
          </a:p>
          <a:p>
            <a:pPr algn="ctr"/>
            <a:endParaRPr lang="es-ES_tradnl" dirty="0"/>
          </a:p>
        </p:txBody>
      </p:sp>
      <p:pic>
        <p:nvPicPr>
          <p:cNvPr id="5121" name="Picture 1" descr="H:\cucos\4491519024_646a4d6d2ephasianellus.jpg"/>
          <p:cNvPicPr>
            <a:picLocks noGrp="1" noChangeAspect="1" noChangeArrowheads="1"/>
          </p:cNvPicPr>
          <p:nvPr>
            <p:ph sz="half" idx="2"/>
          </p:nvPr>
        </p:nvPicPr>
        <p:blipFill>
          <a:blip r:embed="rId3"/>
          <a:srcRect t="7291" r="38371"/>
          <a:stretch>
            <a:fillRect/>
          </a:stretch>
        </p:blipFill>
        <p:spPr bwMode="auto">
          <a:xfrm>
            <a:off x="4981607" y="1357298"/>
            <a:ext cx="3662359" cy="5072098"/>
          </a:xfrm>
          <a:prstGeom prst="rect">
            <a:avLst/>
          </a:prstGeom>
          <a:noFill/>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429124" y="1357298"/>
            <a:ext cx="4500594" cy="5286412"/>
          </a:xfrm>
        </p:spPr>
        <p:txBody>
          <a:bodyPr>
            <a:normAutofit fontScale="92500" lnSpcReduction="20000"/>
          </a:bodyPr>
          <a:lstStyle/>
          <a:p>
            <a:pPr>
              <a:buBlip>
                <a:blip r:embed="rId2"/>
              </a:buBlip>
            </a:pPr>
            <a:r>
              <a:rPr lang="es-ES_tradnl" dirty="0" smtClean="0">
                <a:solidFill>
                  <a:srgbClr val="0000FF"/>
                </a:solidFill>
                <a:latin typeface="Arial Narrow" pitchFamily="34" charset="0"/>
              </a:rPr>
              <a:t>Se encuentra por  los 400 msnm, </a:t>
            </a:r>
          </a:p>
          <a:p>
            <a:pPr>
              <a:buBlip>
                <a:blip r:embed="rId2"/>
              </a:buBlip>
            </a:pPr>
            <a:r>
              <a:rPr lang="es-ES_tradnl" dirty="0" smtClean="0">
                <a:solidFill>
                  <a:srgbClr val="0000FF"/>
                </a:solidFill>
                <a:latin typeface="Arial Narrow" pitchFamily="34" charset="0"/>
              </a:rPr>
              <a:t>mide 28-30cm. Un espécimen antiguo proviene del oeste de Napo en río </a:t>
            </a:r>
            <a:r>
              <a:rPr lang="es-ES_tradnl" dirty="0" err="1" smtClean="0">
                <a:solidFill>
                  <a:srgbClr val="0000FF"/>
                </a:solidFill>
                <a:latin typeface="Arial Narrow" pitchFamily="34" charset="0"/>
              </a:rPr>
              <a:t>Suno</a:t>
            </a:r>
            <a:r>
              <a:rPr lang="es-ES_tradnl" dirty="0" smtClean="0">
                <a:solidFill>
                  <a:srgbClr val="0000FF"/>
                </a:solidFill>
                <a:latin typeface="Arial Narrow" pitchFamily="34" charset="0"/>
              </a:rPr>
              <a:t> no existe registros recientes generalmente se lo puede encontrar solitario casi siempre cantando por lo que es mas evasivo y escurridizo. </a:t>
            </a:r>
          </a:p>
          <a:p>
            <a:pPr>
              <a:buBlip>
                <a:blip r:embed="rId2"/>
              </a:buBlip>
            </a:pPr>
            <a:r>
              <a:rPr lang="es-ES_tradnl" dirty="0" smtClean="0">
                <a:solidFill>
                  <a:srgbClr val="0000FF"/>
                </a:solidFill>
                <a:latin typeface="Arial Narrow" pitchFamily="34" charset="0"/>
              </a:rPr>
              <a:t>Las coberteras caudales son menos largas con cola proporcionalmente más corta, delgada lista </a:t>
            </a:r>
            <a:r>
              <a:rPr lang="es-ES_tradnl" dirty="0" err="1" smtClean="0">
                <a:solidFill>
                  <a:srgbClr val="0000FF"/>
                </a:solidFill>
                <a:latin typeface="Arial Narrow" pitchFamily="34" charset="0"/>
              </a:rPr>
              <a:t>poscular</a:t>
            </a:r>
            <a:r>
              <a:rPr lang="es-ES_tradnl" dirty="0" smtClean="0">
                <a:solidFill>
                  <a:srgbClr val="0000FF"/>
                </a:solidFill>
                <a:latin typeface="Arial Narrow" pitchFamily="34" charset="0"/>
              </a:rPr>
              <a:t> anteada y garganta y pecho alazán dorado sin manchas ni listas.</a:t>
            </a:r>
          </a:p>
          <a:p>
            <a:pPr>
              <a:buBlip>
                <a:blip r:embed="rId2"/>
              </a:buBlip>
            </a:pPr>
            <a:r>
              <a:rPr lang="es-ES_tradnl" dirty="0" smtClean="0">
                <a:solidFill>
                  <a:srgbClr val="0000FF"/>
                </a:solidFill>
                <a:latin typeface="Arial Narrow" pitchFamily="34" charset="0"/>
              </a:rPr>
              <a:t>Voz: escuchado más frecuencia que visto su canto es un silbido “</a:t>
            </a:r>
            <a:r>
              <a:rPr lang="es-ES_tradnl" dirty="0" err="1" smtClean="0">
                <a:solidFill>
                  <a:srgbClr val="0000FF"/>
                </a:solidFill>
                <a:latin typeface="Arial Narrow" pitchFamily="34" charset="0"/>
              </a:rPr>
              <a:t>puu-pii</a:t>
            </a:r>
            <a:r>
              <a:rPr lang="es-ES_tradnl" dirty="0" smtClean="0">
                <a:solidFill>
                  <a:srgbClr val="0000FF"/>
                </a:solidFill>
                <a:latin typeface="Arial Narrow" pitchFamily="34" charset="0"/>
              </a:rPr>
              <a:t>, </a:t>
            </a:r>
            <a:r>
              <a:rPr lang="es-ES_tradnl" dirty="0" err="1" smtClean="0">
                <a:solidFill>
                  <a:srgbClr val="0000FF"/>
                </a:solidFill>
                <a:latin typeface="Arial Narrow" pitchFamily="34" charset="0"/>
              </a:rPr>
              <a:t>puu</a:t>
            </a:r>
            <a:r>
              <a:rPr lang="es-ES_tradnl" dirty="0" smtClean="0">
                <a:solidFill>
                  <a:srgbClr val="0000FF"/>
                </a:solidFill>
                <a:latin typeface="Arial Narrow" pitchFamily="34" charset="0"/>
              </a:rPr>
              <a:t>-pi- pi ” sin un trino final </a:t>
            </a:r>
          </a:p>
          <a:p>
            <a:endParaRPr lang="es-ES_tradnl" dirty="0"/>
          </a:p>
        </p:txBody>
      </p:sp>
      <p:sp>
        <p:nvSpPr>
          <p:cNvPr id="5" name="4 Rectángulo redondeado"/>
          <p:cNvSpPr/>
          <p:nvPr/>
        </p:nvSpPr>
        <p:spPr>
          <a:xfrm>
            <a:off x="1714480" y="285728"/>
            <a:ext cx="6000792" cy="10572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_tradnl" sz="2800" b="1" dirty="0" smtClean="0">
              <a:solidFill>
                <a:srgbClr val="0000FF"/>
              </a:solidFill>
              <a:latin typeface="Jokerman" pitchFamily="82" charset="0"/>
            </a:endParaRPr>
          </a:p>
          <a:p>
            <a:pPr algn="ctr"/>
            <a:r>
              <a:rPr lang="es-ES_tradnl" sz="2800" b="1" dirty="0" smtClean="0">
                <a:solidFill>
                  <a:srgbClr val="C00000"/>
                </a:solidFill>
                <a:latin typeface="Jokerman" pitchFamily="82" charset="0"/>
              </a:rPr>
              <a:t>Cuco   </a:t>
            </a:r>
            <a:r>
              <a:rPr lang="es-ES_tradnl" sz="2800" b="1" dirty="0" err="1" smtClean="0">
                <a:solidFill>
                  <a:srgbClr val="C00000"/>
                </a:solidFill>
                <a:latin typeface="Jokerman" pitchFamily="82" charset="0"/>
              </a:rPr>
              <a:t>Pavonino</a:t>
            </a:r>
            <a:endParaRPr lang="es-ES_tradnl" sz="2800" b="1" dirty="0" smtClean="0">
              <a:solidFill>
                <a:srgbClr val="C00000"/>
              </a:solidFill>
              <a:latin typeface="Jokerman" pitchFamily="82" charset="0"/>
            </a:endParaRPr>
          </a:p>
          <a:p>
            <a:pPr algn="ctr"/>
            <a:r>
              <a:rPr lang="es-ES_tradnl" sz="2800" b="1" i="1" dirty="0" err="1" smtClean="0">
                <a:solidFill>
                  <a:srgbClr val="C00000"/>
                </a:solidFill>
                <a:latin typeface="Arial Narrow" pitchFamily="34" charset="0"/>
              </a:rPr>
              <a:t>Dromococcyx</a:t>
            </a:r>
            <a:r>
              <a:rPr lang="es-ES_tradnl" sz="2800" b="1" i="1" dirty="0" smtClean="0">
                <a:solidFill>
                  <a:srgbClr val="C00000"/>
                </a:solidFill>
                <a:latin typeface="Arial Narrow" pitchFamily="34" charset="0"/>
              </a:rPr>
              <a:t>     </a:t>
            </a:r>
            <a:r>
              <a:rPr lang="es-ES_tradnl" sz="2800" b="1" i="1" dirty="0" err="1" smtClean="0">
                <a:solidFill>
                  <a:srgbClr val="C00000"/>
                </a:solidFill>
                <a:latin typeface="Arial Narrow" pitchFamily="34" charset="0"/>
              </a:rPr>
              <a:t>pavoninus</a:t>
            </a:r>
            <a:endParaRPr lang="es-ES_tradnl" sz="2800" dirty="0">
              <a:solidFill>
                <a:srgbClr val="C00000"/>
              </a:solidFill>
              <a:latin typeface="Arial Narrow" pitchFamily="34" charset="0"/>
            </a:endParaRPr>
          </a:p>
          <a:p>
            <a:pPr algn="ctr"/>
            <a:endParaRPr lang="es-ES_tradnl" dirty="0"/>
          </a:p>
        </p:txBody>
      </p:sp>
      <p:pic>
        <p:nvPicPr>
          <p:cNvPr id="4097" name="Picture 1" descr="H:\cucos\3741713956_2e8e6746f3_opavonius.jpg"/>
          <p:cNvPicPr>
            <a:picLocks noGrp="1" noChangeAspect="1" noChangeArrowheads="1"/>
          </p:cNvPicPr>
          <p:nvPr>
            <p:ph sz="half" idx="1"/>
          </p:nvPr>
        </p:nvPicPr>
        <p:blipFill>
          <a:blip r:embed="rId3" cstate="print"/>
          <a:srcRect/>
          <a:stretch>
            <a:fillRect/>
          </a:stretch>
        </p:blipFill>
        <p:spPr bwMode="auto">
          <a:xfrm>
            <a:off x="847725" y="1524000"/>
            <a:ext cx="3048000" cy="4572000"/>
          </a:xfrm>
          <a:prstGeom prst="rect">
            <a:avLst/>
          </a:prstGeom>
          <a:noFill/>
        </p:spPr>
      </p:pic>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642942"/>
          </a:xfrm>
        </p:spPr>
        <p:txBody>
          <a:bodyPr>
            <a:normAutofit fontScale="90000"/>
          </a:bodyPr>
          <a:lstStyle/>
          <a:p>
            <a:r>
              <a:rPr lang="es-ES_tradnl" sz="4000" b="1" dirty="0" err="1" smtClean="0">
                <a:solidFill>
                  <a:srgbClr val="CC00FF"/>
                </a:solidFill>
                <a:latin typeface="Jokerman" pitchFamily="82" charset="0"/>
              </a:rPr>
              <a:t>Neomorphus</a:t>
            </a:r>
            <a:r>
              <a:rPr lang="es-ES_tradnl" sz="4000" b="1" dirty="0" smtClean="0">
                <a:solidFill>
                  <a:srgbClr val="CC00FF"/>
                </a:solidFill>
                <a:latin typeface="Jokerman" pitchFamily="82" charset="0"/>
              </a:rPr>
              <a:t> --  </a:t>
            </a:r>
            <a:r>
              <a:rPr lang="es-ES_tradnl" sz="4000" dirty="0" smtClean="0">
                <a:solidFill>
                  <a:srgbClr val="CC00FF"/>
                </a:solidFill>
                <a:latin typeface="Jokerman" pitchFamily="82" charset="0"/>
              </a:rPr>
              <a:t>Cucos Hormigueros.</a:t>
            </a:r>
            <a:endParaRPr lang="es-ES_tradnl" dirty="0">
              <a:solidFill>
                <a:srgbClr val="CC00FF"/>
              </a:solidFill>
              <a:latin typeface="Jokerman" pitchFamily="82" charset="0"/>
            </a:endParaRPr>
          </a:p>
        </p:txBody>
      </p:sp>
      <p:sp>
        <p:nvSpPr>
          <p:cNvPr id="3" name="2 Marcador de contenido"/>
          <p:cNvSpPr>
            <a:spLocks noGrp="1"/>
          </p:cNvSpPr>
          <p:nvPr>
            <p:ph sz="half" idx="1"/>
          </p:nvPr>
        </p:nvSpPr>
        <p:spPr>
          <a:xfrm>
            <a:off x="214282" y="2428868"/>
            <a:ext cx="4302854" cy="4143404"/>
          </a:xfrm>
        </p:spPr>
        <p:txBody>
          <a:bodyPr>
            <a:normAutofit fontScale="77500" lnSpcReduction="20000"/>
          </a:bodyPr>
          <a:lstStyle/>
          <a:p>
            <a:pPr>
              <a:buBlip>
                <a:blip r:embed="rId2"/>
              </a:buBlip>
            </a:pPr>
            <a:endParaRPr lang="es-ES_tradnl" dirty="0" smtClean="0"/>
          </a:p>
          <a:p>
            <a:pPr lvl="0">
              <a:buBlip>
                <a:blip r:embed="rId2"/>
              </a:buBlip>
            </a:pPr>
            <a:r>
              <a:rPr lang="es-ES_tradnl" dirty="0" smtClean="0">
                <a:solidFill>
                  <a:srgbClr val="FFFF00"/>
                </a:solidFill>
              </a:rPr>
              <a:t>Cucos espectaculares  e inconfundibles corpulentos y principalmente terrestre hallados principalmente en bajas densidades al interior del bosque húmedo en las bajuras. </a:t>
            </a:r>
          </a:p>
          <a:p>
            <a:pPr lvl="0">
              <a:buBlip>
                <a:blip r:embed="rId2"/>
              </a:buBlip>
            </a:pPr>
            <a:r>
              <a:rPr lang="es-ES_tradnl" dirty="0" smtClean="0">
                <a:solidFill>
                  <a:srgbClr val="FFFF00"/>
                </a:solidFill>
              </a:rPr>
              <a:t>Sus colas son muy largas y crestas tupidas y expresivas son notables al igual que su llamativo plumaje</a:t>
            </a:r>
          </a:p>
          <a:p>
            <a:pPr lvl="0">
              <a:buBlip>
                <a:blip r:embed="rId2"/>
              </a:buBlip>
            </a:pPr>
            <a:r>
              <a:rPr lang="es-ES_tradnl" dirty="0" smtClean="0">
                <a:solidFill>
                  <a:srgbClr val="FFFF00"/>
                </a:solidFill>
              </a:rPr>
              <a:t>Estos cucos hormigueros son infrecuentes en el Ecuador </a:t>
            </a:r>
          </a:p>
          <a:p>
            <a:pPr lvl="0">
              <a:buBlip>
                <a:blip r:embed="rId2"/>
              </a:buBlip>
            </a:pPr>
            <a:r>
              <a:rPr lang="es-ES_tradnl" dirty="0" smtClean="0">
                <a:solidFill>
                  <a:srgbClr val="FFFF00"/>
                </a:solidFill>
              </a:rPr>
              <a:t>Tenemos tres especies dentro de este genero</a:t>
            </a:r>
          </a:p>
          <a:p>
            <a:endParaRPr lang="es-ES_tradnl" dirty="0"/>
          </a:p>
        </p:txBody>
      </p:sp>
      <p:sp>
        <p:nvSpPr>
          <p:cNvPr id="4" name="3 Marcador de contenido"/>
          <p:cNvSpPr>
            <a:spLocks noGrp="1"/>
          </p:cNvSpPr>
          <p:nvPr>
            <p:ph sz="half" idx="2"/>
          </p:nvPr>
        </p:nvSpPr>
        <p:spPr>
          <a:xfrm>
            <a:off x="4648200" y="1524000"/>
            <a:ext cx="4059936" cy="2619380"/>
          </a:xfrm>
        </p:spPr>
        <p:txBody>
          <a:bodyPr>
            <a:normAutofit fontScale="77500" lnSpcReduction="20000"/>
          </a:bodyPr>
          <a:lstStyle/>
          <a:p>
            <a:pPr lvl="0">
              <a:buBlip>
                <a:blip r:embed="rId3"/>
              </a:buBlip>
            </a:pPr>
            <a:r>
              <a:rPr lang="es-ES_tradnl" sz="3100" b="1" dirty="0" smtClean="0">
                <a:solidFill>
                  <a:srgbClr val="FFC000"/>
                </a:solidFill>
                <a:latin typeface="Arial Narrow" pitchFamily="34" charset="0"/>
              </a:rPr>
              <a:t>Cuco Hormiguero </a:t>
            </a:r>
            <a:r>
              <a:rPr lang="es-ES_tradnl" sz="3100" b="1" dirty="0" err="1" smtClean="0">
                <a:solidFill>
                  <a:srgbClr val="FFC000"/>
                </a:solidFill>
                <a:latin typeface="Arial Narrow" pitchFamily="34" charset="0"/>
              </a:rPr>
              <a:t>Ventrirrufo</a:t>
            </a:r>
            <a:r>
              <a:rPr lang="es-ES_tradnl" sz="3100" b="1" dirty="0" smtClean="0">
                <a:solidFill>
                  <a:srgbClr val="FFC000"/>
                </a:solidFill>
                <a:latin typeface="Arial Narrow" pitchFamily="34" charset="0"/>
              </a:rPr>
              <a:t>: </a:t>
            </a:r>
            <a:r>
              <a:rPr lang="es-ES_tradnl" sz="3100" b="1" i="1" dirty="0" err="1" smtClean="0">
                <a:latin typeface="Arial Narrow" pitchFamily="34" charset="0"/>
              </a:rPr>
              <a:t>Neomorphus</a:t>
            </a:r>
            <a:r>
              <a:rPr lang="es-ES_tradnl" sz="3100" b="1" i="1" dirty="0" smtClean="0">
                <a:latin typeface="Arial Narrow" pitchFamily="34" charset="0"/>
              </a:rPr>
              <a:t>  </a:t>
            </a:r>
            <a:r>
              <a:rPr lang="es-ES_tradnl" sz="3100" b="1" i="1" dirty="0" err="1" smtClean="0">
                <a:latin typeface="Arial Narrow" pitchFamily="34" charset="0"/>
              </a:rPr>
              <a:t>geoffroyi</a:t>
            </a:r>
            <a:endParaRPr lang="es-ES_tradnl" sz="3100" dirty="0" smtClean="0">
              <a:latin typeface="Arial Narrow" pitchFamily="34" charset="0"/>
            </a:endParaRPr>
          </a:p>
          <a:p>
            <a:pPr lvl="0">
              <a:buBlip>
                <a:blip r:embed="rId3"/>
              </a:buBlip>
            </a:pPr>
            <a:r>
              <a:rPr lang="es-ES_tradnl" sz="3100" b="1" dirty="0" smtClean="0">
                <a:solidFill>
                  <a:srgbClr val="FFC000"/>
                </a:solidFill>
                <a:latin typeface="Arial Narrow" pitchFamily="34" charset="0"/>
              </a:rPr>
              <a:t>Cuco Hormiguero Piquirrojo: </a:t>
            </a:r>
            <a:r>
              <a:rPr lang="es-ES_tradnl" sz="3100" b="1" i="1" dirty="0" err="1" smtClean="0">
                <a:latin typeface="Arial Narrow" pitchFamily="34" charset="0"/>
              </a:rPr>
              <a:t>Neomorphus</a:t>
            </a:r>
            <a:r>
              <a:rPr lang="es-ES_tradnl" sz="3100" b="1" i="1" dirty="0" smtClean="0">
                <a:latin typeface="Arial Narrow" pitchFamily="34" charset="0"/>
              </a:rPr>
              <a:t>  </a:t>
            </a:r>
            <a:r>
              <a:rPr lang="es-ES_tradnl" sz="3100" b="1" i="1" dirty="0" err="1" smtClean="0">
                <a:latin typeface="Arial Narrow" pitchFamily="34" charset="0"/>
              </a:rPr>
              <a:t>pucheranii</a:t>
            </a:r>
            <a:endParaRPr lang="es-ES_tradnl" sz="3100" dirty="0" smtClean="0">
              <a:latin typeface="Arial Narrow" pitchFamily="34" charset="0"/>
            </a:endParaRPr>
          </a:p>
          <a:p>
            <a:pPr lvl="0">
              <a:buBlip>
                <a:blip r:embed="rId3"/>
              </a:buBlip>
            </a:pPr>
            <a:r>
              <a:rPr lang="es-ES_tradnl" sz="3100" b="1" dirty="0" smtClean="0">
                <a:solidFill>
                  <a:srgbClr val="FFC000"/>
                </a:solidFill>
                <a:latin typeface="Arial Narrow" pitchFamily="34" charset="0"/>
              </a:rPr>
              <a:t>Cuco Hormiguero Franjeado: </a:t>
            </a:r>
            <a:r>
              <a:rPr lang="es-ES_tradnl" sz="3100" b="1" i="1" dirty="0" err="1" smtClean="0">
                <a:latin typeface="Arial Narrow" pitchFamily="34" charset="0"/>
              </a:rPr>
              <a:t>Neomorphus</a:t>
            </a:r>
            <a:r>
              <a:rPr lang="es-ES_tradnl" sz="3100" b="1" i="1" dirty="0" smtClean="0">
                <a:latin typeface="Arial Narrow" pitchFamily="34" charset="0"/>
              </a:rPr>
              <a:t>  </a:t>
            </a:r>
            <a:r>
              <a:rPr lang="es-ES_tradnl" sz="3100" b="1" i="1" dirty="0" err="1" smtClean="0">
                <a:latin typeface="Arial Narrow" pitchFamily="34" charset="0"/>
              </a:rPr>
              <a:t>radiolosus</a:t>
            </a:r>
            <a:endParaRPr lang="es-ES_tradnl" sz="3100" dirty="0" smtClean="0">
              <a:latin typeface="Arial Narrow" pitchFamily="34" charset="0"/>
            </a:endParaRPr>
          </a:p>
          <a:p>
            <a:endParaRPr lang="es-ES_tradnl" dirty="0"/>
          </a:p>
        </p:txBody>
      </p:sp>
      <p:pic>
        <p:nvPicPr>
          <p:cNvPr id="6" name="Picture 2" descr="H:\cucos\Imagem 015 geoff.jpg"/>
          <p:cNvPicPr>
            <a:picLocks noChangeAspect="1" noChangeArrowheads="1"/>
          </p:cNvPicPr>
          <p:nvPr/>
        </p:nvPicPr>
        <p:blipFill>
          <a:blip r:embed="rId4"/>
          <a:srcRect l="16875" t="15000" r="2499" b="7499"/>
          <a:stretch>
            <a:fillRect/>
          </a:stretch>
        </p:blipFill>
        <p:spPr bwMode="auto">
          <a:xfrm>
            <a:off x="5214942" y="4000504"/>
            <a:ext cx="3071834" cy="2214578"/>
          </a:xfrm>
          <a:prstGeom prst="rect">
            <a:avLst/>
          </a:prstGeom>
          <a:noFill/>
        </p:spPr>
      </p:pic>
      <p:pic>
        <p:nvPicPr>
          <p:cNvPr id="7" name="Picture 1" descr="H:\cucos\180px-F_de_Castelnau-oiseauxPl7puche.jpg"/>
          <p:cNvPicPr>
            <a:picLocks noChangeAspect="1" noChangeArrowheads="1"/>
          </p:cNvPicPr>
          <p:nvPr/>
        </p:nvPicPr>
        <p:blipFill>
          <a:blip r:embed="rId5"/>
          <a:srcRect l="9375" t="8459" r="6249" b="6954"/>
          <a:stretch>
            <a:fillRect/>
          </a:stretch>
        </p:blipFill>
        <p:spPr bwMode="auto">
          <a:xfrm>
            <a:off x="1214414" y="1071546"/>
            <a:ext cx="2071702" cy="1643074"/>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0" y="1285860"/>
            <a:ext cx="4714876" cy="5357850"/>
          </a:xfrm>
        </p:spPr>
        <p:txBody>
          <a:bodyPr>
            <a:normAutofit fontScale="62500" lnSpcReduction="20000"/>
          </a:bodyPr>
          <a:lstStyle/>
          <a:p>
            <a:pPr>
              <a:buBlip>
                <a:blip r:embed="rId2"/>
              </a:buBlip>
            </a:pPr>
            <a:endParaRPr lang="es-ES_tradnl" sz="2900" dirty="0" smtClean="0">
              <a:solidFill>
                <a:schemeClr val="bg1"/>
              </a:solidFill>
              <a:latin typeface="Arial Narrow" pitchFamily="34" charset="0"/>
            </a:endParaRPr>
          </a:p>
          <a:p>
            <a:pPr>
              <a:buBlip>
                <a:blip r:embed="rId2"/>
              </a:buBlip>
            </a:pPr>
            <a:r>
              <a:rPr lang="es-ES_tradnl" sz="2900" dirty="0" smtClean="0">
                <a:solidFill>
                  <a:schemeClr val="bg1"/>
                </a:solidFill>
                <a:latin typeface="Arial Narrow" pitchFamily="34" charset="0"/>
              </a:rPr>
              <a:t>Se encuentra por debajo de  los 400 msnm, </a:t>
            </a:r>
          </a:p>
          <a:p>
            <a:pPr>
              <a:buBlip>
                <a:blip r:embed="rId2"/>
              </a:buBlip>
            </a:pPr>
            <a:r>
              <a:rPr lang="es-ES_tradnl" sz="2900" dirty="0" smtClean="0">
                <a:solidFill>
                  <a:schemeClr val="bg1"/>
                </a:solidFill>
                <a:latin typeface="Arial Narrow" pitchFamily="34" charset="0"/>
              </a:rPr>
              <a:t>mide 46-51cm. Raro, cerca del suelo al interior de bosques de tierra firme en las bajuras del este. Se los encuentra solos a veces en parejas o grupos familiares son principalmente terrestres aunque cuando les ahuyentas pueden aterrizar en las ramas bajas</a:t>
            </a:r>
          </a:p>
          <a:p>
            <a:pPr>
              <a:buBlip>
                <a:blip r:embed="rId2"/>
              </a:buBlip>
            </a:pPr>
            <a:r>
              <a:rPr lang="es-ES_tradnl" sz="2900" b="1" dirty="0" smtClean="0">
                <a:solidFill>
                  <a:schemeClr val="bg1"/>
                </a:solidFill>
                <a:latin typeface="Arial Narrow" pitchFamily="34" charset="0"/>
              </a:rPr>
              <a:t>Pico</a:t>
            </a:r>
            <a:r>
              <a:rPr lang="es-ES_tradnl" sz="2900" dirty="0" smtClean="0">
                <a:solidFill>
                  <a:schemeClr val="bg1"/>
                </a:solidFill>
                <a:latin typeface="Arial Narrow" pitchFamily="34" charset="0"/>
              </a:rPr>
              <a:t> robusto cetrinos; piel orbital azulado apagado; una cresta abultada y expresiva por encima principalmente </a:t>
            </a:r>
            <a:r>
              <a:rPr lang="es-ES_tradnl" sz="2900" dirty="0" err="1" smtClean="0">
                <a:solidFill>
                  <a:schemeClr val="bg1"/>
                </a:solidFill>
                <a:latin typeface="Arial Narrow" pitchFamily="34" charset="0"/>
              </a:rPr>
              <a:t>verdebronceado</a:t>
            </a:r>
            <a:r>
              <a:rPr lang="es-ES_tradnl" sz="2900" dirty="0" smtClean="0">
                <a:solidFill>
                  <a:schemeClr val="bg1"/>
                </a:solidFill>
                <a:latin typeface="Arial Narrow" pitchFamily="34" charset="0"/>
              </a:rPr>
              <a:t>  con corona anterior, cabeza y nuca pardas y largas plumas de cresta con punta tornasolada azul negruzca. Frontal al cuello con leve escamado fuliginoso y delgada franja pectoral negra. </a:t>
            </a:r>
          </a:p>
          <a:p>
            <a:pPr>
              <a:buBlip>
                <a:blip r:embed="rId2"/>
              </a:buBlip>
            </a:pPr>
            <a:r>
              <a:rPr lang="es-ES_tradnl" sz="2900" b="1" dirty="0" smtClean="0">
                <a:solidFill>
                  <a:schemeClr val="bg1"/>
                </a:solidFill>
                <a:latin typeface="Arial Narrow" pitchFamily="34" charset="0"/>
              </a:rPr>
              <a:t>Cola</a:t>
            </a:r>
            <a:r>
              <a:rPr lang="es-ES_tradnl" sz="2900" dirty="0" smtClean="0">
                <a:solidFill>
                  <a:schemeClr val="bg1"/>
                </a:solidFill>
                <a:latin typeface="Arial Narrow" pitchFamily="34" charset="0"/>
              </a:rPr>
              <a:t> muy larga la rabadilla y cola en la parte superior morado-bronceada; por debajo </a:t>
            </a:r>
            <a:r>
              <a:rPr lang="es-ES_tradnl" sz="2900" dirty="0" err="1" smtClean="0">
                <a:solidFill>
                  <a:schemeClr val="bg1"/>
                </a:solidFill>
                <a:latin typeface="Arial Narrow" pitchFamily="34" charset="0"/>
              </a:rPr>
              <a:t>pardoanteado</a:t>
            </a:r>
            <a:r>
              <a:rPr lang="es-ES_tradnl" sz="2900" dirty="0" smtClean="0">
                <a:solidFill>
                  <a:schemeClr val="bg1"/>
                </a:solidFill>
                <a:latin typeface="Arial Narrow" pitchFamily="34" charset="0"/>
              </a:rPr>
              <a:t> claro volviéndose rufo en el vientre y crissum</a:t>
            </a:r>
          </a:p>
          <a:p>
            <a:pPr>
              <a:buBlip>
                <a:blip r:embed="rId2"/>
              </a:buBlip>
            </a:pPr>
            <a:r>
              <a:rPr lang="es-ES_tradnl" sz="2900" b="1" dirty="0" smtClean="0">
                <a:solidFill>
                  <a:schemeClr val="bg1"/>
                </a:solidFill>
                <a:latin typeface="Arial Narrow" pitchFamily="34" charset="0"/>
              </a:rPr>
              <a:t>Voz</a:t>
            </a:r>
            <a:r>
              <a:rPr lang="es-ES_tradnl" sz="2900" dirty="0" smtClean="0">
                <a:solidFill>
                  <a:schemeClr val="bg1"/>
                </a:solidFill>
                <a:latin typeface="Arial Narrow" pitchFamily="34" charset="0"/>
              </a:rPr>
              <a:t>: Ocasionalmente emite un quejido “</a:t>
            </a:r>
            <a:r>
              <a:rPr lang="es-ES_tradnl" sz="2900" i="1" dirty="0" err="1" smtClean="0">
                <a:solidFill>
                  <a:schemeClr val="bg1"/>
                </a:solidFill>
                <a:latin typeface="Arial Narrow" pitchFamily="34" charset="0"/>
              </a:rPr>
              <a:t>uuuuuu-uup</a:t>
            </a:r>
            <a:r>
              <a:rPr lang="es-ES_tradnl" sz="2900" dirty="0" smtClean="0">
                <a:solidFill>
                  <a:schemeClr val="bg1"/>
                </a:solidFill>
                <a:latin typeface="Arial Narrow" pitchFamily="34" charset="0"/>
              </a:rPr>
              <a:t>” grave </a:t>
            </a:r>
          </a:p>
          <a:p>
            <a:endParaRPr lang="es-ES_tradnl" dirty="0"/>
          </a:p>
        </p:txBody>
      </p:sp>
      <p:sp>
        <p:nvSpPr>
          <p:cNvPr id="5" name="4 Rectángulo redondeado"/>
          <p:cNvSpPr/>
          <p:nvPr/>
        </p:nvSpPr>
        <p:spPr>
          <a:xfrm>
            <a:off x="1643042" y="428604"/>
            <a:ext cx="6000792" cy="914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S_tradnl" b="1" dirty="0"/>
              <a:t> </a:t>
            </a:r>
            <a:endParaRPr lang="es-ES_tradnl" dirty="0"/>
          </a:p>
          <a:p>
            <a:pPr algn="ctr"/>
            <a:r>
              <a:rPr lang="es-ES_tradnl" sz="2800" b="1" dirty="0">
                <a:latin typeface="Jokerman" pitchFamily="82" charset="0"/>
              </a:rPr>
              <a:t>Cuco </a:t>
            </a:r>
            <a:r>
              <a:rPr lang="es-ES_tradnl" sz="2800" b="1" dirty="0" smtClean="0">
                <a:latin typeface="Jokerman" pitchFamily="82" charset="0"/>
              </a:rPr>
              <a:t>  Hormiguero   </a:t>
            </a:r>
            <a:r>
              <a:rPr lang="es-ES_tradnl" sz="2800" b="1" dirty="0" err="1" smtClean="0">
                <a:latin typeface="Jokerman" pitchFamily="82" charset="0"/>
              </a:rPr>
              <a:t>Ventrirrufo</a:t>
            </a:r>
            <a:endParaRPr lang="es-ES_tradnl" sz="2800" b="1" dirty="0" smtClean="0">
              <a:latin typeface="Jokerman" pitchFamily="82" charset="0"/>
            </a:endParaRPr>
          </a:p>
          <a:p>
            <a:pPr algn="ctr"/>
            <a:r>
              <a:rPr lang="es-ES_tradnl" sz="2800" b="1" i="1" dirty="0" err="1" smtClean="0">
                <a:latin typeface="Arial Narrow" pitchFamily="34" charset="0"/>
              </a:rPr>
              <a:t>Neomorphus</a:t>
            </a:r>
            <a:r>
              <a:rPr lang="es-ES_tradnl" sz="2800" b="1" i="1" dirty="0" smtClean="0">
                <a:latin typeface="Arial Narrow" pitchFamily="34" charset="0"/>
              </a:rPr>
              <a:t>  </a:t>
            </a:r>
            <a:r>
              <a:rPr lang="es-ES_tradnl" sz="2800" b="1" i="1" dirty="0" err="1">
                <a:latin typeface="Arial Narrow" pitchFamily="34" charset="0"/>
              </a:rPr>
              <a:t>geoffroyi</a:t>
            </a:r>
            <a:endParaRPr lang="es-ES_tradnl" sz="2800" dirty="0">
              <a:latin typeface="Arial Narrow" pitchFamily="34" charset="0"/>
            </a:endParaRPr>
          </a:p>
          <a:p>
            <a:pPr algn="ctr"/>
            <a:endParaRPr lang="es-ES_tradnl" dirty="0"/>
          </a:p>
        </p:txBody>
      </p:sp>
      <p:pic>
        <p:nvPicPr>
          <p:cNvPr id="2049" name="Picture 1" descr="H:\cucos\geoff.bmp"/>
          <p:cNvPicPr>
            <a:picLocks noGrp="1" noChangeAspect="1" noChangeArrowheads="1"/>
          </p:cNvPicPr>
          <p:nvPr>
            <p:ph sz="half" idx="2"/>
          </p:nvPr>
        </p:nvPicPr>
        <p:blipFill>
          <a:blip r:embed="rId3"/>
          <a:srcRect t="9327" r="12123" b="13238"/>
          <a:stretch>
            <a:fillRect/>
          </a:stretch>
        </p:blipFill>
        <p:spPr bwMode="auto">
          <a:xfrm>
            <a:off x="4643438" y="1428736"/>
            <a:ext cx="4143404" cy="2643206"/>
          </a:xfrm>
          <a:prstGeom prst="rect">
            <a:avLst/>
          </a:prstGeom>
          <a:noFill/>
        </p:spPr>
      </p:pic>
      <p:pic>
        <p:nvPicPr>
          <p:cNvPr id="2051" name="Picture 3" descr="H:\cucos\neomorphus geoff.jpg"/>
          <p:cNvPicPr>
            <a:picLocks noChangeAspect="1" noChangeArrowheads="1"/>
          </p:cNvPicPr>
          <p:nvPr/>
        </p:nvPicPr>
        <p:blipFill>
          <a:blip r:embed="rId4"/>
          <a:srcRect/>
          <a:stretch>
            <a:fillRect/>
          </a:stretch>
        </p:blipFill>
        <p:spPr bwMode="auto">
          <a:xfrm>
            <a:off x="7072330" y="4143380"/>
            <a:ext cx="1625600" cy="2438400"/>
          </a:xfrm>
          <a:prstGeom prst="rect">
            <a:avLst/>
          </a:prstGeom>
          <a:noFill/>
        </p:spPr>
      </p:pic>
      <p:pic>
        <p:nvPicPr>
          <p:cNvPr id="2052" name="Picture 4" descr="H:\cucos\sa_pic_024geoff.jpg"/>
          <p:cNvPicPr>
            <a:picLocks noChangeAspect="1" noChangeArrowheads="1"/>
          </p:cNvPicPr>
          <p:nvPr/>
        </p:nvPicPr>
        <p:blipFill>
          <a:blip r:embed="rId5"/>
          <a:srcRect/>
          <a:stretch>
            <a:fillRect/>
          </a:stretch>
        </p:blipFill>
        <p:spPr bwMode="auto">
          <a:xfrm>
            <a:off x="4643438" y="4143380"/>
            <a:ext cx="2357454" cy="2428892"/>
          </a:xfrm>
          <a:prstGeom prst="rect">
            <a:avLst/>
          </a:prstGeom>
          <a:noFill/>
        </p:spPr>
      </p:pic>
    </p:spTree>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48200" y="1285860"/>
            <a:ext cx="4352956" cy="5214974"/>
          </a:xfrm>
        </p:spPr>
        <p:txBody>
          <a:bodyPr>
            <a:normAutofit fontScale="77500" lnSpcReduction="20000"/>
          </a:bodyPr>
          <a:lstStyle/>
          <a:p>
            <a:pPr>
              <a:buBlip>
                <a:blip r:embed="rId2"/>
              </a:buBlip>
            </a:pPr>
            <a:r>
              <a:rPr lang="es-ES_tradnl" dirty="0" smtClean="0">
                <a:latin typeface="Arial Narrow" pitchFamily="34" charset="0"/>
              </a:rPr>
              <a:t>Se encuentra por  los 200 msnm, </a:t>
            </a:r>
          </a:p>
          <a:p>
            <a:pPr>
              <a:buBlip>
                <a:blip r:embed="rId2"/>
              </a:buBlip>
            </a:pPr>
            <a:r>
              <a:rPr lang="es-ES_tradnl" dirty="0" smtClean="0">
                <a:latin typeface="Arial Narrow" pitchFamily="34" charset="0"/>
              </a:rPr>
              <a:t>mide 46-51cm. Raro y localista al interior de bosque de tierra firme en las bajuras del extremo noreste</a:t>
            </a:r>
          </a:p>
          <a:p>
            <a:pPr>
              <a:buBlip>
                <a:blip r:embed="rId2"/>
              </a:buBlip>
            </a:pPr>
            <a:r>
              <a:rPr lang="es-ES_tradnl" dirty="0" smtClean="0">
                <a:latin typeface="Arial Narrow" pitchFamily="34" charset="0"/>
              </a:rPr>
              <a:t>Pico robusto de color rojo intenso con punta amarillenta, piel orbital rojo vivo que se vuelve azul detrás del ojo. Corona y la cresta abultada luce tornasol </a:t>
            </a:r>
            <a:r>
              <a:rPr lang="es-ES_tradnl" dirty="0" err="1" smtClean="0">
                <a:latin typeface="Arial Narrow" pitchFamily="34" charset="0"/>
              </a:rPr>
              <a:t>negriazulada</a:t>
            </a:r>
            <a:r>
              <a:rPr lang="es-ES_tradnl" dirty="0" smtClean="0">
                <a:latin typeface="Arial Narrow" pitchFamily="34" charset="0"/>
              </a:rPr>
              <a:t> por encima </a:t>
            </a:r>
            <a:r>
              <a:rPr lang="es-ES_tradnl" dirty="0" err="1" smtClean="0">
                <a:latin typeface="Arial Narrow" pitchFamily="34" charset="0"/>
              </a:rPr>
              <a:t>verdebronceado</a:t>
            </a:r>
            <a:r>
              <a:rPr lang="es-ES_tradnl" dirty="0" smtClean="0">
                <a:latin typeface="Arial Narrow" pitchFamily="34" charset="0"/>
              </a:rPr>
              <a:t>.</a:t>
            </a:r>
          </a:p>
          <a:p>
            <a:pPr>
              <a:buBlip>
                <a:blip r:embed="rId2"/>
              </a:buBlip>
            </a:pPr>
            <a:r>
              <a:rPr lang="es-ES_tradnl" dirty="0" smtClean="0">
                <a:latin typeface="Arial Narrow" pitchFamily="34" charset="0"/>
              </a:rPr>
              <a:t> Cara cuello y pecho ceniciento claro bordeado por debajo una franja pectoral negra, parte inferior  principalmente parda, oscureciéndose hacia el crissum fuliginoso.</a:t>
            </a:r>
          </a:p>
          <a:p>
            <a:pPr>
              <a:buBlip>
                <a:blip r:embed="rId2"/>
              </a:buBlip>
            </a:pPr>
            <a:r>
              <a:rPr lang="es-ES_tradnl" dirty="0" smtClean="0">
                <a:latin typeface="Arial Narrow" pitchFamily="34" charset="0"/>
              </a:rPr>
              <a:t>Cola muy larga con la rabadilla y cola superior morado- bronceada </a:t>
            </a:r>
          </a:p>
          <a:p>
            <a:pPr>
              <a:buBlip>
                <a:blip r:embed="rId2"/>
              </a:buBlip>
            </a:pPr>
            <a:r>
              <a:rPr lang="es-ES_tradnl" dirty="0" smtClean="0">
                <a:latin typeface="Arial Narrow" pitchFamily="34" charset="0"/>
              </a:rPr>
              <a:t>Su voz es desconocida </a:t>
            </a:r>
          </a:p>
          <a:p>
            <a:endParaRPr lang="es-ES_tradnl" dirty="0"/>
          </a:p>
        </p:txBody>
      </p:sp>
      <p:sp>
        <p:nvSpPr>
          <p:cNvPr id="5" name="4 Rectángulo redondeado"/>
          <p:cNvSpPr/>
          <p:nvPr/>
        </p:nvSpPr>
        <p:spPr>
          <a:xfrm>
            <a:off x="1000100" y="214290"/>
            <a:ext cx="6286544" cy="10572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2800" b="1" dirty="0">
                <a:latin typeface="Jokerman" pitchFamily="82" charset="0"/>
              </a:rPr>
              <a:t>Cuco </a:t>
            </a:r>
            <a:r>
              <a:rPr lang="es-ES_tradnl" sz="2800" b="1" dirty="0" smtClean="0">
                <a:latin typeface="Jokerman" pitchFamily="82" charset="0"/>
              </a:rPr>
              <a:t>  Hormiguero   Piquirrojo</a:t>
            </a:r>
          </a:p>
          <a:p>
            <a:pPr algn="ctr"/>
            <a:r>
              <a:rPr lang="es-ES_tradnl" sz="2800" b="1" i="1" dirty="0" err="1" smtClean="0">
                <a:solidFill>
                  <a:schemeClr val="tx1"/>
                </a:solidFill>
                <a:latin typeface="Arial Narrow" pitchFamily="34" charset="0"/>
              </a:rPr>
              <a:t>Neomorphus</a:t>
            </a:r>
            <a:r>
              <a:rPr lang="es-ES_tradnl" sz="2800" b="1" i="1" dirty="0" smtClean="0">
                <a:solidFill>
                  <a:schemeClr val="tx1"/>
                </a:solidFill>
                <a:latin typeface="Arial Narrow" pitchFamily="34" charset="0"/>
              </a:rPr>
              <a:t>    </a:t>
            </a:r>
            <a:r>
              <a:rPr lang="es-ES_tradnl" sz="2800" b="1" i="1" dirty="0" err="1" smtClean="0">
                <a:solidFill>
                  <a:schemeClr val="tx1"/>
                </a:solidFill>
                <a:latin typeface="Arial Narrow" pitchFamily="34" charset="0"/>
              </a:rPr>
              <a:t>pucheranii</a:t>
            </a:r>
            <a:endParaRPr lang="es-ES_tradnl" sz="2800" dirty="0">
              <a:solidFill>
                <a:schemeClr val="tx1"/>
              </a:solidFill>
              <a:latin typeface="Arial Narrow" pitchFamily="34" charset="0"/>
            </a:endParaRPr>
          </a:p>
          <a:p>
            <a:pPr algn="ctr"/>
            <a:endParaRPr lang="es-ES_tradnl" dirty="0"/>
          </a:p>
        </p:txBody>
      </p:sp>
      <p:pic>
        <p:nvPicPr>
          <p:cNvPr id="30722" name="Picture 2" descr="H:\cucos\399px-F_de_Castelnau-oiseauxPl6puche.jpg"/>
          <p:cNvPicPr>
            <a:picLocks noChangeAspect="1" noChangeArrowheads="1"/>
          </p:cNvPicPr>
          <p:nvPr/>
        </p:nvPicPr>
        <p:blipFill>
          <a:blip r:embed="rId3"/>
          <a:srcRect l="7519" t="8772" r="2255" b="3508"/>
          <a:stretch>
            <a:fillRect/>
          </a:stretch>
        </p:blipFill>
        <p:spPr bwMode="auto">
          <a:xfrm>
            <a:off x="500034" y="1714488"/>
            <a:ext cx="3857652" cy="4786346"/>
          </a:xfrm>
          <a:prstGeom prst="rect">
            <a:avLst/>
          </a:prstGeom>
          <a:noFill/>
        </p:spPr>
      </p:pic>
      <p:sp>
        <p:nvSpPr>
          <p:cNvPr id="8" name="7 Marcador de contenido"/>
          <p:cNvSpPr>
            <a:spLocks noGrp="1"/>
          </p:cNvSpPr>
          <p:nvPr>
            <p:ph sz="half" idx="1"/>
          </p:nvPr>
        </p:nvSpPr>
        <p:spPr/>
        <p:txBody>
          <a:bodyPr/>
          <a:lstStyle/>
          <a:p>
            <a:endParaRPr lang="es-ES_tradnl"/>
          </a:p>
        </p:txBody>
      </p:sp>
    </p:spTree>
  </p:cSld>
  <p:clrMapOvr>
    <a:masterClrMapping/>
  </p:clrMapOvr>
  <p:transition>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pPr lvl="0">
              <a:buBlip>
                <a:blip r:embed="rId2"/>
              </a:buBlip>
            </a:pPr>
            <a:r>
              <a:rPr lang="es-ES_tradnl" dirty="0" smtClean="0">
                <a:solidFill>
                  <a:schemeClr val="accent5">
                    <a:lumMod val="20000"/>
                    <a:lumOff val="80000"/>
                  </a:schemeClr>
                </a:solidFill>
                <a:latin typeface="Arial Narrow" pitchFamily="34" charset="0"/>
              </a:rPr>
              <a:t>Grupo diverso de individuos divididos en algunos géneros </a:t>
            </a:r>
          </a:p>
          <a:p>
            <a:pPr lvl="0">
              <a:buBlip>
                <a:blip r:embed="rId2"/>
              </a:buBlip>
            </a:pPr>
            <a:r>
              <a:rPr lang="es-ES_tradnl" dirty="0" smtClean="0">
                <a:solidFill>
                  <a:schemeClr val="accent5">
                    <a:lumMod val="20000"/>
                    <a:lumOff val="80000"/>
                  </a:schemeClr>
                </a:solidFill>
                <a:latin typeface="Arial Narrow" pitchFamily="34" charset="0"/>
              </a:rPr>
              <a:t>La mayoría de los cucos son escondidizos y rara vez encontrados en bosques y arboleda de bajura mientras que los garrapateros son la gran excepción</a:t>
            </a:r>
          </a:p>
          <a:p>
            <a:pPr lvl="0">
              <a:buBlip>
                <a:blip r:embed="rId2"/>
              </a:buBlip>
            </a:pPr>
            <a:r>
              <a:rPr lang="es-ES_tradnl" dirty="0" smtClean="0">
                <a:solidFill>
                  <a:schemeClr val="accent5">
                    <a:lumMod val="20000"/>
                    <a:lumOff val="80000"/>
                  </a:schemeClr>
                </a:solidFill>
                <a:latin typeface="Arial Narrow" pitchFamily="34" charset="0"/>
              </a:rPr>
              <a:t>Muchos vocalizan regularmente algunos escuchados mucho más que vistos </a:t>
            </a:r>
          </a:p>
          <a:p>
            <a:pPr lvl="0">
              <a:buBlip>
                <a:blip r:embed="rId2"/>
              </a:buBlip>
            </a:pPr>
            <a:r>
              <a:rPr lang="es-ES_tradnl" dirty="0" smtClean="0">
                <a:solidFill>
                  <a:schemeClr val="accent5">
                    <a:lumMod val="20000"/>
                    <a:lumOff val="80000"/>
                  </a:schemeClr>
                </a:solidFill>
                <a:latin typeface="Arial Narrow" pitchFamily="34" charset="0"/>
              </a:rPr>
              <a:t>Su comportamiento de a nidación es muy variado algunos forman parejas, otros comunas y ciertas especies parasitan la cría de otras aves.</a:t>
            </a:r>
          </a:p>
          <a:p>
            <a:pPr lvl="0">
              <a:buBlip>
                <a:blip r:embed="rId2"/>
              </a:buBlip>
            </a:pPr>
            <a:r>
              <a:rPr lang="es-ES_tradnl" dirty="0" smtClean="0">
                <a:solidFill>
                  <a:schemeClr val="accent5">
                    <a:lumMod val="20000"/>
                    <a:lumOff val="80000"/>
                  </a:schemeClr>
                </a:solidFill>
                <a:latin typeface="Arial Narrow" pitchFamily="34" charset="0"/>
              </a:rPr>
              <a:t>Sexos son indiferenciados</a:t>
            </a:r>
          </a:p>
          <a:p>
            <a:pPr lvl="0">
              <a:buBlip>
                <a:blip r:embed="rId2"/>
              </a:buBlip>
            </a:pPr>
            <a:r>
              <a:rPr lang="es-ES_tradnl" dirty="0" smtClean="0">
                <a:solidFill>
                  <a:schemeClr val="accent5">
                    <a:lumMod val="20000"/>
                    <a:lumOff val="80000"/>
                  </a:schemeClr>
                </a:solidFill>
                <a:latin typeface="Arial Narrow" pitchFamily="34" charset="0"/>
              </a:rPr>
              <a:t>Tenemos cinco géneros dentro de esta familia como</a:t>
            </a:r>
            <a:r>
              <a:rPr lang="es-ES_tradnl" b="1" dirty="0" smtClean="0">
                <a:solidFill>
                  <a:schemeClr val="bg1"/>
                </a:solidFill>
                <a:latin typeface="Arial Narrow" pitchFamily="34" charset="0"/>
              </a:rPr>
              <a:t>: </a:t>
            </a:r>
            <a:r>
              <a:rPr lang="es-ES_tradnl" b="1" dirty="0" err="1" smtClean="0">
                <a:solidFill>
                  <a:schemeClr val="bg1"/>
                </a:solidFill>
                <a:latin typeface="Arial Narrow" pitchFamily="34" charset="0"/>
              </a:rPr>
              <a:t>Coccyzus</a:t>
            </a:r>
            <a:r>
              <a:rPr lang="es-ES_tradnl" b="1" dirty="0" smtClean="0">
                <a:solidFill>
                  <a:schemeClr val="bg1"/>
                </a:solidFill>
                <a:latin typeface="Arial Narrow" pitchFamily="34" charset="0"/>
              </a:rPr>
              <a:t>-</a:t>
            </a:r>
            <a:r>
              <a:rPr lang="es-ES_tradnl" b="1" dirty="0" smtClean="0">
                <a:solidFill>
                  <a:schemeClr val="accent5">
                    <a:lumMod val="20000"/>
                    <a:lumOff val="80000"/>
                  </a:schemeClr>
                </a:solidFill>
                <a:latin typeface="Arial Narrow" pitchFamily="34" charset="0"/>
              </a:rPr>
              <a:t>---</a:t>
            </a:r>
            <a:r>
              <a:rPr lang="es-ES_tradnl" dirty="0" smtClean="0">
                <a:solidFill>
                  <a:schemeClr val="accent5">
                    <a:lumMod val="20000"/>
                    <a:lumOff val="80000"/>
                  </a:schemeClr>
                </a:solidFill>
                <a:latin typeface="Arial Narrow" pitchFamily="34" charset="0"/>
              </a:rPr>
              <a:t> Cuclillos; </a:t>
            </a:r>
            <a:r>
              <a:rPr lang="es-ES_tradnl" b="1" dirty="0" err="1" smtClean="0">
                <a:solidFill>
                  <a:schemeClr val="bg1"/>
                </a:solidFill>
                <a:latin typeface="Arial Narrow" pitchFamily="34" charset="0"/>
              </a:rPr>
              <a:t>Piaya</a:t>
            </a:r>
            <a:r>
              <a:rPr lang="es-ES_tradnl" b="1" dirty="0" smtClean="0">
                <a:solidFill>
                  <a:schemeClr val="accent5">
                    <a:lumMod val="20000"/>
                    <a:lumOff val="80000"/>
                  </a:schemeClr>
                </a:solidFill>
                <a:latin typeface="Arial Narrow" pitchFamily="34" charset="0"/>
              </a:rPr>
              <a:t>----</a:t>
            </a:r>
            <a:r>
              <a:rPr lang="es-ES_tradnl" dirty="0" smtClean="0">
                <a:solidFill>
                  <a:schemeClr val="accent5">
                    <a:lumMod val="20000"/>
                    <a:lumOff val="80000"/>
                  </a:schemeClr>
                </a:solidFill>
                <a:latin typeface="Arial Narrow" pitchFamily="34" charset="0"/>
              </a:rPr>
              <a:t> Cucos</a:t>
            </a:r>
            <a:r>
              <a:rPr lang="es-ES_tradnl" dirty="0" smtClean="0">
                <a:solidFill>
                  <a:schemeClr val="bg1"/>
                </a:solidFill>
                <a:latin typeface="Arial Narrow" pitchFamily="34" charset="0"/>
              </a:rPr>
              <a:t>; </a:t>
            </a:r>
            <a:r>
              <a:rPr lang="es-ES_tradnl" b="1" dirty="0" err="1" smtClean="0">
                <a:solidFill>
                  <a:schemeClr val="bg1"/>
                </a:solidFill>
                <a:latin typeface="Arial Narrow" pitchFamily="34" charset="0"/>
              </a:rPr>
              <a:t>Crotophaga</a:t>
            </a:r>
            <a:r>
              <a:rPr lang="es-ES_tradnl" b="1" dirty="0" smtClean="0">
                <a:solidFill>
                  <a:schemeClr val="bg1"/>
                </a:solidFill>
                <a:latin typeface="Arial Narrow" pitchFamily="34" charset="0"/>
              </a:rPr>
              <a:t>-</a:t>
            </a:r>
            <a:r>
              <a:rPr lang="es-ES_tradnl" b="1" dirty="0" smtClean="0">
                <a:solidFill>
                  <a:schemeClr val="accent5">
                    <a:lumMod val="20000"/>
                    <a:lumOff val="80000"/>
                  </a:schemeClr>
                </a:solidFill>
                <a:latin typeface="Arial Narrow" pitchFamily="34" charset="0"/>
              </a:rPr>
              <a:t>--</a:t>
            </a:r>
            <a:r>
              <a:rPr lang="es-ES_tradnl" dirty="0" smtClean="0">
                <a:solidFill>
                  <a:schemeClr val="accent5">
                    <a:lumMod val="20000"/>
                    <a:lumOff val="80000"/>
                  </a:schemeClr>
                </a:solidFill>
                <a:latin typeface="Arial Narrow" pitchFamily="34" charset="0"/>
              </a:rPr>
              <a:t> Garrapateros; </a:t>
            </a:r>
            <a:r>
              <a:rPr lang="es-ES_tradnl" b="1" dirty="0" err="1" smtClean="0">
                <a:solidFill>
                  <a:schemeClr val="bg1"/>
                </a:solidFill>
                <a:latin typeface="Arial Narrow" pitchFamily="34" charset="0"/>
              </a:rPr>
              <a:t>Dromococcyx</a:t>
            </a:r>
            <a:r>
              <a:rPr lang="es-ES_tradnl" b="1" dirty="0" smtClean="0">
                <a:solidFill>
                  <a:schemeClr val="accent5">
                    <a:lumMod val="20000"/>
                    <a:lumOff val="80000"/>
                  </a:schemeClr>
                </a:solidFill>
                <a:latin typeface="Arial Narrow" pitchFamily="34" charset="0"/>
              </a:rPr>
              <a:t> --- </a:t>
            </a:r>
            <a:r>
              <a:rPr lang="es-ES_tradnl" dirty="0" smtClean="0">
                <a:solidFill>
                  <a:schemeClr val="accent5">
                    <a:lumMod val="20000"/>
                    <a:lumOff val="80000"/>
                  </a:schemeClr>
                </a:solidFill>
                <a:latin typeface="Arial Narrow" pitchFamily="34" charset="0"/>
              </a:rPr>
              <a:t>Cucos; </a:t>
            </a:r>
            <a:r>
              <a:rPr lang="es-ES_tradnl" b="1" dirty="0" err="1" smtClean="0">
                <a:solidFill>
                  <a:schemeClr val="bg1"/>
                </a:solidFill>
                <a:latin typeface="Arial Narrow" pitchFamily="34" charset="0"/>
              </a:rPr>
              <a:t>Neomorphus</a:t>
            </a:r>
            <a:r>
              <a:rPr lang="es-ES_tradnl" b="1" dirty="0" smtClean="0">
                <a:solidFill>
                  <a:schemeClr val="accent5">
                    <a:lumMod val="20000"/>
                    <a:lumOff val="80000"/>
                  </a:schemeClr>
                </a:solidFill>
                <a:latin typeface="Arial Narrow" pitchFamily="34" charset="0"/>
              </a:rPr>
              <a:t> --- </a:t>
            </a:r>
            <a:r>
              <a:rPr lang="es-ES_tradnl" dirty="0" smtClean="0">
                <a:solidFill>
                  <a:schemeClr val="accent5">
                    <a:lumMod val="20000"/>
                    <a:lumOff val="80000"/>
                  </a:schemeClr>
                </a:solidFill>
                <a:latin typeface="Arial Narrow" pitchFamily="34" charset="0"/>
              </a:rPr>
              <a:t>Cucos Hormigueros.</a:t>
            </a:r>
          </a:p>
          <a:p>
            <a:endParaRPr lang="es-ES_tradnl" dirty="0"/>
          </a:p>
        </p:txBody>
      </p:sp>
      <p:sp>
        <p:nvSpPr>
          <p:cNvPr id="3" name="2 Título"/>
          <p:cNvSpPr>
            <a:spLocks noGrp="1"/>
          </p:cNvSpPr>
          <p:nvPr>
            <p:ph type="title"/>
          </p:nvPr>
        </p:nvSpPr>
        <p:spPr/>
        <p:txBody>
          <a:bodyPr/>
          <a:lstStyle/>
          <a:p>
            <a:pPr algn="ctr"/>
            <a:r>
              <a:rPr lang="es-ES_tradnl" dirty="0" smtClean="0">
                <a:solidFill>
                  <a:srgbClr val="6600FF"/>
                </a:solidFill>
                <a:latin typeface="Jokerman" pitchFamily="82" charset="0"/>
              </a:rPr>
              <a:t>CARACTERISTICAS </a:t>
            </a:r>
            <a:endParaRPr lang="es-ES_tradnl" dirty="0">
              <a:solidFill>
                <a:srgbClr val="6600FF"/>
              </a:solidFill>
              <a:latin typeface="Jokerman" pitchFamily="82"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2"/>
          </p:nvPr>
        </p:nvSpPr>
        <p:spPr>
          <a:xfrm>
            <a:off x="357158" y="1142984"/>
            <a:ext cx="3929090" cy="5286412"/>
          </a:xfrm>
        </p:spPr>
        <p:txBody>
          <a:bodyPr>
            <a:normAutofit/>
          </a:bodyPr>
          <a:lstStyle/>
          <a:p>
            <a:pPr lvl="0">
              <a:buBlip>
                <a:blip r:embed="rId2"/>
              </a:buBlip>
            </a:pPr>
            <a:r>
              <a:rPr lang="es-ES_tradnl" dirty="0" smtClean="0">
                <a:solidFill>
                  <a:srgbClr val="6600FF"/>
                </a:solidFill>
                <a:latin typeface="Arial Narrow" pitchFamily="34" charset="0"/>
              </a:rPr>
              <a:t> Aves arborícolas poco conspicuas, esbeltas y elegantes </a:t>
            </a:r>
          </a:p>
          <a:p>
            <a:pPr lvl="0">
              <a:buBlip>
                <a:blip r:embed="rId2"/>
              </a:buBlip>
            </a:pPr>
            <a:r>
              <a:rPr lang="es-ES_tradnl" dirty="0" smtClean="0">
                <a:solidFill>
                  <a:srgbClr val="6600FF"/>
                </a:solidFill>
                <a:latin typeface="Arial Narrow" pitchFamily="34" charset="0"/>
              </a:rPr>
              <a:t>Cola larga y graduada, halladas dentro de bosque, </a:t>
            </a:r>
            <a:r>
              <a:rPr lang="es-ES_tradnl" dirty="0" err="1" smtClean="0">
                <a:solidFill>
                  <a:srgbClr val="6600FF"/>
                </a:solidFill>
                <a:latin typeface="Arial Narrow" pitchFamily="34" charset="0"/>
              </a:rPr>
              <a:t>arboledo</a:t>
            </a:r>
            <a:r>
              <a:rPr lang="es-ES_tradnl" dirty="0" smtClean="0">
                <a:solidFill>
                  <a:srgbClr val="6600FF"/>
                </a:solidFill>
                <a:latin typeface="Arial Narrow" pitchFamily="34" charset="0"/>
              </a:rPr>
              <a:t> y bordes </a:t>
            </a:r>
          </a:p>
          <a:p>
            <a:pPr lvl="0">
              <a:buBlip>
                <a:blip r:embed="rId2"/>
              </a:buBlip>
            </a:pPr>
            <a:r>
              <a:rPr lang="es-ES_tradnl" dirty="0" smtClean="0">
                <a:solidFill>
                  <a:srgbClr val="6600FF"/>
                </a:solidFill>
                <a:latin typeface="Arial Narrow" pitchFamily="34" charset="0"/>
              </a:rPr>
              <a:t>Tenemos cinco especies pero con insuficiente información</a:t>
            </a:r>
          </a:p>
          <a:p>
            <a:pPr>
              <a:buNone/>
            </a:pPr>
            <a:endParaRPr lang="es-ES_tradnl" dirty="0" smtClean="0"/>
          </a:p>
          <a:p>
            <a:endParaRPr lang="es-ES_tradnl" dirty="0"/>
          </a:p>
        </p:txBody>
      </p:sp>
      <p:sp>
        <p:nvSpPr>
          <p:cNvPr id="4" name="3 Marcador de contenido"/>
          <p:cNvSpPr>
            <a:spLocks noGrp="1"/>
          </p:cNvSpPr>
          <p:nvPr>
            <p:ph sz="quarter" idx="4"/>
          </p:nvPr>
        </p:nvSpPr>
        <p:spPr>
          <a:xfrm>
            <a:off x="4357686" y="2428868"/>
            <a:ext cx="4330702" cy="4143404"/>
          </a:xfrm>
        </p:spPr>
        <p:txBody>
          <a:bodyPr>
            <a:normAutofit fontScale="92500"/>
          </a:bodyPr>
          <a:lstStyle/>
          <a:p>
            <a:pPr lvl="0">
              <a:buBlip>
                <a:blip r:embed="rId3"/>
              </a:buBlip>
            </a:pPr>
            <a:r>
              <a:rPr lang="es-ES_tradnl" b="1" dirty="0" smtClean="0">
                <a:solidFill>
                  <a:srgbClr val="002060"/>
                </a:solidFill>
              </a:rPr>
              <a:t>Cuclillo </a:t>
            </a:r>
            <a:r>
              <a:rPr lang="es-ES_tradnl" b="1" dirty="0" err="1" smtClean="0">
                <a:solidFill>
                  <a:srgbClr val="002060"/>
                </a:solidFill>
              </a:rPr>
              <a:t>Piquinegro</a:t>
            </a:r>
            <a:r>
              <a:rPr lang="es-ES_tradnl" b="1" dirty="0" smtClean="0">
                <a:solidFill>
                  <a:srgbClr val="002060"/>
                </a:solidFill>
              </a:rPr>
              <a:t>: </a:t>
            </a:r>
            <a:r>
              <a:rPr lang="es-ES_tradnl" b="1" i="1" dirty="0" err="1" smtClean="0"/>
              <a:t>Coccyzus</a:t>
            </a:r>
            <a:r>
              <a:rPr lang="es-ES_tradnl" b="1" i="1" dirty="0" smtClean="0"/>
              <a:t> </a:t>
            </a:r>
            <a:r>
              <a:rPr lang="es-ES_tradnl" b="1" i="1" dirty="0" err="1" smtClean="0"/>
              <a:t>erythropthalmus</a:t>
            </a:r>
            <a:endParaRPr lang="es-ES_tradnl" dirty="0" smtClean="0"/>
          </a:p>
          <a:p>
            <a:pPr lvl="0">
              <a:buBlip>
                <a:blip r:embed="rId3"/>
              </a:buBlip>
            </a:pPr>
            <a:r>
              <a:rPr lang="es-ES_tradnl" b="1" dirty="0" smtClean="0">
                <a:solidFill>
                  <a:srgbClr val="002060"/>
                </a:solidFill>
              </a:rPr>
              <a:t>Cuclillo </a:t>
            </a:r>
            <a:r>
              <a:rPr lang="es-ES_tradnl" b="1" dirty="0" err="1" smtClean="0">
                <a:solidFill>
                  <a:srgbClr val="002060"/>
                </a:solidFill>
              </a:rPr>
              <a:t>Piquiamarillo</a:t>
            </a:r>
            <a:r>
              <a:rPr lang="es-ES_tradnl" b="1" dirty="0" smtClean="0">
                <a:solidFill>
                  <a:srgbClr val="002060"/>
                </a:solidFill>
              </a:rPr>
              <a:t>: </a:t>
            </a:r>
            <a:r>
              <a:rPr lang="es-ES_tradnl" b="1" i="1" dirty="0" err="1" smtClean="0"/>
              <a:t>Coccyzus</a:t>
            </a:r>
            <a:r>
              <a:rPr lang="es-ES_tradnl" b="1" i="1" dirty="0" smtClean="0"/>
              <a:t> </a:t>
            </a:r>
            <a:r>
              <a:rPr lang="es-ES_tradnl" b="1" i="1" dirty="0" err="1" smtClean="0"/>
              <a:t>americanus</a:t>
            </a:r>
            <a:endParaRPr lang="es-ES_tradnl" dirty="0" smtClean="0"/>
          </a:p>
          <a:p>
            <a:pPr lvl="0">
              <a:buBlip>
                <a:blip r:embed="rId3"/>
              </a:buBlip>
            </a:pPr>
            <a:r>
              <a:rPr lang="es-ES_tradnl" b="1" dirty="0" smtClean="0">
                <a:solidFill>
                  <a:srgbClr val="002060"/>
                </a:solidFill>
              </a:rPr>
              <a:t>Cuclillo </a:t>
            </a:r>
            <a:r>
              <a:rPr lang="es-ES_tradnl" b="1" dirty="0" err="1" smtClean="0">
                <a:solidFill>
                  <a:srgbClr val="002060"/>
                </a:solidFill>
              </a:rPr>
              <a:t>Pechiperlado</a:t>
            </a:r>
            <a:r>
              <a:rPr lang="es-ES_tradnl" b="1" dirty="0" smtClean="0">
                <a:solidFill>
                  <a:srgbClr val="002060"/>
                </a:solidFill>
              </a:rPr>
              <a:t>: </a:t>
            </a:r>
            <a:r>
              <a:rPr lang="es-ES_tradnl" b="1" i="1" dirty="0" err="1" smtClean="0"/>
              <a:t>Coccyzus</a:t>
            </a:r>
            <a:r>
              <a:rPr lang="es-ES_tradnl" b="1" i="1" dirty="0" smtClean="0"/>
              <a:t> </a:t>
            </a:r>
            <a:r>
              <a:rPr lang="es-ES_tradnl" b="1" i="1" dirty="0" err="1" smtClean="0"/>
              <a:t>euleri</a:t>
            </a:r>
            <a:endParaRPr lang="es-ES_tradnl" dirty="0" smtClean="0"/>
          </a:p>
          <a:p>
            <a:pPr lvl="0">
              <a:buBlip>
                <a:blip r:embed="rId3"/>
              </a:buBlip>
            </a:pPr>
            <a:r>
              <a:rPr lang="es-ES_tradnl" b="1" dirty="0" smtClean="0">
                <a:solidFill>
                  <a:srgbClr val="002060"/>
                </a:solidFill>
              </a:rPr>
              <a:t>Cuclillo </a:t>
            </a:r>
            <a:r>
              <a:rPr lang="es-ES_tradnl" b="1" dirty="0" err="1" smtClean="0">
                <a:solidFill>
                  <a:srgbClr val="002060"/>
                </a:solidFill>
              </a:rPr>
              <a:t>piquioscuro</a:t>
            </a:r>
            <a:r>
              <a:rPr lang="es-ES_tradnl" b="1" dirty="0" smtClean="0">
                <a:solidFill>
                  <a:srgbClr val="002060"/>
                </a:solidFill>
              </a:rPr>
              <a:t>: </a:t>
            </a:r>
            <a:r>
              <a:rPr lang="es-ES_tradnl" b="1" i="1" dirty="0" err="1" smtClean="0"/>
              <a:t>Coccyzus</a:t>
            </a:r>
            <a:r>
              <a:rPr lang="es-ES_tradnl" b="1" i="1" dirty="0" smtClean="0"/>
              <a:t> </a:t>
            </a:r>
            <a:r>
              <a:rPr lang="es-ES_tradnl" b="1" i="1" dirty="0" err="1" smtClean="0"/>
              <a:t>melacoryphus</a:t>
            </a:r>
            <a:endParaRPr lang="es-ES_tradnl" dirty="0" smtClean="0"/>
          </a:p>
          <a:p>
            <a:pPr lvl="0">
              <a:buBlip>
                <a:blip r:embed="rId3"/>
              </a:buBlip>
            </a:pPr>
            <a:r>
              <a:rPr lang="es-ES_tradnl" b="1" dirty="0" smtClean="0">
                <a:solidFill>
                  <a:srgbClr val="002060"/>
                </a:solidFill>
              </a:rPr>
              <a:t>Cuclillo </a:t>
            </a:r>
            <a:r>
              <a:rPr lang="es-ES_tradnl" b="1" dirty="0" err="1" smtClean="0">
                <a:solidFill>
                  <a:srgbClr val="002060"/>
                </a:solidFill>
              </a:rPr>
              <a:t>Cabecigris</a:t>
            </a:r>
            <a:r>
              <a:rPr lang="es-ES_tradnl" b="1" dirty="0" smtClean="0">
                <a:solidFill>
                  <a:srgbClr val="002060"/>
                </a:solidFill>
              </a:rPr>
              <a:t>: </a:t>
            </a:r>
            <a:r>
              <a:rPr lang="es-ES_tradnl" b="1" i="1" dirty="0" err="1" smtClean="0"/>
              <a:t>Coccyzus</a:t>
            </a:r>
            <a:r>
              <a:rPr lang="es-ES_tradnl" b="1" i="1" dirty="0" smtClean="0"/>
              <a:t> </a:t>
            </a:r>
            <a:r>
              <a:rPr lang="es-ES_tradnl" b="1" i="1" dirty="0" err="1" smtClean="0"/>
              <a:t>lansbergi</a:t>
            </a:r>
            <a:endParaRPr lang="es-ES_tradnl" dirty="0" smtClean="0"/>
          </a:p>
          <a:p>
            <a:endParaRPr lang="es-ES_tradnl" dirty="0"/>
          </a:p>
        </p:txBody>
      </p:sp>
      <p:sp>
        <p:nvSpPr>
          <p:cNvPr id="5" name="4 Título"/>
          <p:cNvSpPr>
            <a:spLocks noGrp="1"/>
          </p:cNvSpPr>
          <p:nvPr>
            <p:ph type="title"/>
          </p:nvPr>
        </p:nvSpPr>
        <p:spPr>
          <a:xfrm>
            <a:off x="457200" y="155448"/>
            <a:ext cx="8229600" cy="1058974"/>
          </a:xfrm>
        </p:spPr>
        <p:txBody>
          <a:bodyPr/>
          <a:lstStyle/>
          <a:p>
            <a:r>
              <a:rPr lang="es-ES_tradnl" b="1" dirty="0" smtClean="0">
                <a:solidFill>
                  <a:srgbClr val="FFFF00"/>
                </a:solidFill>
                <a:latin typeface="Jokerman" pitchFamily="82" charset="0"/>
              </a:rPr>
              <a:t>     </a:t>
            </a:r>
            <a:r>
              <a:rPr lang="es-ES_tradnl" b="1" dirty="0" err="1" smtClean="0">
                <a:solidFill>
                  <a:srgbClr val="FFFF00"/>
                </a:solidFill>
                <a:latin typeface="Jokerman" pitchFamily="82" charset="0"/>
              </a:rPr>
              <a:t>Coccyzus</a:t>
            </a:r>
            <a:r>
              <a:rPr lang="es-ES_tradnl" b="1" dirty="0" smtClean="0">
                <a:solidFill>
                  <a:srgbClr val="FFFF00"/>
                </a:solidFill>
                <a:latin typeface="Jokerman" pitchFamily="82" charset="0"/>
              </a:rPr>
              <a:t>   --</a:t>
            </a:r>
            <a:r>
              <a:rPr lang="es-ES_tradnl" dirty="0" smtClean="0">
                <a:solidFill>
                  <a:srgbClr val="FFFF00"/>
                </a:solidFill>
                <a:latin typeface="Jokerman" pitchFamily="82" charset="0"/>
              </a:rPr>
              <a:t>   Cuclillos</a:t>
            </a:r>
            <a:endParaRPr lang="es-ES_tradnl" dirty="0">
              <a:solidFill>
                <a:srgbClr val="FFFF00"/>
              </a:solidFill>
              <a:latin typeface="Jokerman" pitchFamily="82" charset="0"/>
            </a:endParaRPr>
          </a:p>
        </p:txBody>
      </p:sp>
      <p:pic>
        <p:nvPicPr>
          <p:cNvPr id="7" name="Picture 1" descr="H:\cucos\erythoph.jpg"/>
          <p:cNvPicPr>
            <a:picLocks noChangeAspect="1" noChangeArrowheads="1"/>
          </p:cNvPicPr>
          <p:nvPr/>
        </p:nvPicPr>
        <p:blipFill>
          <a:blip r:embed="rId4"/>
          <a:srcRect l="4391" t="23200" r="20960" b="11458"/>
          <a:stretch>
            <a:fillRect/>
          </a:stretch>
        </p:blipFill>
        <p:spPr bwMode="auto">
          <a:xfrm>
            <a:off x="1285852" y="5000636"/>
            <a:ext cx="2428892" cy="1500198"/>
          </a:xfrm>
          <a:prstGeom prst="rect">
            <a:avLst/>
          </a:prstGeom>
          <a:noFill/>
          <a:ln w="25400" cap="rnd" cmpd="sng" algn="ctr">
            <a:noFill/>
            <a:prstDash val="solid"/>
          </a:ln>
          <a:effectLst>
            <a:softEdge rad="63500"/>
          </a:effectLst>
          <a:sp3d prstMaterial="flat"/>
        </p:spPr>
      </p:pic>
      <p:pic>
        <p:nvPicPr>
          <p:cNvPr id="8" name="Picture 2" descr="H:\cucos\Coccyzus_melacoryphus2_small.jpg"/>
          <p:cNvPicPr>
            <a:picLocks noChangeAspect="1" noChangeArrowheads="1"/>
          </p:cNvPicPr>
          <p:nvPr/>
        </p:nvPicPr>
        <p:blipFill>
          <a:blip r:embed="rId5"/>
          <a:srcRect/>
          <a:stretch>
            <a:fillRect/>
          </a:stretch>
        </p:blipFill>
        <p:spPr bwMode="auto">
          <a:xfrm>
            <a:off x="6215074" y="1142984"/>
            <a:ext cx="1341437" cy="1006475"/>
          </a:xfrm>
          <a:prstGeom prst="rect">
            <a:avLst/>
          </a:prstGeom>
          <a:noFill/>
        </p:spPr>
      </p:pic>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1285852" y="214290"/>
            <a:ext cx="6715172" cy="1000132"/>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b="1" dirty="0"/>
              <a:t> </a:t>
            </a:r>
            <a:endParaRPr lang="es-ES_tradnl" sz="3200" dirty="0">
              <a:latin typeface="Jokerman" pitchFamily="82" charset="0"/>
            </a:endParaRPr>
          </a:p>
          <a:p>
            <a:pPr algn="ctr"/>
            <a:r>
              <a:rPr lang="es-ES_tradnl" sz="3200" b="1" dirty="0">
                <a:latin typeface="Jokerman" pitchFamily="82" charset="0"/>
              </a:rPr>
              <a:t>Cuclillo </a:t>
            </a:r>
            <a:r>
              <a:rPr lang="es-ES_tradnl" sz="3200" b="1" dirty="0" smtClean="0">
                <a:latin typeface="Jokerman" pitchFamily="82" charset="0"/>
              </a:rPr>
              <a:t>  </a:t>
            </a:r>
            <a:r>
              <a:rPr lang="es-ES_tradnl" sz="3200" b="1" dirty="0" err="1" smtClean="0">
                <a:latin typeface="Jokerman" pitchFamily="82" charset="0"/>
              </a:rPr>
              <a:t>Piquinegro</a:t>
            </a:r>
            <a:endParaRPr lang="es-ES_tradnl" sz="3200" b="1" dirty="0" smtClean="0">
              <a:latin typeface="Jokerman" pitchFamily="82" charset="0"/>
            </a:endParaRPr>
          </a:p>
          <a:p>
            <a:pPr algn="ctr"/>
            <a:r>
              <a:rPr lang="es-ES_tradnl" sz="3200" b="1" i="1" dirty="0" err="1" smtClean="0">
                <a:latin typeface="Arial Narrow" pitchFamily="34" charset="0"/>
              </a:rPr>
              <a:t>Coccyzus</a:t>
            </a:r>
            <a:r>
              <a:rPr lang="es-ES_tradnl" sz="3200" b="1" i="1" dirty="0" smtClean="0">
                <a:latin typeface="Arial Narrow" pitchFamily="34" charset="0"/>
              </a:rPr>
              <a:t> </a:t>
            </a:r>
            <a:r>
              <a:rPr lang="es-ES_tradnl" sz="3200" b="1" i="1" dirty="0" err="1">
                <a:latin typeface="Arial Narrow" pitchFamily="34" charset="0"/>
              </a:rPr>
              <a:t>erythropthalmus</a:t>
            </a:r>
            <a:endParaRPr lang="es-ES_tradnl" sz="3200" dirty="0">
              <a:latin typeface="Arial Narrow" pitchFamily="34" charset="0"/>
            </a:endParaRPr>
          </a:p>
          <a:p>
            <a:pPr algn="ctr"/>
            <a:endParaRPr lang="es-ES_tradnl" dirty="0"/>
          </a:p>
        </p:txBody>
      </p:sp>
      <p:sp>
        <p:nvSpPr>
          <p:cNvPr id="11" name="10 Marcador de contenido"/>
          <p:cNvSpPr>
            <a:spLocks noGrp="1"/>
          </p:cNvSpPr>
          <p:nvPr>
            <p:ph sz="half" idx="2"/>
          </p:nvPr>
        </p:nvSpPr>
        <p:spPr>
          <a:xfrm>
            <a:off x="4214810" y="1285860"/>
            <a:ext cx="4786346" cy="5286412"/>
          </a:xfrm>
        </p:spPr>
        <p:txBody>
          <a:bodyPr>
            <a:normAutofit fontScale="77500" lnSpcReduction="20000"/>
          </a:bodyPr>
          <a:lstStyle/>
          <a:p>
            <a:pPr>
              <a:buBlip>
                <a:blip r:embed="rId2"/>
              </a:buBlip>
            </a:pPr>
            <a:r>
              <a:rPr lang="es-ES_tradnl" dirty="0" smtClean="0">
                <a:solidFill>
                  <a:schemeClr val="bg1"/>
                </a:solidFill>
              </a:rPr>
              <a:t>Se encuentra hasta los 1700 msnm, </a:t>
            </a:r>
          </a:p>
          <a:p>
            <a:pPr>
              <a:buBlip>
                <a:blip r:embed="rId2"/>
              </a:buBlip>
            </a:pPr>
            <a:r>
              <a:rPr lang="es-ES_tradnl" dirty="0" smtClean="0">
                <a:solidFill>
                  <a:schemeClr val="bg1"/>
                </a:solidFill>
              </a:rPr>
              <a:t>Mide de 28-29cm, ave migratoria boreal se encuentra en una variedad de hábitats desde maleza árida </a:t>
            </a:r>
            <a:r>
              <a:rPr lang="es-ES_tradnl" dirty="0" err="1" smtClean="0">
                <a:solidFill>
                  <a:schemeClr val="bg1"/>
                </a:solidFill>
              </a:rPr>
              <a:t>semi</a:t>
            </a:r>
            <a:r>
              <a:rPr lang="es-ES_tradnl" dirty="0" smtClean="0">
                <a:solidFill>
                  <a:schemeClr val="bg1"/>
                </a:solidFill>
              </a:rPr>
              <a:t> abierta a dosel y bordes de los bosques húmedos, principalmente en las bajuras, habitualmente escondidizos hallados solitariamente escabulléndose por entre cubierta densa y frondosa selva. </a:t>
            </a:r>
          </a:p>
          <a:p>
            <a:pPr>
              <a:buBlip>
                <a:blip r:embed="rId2"/>
              </a:buBlip>
            </a:pPr>
            <a:r>
              <a:rPr lang="es-ES_tradnl" b="1" dirty="0" smtClean="0">
                <a:solidFill>
                  <a:schemeClr val="bg1"/>
                </a:solidFill>
              </a:rPr>
              <a:t>Pico </a:t>
            </a:r>
            <a:r>
              <a:rPr lang="es-ES_tradnl" dirty="0" smtClean="0">
                <a:solidFill>
                  <a:schemeClr val="bg1"/>
                </a:solidFill>
              </a:rPr>
              <a:t>negro apenas encorvado, delgado anillo orbital generalmente amarillo. Por encima pardo aceitunado con antifaz más oscuro, por debajo blanco, garganta y pecho generalmente con leve teñido anteado.</a:t>
            </a:r>
          </a:p>
          <a:p>
            <a:pPr>
              <a:buBlip>
                <a:blip r:embed="rId2"/>
              </a:buBlip>
            </a:pPr>
            <a:r>
              <a:rPr lang="es-ES_tradnl" b="1" dirty="0" smtClean="0">
                <a:solidFill>
                  <a:schemeClr val="bg1"/>
                </a:solidFill>
              </a:rPr>
              <a:t>Cola</a:t>
            </a:r>
            <a:r>
              <a:rPr lang="es-ES_tradnl" dirty="0" smtClean="0">
                <a:solidFill>
                  <a:schemeClr val="bg1"/>
                </a:solidFill>
              </a:rPr>
              <a:t> en la parte inferior es gris, timoneras con delgada punta blanca</a:t>
            </a:r>
          </a:p>
          <a:p>
            <a:pPr>
              <a:buBlip>
                <a:blip r:embed="rId2"/>
              </a:buBlip>
            </a:pPr>
            <a:r>
              <a:rPr lang="es-ES_tradnl" b="1" dirty="0" smtClean="0">
                <a:solidFill>
                  <a:schemeClr val="bg1"/>
                </a:solidFill>
              </a:rPr>
              <a:t>Voz</a:t>
            </a:r>
            <a:r>
              <a:rPr lang="es-ES_tradnl" dirty="0" smtClean="0">
                <a:solidFill>
                  <a:schemeClr val="bg1"/>
                </a:solidFill>
              </a:rPr>
              <a:t>: silencioso fuera de la cría. Se lo observa en marzo, abril y noviembre.</a:t>
            </a:r>
          </a:p>
          <a:p>
            <a:pPr>
              <a:buBlip>
                <a:blip r:embed="rId2"/>
              </a:buBlip>
            </a:pPr>
            <a:endParaRPr lang="es-ES_tradnl" dirty="0">
              <a:solidFill>
                <a:srgbClr val="CC00FF"/>
              </a:solidFill>
            </a:endParaRPr>
          </a:p>
        </p:txBody>
      </p:sp>
      <p:pic>
        <p:nvPicPr>
          <p:cNvPr id="13316" name="Picture 4" descr="H:\cucos\piqinegro.jpg"/>
          <p:cNvPicPr>
            <a:picLocks noChangeAspect="1" noChangeArrowheads="1"/>
          </p:cNvPicPr>
          <p:nvPr/>
        </p:nvPicPr>
        <p:blipFill>
          <a:blip r:embed="rId3"/>
          <a:srcRect l="28302" t="13990"/>
          <a:stretch>
            <a:fillRect/>
          </a:stretch>
        </p:blipFill>
        <p:spPr bwMode="auto">
          <a:xfrm>
            <a:off x="1357290" y="1357298"/>
            <a:ext cx="3000396" cy="5143536"/>
          </a:xfrm>
          <a:prstGeom prst="rect">
            <a:avLst/>
          </a:prstGeom>
          <a:noFill/>
        </p:spPr>
      </p:pic>
      <p:pic>
        <p:nvPicPr>
          <p:cNvPr id="16" name="Picture 3"/>
          <p:cNvPicPr>
            <a:picLocks noChangeAspect="1" noChangeArrowheads="1"/>
          </p:cNvPicPr>
          <p:nvPr/>
        </p:nvPicPr>
        <p:blipFill>
          <a:blip r:embed="rId4"/>
          <a:srcRect l="1465" t="17773" r="69971" b="57813"/>
          <a:stretch>
            <a:fillRect/>
          </a:stretch>
        </p:blipFill>
        <p:spPr bwMode="auto">
          <a:xfrm>
            <a:off x="285720" y="4857760"/>
            <a:ext cx="2786082" cy="178595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0" y="1285860"/>
            <a:ext cx="4517136" cy="5357850"/>
          </a:xfrm>
        </p:spPr>
        <p:txBody>
          <a:bodyPr>
            <a:normAutofit fontScale="70000" lnSpcReduction="20000"/>
          </a:bodyPr>
          <a:lstStyle/>
          <a:p>
            <a:pPr>
              <a:buBlip>
                <a:blip r:embed="rId2"/>
              </a:buBlip>
            </a:pPr>
            <a:r>
              <a:rPr lang="es-ES_tradnl" dirty="0" smtClean="0">
                <a:latin typeface="Arial Narrow" pitchFamily="34" charset="0"/>
              </a:rPr>
              <a:t>Debajo de los 1000msnm,</a:t>
            </a:r>
          </a:p>
          <a:p>
            <a:pPr>
              <a:buBlip>
                <a:blip r:embed="rId2"/>
              </a:buBlip>
            </a:pPr>
            <a:r>
              <a:rPr lang="es-ES_tradnl" dirty="0" smtClean="0">
                <a:latin typeface="Arial Narrow" pitchFamily="34" charset="0"/>
              </a:rPr>
              <a:t> mide 27-28cm, migratorio austral poco común, hallado en matorral y bordes de bosque y </a:t>
            </a:r>
            <a:r>
              <a:rPr lang="es-ES_tradnl" dirty="0" err="1" smtClean="0">
                <a:latin typeface="Arial Narrow" pitchFamily="34" charset="0"/>
              </a:rPr>
              <a:t>arboledo</a:t>
            </a:r>
            <a:r>
              <a:rPr lang="es-ES_tradnl" dirty="0" smtClean="0">
                <a:latin typeface="Arial Narrow" pitchFamily="34" charset="0"/>
              </a:rPr>
              <a:t> en las bajuras del este y parece ser localmente residente de las bajuras y estribaciones del suroeste, principalmente en El Oro y Loja.</a:t>
            </a:r>
          </a:p>
          <a:p>
            <a:pPr>
              <a:buBlip>
                <a:blip r:embed="rId2"/>
              </a:buBlip>
            </a:pPr>
            <a:r>
              <a:rPr lang="es-ES_tradnl" b="1" dirty="0" smtClean="0">
                <a:latin typeface="Arial Narrow" pitchFamily="34" charset="0"/>
              </a:rPr>
              <a:t>Pico</a:t>
            </a:r>
            <a:r>
              <a:rPr lang="es-ES_tradnl" dirty="0" smtClean="0">
                <a:latin typeface="Arial Narrow" pitchFamily="34" charset="0"/>
              </a:rPr>
              <a:t> negro apenas encorvado, anillo orbital delgado generalmente amarillo pero a veces gris</a:t>
            </a:r>
          </a:p>
          <a:p>
            <a:pPr>
              <a:buBlip>
                <a:blip r:embed="rId2"/>
              </a:buBlip>
            </a:pPr>
            <a:r>
              <a:rPr lang="es-ES_tradnl" dirty="0" smtClean="0">
                <a:latin typeface="Arial Narrow" pitchFamily="34" charset="0"/>
              </a:rPr>
              <a:t>Por encima </a:t>
            </a:r>
            <a:r>
              <a:rPr lang="es-ES_tradnl" dirty="0" err="1" smtClean="0">
                <a:latin typeface="Arial Narrow" pitchFamily="34" charset="0"/>
              </a:rPr>
              <a:t>pardoaceitunado</a:t>
            </a:r>
            <a:r>
              <a:rPr lang="es-ES_tradnl" dirty="0" smtClean="0">
                <a:latin typeface="Arial Narrow" pitchFamily="34" charset="0"/>
              </a:rPr>
              <a:t>, corona más gris con antifaz negro sobre los ojos y mejillas con delgada franja gris que bordea por debajo y desciende los lados de cuello; parte inferior anteado claro oscureciéndose en el pecho y los flancos sin rufo en las remeras.</a:t>
            </a:r>
          </a:p>
          <a:p>
            <a:r>
              <a:rPr lang="es-ES_tradnl" b="1" dirty="0" smtClean="0">
                <a:latin typeface="Arial Narrow" pitchFamily="34" charset="0"/>
              </a:rPr>
              <a:t>Cola</a:t>
            </a:r>
            <a:r>
              <a:rPr lang="es-ES_tradnl" dirty="0" smtClean="0">
                <a:latin typeface="Arial Narrow" pitchFamily="34" charset="0"/>
              </a:rPr>
              <a:t> en la parte inferior negra, plumas con ancha punta blanca</a:t>
            </a:r>
          </a:p>
          <a:p>
            <a:r>
              <a:rPr lang="es-ES_tradnl" b="1" dirty="0" smtClean="0">
                <a:latin typeface="Arial Narrow" pitchFamily="34" charset="0"/>
              </a:rPr>
              <a:t>Voz</a:t>
            </a:r>
            <a:r>
              <a:rPr lang="es-ES_tradnl" dirty="0" smtClean="0">
                <a:latin typeface="Arial Narrow" pitchFamily="34" charset="0"/>
              </a:rPr>
              <a:t>: a menudo silencioso el canto es “</a:t>
            </a:r>
            <a:r>
              <a:rPr lang="es-ES_tradnl" i="1" dirty="0" err="1" smtClean="0">
                <a:latin typeface="Arial Narrow" pitchFamily="34" charset="0"/>
              </a:rPr>
              <a:t>ko</a:t>
            </a:r>
            <a:r>
              <a:rPr lang="es-ES_tradnl" i="1" dirty="0" smtClean="0">
                <a:latin typeface="Arial Narrow" pitchFamily="34" charset="0"/>
              </a:rPr>
              <a:t>- </a:t>
            </a:r>
            <a:r>
              <a:rPr lang="es-ES_tradnl" i="1" dirty="0" err="1" smtClean="0">
                <a:latin typeface="Arial Narrow" pitchFamily="34" charset="0"/>
              </a:rPr>
              <a:t>ko</a:t>
            </a:r>
            <a:r>
              <a:rPr lang="es-ES_tradnl" i="1" dirty="0" smtClean="0">
                <a:latin typeface="Arial Narrow" pitchFamily="34" charset="0"/>
              </a:rPr>
              <a:t>- </a:t>
            </a:r>
            <a:r>
              <a:rPr lang="es-ES_tradnl" i="1" dirty="0" err="1" smtClean="0">
                <a:latin typeface="Arial Narrow" pitchFamily="34" charset="0"/>
              </a:rPr>
              <a:t>ko</a:t>
            </a:r>
            <a:r>
              <a:rPr lang="es-ES_tradnl" i="1" dirty="0" smtClean="0">
                <a:latin typeface="Arial Narrow" pitchFamily="34" charset="0"/>
              </a:rPr>
              <a:t>- </a:t>
            </a:r>
            <a:r>
              <a:rPr lang="es-ES_tradnl" i="1" dirty="0" err="1" smtClean="0">
                <a:latin typeface="Arial Narrow" pitchFamily="34" charset="0"/>
              </a:rPr>
              <a:t>ko</a:t>
            </a:r>
            <a:r>
              <a:rPr lang="es-ES_tradnl" i="1" dirty="0" smtClean="0">
                <a:latin typeface="Arial Narrow" pitchFamily="34" charset="0"/>
              </a:rPr>
              <a:t>- </a:t>
            </a:r>
            <a:r>
              <a:rPr lang="es-ES_tradnl" i="1" dirty="0" err="1" smtClean="0">
                <a:latin typeface="Arial Narrow" pitchFamily="34" charset="0"/>
              </a:rPr>
              <a:t>kolp</a:t>
            </a:r>
            <a:r>
              <a:rPr lang="es-ES_tradnl" i="1" dirty="0" smtClean="0">
                <a:latin typeface="Arial Narrow" pitchFamily="34" charset="0"/>
              </a:rPr>
              <a:t>- </a:t>
            </a:r>
            <a:r>
              <a:rPr lang="es-ES_tradnl" i="1" dirty="0" err="1" smtClean="0">
                <a:latin typeface="Arial Narrow" pitchFamily="34" charset="0"/>
              </a:rPr>
              <a:t>kolp</a:t>
            </a:r>
            <a:r>
              <a:rPr lang="es-ES_tradnl" dirty="0" smtClean="0">
                <a:latin typeface="Arial Narrow" pitchFamily="34" charset="0"/>
              </a:rPr>
              <a:t>”. Se lo observa en abril y octubre.</a:t>
            </a:r>
          </a:p>
          <a:p>
            <a:endParaRPr lang="es-ES_tradnl" dirty="0"/>
          </a:p>
        </p:txBody>
      </p:sp>
      <p:sp>
        <p:nvSpPr>
          <p:cNvPr id="5" name="4 Rectángulo redondeado"/>
          <p:cNvSpPr/>
          <p:nvPr/>
        </p:nvSpPr>
        <p:spPr>
          <a:xfrm>
            <a:off x="1071538" y="214290"/>
            <a:ext cx="7072362" cy="107157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b="1" dirty="0" smtClean="0">
              <a:solidFill>
                <a:srgbClr val="C00000"/>
              </a:solidFill>
              <a:latin typeface="Jokerman" pitchFamily="82" charset="0"/>
            </a:endParaRPr>
          </a:p>
          <a:p>
            <a:pPr algn="ctr"/>
            <a:r>
              <a:rPr lang="es-ES_tradnl" sz="3600" b="1" dirty="0" smtClean="0">
                <a:solidFill>
                  <a:srgbClr val="C00000"/>
                </a:solidFill>
                <a:latin typeface="Jokerman" pitchFamily="82" charset="0"/>
              </a:rPr>
              <a:t>Cuclillo   </a:t>
            </a:r>
            <a:r>
              <a:rPr lang="es-ES_tradnl" sz="3600" b="1" dirty="0" err="1" smtClean="0">
                <a:solidFill>
                  <a:srgbClr val="C00000"/>
                </a:solidFill>
                <a:latin typeface="Jokerman" pitchFamily="82" charset="0"/>
              </a:rPr>
              <a:t>piquioscuro</a:t>
            </a:r>
            <a:endParaRPr lang="es-ES_tradnl" sz="3600" b="1" dirty="0" smtClean="0">
              <a:solidFill>
                <a:srgbClr val="C00000"/>
              </a:solidFill>
              <a:latin typeface="Jokerman" pitchFamily="82" charset="0"/>
            </a:endParaRPr>
          </a:p>
          <a:p>
            <a:pPr algn="ctr"/>
            <a:r>
              <a:rPr lang="es-ES_tradnl" sz="3600" b="1" dirty="0" smtClean="0">
                <a:solidFill>
                  <a:srgbClr val="C00000"/>
                </a:solidFill>
                <a:latin typeface="Jokerman" pitchFamily="82" charset="0"/>
              </a:rPr>
              <a:t> </a:t>
            </a:r>
            <a:r>
              <a:rPr lang="es-ES_tradnl" sz="3600" b="1" i="1" dirty="0" err="1">
                <a:solidFill>
                  <a:srgbClr val="C00000"/>
                </a:solidFill>
                <a:latin typeface="Arial Narrow" pitchFamily="34" charset="0"/>
              </a:rPr>
              <a:t>Coccyzus</a:t>
            </a:r>
            <a:r>
              <a:rPr lang="es-ES_tradnl" sz="3600" b="1" i="1" dirty="0">
                <a:solidFill>
                  <a:srgbClr val="C00000"/>
                </a:solidFill>
                <a:latin typeface="Arial Narrow" pitchFamily="34" charset="0"/>
              </a:rPr>
              <a:t> </a:t>
            </a:r>
            <a:r>
              <a:rPr lang="es-ES_tradnl" sz="3600" b="1" i="1" dirty="0" err="1">
                <a:solidFill>
                  <a:srgbClr val="C00000"/>
                </a:solidFill>
                <a:latin typeface="Arial Narrow" pitchFamily="34" charset="0"/>
              </a:rPr>
              <a:t>melacoryphus</a:t>
            </a:r>
            <a:r>
              <a:rPr lang="es-ES_tradnl" sz="3600" b="1" i="1" dirty="0">
                <a:solidFill>
                  <a:srgbClr val="C00000"/>
                </a:solidFill>
                <a:latin typeface="Arial Narrow" pitchFamily="34" charset="0"/>
              </a:rPr>
              <a:t>        </a:t>
            </a:r>
            <a:endParaRPr lang="es-ES_tradnl" sz="3600" dirty="0">
              <a:solidFill>
                <a:srgbClr val="C00000"/>
              </a:solidFill>
              <a:latin typeface="Arial Narrow" pitchFamily="34" charset="0"/>
            </a:endParaRPr>
          </a:p>
          <a:p>
            <a:pPr algn="ctr"/>
            <a:endParaRPr lang="es-ES_tradnl" dirty="0"/>
          </a:p>
        </p:txBody>
      </p:sp>
      <p:pic>
        <p:nvPicPr>
          <p:cNvPr id="12290" name="Picture 2" descr="H:\cucos\372Coccyzusmelacoryphus1_small.jpg"/>
          <p:cNvPicPr>
            <a:picLocks noChangeAspect="1" noChangeArrowheads="1"/>
          </p:cNvPicPr>
          <p:nvPr/>
        </p:nvPicPr>
        <p:blipFill>
          <a:blip r:embed="rId3"/>
          <a:srcRect l="40910" t="9165" r="30681" b="12933"/>
          <a:stretch>
            <a:fillRect/>
          </a:stretch>
        </p:blipFill>
        <p:spPr bwMode="auto">
          <a:xfrm>
            <a:off x="5000628" y="1285860"/>
            <a:ext cx="3571900" cy="5000660"/>
          </a:xfrm>
          <a:prstGeom prst="rect">
            <a:avLst/>
          </a:prstGeom>
          <a:noFill/>
        </p:spPr>
      </p:pic>
      <p:pic>
        <p:nvPicPr>
          <p:cNvPr id="10" name="Picture 1" descr="H:\cucos\337-Cuclillo-Canela-Coccyzus-melanocoryphus-Dark-billed-Cuckoo-01-Karadya-Nov09.jpg"/>
          <p:cNvPicPr>
            <a:picLocks noChangeAspect="1" noChangeArrowheads="1"/>
          </p:cNvPicPr>
          <p:nvPr/>
        </p:nvPicPr>
        <p:blipFill>
          <a:blip r:embed="rId4"/>
          <a:srcRect l="24638" t="29002" r="3206" b="23540"/>
          <a:stretch>
            <a:fillRect/>
          </a:stretch>
        </p:blipFill>
        <p:spPr bwMode="auto">
          <a:xfrm>
            <a:off x="4429124" y="4500570"/>
            <a:ext cx="2928958" cy="2000264"/>
          </a:xfrm>
          <a:prstGeom prst="rect">
            <a:avLst/>
          </a:prstGeom>
          <a:noFill/>
        </p:spPr>
      </p:pic>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942996"/>
          </a:xfrm>
        </p:spPr>
        <p:txBody>
          <a:bodyPr>
            <a:normAutofit/>
          </a:bodyPr>
          <a:lstStyle/>
          <a:p>
            <a:pPr algn="ctr"/>
            <a:r>
              <a:rPr lang="es-ES_tradnl" sz="4400" b="1" dirty="0" err="1" smtClean="0">
                <a:solidFill>
                  <a:srgbClr val="FF00FF"/>
                </a:solidFill>
                <a:latin typeface="Jokerman" pitchFamily="82" charset="0"/>
              </a:rPr>
              <a:t>Piaya</a:t>
            </a:r>
            <a:r>
              <a:rPr lang="es-ES_tradnl" sz="4400" b="1" dirty="0" smtClean="0">
                <a:solidFill>
                  <a:srgbClr val="FF00FF"/>
                </a:solidFill>
                <a:latin typeface="Jokerman" pitchFamily="82" charset="0"/>
              </a:rPr>
              <a:t>---</a:t>
            </a:r>
            <a:r>
              <a:rPr lang="es-ES_tradnl" sz="4400" dirty="0" smtClean="0">
                <a:solidFill>
                  <a:srgbClr val="FF00FF"/>
                </a:solidFill>
                <a:latin typeface="Jokerman" pitchFamily="82" charset="0"/>
              </a:rPr>
              <a:t> Cucos</a:t>
            </a:r>
            <a:endParaRPr lang="es-ES_tradnl" dirty="0">
              <a:solidFill>
                <a:srgbClr val="FF00FF"/>
              </a:solidFill>
              <a:latin typeface="Jokerman" pitchFamily="82" charset="0"/>
            </a:endParaRPr>
          </a:p>
        </p:txBody>
      </p:sp>
      <p:sp>
        <p:nvSpPr>
          <p:cNvPr id="4" name="3 Marcador de contenido"/>
          <p:cNvSpPr>
            <a:spLocks noGrp="1"/>
          </p:cNvSpPr>
          <p:nvPr>
            <p:ph sz="half" idx="2"/>
          </p:nvPr>
        </p:nvSpPr>
        <p:spPr>
          <a:xfrm>
            <a:off x="4643438" y="2786058"/>
            <a:ext cx="4064698" cy="3309942"/>
          </a:xfrm>
        </p:spPr>
        <p:txBody>
          <a:bodyPr>
            <a:normAutofit/>
          </a:bodyPr>
          <a:lstStyle/>
          <a:p>
            <a:pPr lvl="0">
              <a:buBlip>
                <a:blip r:embed="rId2"/>
              </a:buBlip>
            </a:pPr>
            <a:r>
              <a:rPr lang="es-ES_tradnl" b="1" dirty="0" smtClean="0">
                <a:solidFill>
                  <a:schemeClr val="accent1">
                    <a:lumMod val="20000"/>
                    <a:lumOff val="80000"/>
                  </a:schemeClr>
                </a:solidFill>
              </a:rPr>
              <a:t>Cuco Ardilla</a:t>
            </a:r>
            <a:r>
              <a:rPr lang="es-ES_tradnl" b="1" i="1" dirty="0" smtClean="0">
                <a:solidFill>
                  <a:schemeClr val="accent1">
                    <a:lumMod val="20000"/>
                    <a:lumOff val="80000"/>
                  </a:schemeClr>
                </a:solidFill>
              </a:rPr>
              <a:t>: </a:t>
            </a:r>
          </a:p>
          <a:p>
            <a:pPr lvl="0">
              <a:buNone/>
            </a:pPr>
            <a:r>
              <a:rPr lang="es-ES_tradnl" b="1" i="1" dirty="0" err="1" smtClean="0"/>
              <a:t>Piaya</a:t>
            </a:r>
            <a:r>
              <a:rPr lang="es-ES_tradnl" b="1" i="1" dirty="0" smtClean="0"/>
              <a:t>  cayana</a:t>
            </a:r>
            <a:endParaRPr lang="es-ES_tradnl" dirty="0" smtClean="0"/>
          </a:p>
          <a:p>
            <a:pPr lvl="0">
              <a:buBlip>
                <a:blip r:embed="rId2"/>
              </a:buBlip>
            </a:pPr>
            <a:r>
              <a:rPr lang="es-ES_tradnl" b="1" dirty="0" smtClean="0">
                <a:solidFill>
                  <a:schemeClr val="accent1">
                    <a:lumMod val="20000"/>
                    <a:lumOff val="80000"/>
                  </a:schemeClr>
                </a:solidFill>
              </a:rPr>
              <a:t>Cuco  </a:t>
            </a:r>
            <a:r>
              <a:rPr lang="es-ES_tradnl" b="1" dirty="0" err="1" smtClean="0">
                <a:solidFill>
                  <a:schemeClr val="accent1">
                    <a:lumMod val="20000"/>
                    <a:lumOff val="80000"/>
                  </a:schemeClr>
                </a:solidFill>
              </a:rPr>
              <a:t>Ventrinegro</a:t>
            </a:r>
            <a:r>
              <a:rPr lang="es-ES_tradnl" b="1" dirty="0" smtClean="0">
                <a:solidFill>
                  <a:schemeClr val="accent1">
                    <a:lumMod val="20000"/>
                    <a:lumOff val="80000"/>
                  </a:schemeClr>
                </a:solidFill>
              </a:rPr>
              <a:t>: </a:t>
            </a:r>
          </a:p>
          <a:p>
            <a:pPr lvl="0">
              <a:buNone/>
            </a:pPr>
            <a:r>
              <a:rPr lang="es-ES_tradnl" b="1" i="1" dirty="0" err="1" smtClean="0"/>
              <a:t>Piaya</a:t>
            </a:r>
            <a:r>
              <a:rPr lang="es-ES_tradnl" b="1" i="1" dirty="0" smtClean="0"/>
              <a:t>  </a:t>
            </a:r>
            <a:r>
              <a:rPr lang="es-ES_tradnl" b="1" i="1" dirty="0" err="1" smtClean="0"/>
              <a:t>melanogaster</a:t>
            </a:r>
            <a:endParaRPr lang="es-ES_tradnl" dirty="0" smtClean="0"/>
          </a:p>
          <a:p>
            <a:pPr lvl="0">
              <a:buBlip>
                <a:blip r:embed="rId2"/>
              </a:buBlip>
            </a:pPr>
            <a:r>
              <a:rPr lang="es-ES_tradnl" b="1" dirty="0" smtClean="0">
                <a:solidFill>
                  <a:schemeClr val="accent1">
                    <a:lumMod val="20000"/>
                    <a:lumOff val="80000"/>
                  </a:schemeClr>
                </a:solidFill>
              </a:rPr>
              <a:t>Cuco Menudo: </a:t>
            </a:r>
          </a:p>
          <a:p>
            <a:pPr lvl="0">
              <a:buNone/>
            </a:pPr>
            <a:r>
              <a:rPr lang="es-ES_tradnl" b="1" i="1" dirty="0" err="1" smtClean="0"/>
              <a:t>Piaya</a:t>
            </a:r>
            <a:r>
              <a:rPr lang="es-ES_tradnl" b="1" i="1" dirty="0" smtClean="0"/>
              <a:t> minuta</a:t>
            </a:r>
          </a:p>
          <a:p>
            <a:endParaRPr lang="es-ES_tradnl" dirty="0" smtClean="0"/>
          </a:p>
        </p:txBody>
      </p:sp>
      <p:sp>
        <p:nvSpPr>
          <p:cNvPr id="5" name="4 Marcador de contenido"/>
          <p:cNvSpPr>
            <a:spLocks noGrp="1"/>
          </p:cNvSpPr>
          <p:nvPr>
            <p:ph sz="half" idx="1"/>
          </p:nvPr>
        </p:nvSpPr>
        <p:spPr>
          <a:xfrm>
            <a:off x="457200" y="1142984"/>
            <a:ext cx="4059936" cy="4953016"/>
          </a:xfrm>
        </p:spPr>
        <p:txBody>
          <a:bodyPr>
            <a:normAutofit/>
          </a:bodyPr>
          <a:lstStyle/>
          <a:p>
            <a:pPr lvl="0">
              <a:buBlip>
                <a:blip r:embed="rId3"/>
              </a:buBlip>
            </a:pPr>
            <a:r>
              <a:rPr lang="es-ES_tradnl" dirty="0" smtClean="0">
                <a:solidFill>
                  <a:srgbClr val="FFFF00"/>
                </a:solidFill>
                <a:latin typeface="Arial Narrow" pitchFamily="34" charset="0"/>
              </a:rPr>
              <a:t>Cucos atractivo predominantemente rufos </a:t>
            </a:r>
          </a:p>
          <a:p>
            <a:pPr lvl="0">
              <a:buBlip>
                <a:blip r:embed="rId3"/>
              </a:buBlip>
            </a:pPr>
            <a:r>
              <a:rPr lang="es-ES_tradnl" dirty="0" smtClean="0">
                <a:solidFill>
                  <a:srgbClr val="FFFF00"/>
                </a:solidFill>
                <a:latin typeface="Arial Narrow" pitchFamily="34" charset="0"/>
              </a:rPr>
              <a:t>Cola  bastante larga y graduada </a:t>
            </a:r>
          </a:p>
          <a:p>
            <a:pPr lvl="0">
              <a:buBlip>
                <a:blip r:embed="rId3"/>
              </a:buBlip>
            </a:pPr>
            <a:r>
              <a:rPr lang="es-ES_tradnl" dirty="0" smtClean="0">
                <a:solidFill>
                  <a:srgbClr val="FFFF00"/>
                </a:solidFill>
                <a:latin typeface="Arial Narrow" pitchFamily="34" charset="0"/>
              </a:rPr>
              <a:t>Hallados principalmente en las bajuras</a:t>
            </a:r>
          </a:p>
          <a:p>
            <a:pPr lvl="0">
              <a:buBlip>
                <a:blip r:embed="rId3"/>
              </a:buBlip>
            </a:pPr>
            <a:r>
              <a:rPr lang="es-ES_tradnl" dirty="0" smtClean="0">
                <a:solidFill>
                  <a:srgbClr val="FFFF00"/>
                </a:solidFill>
                <a:latin typeface="Arial Narrow" pitchFamily="34" charset="0"/>
              </a:rPr>
              <a:t> Tenemos tres especies dentro de este genero</a:t>
            </a:r>
          </a:p>
          <a:p>
            <a:endParaRPr lang="es-ES_tradnl" dirty="0"/>
          </a:p>
        </p:txBody>
      </p:sp>
      <p:pic>
        <p:nvPicPr>
          <p:cNvPr id="7" name="Picture 1" descr="H:\cucos\2127748194_53e90d9685 cayana.jpg"/>
          <p:cNvPicPr>
            <a:picLocks noChangeAspect="1" noChangeArrowheads="1"/>
          </p:cNvPicPr>
          <p:nvPr/>
        </p:nvPicPr>
        <p:blipFill>
          <a:blip r:embed="rId4"/>
          <a:srcRect l="39884" t="14063" r="15540" b="18749"/>
          <a:stretch>
            <a:fillRect/>
          </a:stretch>
        </p:blipFill>
        <p:spPr bwMode="auto">
          <a:xfrm>
            <a:off x="7358082" y="357166"/>
            <a:ext cx="1357322" cy="3071834"/>
          </a:xfrm>
          <a:prstGeom prst="rect">
            <a:avLst/>
          </a:prstGeom>
          <a:noFill/>
        </p:spPr>
      </p:pic>
      <p:pic>
        <p:nvPicPr>
          <p:cNvPr id="8" name="Picture 3" descr="H:\cucos\piamel6975mela.jpg"/>
          <p:cNvPicPr>
            <a:picLocks noChangeAspect="1" noChangeArrowheads="1"/>
          </p:cNvPicPr>
          <p:nvPr/>
        </p:nvPicPr>
        <p:blipFill>
          <a:blip r:embed="rId5"/>
          <a:srcRect l="43500" t="18018" r="29500" b="14414"/>
          <a:stretch>
            <a:fillRect/>
          </a:stretch>
        </p:blipFill>
        <p:spPr bwMode="auto">
          <a:xfrm>
            <a:off x="1428728" y="4500570"/>
            <a:ext cx="1928826" cy="2143140"/>
          </a:xfrm>
          <a:prstGeom prst="rect">
            <a:avLst/>
          </a:prstGeom>
          <a:noFill/>
        </p:spPr>
      </p:pic>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0" y="1428736"/>
            <a:ext cx="5000628" cy="5214974"/>
          </a:xfrm>
        </p:spPr>
        <p:txBody>
          <a:bodyPr>
            <a:normAutofit fontScale="55000" lnSpcReduction="20000"/>
          </a:bodyPr>
          <a:lstStyle/>
          <a:p>
            <a:pPr>
              <a:buBlip>
                <a:blip r:embed="rId2"/>
              </a:buBlip>
            </a:pPr>
            <a:r>
              <a:rPr lang="es-ES_tradnl" dirty="0" smtClean="0">
                <a:latin typeface="Arial Narrow" pitchFamily="34" charset="0"/>
              </a:rPr>
              <a:t> </a:t>
            </a:r>
            <a:r>
              <a:rPr lang="es-ES_tradnl" sz="3100" dirty="0" smtClean="0">
                <a:solidFill>
                  <a:schemeClr val="bg1"/>
                </a:solidFill>
                <a:latin typeface="Arial Narrow" pitchFamily="34" charset="0"/>
              </a:rPr>
              <a:t>hasta los 2000 -2500 msnm,</a:t>
            </a:r>
          </a:p>
          <a:p>
            <a:pPr>
              <a:buBlip>
                <a:blip r:embed="rId2"/>
              </a:buBlip>
            </a:pPr>
            <a:r>
              <a:rPr lang="es-ES_tradnl" sz="3100" dirty="0" smtClean="0">
                <a:solidFill>
                  <a:schemeClr val="bg1"/>
                </a:solidFill>
                <a:latin typeface="Arial Narrow" pitchFamily="34" charset="0"/>
              </a:rPr>
              <a:t> mide 40.5-46cm, extendido en dosel y bordes de bosque y </a:t>
            </a:r>
            <a:r>
              <a:rPr lang="es-ES_tradnl" sz="3100" dirty="0" err="1" smtClean="0">
                <a:solidFill>
                  <a:schemeClr val="bg1"/>
                </a:solidFill>
                <a:latin typeface="Arial Narrow" pitchFamily="34" charset="0"/>
              </a:rPr>
              <a:t>arboledo</a:t>
            </a:r>
            <a:r>
              <a:rPr lang="es-ES_tradnl" sz="3100" dirty="0" smtClean="0">
                <a:solidFill>
                  <a:schemeClr val="bg1"/>
                </a:solidFill>
                <a:latin typeface="Arial Narrow" pitchFamily="34" charset="0"/>
              </a:rPr>
              <a:t> mas húmedos de la bajuras del este y oeste en menor número hasta la zona subtropical.</a:t>
            </a:r>
          </a:p>
          <a:p>
            <a:pPr>
              <a:buBlip>
                <a:blip r:embed="rId2"/>
              </a:buBlip>
            </a:pPr>
            <a:r>
              <a:rPr lang="es-ES_tradnl" sz="3100" dirty="0" smtClean="0">
                <a:solidFill>
                  <a:schemeClr val="bg1"/>
                </a:solidFill>
                <a:latin typeface="Arial Narrow" pitchFamily="34" charset="0"/>
              </a:rPr>
              <a:t> Cuco delgado y grande acostumbra a estar en parejas deslizándose y saltando de rama en rama a veces se moviliza con agilidad y rapidez, generalmente no son difíciles de observar, rara vez vuela grandes distancias prefiere trasladarse corriendo o dando saltos su aleteo es esporádico y débil. </a:t>
            </a:r>
          </a:p>
          <a:p>
            <a:pPr>
              <a:buBlip>
                <a:blip r:embed="rId2"/>
              </a:buBlip>
            </a:pPr>
            <a:r>
              <a:rPr lang="es-ES_tradnl" sz="3100" b="1" dirty="0" smtClean="0">
                <a:solidFill>
                  <a:schemeClr val="bg1"/>
                </a:solidFill>
                <a:latin typeface="Arial Narrow" pitchFamily="34" charset="0"/>
              </a:rPr>
              <a:t>Pico</a:t>
            </a:r>
            <a:r>
              <a:rPr lang="es-ES_tradnl" sz="3100" dirty="0" smtClean="0">
                <a:solidFill>
                  <a:schemeClr val="bg1"/>
                </a:solidFill>
                <a:latin typeface="Arial Narrow" pitchFamily="34" charset="0"/>
              </a:rPr>
              <a:t> cetrino; iris rojo con piel orbital roja o cetrina. Castaño rojizo uniforme por encima que tira a anteado-vinoso más claro en la garganta y pecho; por debajo gris ennegreciéndose hacia el vientre inferior y crissum.</a:t>
            </a:r>
          </a:p>
          <a:p>
            <a:pPr>
              <a:buBlip>
                <a:blip r:embed="rId2"/>
              </a:buBlip>
            </a:pPr>
            <a:r>
              <a:rPr lang="es-ES_tradnl" sz="3100" b="1" dirty="0" smtClean="0">
                <a:solidFill>
                  <a:schemeClr val="bg1"/>
                </a:solidFill>
                <a:latin typeface="Arial Narrow" pitchFamily="34" charset="0"/>
              </a:rPr>
              <a:t>Cola </a:t>
            </a:r>
            <a:r>
              <a:rPr lang="es-ES_tradnl" sz="3100" dirty="0" smtClean="0">
                <a:solidFill>
                  <a:schemeClr val="bg1"/>
                </a:solidFill>
                <a:latin typeface="Arial Narrow" pitchFamily="34" charset="0"/>
              </a:rPr>
              <a:t>muy larga y graduada en la parte de abajo de color negro, timoneras con una amplia punta apical blanco</a:t>
            </a:r>
          </a:p>
          <a:p>
            <a:pPr>
              <a:buBlip>
                <a:blip r:embed="rId2"/>
              </a:buBlip>
            </a:pPr>
            <a:r>
              <a:rPr lang="es-ES_tradnl" sz="3100" b="1" dirty="0" smtClean="0">
                <a:solidFill>
                  <a:schemeClr val="bg1"/>
                </a:solidFill>
                <a:latin typeface="Arial Narrow" pitchFamily="34" charset="0"/>
              </a:rPr>
              <a:t>Voz</a:t>
            </a:r>
            <a:r>
              <a:rPr lang="es-ES_tradnl" sz="3100" dirty="0" smtClean="0">
                <a:solidFill>
                  <a:schemeClr val="bg1"/>
                </a:solidFill>
                <a:latin typeface="Arial Narrow" pitchFamily="34" charset="0"/>
              </a:rPr>
              <a:t>: vocaliza mucho con varios llamados, su canto es una serie de notas </a:t>
            </a:r>
            <a:r>
              <a:rPr lang="es-ES_tradnl" sz="3100" dirty="0" err="1" smtClean="0">
                <a:solidFill>
                  <a:schemeClr val="bg1"/>
                </a:solidFill>
                <a:latin typeface="Arial Narrow" pitchFamily="34" charset="0"/>
              </a:rPr>
              <a:t>rapidas</a:t>
            </a:r>
            <a:r>
              <a:rPr lang="es-ES_tradnl" sz="3100" dirty="0" smtClean="0">
                <a:solidFill>
                  <a:schemeClr val="bg1"/>
                </a:solidFill>
                <a:latin typeface="Arial Narrow" pitchFamily="34" charset="0"/>
              </a:rPr>
              <a:t> “</a:t>
            </a:r>
            <a:r>
              <a:rPr lang="es-ES_tradnl" sz="3100" i="1" dirty="0" err="1" smtClean="0">
                <a:solidFill>
                  <a:schemeClr val="bg1"/>
                </a:solidFill>
                <a:latin typeface="Arial Narrow" pitchFamily="34" charset="0"/>
              </a:rPr>
              <a:t>cuiip</a:t>
            </a:r>
            <a:r>
              <a:rPr lang="es-ES_tradnl" sz="3100" i="1" dirty="0" smtClean="0">
                <a:solidFill>
                  <a:schemeClr val="bg1"/>
                </a:solidFill>
                <a:latin typeface="Arial Narrow" pitchFamily="34" charset="0"/>
              </a:rPr>
              <a:t>” o “</a:t>
            </a:r>
            <a:r>
              <a:rPr lang="es-ES_tradnl" sz="3100" i="1" dirty="0" err="1" smtClean="0">
                <a:solidFill>
                  <a:schemeClr val="bg1"/>
                </a:solidFill>
                <a:latin typeface="Arial Narrow" pitchFamily="34" charset="0"/>
              </a:rPr>
              <a:t>cuiiyp”</a:t>
            </a:r>
            <a:r>
              <a:rPr lang="es-ES_tradnl" sz="3100" dirty="0" err="1" smtClean="0">
                <a:solidFill>
                  <a:schemeClr val="bg1"/>
                </a:solidFill>
                <a:latin typeface="Arial Narrow" pitchFamily="34" charset="0"/>
              </a:rPr>
              <a:t>a</a:t>
            </a:r>
            <a:r>
              <a:rPr lang="es-ES_tradnl" sz="3100" dirty="0" smtClean="0">
                <a:solidFill>
                  <a:schemeClr val="bg1"/>
                </a:solidFill>
                <a:latin typeface="Arial Narrow" pitchFamily="34" charset="0"/>
              </a:rPr>
              <a:t> menudo retirados por periodos dilatados . Los llamado mas característico incluye un “¡</a:t>
            </a:r>
            <a:r>
              <a:rPr lang="es-ES_tradnl" sz="3100" i="1" dirty="0" err="1" smtClean="0">
                <a:solidFill>
                  <a:schemeClr val="bg1"/>
                </a:solidFill>
                <a:latin typeface="Arial Narrow" pitchFamily="34" charset="0"/>
              </a:rPr>
              <a:t>chiik</a:t>
            </a:r>
            <a:r>
              <a:rPr lang="es-ES_tradnl" sz="3100" i="1" dirty="0" smtClean="0">
                <a:solidFill>
                  <a:schemeClr val="bg1"/>
                </a:solidFill>
                <a:latin typeface="Arial Narrow" pitchFamily="34" charset="0"/>
              </a:rPr>
              <a:t>! </a:t>
            </a:r>
            <a:r>
              <a:rPr lang="es-ES_tradnl" sz="3100" i="1" dirty="0" err="1" smtClean="0">
                <a:solidFill>
                  <a:schemeClr val="bg1"/>
                </a:solidFill>
                <a:latin typeface="Arial Narrow" pitchFamily="34" charset="0"/>
              </a:rPr>
              <a:t>cuahh</a:t>
            </a:r>
            <a:r>
              <a:rPr lang="es-ES_tradnl" sz="3100" i="1" dirty="0" smtClean="0">
                <a:solidFill>
                  <a:schemeClr val="bg1"/>
                </a:solidFill>
                <a:latin typeface="Arial Narrow" pitchFamily="34" charset="0"/>
              </a:rPr>
              <a:t>”</a:t>
            </a:r>
            <a:r>
              <a:rPr lang="es-ES_tradnl" sz="3100" dirty="0" smtClean="0">
                <a:solidFill>
                  <a:schemeClr val="bg1"/>
                </a:solidFill>
                <a:latin typeface="Arial Narrow" pitchFamily="34" charset="0"/>
              </a:rPr>
              <a:t> abrupto y estridente y un “</a:t>
            </a:r>
            <a:r>
              <a:rPr lang="es-ES_tradnl" sz="3100" dirty="0" err="1" smtClean="0">
                <a:solidFill>
                  <a:schemeClr val="bg1"/>
                </a:solidFill>
                <a:latin typeface="Arial Narrow" pitchFamily="34" charset="0"/>
              </a:rPr>
              <a:t>guiiyadidu</a:t>
            </a:r>
            <a:r>
              <a:rPr lang="es-ES_tradnl" sz="3100" dirty="0" smtClean="0">
                <a:solidFill>
                  <a:schemeClr val="bg1"/>
                </a:solidFill>
                <a:latin typeface="Arial Narrow" pitchFamily="34" charset="0"/>
              </a:rPr>
              <a:t>” nasal </a:t>
            </a:r>
          </a:p>
          <a:p>
            <a:endParaRPr lang="es-ES_tradnl" dirty="0"/>
          </a:p>
        </p:txBody>
      </p:sp>
      <p:sp>
        <p:nvSpPr>
          <p:cNvPr id="5" name="4 Título"/>
          <p:cNvSpPr>
            <a:spLocks noGrp="1"/>
          </p:cNvSpPr>
          <p:nvPr>
            <p:ph type="title"/>
          </p:nvPr>
        </p:nvSpPr>
        <p:spPr>
          <a:xfrm>
            <a:off x="1000100" y="214290"/>
            <a:ext cx="6715172" cy="11573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s-ES_tradnl" b="1" dirty="0" smtClean="0"/>
              <a:t/>
            </a:r>
            <a:br>
              <a:rPr lang="es-ES_tradnl" b="1" dirty="0" smtClean="0"/>
            </a:br>
            <a:r>
              <a:rPr lang="es-ES_tradnl" sz="5300" b="1" dirty="0" smtClean="0">
                <a:latin typeface="Jokerman" pitchFamily="82" charset="0"/>
              </a:rPr>
              <a:t>Cuco    Ardilla</a:t>
            </a:r>
            <a:r>
              <a:rPr lang="es-ES_tradnl" sz="5300" b="1" i="1" dirty="0" smtClean="0">
                <a:latin typeface="Jokerman" pitchFamily="82" charset="0"/>
              </a:rPr>
              <a:t/>
            </a:r>
            <a:br>
              <a:rPr lang="es-ES_tradnl" sz="5300" b="1" i="1" dirty="0" smtClean="0">
                <a:latin typeface="Jokerman" pitchFamily="82" charset="0"/>
              </a:rPr>
            </a:br>
            <a:r>
              <a:rPr lang="es-ES_tradnl" sz="5300" b="1" i="1" dirty="0" err="1" smtClean="0">
                <a:latin typeface="Arial Narrow" pitchFamily="34" charset="0"/>
              </a:rPr>
              <a:t>Piaya</a:t>
            </a:r>
            <a:r>
              <a:rPr lang="es-ES_tradnl" sz="5300" b="1" i="1" dirty="0" smtClean="0">
                <a:latin typeface="Arial Narrow" pitchFamily="34" charset="0"/>
              </a:rPr>
              <a:t>   cayana</a:t>
            </a:r>
            <a:r>
              <a:rPr lang="es-ES_tradnl" dirty="0" smtClean="0"/>
              <a:t/>
            </a:r>
            <a:br>
              <a:rPr lang="es-ES_tradnl" dirty="0" smtClean="0"/>
            </a:br>
            <a:endParaRPr lang="es-ES_tradnl" dirty="0"/>
          </a:p>
        </p:txBody>
      </p:sp>
      <p:pic>
        <p:nvPicPr>
          <p:cNvPr id="11266" name="Picture 2" descr="H:\cucos\IMAGEDBcayana.jpg"/>
          <p:cNvPicPr>
            <a:picLocks noChangeAspect="1" noChangeArrowheads="1"/>
          </p:cNvPicPr>
          <p:nvPr/>
        </p:nvPicPr>
        <p:blipFill>
          <a:blip r:embed="rId3"/>
          <a:srcRect l="17798" t="17187" r="18836" b="7812"/>
          <a:stretch>
            <a:fillRect/>
          </a:stretch>
        </p:blipFill>
        <p:spPr bwMode="auto">
          <a:xfrm>
            <a:off x="4929190" y="1500174"/>
            <a:ext cx="3857652" cy="507209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48200" y="1428736"/>
            <a:ext cx="4352956" cy="5214974"/>
          </a:xfrm>
        </p:spPr>
        <p:txBody>
          <a:bodyPr>
            <a:normAutofit fontScale="77500" lnSpcReduction="20000"/>
          </a:bodyPr>
          <a:lstStyle/>
          <a:p>
            <a:pPr>
              <a:buBlip>
                <a:blip r:embed="rId2"/>
              </a:buBlip>
            </a:pPr>
            <a:r>
              <a:rPr lang="es-ES_tradnl" dirty="0" smtClean="0">
                <a:latin typeface="Arial Narrow" pitchFamily="34" charset="0"/>
              </a:rPr>
              <a:t>Se encuentra debajo de los 400 msnm, mide 38-40.5cm, escasos y quizá localistas en dosel de bosque de tierra firme en las bajuras del este</a:t>
            </a:r>
          </a:p>
          <a:p>
            <a:pPr>
              <a:buBlip>
                <a:blip r:embed="rId2"/>
              </a:buBlip>
            </a:pPr>
            <a:r>
              <a:rPr lang="es-ES_tradnl" b="1" dirty="0" smtClean="0">
                <a:latin typeface="Arial Narrow" pitchFamily="34" charset="0"/>
              </a:rPr>
              <a:t>Pico</a:t>
            </a:r>
            <a:r>
              <a:rPr lang="es-ES_tradnl" dirty="0" smtClean="0">
                <a:latin typeface="Arial Narrow" pitchFamily="34" charset="0"/>
              </a:rPr>
              <a:t> cárdeno encendido; iris rojo oscuro con piel orbital azul y lunar amarillo delante del ojo. </a:t>
            </a:r>
            <a:r>
              <a:rPr lang="es-ES_tradnl" b="1" dirty="0" smtClean="0">
                <a:latin typeface="Arial Narrow" pitchFamily="34" charset="0"/>
              </a:rPr>
              <a:t>Corona </a:t>
            </a:r>
            <a:r>
              <a:rPr lang="es-ES_tradnl" dirty="0" smtClean="0">
                <a:latin typeface="Arial Narrow" pitchFamily="34" charset="0"/>
              </a:rPr>
              <a:t>gris contrasta con la región dorsal rufa, garganta y pecho </a:t>
            </a:r>
            <a:r>
              <a:rPr lang="es-ES_tradnl" dirty="0" err="1" smtClean="0">
                <a:latin typeface="Arial Narrow" pitchFamily="34" charset="0"/>
              </a:rPr>
              <a:t>rufocanela</a:t>
            </a:r>
            <a:r>
              <a:rPr lang="es-ES_tradnl" dirty="0" smtClean="0">
                <a:latin typeface="Arial Narrow" pitchFamily="34" charset="0"/>
              </a:rPr>
              <a:t> volviéndose seño hacia el vientre y crissum.</a:t>
            </a:r>
          </a:p>
          <a:p>
            <a:pPr>
              <a:buBlip>
                <a:blip r:embed="rId2"/>
              </a:buBlip>
            </a:pPr>
            <a:r>
              <a:rPr lang="es-ES_tradnl" b="1" dirty="0" smtClean="0">
                <a:latin typeface="Arial Narrow" pitchFamily="34" charset="0"/>
              </a:rPr>
              <a:t>Cola </a:t>
            </a:r>
            <a:r>
              <a:rPr lang="es-ES_tradnl" dirty="0" smtClean="0">
                <a:latin typeface="Arial Narrow" pitchFamily="34" charset="0"/>
              </a:rPr>
              <a:t>en la parte de inferior de color negro, timoneras con amplia punta apical blanca visible desde abajo </a:t>
            </a:r>
          </a:p>
          <a:p>
            <a:pPr>
              <a:buBlip>
                <a:blip r:embed="rId2"/>
              </a:buBlip>
            </a:pPr>
            <a:r>
              <a:rPr lang="es-ES_tradnl" dirty="0" smtClean="0">
                <a:latin typeface="Arial Narrow" pitchFamily="34" charset="0"/>
              </a:rPr>
              <a:t>Voz: no muy vocalizada su canto característico es un “</a:t>
            </a:r>
            <a:r>
              <a:rPr lang="es-ES_tradnl" i="1" dirty="0" err="1" smtClean="0">
                <a:latin typeface="Arial Narrow" pitchFamily="34" charset="0"/>
              </a:rPr>
              <a:t>dyerii-dyu</a:t>
            </a:r>
            <a:r>
              <a:rPr lang="es-ES_tradnl" i="1" dirty="0" smtClean="0">
                <a:latin typeface="Arial Narrow" pitchFamily="34" charset="0"/>
              </a:rPr>
              <a:t>, </a:t>
            </a:r>
            <a:r>
              <a:rPr lang="es-ES_tradnl" i="1" dirty="0" err="1" smtClean="0">
                <a:latin typeface="Arial Narrow" pitchFamily="34" charset="0"/>
              </a:rPr>
              <a:t>dyrii-dyu</a:t>
            </a:r>
            <a:r>
              <a:rPr lang="es-ES_tradnl" i="1" dirty="0" smtClean="0">
                <a:latin typeface="Arial Narrow" pitchFamily="34" charset="0"/>
              </a:rPr>
              <a:t>, </a:t>
            </a:r>
            <a:r>
              <a:rPr lang="es-ES_tradnl" i="1" dirty="0" err="1" smtClean="0">
                <a:latin typeface="Arial Narrow" pitchFamily="34" charset="0"/>
              </a:rPr>
              <a:t>dyerii-dyu</a:t>
            </a:r>
            <a:r>
              <a:rPr lang="es-ES_tradnl" i="1" dirty="0" smtClean="0">
                <a:latin typeface="Arial Narrow" pitchFamily="34" charset="0"/>
              </a:rPr>
              <a:t>, </a:t>
            </a:r>
            <a:r>
              <a:rPr lang="es-ES_tradnl" i="1" dirty="0" err="1" smtClean="0">
                <a:latin typeface="Arial Narrow" pitchFamily="34" charset="0"/>
              </a:rPr>
              <a:t>dyerii-dyu</a:t>
            </a:r>
            <a:r>
              <a:rPr lang="es-ES_tradnl" dirty="0" smtClean="0">
                <a:latin typeface="Arial Narrow" pitchFamily="34" charset="0"/>
              </a:rPr>
              <a:t>,” repetidos por uno o más minutos también producen gruñidos tenues.</a:t>
            </a:r>
          </a:p>
          <a:p>
            <a:endParaRPr lang="es-ES_tradnl" dirty="0"/>
          </a:p>
        </p:txBody>
      </p:sp>
      <p:sp>
        <p:nvSpPr>
          <p:cNvPr id="5" name="4 Rectángulo redondeado"/>
          <p:cNvSpPr/>
          <p:nvPr/>
        </p:nvSpPr>
        <p:spPr>
          <a:xfrm>
            <a:off x="1428728" y="214290"/>
            <a:ext cx="607223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b="1" dirty="0">
                <a:latin typeface="Jokerman" pitchFamily="82" charset="0"/>
              </a:rPr>
              <a:t>Cuco </a:t>
            </a:r>
            <a:r>
              <a:rPr lang="es-ES_tradnl" sz="3200" b="1" dirty="0" err="1" smtClean="0">
                <a:latin typeface="Jokerman" pitchFamily="82" charset="0"/>
              </a:rPr>
              <a:t>Ventrinegro</a:t>
            </a:r>
            <a:endParaRPr lang="es-ES_tradnl" sz="3200" b="1" dirty="0" smtClean="0">
              <a:latin typeface="Jokerman" pitchFamily="82" charset="0"/>
            </a:endParaRPr>
          </a:p>
          <a:p>
            <a:pPr algn="ctr"/>
            <a:r>
              <a:rPr lang="es-ES_tradnl" sz="3200" b="1" i="1" dirty="0" err="1" smtClean="0">
                <a:latin typeface="Arial Narrow" pitchFamily="34" charset="0"/>
              </a:rPr>
              <a:t>Piaya</a:t>
            </a:r>
            <a:r>
              <a:rPr lang="es-ES_tradnl" sz="3200" b="1" i="1" dirty="0" smtClean="0">
                <a:latin typeface="Arial Narrow" pitchFamily="34" charset="0"/>
              </a:rPr>
              <a:t> </a:t>
            </a:r>
            <a:r>
              <a:rPr lang="es-ES_tradnl" sz="3200" b="1" i="1" dirty="0" err="1">
                <a:latin typeface="Arial Narrow" pitchFamily="34" charset="0"/>
              </a:rPr>
              <a:t>melanogaster</a:t>
            </a:r>
            <a:endParaRPr lang="es-ES_tradnl" sz="3200" dirty="0">
              <a:latin typeface="Arial Narrow" pitchFamily="34" charset="0"/>
            </a:endParaRPr>
          </a:p>
        </p:txBody>
      </p:sp>
      <p:pic>
        <p:nvPicPr>
          <p:cNvPr id="10245" name="Picture 5" descr="H:\cucos\pyimel22611melano.jpg"/>
          <p:cNvPicPr>
            <a:picLocks noChangeAspect="1" noChangeArrowheads="1"/>
          </p:cNvPicPr>
          <p:nvPr/>
        </p:nvPicPr>
        <p:blipFill>
          <a:blip r:embed="rId3"/>
          <a:srcRect l="6379" t="19062" r="19043" b="11562"/>
          <a:stretch>
            <a:fillRect/>
          </a:stretch>
        </p:blipFill>
        <p:spPr bwMode="auto">
          <a:xfrm>
            <a:off x="357158" y="1142984"/>
            <a:ext cx="3786214" cy="5286412"/>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204898"/>
          </a:xfrm>
        </p:spPr>
        <p:txBody>
          <a:bodyPr>
            <a:normAutofit/>
          </a:bodyPr>
          <a:lstStyle/>
          <a:p>
            <a:r>
              <a:rPr lang="es-ES_tradnl" sz="4400" b="1" dirty="0" err="1" smtClean="0">
                <a:solidFill>
                  <a:srgbClr val="FFC000"/>
                </a:solidFill>
                <a:latin typeface="Jokerman" pitchFamily="82" charset="0"/>
              </a:rPr>
              <a:t>Crotophaga</a:t>
            </a:r>
            <a:r>
              <a:rPr lang="es-ES_tradnl" sz="4400" b="1" dirty="0" smtClean="0">
                <a:solidFill>
                  <a:srgbClr val="FFC000"/>
                </a:solidFill>
                <a:latin typeface="Jokerman" pitchFamily="82" charset="0"/>
              </a:rPr>
              <a:t>---</a:t>
            </a:r>
            <a:r>
              <a:rPr lang="es-ES_tradnl" sz="4400" dirty="0" smtClean="0">
                <a:solidFill>
                  <a:srgbClr val="FFC000"/>
                </a:solidFill>
                <a:latin typeface="Jokerman" pitchFamily="82" charset="0"/>
              </a:rPr>
              <a:t> Garrapateros</a:t>
            </a:r>
            <a:endParaRPr lang="es-ES_tradnl" sz="4400" dirty="0">
              <a:solidFill>
                <a:srgbClr val="FFC000"/>
              </a:solidFill>
              <a:latin typeface="Jokerman" pitchFamily="82" charset="0"/>
            </a:endParaRPr>
          </a:p>
        </p:txBody>
      </p:sp>
      <p:sp>
        <p:nvSpPr>
          <p:cNvPr id="3" name="2 Marcador de contenido"/>
          <p:cNvSpPr>
            <a:spLocks noGrp="1"/>
          </p:cNvSpPr>
          <p:nvPr>
            <p:ph sz="half" idx="1"/>
          </p:nvPr>
        </p:nvSpPr>
        <p:spPr>
          <a:xfrm>
            <a:off x="285720" y="1857364"/>
            <a:ext cx="4274250" cy="4572000"/>
          </a:xfrm>
        </p:spPr>
        <p:txBody>
          <a:bodyPr>
            <a:normAutofit fontScale="92500"/>
          </a:bodyPr>
          <a:lstStyle/>
          <a:p>
            <a:pPr lvl="0">
              <a:buNone/>
            </a:pPr>
            <a:endParaRPr lang="es-ES_tradnl" dirty="0" smtClean="0"/>
          </a:p>
          <a:p>
            <a:pPr lvl="0">
              <a:buBlip>
                <a:blip r:embed="rId2"/>
              </a:buBlip>
            </a:pPr>
            <a:r>
              <a:rPr lang="es-ES_tradnl" dirty="0" err="1" smtClean="0">
                <a:solidFill>
                  <a:srgbClr val="0000FF"/>
                </a:solidFill>
                <a:latin typeface="Arial Narrow" pitchFamily="34" charset="0"/>
              </a:rPr>
              <a:t>Cuculidos</a:t>
            </a:r>
            <a:r>
              <a:rPr lang="es-ES_tradnl" dirty="0" smtClean="0">
                <a:solidFill>
                  <a:srgbClr val="0000FF"/>
                </a:solidFill>
                <a:latin typeface="Arial Narrow" pitchFamily="34" charset="0"/>
              </a:rPr>
              <a:t> conspicuos, negros por entero con pico comprimido lateralmente</a:t>
            </a:r>
          </a:p>
          <a:p>
            <a:pPr lvl="0">
              <a:buBlip>
                <a:blip r:embed="rId2"/>
              </a:buBlip>
            </a:pPr>
            <a:r>
              <a:rPr lang="es-ES_tradnl" dirty="0" smtClean="0">
                <a:solidFill>
                  <a:srgbClr val="0000FF"/>
                </a:solidFill>
                <a:latin typeface="Arial Narrow" pitchFamily="34" charset="0"/>
              </a:rPr>
              <a:t>Cola larga se distribuyen en campos abiertos cerca del agua</a:t>
            </a:r>
          </a:p>
          <a:p>
            <a:pPr lvl="0">
              <a:buBlip>
                <a:blip r:embed="rId2"/>
              </a:buBlip>
            </a:pPr>
            <a:r>
              <a:rPr lang="es-ES_tradnl" dirty="0" smtClean="0">
                <a:solidFill>
                  <a:srgbClr val="0000FF"/>
                </a:solidFill>
                <a:latin typeface="Arial Narrow" pitchFamily="34" charset="0"/>
              </a:rPr>
              <a:t>Anidan comunalmente grupos comparten el cuidado e incubación de las crías.</a:t>
            </a:r>
          </a:p>
          <a:p>
            <a:pPr lvl="0">
              <a:buBlip>
                <a:blip r:embed="rId2"/>
              </a:buBlip>
            </a:pPr>
            <a:r>
              <a:rPr lang="es-ES_tradnl" dirty="0" smtClean="0">
                <a:solidFill>
                  <a:srgbClr val="0000FF"/>
                </a:solidFill>
                <a:latin typeface="Arial Narrow" pitchFamily="34" charset="0"/>
              </a:rPr>
              <a:t>Tenemos cuatro especies dentro de este genero</a:t>
            </a:r>
          </a:p>
        </p:txBody>
      </p:sp>
      <p:sp>
        <p:nvSpPr>
          <p:cNvPr id="4" name="3 Marcador de contenido"/>
          <p:cNvSpPr>
            <a:spLocks noGrp="1"/>
          </p:cNvSpPr>
          <p:nvPr>
            <p:ph sz="half" idx="2"/>
          </p:nvPr>
        </p:nvSpPr>
        <p:spPr>
          <a:xfrm>
            <a:off x="5000628" y="1524000"/>
            <a:ext cx="3707508" cy="3833826"/>
          </a:xfrm>
        </p:spPr>
        <p:txBody>
          <a:bodyPr>
            <a:normAutofit fontScale="92500"/>
          </a:bodyPr>
          <a:lstStyle/>
          <a:p>
            <a:pPr lvl="0">
              <a:buBlip>
                <a:blip r:embed="rId3"/>
              </a:buBlip>
            </a:pPr>
            <a:r>
              <a:rPr lang="es-ES_tradnl" b="1" dirty="0" smtClean="0">
                <a:solidFill>
                  <a:srgbClr val="FF00FF"/>
                </a:solidFill>
                <a:latin typeface="Arial Narrow" pitchFamily="34" charset="0"/>
              </a:rPr>
              <a:t>Garrapatero Mayor: </a:t>
            </a:r>
            <a:r>
              <a:rPr lang="es-ES_tradnl" b="1" i="1" dirty="0" err="1" smtClean="0">
                <a:latin typeface="Arial Narrow" pitchFamily="34" charset="0"/>
              </a:rPr>
              <a:t>Crotophaga</a:t>
            </a:r>
            <a:r>
              <a:rPr lang="es-ES_tradnl" b="1" i="1" dirty="0" smtClean="0">
                <a:latin typeface="Arial Narrow" pitchFamily="34" charset="0"/>
              </a:rPr>
              <a:t>  </a:t>
            </a:r>
            <a:r>
              <a:rPr lang="es-ES_tradnl" b="1" i="1" dirty="0" err="1" smtClean="0">
                <a:latin typeface="Arial Narrow" pitchFamily="34" charset="0"/>
              </a:rPr>
              <a:t>major</a:t>
            </a:r>
            <a:endParaRPr lang="es-ES_tradnl" dirty="0" smtClean="0">
              <a:latin typeface="Arial Narrow" pitchFamily="34" charset="0"/>
            </a:endParaRPr>
          </a:p>
          <a:p>
            <a:pPr lvl="0">
              <a:buBlip>
                <a:blip r:embed="rId3"/>
              </a:buBlip>
            </a:pPr>
            <a:r>
              <a:rPr lang="es-ES_tradnl" b="1" dirty="0" smtClean="0">
                <a:solidFill>
                  <a:srgbClr val="FF00FF"/>
                </a:solidFill>
                <a:latin typeface="Arial Narrow" pitchFamily="34" charset="0"/>
              </a:rPr>
              <a:t>Garrapatero </a:t>
            </a:r>
            <a:r>
              <a:rPr lang="es-ES_tradnl" b="1" dirty="0" err="1" smtClean="0">
                <a:solidFill>
                  <a:srgbClr val="FF00FF"/>
                </a:solidFill>
                <a:latin typeface="Arial Narrow" pitchFamily="34" charset="0"/>
              </a:rPr>
              <a:t>Piquiliso</a:t>
            </a:r>
            <a:r>
              <a:rPr lang="es-ES_tradnl" b="1" dirty="0" smtClean="0">
                <a:solidFill>
                  <a:srgbClr val="FF00FF"/>
                </a:solidFill>
                <a:latin typeface="Arial Narrow" pitchFamily="34" charset="0"/>
              </a:rPr>
              <a:t>: </a:t>
            </a:r>
            <a:r>
              <a:rPr lang="es-ES_tradnl" b="1" i="1" dirty="0" err="1" smtClean="0">
                <a:latin typeface="Arial Narrow" pitchFamily="34" charset="0"/>
              </a:rPr>
              <a:t>Crotophaga</a:t>
            </a:r>
            <a:r>
              <a:rPr lang="es-ES_tradnl" b="1" i="1" dirty="0" smtClean="0">
                <a:latin typeface="Arial Narrow" pitchFamily="34" charset="0"/>
              </a:rPr>
              <a:t>  </a:t>
            </a:r>
            <a:r>
              <a:rPr lang="es-ES_tradnl" b="1" i="1" dirty="0" err="1" smtClean="0">
                <a:latin typeface="Arial Narrow" pitchFamily="34" charset="0"/>
              </a:rPr>
              <a:t>ani</a:t>
            </a:r>
            <a:endParaRPr lang="es-ES_tradnl" dirty="0" smtClean="0">
              <a:latin typeface="Arial Narrow" pitchFamily="34" charset="0"/>
            </a:endParaRPr>
          </a:p>
          <a:p>
            <a:pPr lvl="0">
              <a:buBlip>
                <a:blip r:embed="rId3"/>
              </a:buBlip>
            </a:pPr>
            <a:r>
              <a:rPr lang="es-ES_tradnl" b="1" dirty="0" smtClean="0">
                <a:solidFill>
                  <a:srgbClr val="FF00FF"/>
                </a:solidFill>
                <a:latin typeface="Arial Narrow" pitchFamily="34" charset="0"/>
              </a:rPr>
              <a:t>Garrapatero </a:t>
            </a:r>
            <a:r>
              <a:rPr lang="es-ES_tradnl" b="1" dirty="0" err="1" smtClean="0">
                <a:solidFill>
                  <a:srgbClr val="FF00FF"/>
                </a:solidFill>
                <a:latin typeface="Arial Narrow" pitchFamily="34" charset="0"/>
              </a:rPr>
              <a:t>Piquiestriado</a:t>
            </a:r>
            <a:r>
              <a:rPr lang="es-ES_tradnl" b="1" dirty="0" smtClean="0">
                <a:solidFill>
                  <a:srgbClr val="FF00FF"/>
                </a:solidFill>
                <a:latin typeface="Arial Narrow" pitchFamily="34" charset="0"/>
              </a:rPr>
              <a:t>: </a:t>
            </a:r>
            <a:r>
              <a:rPr lang="es-ES_tradnl" b="1" i="1" dirty="0" err="1" smtClean="0">
                <a:latin typeface="Arial Narrow" pitchFamily="34" charset="0"/>
              </a:rPr>
              <a:t>Crotophaga</a:t>
            </a:r>
            <a:r>
              <a:rPr lang="es-ES_tradnl" b="1" i="1" dirty="0" smtClean="0">
                <a:latin typeface="Arial Narrow" pitchFamily="34" charset="0"/>
              </a:rPr>
              <a:t> </a:t>
            </a:r>
            <a:r>
              <a:rPr lang="es-ES_tradnl" b="1" i="1" dirty="0" err="1" smtClean="0">
                <a:latin typeface="Arial Narrow" pitchFamily="34" charset="0"/>
              </a:rPr>
              <a:t>sulcirostris</a:t>
            </a:r>
            <a:endParaRPr lang="es-ES_tradnl" dirty="0" smtClean="0">
              <a:latin typeface="Arial Narrow" pitchFamily="34" charset="0"/>
            </a:endParaRPr>
          </a:p>
          <a:p>
            <a:pPr>
              <a:buBlip>
                <a:blip r:embed="rId3"/>
              </a:buBlip>
            </a:pPr>
            <a:r>
              <a:rPr lang="es-ES_tradnl" b="1" dirty="0" smtClean="0">
                <a:solidFill>
                  <a:srgbClr val="FF00FF"/>
                </a:solidFill>
                <a:latin typeface="Arial Narrow" pitchFamily="34" charset="0"/>
              </a:rPr>
              <a:t>Cuclillo </a:t>
            </a:r>
            <a:r>
              <a:rPr lang="es-ES_tradnl" b="1" dirty="0" err="1" smtClean="0">
                <a:solidFill>
                  <a:srgbClr val="FF00FF"/>
                </a:solidFill>
                <a:latin typeface="Arial Narrow" pitchFamily="34" charset="0"/>
              </a:rPr>
              <a:t>Crespin</a:t>
            </a:r>
            <a:r>
              <a:rPr lang="es-ES_tradnl" b="1" dirty="0" smtClean="0">
                <a:solidFill>
                  <a:srgbClr val="FF00FF"/>
                </a:solidFill>
                <a:latin typeface="Arial Narrow" pitchFamily="34" charset="0"/>
              </a:rPr>
              <a:t>;</a:t>
            </a:r>
            <a:r>
              <a:rPr lang="es-ES_tradnl" b="1" i="1" dirty="0" smtClean="0">
                <a:solidFill>
                  <a:srgbClr val="FF00FF"/>
                </a:solidFill>
                <a:latin typeface="Arial Narrow" pitchFamily="34" charset="0"/>
              </a:rPr>
              <a:t> </a:t>
            </a:r>
          </a:p>
          <a:p>
            <a:pPr>
              <a:buNone/>
            </a:pPr>
            <a:r>
              <a:rPr lang="es-ES_tradnl" b="1" i="1" dirty="0" smtClean="0">
                <a:solidFill>
                  <a:srgbClr val="FF00FF"/>
                </a:solidFill>
                <a:latin typeface="Arial Narrow" pitchFamily="34" charset="0"/>
              </a:rPr>
              <a:t>                         </a:t>
            </a:r>
            <a:r>
              <a:rPr lang="es-ES_tradnl" b="1" i="1" dirty="0" smtClean="0">
                <a:latin typeface="Arial Narrow" pitchFamily="34" charset="0"/>
              </a:rPr>
              <a:t>Tapera </a:t>
            </a:r>
            <a:r>
              <a:rPr lang="es-ES_tradnl" b="1" i="1" dirty="0" err="1" smtClean="0">
                <a:latin typeface="Arial Narrow" pitchFamily="34" charset="0"/>
              </a:rPr>
              <a:t>naevia</a:t>
            </a:r>
            <a:endParaRPr lang="es-ES_tradnl" dirty="0" smtClean="0">
              <a:latin typeface="Arial Narrow" pitchFamily="34" charset="0"/>
            </a:endParaRPr>
          </a:p>
          <a:p>
            <a:endParaRPr lang="es-ES_tradnl" dirty="0"/>
          </a:p>
        </p:txBody>
      </p:sp>
      <p:pic>
        <p:nvPicPr>
          <p:cNvPr id="6" name="Picture 4" descr="H:\cucos\col14mayor.jpg"/>
          <p:cNvPicPr>
            <a:picLocks noChangeAspect="1" noChangeArrowheads="1"/>
          </p:cNvPicPr>
          <p:nvPr/>
        </p:nvPicPr>
        <p:blipFill>
          <a:blip r:embed="rId4"/>
          <a:srcRect l="33824" t="9804" r="29411" b="31372"/>
          <a:stretch>
            <a:fillRect/>
          </a:stretch>
        </p:blipFill>
        <p:spPr bwMode="auto">
          <a:xfrm>
            <a:off x="4286248" y="4429132"/>
            <a:ext cx="2357454" cy="2143140"/>
          </a:xfrm>
          <a:prstGeom prst="rect">
            <a:avLst/>
          </a:prstGeom>
          <a:noFill/>
        </p:spPr>
      </p:pic>
      <p:pic>
        <p:nvPicPr>
          <p:cNvPr id="7" name="Picture 1" descr="H:\cucos\18_ Garrapatero_ Crotophaga ani_.jpg"/>
          <p:cNvPicPr>
            <a:picLocks noChangeAspect="1" noChangeArrowheads="1"/>
          </p:cNvPicPr>
          <p:nvPr/>
        </p:nvPicPr>
        <p:blipFill>
          <a:blip r:embed="rId5"/>
          <a:srcRect l="15418" t="10278" r="5567" b="17773"/>
          <a:stretch>
            <a:fillRect/>
          </a:stretch>
        </p:blipFill>
        <p:spPr bwMode="auto">
          <a:xfrm>
            <a:off x="285720" y="1214422"/>
            <a:ext cx="2405930" cy="1071570"/>
          </a:xfrm>
          <a:prstGeom prst="rect">
            <a:avLst/>
          </a:prstGeom>
          <a:noFill/>
        </p:spPr>
      </p:pic>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180</TotalTime>
  <Words>1730</Words>
  <Application>Microsoft Office PowerPoint</Application>
  <PresentationFormat>Presentación en pantalla (4:3)</PresentationFormat>
  <Paragraphs>142</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 Narrow</vt:lpstr>
      <vt:lpstr>Constantia</vt:lpstr>
      <vt:lpstr>Jokerman</vt:lpstr>
      <vt:lpstr>Wingdings 2</vt:lpstr>
      <vt:lpstr>Papel</vt:lpstr>
      <vt:lpstr>ORDEN: CUCULIFORMES  FAMILIA: CUCULIDAE</vt:lpstr>
      <vt:lpstr>CARACTERISTICAS </vt:lpstr>
      <vt:lpstr>     Coccyzus   --   Cuclillos</vt:lpstr>
      <vt:lpstr>Presentación de PowerPoint</vt:lpstr>
      <vt:lpstr>Presentación de PowerPoint</vt:lpstr>
      <vt:lpstr>Piaya--- Cucos</vt:lpstr>
      <vt:lpstr> Cuco    Ardilla Piaya   cayana </vt:lpstr>
      <vt:lpstr>Presentación de PowerPoint</vt:lpstr>
      <vt:lpstr>Crotophaga--- Garrapateros</vt:lpstr>
      <vt:lpstr>Presentación de PowerPoint</vt:lpstr>
      <vt:lpstr>Presentación de PowerPoint</vt:lpstr>
      <vt:lpstr>  Dromococcyx --- Cucos</vt:lpstr>
      <vt:lpstr>Presentación de PowerPoint</vt:lpstr>
      <vt:lpstr>Presentación de PowerPoint</vt:lpstr>
      <vt:lpstr>Neomorphus --  Cucos Hormigueros.</vt:lpstr>
      <vt:lpstr>Presentación de PowerPoint</vt:lpstr>
      <vt:lpstr>Presentación de PowerPoint</vt:lpstr>
    </vt:vector>
  </TitlesOfParts>
  <Company>Windows 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ORDEN: CUCULIFORMES  FAMILIA: CUCULIDAE</dc:title>
  <dc:creator>WinuE</dc:creator>
  <cp:lastModifiedBy>SPEEDMIND</cp:lastModifiedBy>
  <cp:revision>31</cp:revision>
  <dcterms:created xsi:type="dcterms:W3CDTF">2010-05-15T23:15:23Z</dcterms:created>
  <dcterms:modified xsi:type="dcterms:W3CDTF">2025-01-13T12:40:43Z</dcterms:modified>
</cp:coreProperties>
</file>