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  <p:sldId id="262" r:id="rId6"/>
    <p:sldId id="263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0119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8560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060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74746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8132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21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4238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157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4722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162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975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2C01A-A6EC-474B-9B31-AF6B120C2616}" type="datetimeFigureOut">
              <a:rPr lang="es-EC" smtClean="0"/>
              <a:t>29/6/2021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C5B6F-5B08-4750-9DE4-35BFEADE8E5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2745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85156" y="724834"/>
            <a:ext cx="7484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• 2.1.1. Gestación, nacimiento, primer año de vida</a:t>
            </a:r>
            <a:r>
              <a:rPr lang="es-EC" sz="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s-EC" dirty="0"/>
          </a:p>
        </p:txBody>
      </p:sp>
      <p:pic>
        <p:nvPicPr>
          <p:cNvPr id="3074" name="Picture 2" descr="chipsexual Instagram posts - Gramho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33" y="2019300"/>
            <a:ext cx="9223023" cy="323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12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067" y="896077"/>
            <a:ext cx="9245600" cy="429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07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737" y="454075"/>
            <a:ext cx="371856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C" b="1" dirty="0">
                <a:latin typeface="Roboto Slab"/>
              </a:rPr>
              <a:t>También se le denomina fase de la vida intrauterina o etapa de desarrollo intrauterino</a:t>
            </a:r>
            <a:endParaRPr lang="es-EC" b="1" dirty="0"/>
          </a:p>
        </p:txBody>
      </p:sp>
      <p:cxnSp>
        <p:nvCxnSpPr>
          <p:cNvPr id="4" name="Conector recto de flecha 3"/>
          <p:cNvCxnSpPr>
            <a:stCxn id="2" idx="3"/>
          </p:cNvCxnSpPr>
          <p:nvPr/>
        </p:nvCxnSpPr>
        <p:spPr>
          <a:xfrm flipV="1">
            <a:off x="4010297" y="914400"/>
            <a:ext cx="1541417" cy="1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4"/>
          <p:cNvSpPr/>
          <p:nvPr/>
        </p:nvSpPr>
        <p:spPr>
          <a:xfrm>
            <a:off x="5738264" y="729734"/>
            <a:ext cx="3719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b="1" cap="all" dirty="0">
                <a:latin typeface="Montserrat"/>
              </a:rPr>
              <a:t>PERIODO GERMINAL ZIGOTICO</a:t>
            </a:r>
            <a:endParaRPr lang="es-EC" b="1" i="0" cap="all" dirty="0">
              <a:effectLst/>
              <a:latin typeface="Montserrat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813124" y="1885797"/>
            <a:ext cx="3826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b="1" dirty="0">
                <a:latin typeface="Roboto Slab"/>
              </a:rPr>
              <a:t>espermatozoide fecunda al óvulo</a:t>
            </a:r>
            <a:endParaRPr lang="es-EC" b="1" dirty="0"/>
          </a:p>
        </p:txBody>
      </p:sp>
      <p:cxnSp>
        <p:nvCxnSpPr>
          <p:cNvPr id="8" name="Conector recto de flecha 7"/>
          <p:cNvCxnSpPr/>
          <p:nvPr/>
        </p:nvCxnSpPr>
        <p:spPr>
          <a:xfrm flipH="1">
            <a:off x="7580809" y="1006733"/>
            <a:ext cx="1" cy="971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>
            <a:stCxn id="2" idx="2"/>
          </p:cNvCxnSpPr>
          <p:nvPr/>
        </p:nvCxnSpPr>
        <p:spPr>
          <a:xfrm>
            <a:off x="2151017" y="1377405"/>
            <a:ext cx="0" cy="1117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660865" y="2495006"/>
            <a:ext cx="2980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b="1" cap="all" dirty="0">
                <a:latin typeface="Montserrat"/>
              </a:rPr>
              <a:t>PERIODO</a:t>
            </a:r>
            <a:r>
              <a:rPr lang="es-EC" b="1" cap="all" dirty="0">
                <a:solidFill>
                  <a:srgbClr val="333333"/>
                </a:solidFill>
                <a:latin typeface="Montserrat"/>
              </a:rPr>
              <a:t> </a:t>
            </a:r>
            <a:r>
              <a:rPr lang="es-EC" b="1" cap="all" dirty="0">
                <a:latin typeface="Montserrat"/>
              </a:rPr>
              <a:t>EMBRIONARIO</a:t>
            </a:r>
            <a:endParaRPr lang="es-EC" b="1" i="0" cap="all" dirty="0">
              <a:effectLst/>
              <a:latin typeface="Montserrat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660865" y="3418336"/>
            <a:ext cx="31568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b="1" dirty="0">
                <a:latin typeface="Roboto Slab"/>
              </a:rPr>
              <a:t>Período del embarazo que va desde el final de la segunda semana después de la concepción hasta el final del tercer mes</a:t>
            </a:r>
            <a:endParaRPr lang="es-EC" b="1" dirty="0"/>
          </a:p>
        </p:txBody>
      </p:sp>
      <p:cxnSp>
        <p:nvCxnSpPr>
          <p:cNvPr id="14" name="Conector recto de flecha 13"/>
          <p:cNvCxnSpPr>
            <a:stCxn id="11" idx="2"/>
          </p:cNvCxnSpPr>
          <p:nvPr/>
        </p:nvCxnSpPr>
        <p:spPr>
          <a:xfrm flipH="1">
            <a:off x="2151016" y="2864338"/>
            <a:ext cx="1" cy="649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6421548" y="2857194"/>
            <a:ext cx="2039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b="1" cap="all" dirty="0">
                <a:latin typeface="Montserrat"/>
              </a:rPr>
              <a:t>PERIODO FETAL</a:t>
            </a:r>
            <a:endParaRPr lang="es-EC" b="1" i="0" cap="all" dirty="0">
              <a:effectLst/>
              <a:latin typeface="Montserrat"/>
            </a:endParaRPr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4010297" y="1376065"/>
            <a:ext cx="2325189" cy="1665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/>
          <p:cNvSpPr/>
          <p:nvPr/>
        </p:nvSpPr>
        <p:spPr>
          <a:xfrm>
            <a:off x="5354515" y="3643925"/>
            <a:ext cx="4487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1" dirty="0">
                <a:latin typeface="Roboto Slab"/>
              </a:rPr>
              <a:t>el feto ya tiene la definida la forma de un ser humano</a:t>
            </a:r>
            <a:endParaRPr lang="es-EC" b="1" dirty="0"/>
          </a:p>
        </p:txBody>
      </p:sp>
      <p:cxnSp>
        <p:nvCxnSpPr>
          <p:cNvPr id="20" name="Conector recto de flecha 19"/>
          <p:cNvCxnSpPr>
            <a:stCxn id="15" idx="2"/>
          </p:cNvCxnSpPr>
          <p:nvPr/>
        </p:nvCxnSpPr>
        <p:spPr>
          <a:xfrm>
            <a:off x="7441475" y="3226526"/>
            <a:ext cx="0" cy="417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10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ecundación y gest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885" y="312316"/>
            <a:ext cx="10817226" cy="654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63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45067" y="612845"/>
            <a:ext cx="1040835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C" b="1" i="0" dirty="0" smtClean="0">
                <a:solidFill>
                  <a:srgbClr val="333333"/>
                </a:solidFill>
                <a:effectLst/>
                <a:latin typeface="Source Sans Pro"/>
              </a:rPr>
              <a:t>La edad.</a:t>
            </a:r>
            <a:r>
              <a:rPr lang="es-EC" b="0" i="0" dirty="0" smtClean="0">
                <a:solidFill>
                  <a:srgbClr val="333333"/>
                </a:solidFill>
                <a:effectLst/>
                <a:latin typeface="Source Sans Pro"/>
              </a:rPr>
              <a:t> Tener menos de 17 años o más de 35 nos hace más propensas a tener un embarazo de riesgo, ya que aumenta el riesgo de </a:t>
            </a:r>
            <a:r>
              <a:rPr lang="es-EC" b="0" i="0" dirty="0" err="1" smtClean="0">
                <a:solidFill>
                  <a:srgbClr val="333333"/>
                </a:solidFill>
                <a:effectLst/>
                <a:latin typeface="Source Sans Pro"/>
              </a:rPr>
              <a:t>preeclampsia</a:t>
            </a:r>
            <a:r>
              <a:rPr lang="es-EC" b="0" i="0" dirty="0" smtClean="0">
                <a:solidFill>
                  <a:srgbClr val="333333"/>
                </a:solidFill>
                <a:effectLst/>
                <a:latin typeface="Source Sans Pro"/>
              </a:rPr>
              <a:t> o hipertensión gestacional.</a:t>
            </a:r>
          </a:p>
          <a:p>
            <a:pPr>
              <a:buFont typeface="Arial" panose="020B0604020202020204" pitchFamily="34" charset="0"/>
              <a:buChar char="•"/>
            </a:pPr>
            <a:endParaRPr lang="es-EC" b="0" i="0" dirty="0" smtClean="0">
              <a:solidFill>
                <a:srgbClr val="333333"/>
              </a:solidFill>
              <a:effectLst/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C" b="1" i="0" dirty="0" smtClean="0">
                <a:solidFill>
                  <a:srgbClr val="333333"/>
                </a:solidFill>
                <a:effectLst/>
                <a:latin typeface="Source Sans Pro"/>
              </a:rPr>
              <a:t>Enfermedades previas al embarazo.</a:t>
            </a:r>
            <a:r>
              <a:rPr lang="es-EC" b="0" i="0" dirty="0" smtClean="0">
                <a:solidFill>
                  <a:srgbClr val="333333"/>
                </a:solidFill>
                <a:effectLst/>
                <a:latin typeface="Source Sans Pro"/>
              </a:rPr>
              <a:t> Pueden incluir diabetes, hipertensión arterial, enfermedades por contagio sexual, síndrome de ovario </a:t>
            </a:r>
            <a:r>
              <a:rPr lang="es-EC" b="0" i="0" dirty="0" err="1" smtClean="0">
                <a:solidFill>
                  <a:srgbClr val="333333"/>
                </a:solidFill>
                <a:effectLst/>
                <a:latin typeface="Source Sans Pro"/>
              </a:rPr>
              <a:t>poliquístico</a:t>
            </a:r>
            <a:r>
              <a:rPr lang="es-EC" b="0" i="0" dirty="0" smtClean="0">
                <a:solidFill>
                  <a:srgbClr val="333333"/>
                </a:solidFill>
                <a:effectLst/>
                <a:latin typeface="Source Sans Pro"/>
              </a:rPr>
              <a:t>, enfermedades renales, problemas de tiroides o enfermedades autoinmunes como lupus o esclerosis múltiple.</a:t>
            </a:r>
          </a:p>
          <a:p>
            <a:pPr>
              <a:buFont typeface="Arial" panose="020B0604020202020204" pitchFamily="34" charset="0"/>
              <a:buChar char="•"/>
            </a:pPr>
            <a:endParaRPr lang="es-EC" b="0" i="0" dirty="0" smtClean="0">
              <a:solidFill>
                <a:srgbClr val="333333"/>
              </a:solidFill>
              <a:effectLst/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C" b="1" i="0" dirty="0" smtClean="0">
                <a:solidFill>
                  <a:srgbClr val="333333"/>
                </a:solidFill>
                <a:effectLst/>
                <a:latin typeface="Source Sans Pro"/>
              </a:rPr>
              <a:t>Sobrepeso y obesidad.</a:t>
            </a:r>
            <a:r>
              <a:rPr lang="es-EC" b="0" i="0" dirty="0" smtClean="0">
                <a:solidFill>
                  <a:srgbClr val="333333"/>
                </a:solidFill>
                <a:effectLst/>
                <a:latin typeface="Source Sans Pro"/>
              </a:rPr>
              <a:t> Padecer obesidad aumenta el riesgo de padecer presión alta, </a:t>
            </a:r>
            <a:r>
              <a:rPr lang="es-EC" b="0" i="0" dirty="0" err="1" smtClean="0">
                <a:solidFill>
                  <a:srgbClr val="333333"/>
                </a:solidFill>
                <a:effectLst/>
                <a:latin typeface="Source Sans Pro"/>
              </a:rPr>
              <a:t>preeclampsia</a:t>
            </a:r>
            <a:r>
              <a:rPr lang="es-EC" b="0" i="0" dirty="0" smtClean="0">
                <a:solidFill>
                  <a:srgbClr val="333333"/>
                </a:solidFill>
                <a:effectLst/>
                <a:latin typeface="Source Sans Pro"/>
              </a:rPr>
              <a:t>, diabetes gestacional y complicaciones durante el parto.</a:t>
            </a:r>
          </a:p>
          <a:p>
            <a:pPr>
              <a:buFont typeface="Arial" panose="020B0604020202020204" pitchFamily="34" charset="0"/>
              <a:buChar char="•"/>
            </a:pPr>
            <a:endParaRPr lang="es-EC" b="0" i="0" dirty="0" smtClean="0">
              <a:solidFill>
                <a:srgbClr val="333333"/>
              </a:solidFill>
              <a:effectLst/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C" b="1" i="0" dirty="0" smtClean="0">
                <a:solidFill>
                  <a:srgbClr val="333333"/>
                </a:solidFill>
                <a:effectLst/>
                <a:latin typeface="Source Sans Pro"/>
              </a:rPr>
              <a:t>Embarazo múltiple.</a:t>
            </a:r>
            <a:r>
              <a:rPr lang="es-EC" b="0" i="0" dirty="0" smtClean="0">
                <a:solidFill>
                  <a:srgbClr val="333333"/>
                </a:solidFill>
                <a:effectLst/>
                <a:latin typeface="Source Sans Pro"/>
              </a:rPr>
              <a:t> Los embarazos de gemelos, mellizos, trillizos o más, aumentan el riesgo de tener parto prematuro y de necesitar una cesárea.</a:t>
            </a:r>
          </a:p>
          <a:p>
            <a:pPr>
              <a:buFont typeface="Arial" panose="020B0604020202020204" pitchFamily="34" charset="0"/>
              <a:buChar char="•"/>
            </a:pPr>
            <a:endParaRPr lang="es-EC" b="0" i="0" dirty="0" smtClean="0">
              <a:solidFill>
                <a:srgbClr val="333333"/>
              </a:solidFill>
              <a:effectLst/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C" b="1" i="0" dirty="0" smtClean="0">
                <a:solidFill>
                  <a:srgbClr val="333333"/>
                </a:solidFill>
                <a:effectLst/>
                <a:latin typeface="Source Sans Pro"/>
              </a:rPr>
              <a:t>Condiciones del embarazo.</a:t>
            </a:r>
            <a:r>
              <a:rPr lang="es-EC" b="0" i="0" dirty="0" smtClean="0">
                <a:solidFill>
                  <a:srgbClr val="333333"/>
                </a:solidFill>
                <a:effectLst/>
                <a:latin typeface="Source Sans Pro"/>
              </a:rPr>
              <a:t> Cuestiones de salud que surjan durante el embarazo, como la diabetes gestacional, </a:t>
            </a:r>
            <a:r>
              <a:rPr lang="es-EC" b="0" i="0" dirty="0" err="1" smtClean="0">
                <a:solidFill>
                  <a:srgbClr val="333333"/>
                </a:solidFill>
                <a:effectLst/>
                <a:latin typeface="Source Sans Pro"/>
              </a:rPr>
              <a:t>preeclampsia</a:t>
            </a:r>
            <a:r>
              <a:rPr lang="es-EC" b="0" i="0" dirty="0" smtClean="0">
                <a:solidFill>
                  <a:srgbClr val="333333"/>
                </a:solidFill>
                <a:effectLst/>
                <a:latin typeface="Source Sans Pro"/>
              </a:rPr>
              <a:t> o </a:t>
            </a:r>
            <a:r>
              <a:rPr lang="es-EC" b="0" i="0" smtClean="0">
                <a:solidFill>
                  <a:srgbClr val="333333"/>
                </a:solidFill>
                <a:effectLst/>
                <a:latin typeface="Source Sans Pro"/>
              </a:rPr>
              <a:t>eclampsia.</a:t>
            </a:r>
          </a:p>
          <a:p>
            <a:pPr>
              <a:buFont typeface="Arial" panose="020B0604020202020204" pitchFamily="34" charset="0"/>
              <a:buChar char="•"/>
            </a:pPr>
            <a:endParaRPr lang="es-EC" b="0" i="0" dirty="0" smtClean="0">
              <a:solidFill>
                <a:srgbClr val="333333"/>
              </a:solidFill>
              <a:effectLst/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C" b="1" i="0" dirty="0" smtClean="0">
                <a:solidFill>
                  <a:srgbClr val="333333"/>
                </a:solidFill>
                <a:effectLst/>
                <a:latin typeface="Source Sans Pro"/>
              </a:rPr>
              <a:t>Factores del estilo de vida.</a:t>
            </a:r>
            <a:r>
              <a:rPr lang="es-EC" b="0" i="0" dirty="0" smtClean="0">
                <a:solidFill>
                  <a:srgbClr val="333333"/>
                </a:solidFill>
                <a:effectLst/>
                <a:latin typeface="Source Sans Pro"/>
              </a:rPr>
              <a:t> Como el consumo de alcohol y tabaco en el embarazo.</a:t>
            </a:r>
            <a:endParaRPr lang="es-EC" b="0" i="0" dirty="0">
              <a:solidFill>
                <a:srgbClr val="333333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00918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79269" y="2395083"/>
            <a:ext cx="103327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i="1" dirty="0">
                <a:latin typeface="Source Sans Pro"/>
              </a:rPr>
              <a:t>El bebé intrauterino tiene grandes capacidades perceptivas y todo lo que percibe, puesto que sus mecanismos de interpretación transforman toda la información en sentimiento, se traduce en emociones. El ser humano, desde que es concebido y hasta los dos años de edad, se rige por la Percepción Emocional.</a:t>
            </a:r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2821371" y="707461"/>
            <a:ext cx="58177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Proceso Psicológico 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3380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130</Words>
  <Application>Microsoft Office PowerPoint</Application>
  <PresentationFormat>Panorámica</PresentationFormat>
  <Paragraphs>21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Montserrat</vt:lpstr>
      <vt:lpstr>Roboto Slab</vt:lpstr>
      <vt:lpstr>Source Sans Pro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8</cp:revision>
  <dcterms:created xsi:type="dcterms:W3CDTF">2020-06-16T03:38:28Z</dcterms:created>
  <dcterms:modified xsi:type="dcterms:W3CDTF">2021-06-29T14:54:22Z</dcterms:modified>
</cp:coreProperties>
</file>