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63" r:id="rId6"/>
    <p:sldId id="264" r:id="rId7"/>
    <p:sldId id="265" r:id="rId8"/>
    <p:sldId id="266" r:id="rId9"/>
    <p:sldId id="267" r:id="rId10"/>
    <p:sldId id="268" r:id="rId11"/>
    <p:sldId id="269" r:id="rId12"/>
    <p:sldId id="270" r:id="rId13"/>
    <p:sldId id="258" r:id="rId14"/>
    <p:sldId id="259" r:id="rId15"/>
    <p:sldId id="260" r:id="rId16"/>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8" d="100"/>
          <a:sy n="68" d="100"/>
        </p:scale>
        <p:origin x="79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17D091-A14D-4A49-9D35-998DF9E0698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BBE0EAD6-AE80-41F6-9F0A-3BCA73BC6F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95906B18-A378-4364-8AED-6F657CF5C027}"/>
              </a:ext>
            </a:extLst>
          </p:cNvPr>
          <p:cNvSpPr>
            <a:spLocks noGrp="1"/>
          </p:cNvSpPr>
          <p:nvPr>
            <p:ph type="dt" sz="half" idx="10"/>
          </p:nvPr>
        </p:nvSpPr>
        <p:spPr/>
        <p:txBody>
          <a:bodyPr/>
          <a:lstStyle/>
          <a:p>
            <a:fld id="{F8D42764-E0E1-4B7B-A9FB-89B192DAC253}" type="datetimeFigureOut">
              <a:rPr lang="es-EC" smtClean="0"/>
              <a:t>07/06/2018</a:t>
            </a:fld>
            <a:endParaRPr lang="es-EC"/>
          </a:p>
        </p:txBody>
      </p:sp>
      <p:sp>
        <p:nvSpPr>
          <p:cNvPr id="5" name="Marcador de pie de página 4">
            <a:extLst>
              <a:ext uri="{FF2B5EF4-FFF2-40B4-BE49-F238E27FC236}">
                <a16:creationId xmlns:a16="http://schemas.microsoft.com/office/drawing/2014/main" id="{4CEC2DE6-0F4E-484A-A7DD-4AF79406F5B9}"/>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A1F5A54E-4267-45B7-8AB0-B5BAC4D90F61}"/>
              </a:ext>
            </a:extLst>
          </p:cNvPr>
          <p:cNvSpPr>
            <a:spLocks noGrp="1"/>
          </p:cNvSpPr>
          <p:nvPr>
            <p:ph type="sldNum" sz="quarter" idx="12"/>
          </p:nvPr>
        </p:nvSpPr>
        <p:spPr/>
        <p:txBody>
          <a:bodyPr/>
          <a:lstStyle/>
          <a:p>
            <a:fld id="{032E7156-A6DF-412B-BFE8-184DF37C57E2}" type="slidenum">
              <a:rPr lang="es-EC" smtClean="0"/>
              <a:t>‹Nº›</a:t>
            </a:fld>
            <a:endParaRPr lang="es-EC"/>
          </a:p>
        </p:txBody>
      </p:sp>
    </p:spTree>
    <p:extLst>
      <p:ext uri="{BB962C8B-B14F-4D97-AF65-F5344CB8AC3E}">
        <p14:creationId xmlns:p14="http://schemas.microsoft.com/office/powerpoint/2010/main" val="741605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54BF6F-6A44-49D2-BB10-A8CAD3B9D57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C2106347-6D4A-44BF-B52B-CE8DF7FCBAD6}"/>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4FE09149-47C0-4CB0-82A0-78B991F1145F}"/>
              </a:ext>
            </a:extLst>
          </p:cNvPr>
          <p:cNvSpPr>
            <a:spLocks noGrp="1"/>
          </p:cNvSpPr>
          <p:nvPr>
            <p:ph type="dt" sz="half" idx="10"/>
          </p:nvPr>
        </p:nvSpPr>
        <p:spPr/>
        <p:txBody>
          <a:bodyPr/>
          <a:lstStyle/>
          <a:p>
            <a:fld id="{F8D42764-E0E1-4B7B-A9FB-89B192DAC253}" type="datetimeFigureOut">
              <a:rPr lang="es-EC" smtClean="0"/>
              <a:t>07/06/2018</a:t>
            </a:fld>
            <a:endParaRPr lang="es-EC"/>
          </a:p>
        </p:txBody>
      </p:sp>
      <p:sp>
        <p:nvSpPr>
          <p:cNvPr id="5" name="Marcador de pie de página 4">
            <a:extLst>
              <a:ext uri="{FF2B5EF4-FFF2-40B4-BE49-F238E27FC236}">
                <a16:creationId xmlns:a16="http://schemas.microsoft.com/office/drawing/2014/main" id="{BBD8E61F-6C17-4F6B-BF14-6833D8B04C7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B0A210D-174C-4D7D-8061-4CA609DFB5C8}"/>
              </a:ext>
            </a:extLst>
          </p:cNvPr>
          <p:cNvSpPr>
            <a:spLocks noGrp="1"/>
          </p:cNvSpPr>
          <p:nvPr>
            <p:ph type="sldNum" sz="quarter" idx="12"/>
          </p:nvPr>
        </p:nvSpPr>
        <p:spPr/>
        <p:txBody>
          <a:bodyPr/>
          <a:lstStyle/>
          <a:p>
            <a:fld id="{032E7156-A6DF-412B-BFE8-184DF37C57E2}" type="slidenum">
              <a:rPr lang="es-EC" smtClean="0"/>
              <a:t>‹Nº›</a:t>
            </a:fld>
            <a:endParaRPr lang="es-EC"/>
          </a:p>
        </p:txBody>
      </p:sp>
    </p:spTree>
    <p:extLst>
      <p:ext uri="{BB962C8B-B14F-4D97-AF65-F5344CB8AC3E}">
        <p14:creationId xmlns:p14="http://schemas.microsoft.com/office/powerpoint/2010/main" val="1453871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5627759-2187-49AA-8733-0A3389A5E2B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F0E4EC84-C6F3-4B5A-961D-C07A0517C155}"/>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9DACDED0-F483-4845-AFFA-A80C97ADFB07}"/>
              </a:ext>
            </a:extLst>
          </p:cNvPr>
          <p:cNvSpPr>
            <a:spLocks noGrp="1"/>
          </p:cNvSpPr>
          <p:nvPr>
            <p:ph type="dt" sz="half" idx="10"/>
          </p:nvPr>
        </p:nvSpPr>
        <p:spPr/>
        <p:txBody>
          <a:bodyPr/>
          <a:lstStyle/>
          <a:p>
            <a:fld id="{F8D42764-E0E1-4B7B-A9FB-89B192DAC253}" type="datetimeFigureOut">
              <a:rPr lang="es-EC" smtClean="0"/>
              <a:t>07/06/2018</a:t>
            </a:fld>
            <a:endParaRPr lang="es-EC"/>
          </a:p>
        </p:txBody>
      </p:sp>
      <p:sp>
        <p:nvSpPr>
          <p:cNvPr id="5" name="Marcador de pie de página 4">
            <a:extLst>
              <a:ext uri="{FF2B5EF4-FFF2-40B4-BE49-F238E27FC236}">
                <a16:creationId xmlns:a16="http://schemas.microsoft.com/office/drawing/2014/main" id="{683000EE-3925-4FA7-B3B5-B210FAAB5802}"/>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F94FD9BA-3D00-4BD8-80E8-1E73309BDF58}"/>
              </a:ext>
            </a:extLst>
          </p:cNvPr>
          <p:cNvSpPr>
            <a:spLocks noGrp="1"/>
          </p:cNvSpPr>
          <p:nvPr>
            <p:ph type="sldNum" sz="quarter" idx="12"/>
          </p:nvPr>
        </p:nvSpPr>
        <p:spPr/>
        <p:txBody>
          <a:bodyPr/>
          <a:lstStyle/>
          <a:p>
            <a:fld id="{032E7156-A6DF-412B-BFE8-184DF37C57E2}" type="slidenum">
              <a:rPr lang="es-EC" smtClean="0"/>
              <a:t>‹Nº›</a:t>
            </a:fld>
            <a:endParaRPr lang="es-EC"/>
          </a:p>
        </p:txBody>
      </p:sp>
    </p:spTree>
    <p:extLst>
      <p:ext uri="{BB962C8B-B14F-4D97-AF65-F5344CB8AC3E}">
        <p14:creationId xmlns:p14="http://schemas.microsoft.com/office/powerpoint/2010/main" val="17700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851DEC-42C8-48D3-BDC6-FCD0906A91F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A5687487-D0AD-4234-84C2-469F1A8DB02B}"/>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94D125B0-8FF0-4300-B4C6-B235EE796606}"/>
              </a:ext>
            </a:extLst>
          </p:cNvPr>
          <p:cNvSpPr>
            <a:spLocks noGrp="1"/>
          </p:cNvSpPr>
          <p:nvPr>
            <p:ph type="dt" sz="half" idx="10"/>
          </p:nvPr>
        </p:nvSpPr>
        <p:spPr/>
        <p:txBody>
          <a:bodyPr/>
          <a:lstStyle/>
          <a:p>
            <a:fld id="{F8D42764-E0E1-4B7B-A9FB-89B192DAC253}" type="datetimeFigureOut">
              <a:rPr lang="es-EC" smtClean="0"/>
              <a:t>07/06/2018</a:t>
            </a:fld>
            <a:endParaRPr lang="es-EC"/>
          </a:p>
        </p:txBody>
      </p:sp>
      <p:sp>
        <p:nvSpPr>
          <p:cNvPr id="5" name="Marcador de pie de página 4">
            <a:extLst>
              <a:ext uri="{FF2B5EF4-FFF2-40B4-BE49-F238E27FC236}">
                <a16:creationId xmlns:a16="http://schemas.microsoft.com/office/drawing/2014/main" id="{2617D7C8-A99A-4E20-BDD3-33FE7F8EE8AE}"/>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BFBC61F1-A67E-4BEB-A3D5-F885687BCEFE}"/>
              </a:ext>
            </a:extLst>
          </p:cNvPr>
          <p:cNvSpPr>
            <a:spLocks noGrp="1"/>
          </p:cNvSpPr>
          <p:nvPr>
            <p:ph type="sldNum" sz="quarter" idx="12"/>
          </p:nvPr>
        </p:nvSpPr>
        <p:spPr/>
        <p:txBody>
          <a:bodyPr/>
          <a:lstStyle/>
          <a:p>
            <a:fld id="{032E7156-A6DF-412B-BFE8-184DF37C57E2}" type="slidenum">
              <a:rPr lang="es-EC" smtClean="0"/>
              <a:t>‹Nº›</a:t>
            </a:fld>
            <a:endParaRPr lang="es-EC"/>
          </a:p>
        </p:txBody>
      </p:sp>
    </p:spTree>
    <p:extLst>
      <p:ext uri="{BB962C8B-B14F-4D97-AF65-F5344CB8AC3E}">
        <p14:creationId xmlns:p14="http://schemas.microsoft.com/office/powerpoint/2010/main" val="308859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404430-CE75-4949-9E64-BD125D358E0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39B52A6B-C5CD-490F-870E-2B942A6842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E75217C0-0E7B-400C-B717-73B3407A460F}"/>
              </a:ext>
            </a:extLst>
          </p:cNvPr>
          <p:cNvSpPr>
            <a:spLocks noGrp="1"/>
          </p:cNvSpPr>
          <p:nvPr>
            <p:ph type="dt" sz="half" idx="10"/>
          </p:nvPr>
        </p:nvSpPr>
        <p:spPr/>
        <p:txBody>
          <a:bodyPr/>
          <a:lstStyle/>
          <a:p>
            <a:fld id="{F8D42764-E0E1-4B7B-A9FB-89B192DAC253}" type="datetimeFigureOut">
              <a:rPr lang="es-EC" smtClean="0"/>
              <a:t>07/06/2018</a:t>
            </a:fld>
            <a:endParaRPr lang="es-EC"/>
          </a:p>
        </p:txBody>
      </p:sp>
      <p:sp>
        <p:nvSpPr>
          <p:cNvPr id="5" name="Marcador de pie de página 4">
            <a:extLst>
              <a:ext uri="{FF2B5EF4-FFF2-40B4-BE49-F238E27FC236}">
                <a16:creationId xmlns:a16="http://schemas.microsoft.com/office/drawing/2014/main" id="{9B91DF09-F1FE-4EAC-9BEC-F10EB1D2082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4FFB8928-6AF1-4CE1-B6B2-29B1609E1E08}"/>
              </a:ext>
            </a:extLst>
          </p:cNvPr>
          <p:cNvSpPr>
            <a:spLocks noGrp="1"/>
          </p:cNvSpPr>
          <p:nvPr>
            <p:ph type="sldNum" sz="quarter" idx="12"/>
          </p:nvPr>
        </p:nvSpPr>
        <p:spPr/>
        <p:txBody>
          <a:bodyPr/>
          <a:lstStyle/>
          <a:p>
            <a:fld id="{032E7156-A6DF-412B-BFE8-184DF37C57E2}" type="slidenum">
              <a:rPr lang="es-EC" smtClean="0"/>
              <a:t>‹Nº›</a:t>
            </a:fld>
            <a:endParaRPr lang="es-EC"/>
          </a:p>
        </p:txBody>
      </p:sp>
    </p:spTree>
    <p:extLst>
      <p:ext uri="{BB962C8B-B14F-4D97-AF65-F5344CB8AC3E}">
        <p14:creationId xmlns:p14="http://schemas.microsoft.com/office/powerpoint/2010/main" val="2561117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49C48C-23A6-4A99-9680-DA7D8757E59B}"/>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7CF766CD-D712-4346-AD6E-4748E3BFF4E8}"/>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00D554A8-7779-429C-93BD-CCABECABBF8E}"/>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53F229CE-E9DB-46FE-A722-7F233795BEBF}"/>
              </a:ext>
            </a:extLst>
          </p:cNvPr>
          <p:cNvSpPr>
            <a:spLocks noGrp="1"/>
          </p:cNvSpPr>
          <p:nvPr>
            <p:ph type="dt" sz="half" idx="10"/>
          </p:nvPr>
        </p:nvSpPr>
        <p:spPr/>
        <p:txBody>
          <a:bodyPr/>
          <a:lstStyle/>
          <a:p>
            <a:fld id="{F8D42764-E0E1-4B7B-A9FB-89B192DAC253}" type="datetimeFigureOut">
              <a:rPr lang="es-EC" smtClean="0"/>
              <a:t>07/06/2018</a:t>
            </a:fld>
            <a:endParaRPr lang="es-EC"/>
          </a:p>
        </p:txBody>
      </p:sp>
      <p:sp>
        <p:nvSpPr>
          <p:cNvPr id="6" name="Marcador de pie de página 5">
            <a:extLst>
              <a:ext uri="{FF2B5EF4-FFF2-40B4-BE49-F238E27FC236}">
                <a16:creationId xmlns:a16="http://schemas.microsoft.com/office/drawing/2014/main" id="{BECE5570-FE71-4DCE-A077-685577BDA836}"/>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A6A0F9AD-1CA6-4AD3-850A-A8F2F7677634}"/>
              </a:ext>
            </a:extLst>
          </p:cNvPr>
          <p:cNvSpPr>
            <a:spLocks noGrp="1"/>
          </p:cNvSpPr>
          <p:nvPr>
            <p:ph type="sldNum" sz="quarter" idx="12"/>
          </p:nvPr>
        </p:nvSpPr>
        <p:spPr/>
        <p:txBody>
          <a:bodyPr/>
          <a:lstStyle/>
          <a:p>
            <a:fld id="{032E7156-A6DF-412B-BFE8-184DF37C57E2}" type="slidenum">
              <a:rPr lang="es-EC" smtClean="0"/>
              <a:t>‹Nº›</a:t>
            </a:fld>
            <a:endParaRPr lang="es-EC"/>
          </a:p>
        </p:txBody>
      </p:sp>
    </p:spTree>
    <p:extLst>
      <p:ext uri="{BB962C8B-B14F-4D97-AF65-F5344CB8AC3E}">
        <p14:creationId xmlns:p14="http://schemas.microsoft.com/office/powerpoint/2010/main" val="2929334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7B99FA-7F14-4CE9-B3D5-AAC1ADF5E00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4351DF27-FBF3-46D7-8062-64758E4C84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C73E7956-3C60-4D11-8D92-EAB481731FE7}"/>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0CF046FD-D841-4EFF-BCD4-AEA62AECE0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1BFBE1F4-7401-4D62-8541-418AC9D38CF9}"/>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BD5A8995-26DC-4299-89D9-11AD8E1FAC98}"/>
              </a:ext>
            </a:extLst>
          </p:cNvPr>
          <p:cNvSpPr>
            <a:spLocks noGrp="1"/>
          </p:cNvSpPr>
          <p:nvPr>
            <p:ph type="dt" sz="half" idx="10"/>
          </p:nvPr>
        </p:nvSpPr>
        <p:spPr/>
        <p:txBody>
          <a:bodyPr/>
          <a:lstStyle/>
          <a:p>
            <a:fld id="{F8D42764-E0E1-4B7B-A9FB-89B192DAC253}" type="datetimeFigureOut">
              <a:rPr lang="es-EC" smtClean="0"/>
              <a:t>07/06/2018</a:t>
            </a:fld>
            <a:endParaRPr lang="es-EC"/>
          </a:p>
        </p:txBody>
      </p:sp>
      <p:sp>
        <p:nvSpPr>
          <p:cNvPr id="8" name="Marcador de pie de página 7">
            <a:extLst>
              <a:ext uri="{FF2B5EF4-FFF2-40B4-BE49-F238E27FC236}">
                <a16:creationId xmlns:a16="http://schemas.microsoft.com/office/drawing/2014/main" id="{4022F07F-3750-43E9-AA9B-B83A021C0359}"/>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19640AB5-2B70-44E0-B188-DB918C5DE6DD}"/>
              </a:ext>
            </a:extLst>
          </p:cNvPr>
          <p:cNvSpPr>
            <a:spLocks noGrp="1"/>
          </p:cNvSpPr>
          <p:nvPr>
            <p:ph type="sldNum" sz="quarter" idx="12"/>
          </p:nvPr>
        </p:nvSpPr>
        <p:spPr/>
        <p:txBody>
          <a:bodyPr/>
          <a:lstStyle/>
          <a:p>
            <a:fld id="{032E7156-A6DF-412B-BFE8-184DF37C57E2}" type="slidenum">
              <a:rPr lang="es-EC" smtClean="0"/>
              <a:t>‹Nº›</a:t>
            </a:fld>
            <a:endParaRPr lang="es-EC"/>
          </a:p>
        </p:txBody>
      </p:sp>
    </p:spTree>
    <p:extLst>
      <p:ext uri="{BB962C8B-B14F-4D97-AF65-F5344CB8AC3E}">
        <p14:creationId xmlns:p14="http://schemas.microsoft.com/office/powerpoint/2010/main" val="172675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4A02EA-FF23-45F6-89C6-715FAB0E645D}"/>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6FEB51FB-B01E-4EC9-8737-215308137814}"/>
              </a:ext>
            </a:extLst>
          </p:cNvPr>
          <p:cNvSpPr>
            <a:spLocks noGrp="1"/>
          </p:cNvSpPr>
          <p:nvPr>
            <p:ph type="dt" sz="half" idx="10"/>
          </p:nvPr>
        </p:nvSpPr>
        <p:spPr/>
        <p:txBody>
          <a:bodyPr/>
          <a:lstStyle/>
          <a:p>
            <a:fld id="{F8D42764-E0E1-4B7B-A9FB-89B192DAC253}" type="datetimeFigureOut">
              <a:rPr lang="es-EC" smtClean="0"/>
              <a:t>07/06/2018</a:t>
            </a:fld>
            <a:endParaRPr lang="es-EC"/>
          </a:p>
        </p:txBody>
      </p:sp>
      <p:sp>
        <p:nvSpPr>
          <p:cNvPr id="4" name="Marcador de pie de página 3">
            <a:extLst>
              <a:ext uri="{FF2B5EF4-FFF2-40B4-BE49-F238E27FC236}">
                <a16:creationId xmlns:a16="http://schemas.microsoft.com/office/drawing/2014/main" id="{6B64D689-36F1-4E01-9899-1A230B0CFC8D}"/>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E1E4FA5D-0C6B-410D-930F-F1E7731EBDBA}"/>
              </a:ext>
            </a:extLst>
          </p:cNvPr>
          <p:cNvSpPr>
            <a:spLocks noGrp="1"/>
          </p:cNvSpPr>
          <p:nvPr>
            <p:ph type="sldNum" sz="quarter" idx="12"/>
          </p:nvPr>
        </p:nvSpPr>
        <p:spPr/>
        <p:txBody>
          <a:bodyPr/>
          <a:lstStyle/>
          <a:p>
            <a:fld id="{032E7156-A6DF-412B-BFE8-184DF37C57E2}" type="slidenum">
              <a:rPr lang="es-EC" smtClean="0"/>
              <a:t>‹Nº›</a:t>
            </a:fld>
            <a:endParaRPr lang="es-EC"/>
          </a:p>
        </p:txBody>
      </p:sp>
    </p:spTree>
    <p:extLst>
      <p:ext uri="{BB962C8B-B14F-4D97-AF65-F5344CB8AC3E}">
        <p14:creationId xmlns:p14="http://schemas.microsoft.com/office/powerpoint/2010/main" val="916753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D555FCD-33A1-4B39-8D7B-EE083EEA1F01}"/>
              </a:ext>
            </a:extLst>
          </p:cNvPr>
          <p:cNvSpPr>
            <a:spLocks noGrp="1"/>
          </p:cNvSpPr>
          <p:nvPr>
            <p:ph type="dt" sz="half" idx="10"/>
          </p:nvPr>
        </p:nvSpPr>
        <p:spPr/>
        <p:txBody>
          <a:bodyPr/>
          <a:lstStyle/>
          <a:p>
            <a:fld id="{F8D42764-E0E1-4B7B-A9FB-89B192DAC253}" type="datetimeFigureOut">
              <a:rPr lang="es-EC" smtClean="0"/>
              <a:t>07/06/2018</a:t>
            </a:fld>
            <a:endParaRPr lang="es-EC"/>
          </a:p>
        </p:txBody>
      </p:sp>
      <p:sp>
        <p:nvSpPr>
          <p:cNvPr id="3" name="Marcador de pie de página 2">
            <a:extLst>
              <a:ext uri="{FF2B5EF4-FFF2-40B4-BE49-F238E27FC236}">
                <a16:creationId xmlns:a16="http://schemas.microsoft.com/office/drawing/2014/main" id="{86803A26-905B-4C72-85DF-8B9AFA4F53E2}"/>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AC252759-357B-4BEA-B5E7-167235078401}"/>
              </a:ext>
            </a:extLst>
          </p:cNvPr>
          <p:cNvSpPr>
            <a:spLocks noGrp="1"/>
          </p:cNvSpPr>
          <p:nvPr>
            <p:ph type="sldNum" sz="quarter" idx="12"/>
          </p:nvPr>
        </p:nvSpPr>
        <p:spPr/>
        <p:txBody>
          <a:bodyPr/>
          <a:lstStyle/>
          <a:p>
            <a:fld id="{032E7156-A6DF-412B-BFE8-184DF37C57E2}" type="slidenum">
              <a:rPr lang="es-EC" smtClean="0"/>
              <a:t>‹Nº›</a:t>
            </a:fld>
            <a:endParaRPr lang="es-EC"/>
          </a:p>
        </p:txBody>
      </p:sp>
    </p:spTree>
    <p:extLst>
      <p:ext uri="{BB962C8B-B14F-4D97-AF65-F5344CB8AC3E}">
        <p14:creationId xmlns:p14="http://schemas.microsoft.com/office/powerpoint/2010/main" val="22001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AAA729-14DA-4E64-AA78-1C1F7FB2517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2F623183-70E0-4513-A4C2-EC8BEC7A57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00B01C06-27CE-4B66-8F06-EDEE5FBF10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68692156-2905-428A-846F-2F6EA2A6CEC8}"/>
              </a:ext>
            </a:extLst>
          </p:cNvPr>
          <p:cNvSpPr>
            <a:spLocks noGrp="1"/>
          </p:cNvSpPr>
          <p:nvPr>
            <p:ph type="dt" sz="half" idx="10"/>
          </p:nvPr>
        </p:nvSpPr>
        <p:spPr/>
        <p:txBody>
          <a:bodyPr/>
          <a:lstStyle/>
          <a:p>
            <a:fld id="{F8D42764-E0E1-4B7B-A9FB-89B192DAC253}" type="datetimeFigureOut">
              <a:rPr lang="es-EC" smtClean="0"/>
              <a:t>07/06/2018</a:t>
            </a:fld>
            <a:endParaRPr lang="es-EC"/>
          </a:p>
        </p:txBody>
      </p:sp>
      <p:sp>
        <p:nvSpPr>
          <p:cNvPr id="6" name="Marcador de pie de página 5">
            <a:extLst>
              <a:ext uri="{FF2B5EF4-FFF2-40B4-BE49-F238E27FC236}">
                <a16:creationId xmlns:a16="http://schemas.microsoft.com/office/drawing/2014/main" id="{1D0CDC93-C27F-4999-80B2-A48D476C46E2}"/>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C7140226-6C29-43A0-A4CE-A4DAEE13EE15}"/>
              </a:ext>
            </a:extLst>
          </p:cNvPr>
          <p:cNvSpPr>
            <a:spLocks noGrp="1"/>
          </p:cNvSpPr>
          <p:nvPr>
            <p:ph type="sldNum" sz="quarter" idx="12"/>
          </p:nvPr>
        </p:nvSpPr>
        <p:spPr/>
        <p:txBody>
          <a:bodyPr/>
          <a:lstStyle/>
          <a:p>
            <a:fld id="{032E7156-A6DF-412B-BFE8-184DF37C57E2}" type="slidenum">
              <a:rPr lang="es-EC" smtClean="0"/>
              <a:t>‹Nº›</a:t>
            </a:fld>
            <a:endParaRPr lang="es-EC"/>
          </a:p>
        </p:txBody>
      </p:sp>
    </p:spTree>
    <p:extLst>
      <p:ext uri="{BB962C8B-B14F-4D97-AF65-F5344CB8AC3E}">
        <p14:creationId xmlns:p14="http://schemas.microsoft.com/office/powerpoint/2010/main" val="3952026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A4CD4E-847B-40EB-97F1-76AC6D61807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4C629DEC-D8BA-42BA-A7C6-EED971AAE0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648F93B2-D786-4B27-9E74-BB52E1923B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C678A6B8-F970-41B8-989F-5F114010BAE7}"/>
              </a:ext>
            </a:extLst>
          </p:cNvPr>
          <p:cNvSpPr>
            <a:spLocks noGrp="1"/>
          </p:cNvSpPr>
          <p:nvPr>
            <p:ph type="dt" sz="half" idx="10"/>
          </p:nvPr>
        </p:nvSpPr>
        <p:spPr/>
        <p:txBody>
          <a:bodyPr/>
          <a:lstStyle/>
          <a:p>
            <a:fld id="{F8D42764-E0E1-4B7B-A9FB-89B192DAC253}" type="datetimeFigureOut">
              <a:rPr lang="es-EC" smtClean="0"/>
              <a:t>07/06/2018</a:t>
            </a:fld>
            <a:endParaRPr lang="es-EC"/>
          </a:p>
        </p:txBody>
      </p:sp>
      <p:sp>
        <p:nvSpPr>
          <p:cNvPr id="6" name="Marcador de pie de página 5">
            <a:extLst>
              <a:ext uri="{FF2B5EF4-FFF2-40B4-BE49-F238E27FC236}">
                <a16:creationId xmlns:a16="http://schemas.microsoft.com/office/drawing/2014/main" id="{89A85412-190D-4054-9E1C-F4DCC2FC724A}"/>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069B919D-2AFD-4A64-9AF9-3D977487FCFA}"/>
              </a:ext>
            </a:extLst>
          </p:cNvPr>
          <p:cNvSpPr>
            <a:spLocks noGrp="1"/>
          </p:cNvSpPr>
          <p:nvPr>
            <p:ph type="sldNum" sz="quarter" idx="12"/>
          </p:nvPr>
        </p:nvSpPr>
        <p:spPr/>
        <p:txBody>
          <a:bodyPr/>
          <a:lstStyle/>
          <a:p>
            <a:fld id="{032E7156-A6DF-412B-BFE8-184DF37C57E2}" type="slidenum">
              <a:rPr lang="es-EC" smtClean="0"/>
              <a:t>‹Nº›</a:t>
            </a:fld>
            <a:endParaRPr lang="es-EC"/>
          </a:p>
        </p:txBody>
      </p:sp>
    </p:spTree>
    <p:extLst>
      <p:ext uri="{BB962C8B-B14F-4D97-AF65-F5344CB8AC3E}">
        <p14:creationId xmlns:p14="http://schemas.microsoft.com/office/powerpoint/2010/main" val="2843455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81A3FBF-B5AD-4390-9568-97C00F2ECC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59BAC2AA-B358-4460-8B13-14B35A7FE6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35A39000-BA13-4013-B75B-5CA79C89D6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D42764-E0E1-4B7B-A9FB-89B192DAC253}" type="datetimeFigureOut">
              <a:rPr lang="es-EC" smtClean="0"/>
              <a:t>07/06/2018</a:t>
            </a:fld>
            <a:endParaRPr lang="es-EC"/>
          </a:p>
        </p:txBody>
      </p:sp>
      <p:sp>
        <p:nvSpPr>
          <p:cNvPr id="5" name="Marcador de pie de página 4">
            <a:extLst>
              <a:ext uri="{FF2B5EF4-FFF2-40B4-BE49-F238E27FC236}">
                <a16:creationId xmlns:a16="http://schemas.microsoft.com/office/drawing/2014/main" id="{B340BD09-44DB-4E2F-9369-0ABF753AF9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B2AAF471-4423-4F71-B4A7-EA1FA92364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2E7156-A6DF-412B-BFE8-184DF37C57E2}" type="slidenum">
              <a:rPr lang="es-EC" smtClean="0"/>
              <a:t>‹Nº›</a:t>
            </a:fld>
            <a:endParaRPr lang="es-EC"/>
          </a:p>
        </p:txBody>
      </p:sp>
    </p:spTree>
    <p:extLst>
      <p:ext uri="{BB962C8B-B14F-4D97-AF65-F5344CB8AC3E}">
        <p14:creationId xmlns:p14="http://schemas.microsoft.com/office/powerpoint/2010/main" val="36934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7A9EB3-C65B-42AE-B6C2-148C29275448}"/>
              </a:ext>
            </a:extLst>
          </p:cNvPr>
          <p:cNvSpPr>
            <a:spLocks noGrp="1"/>
          </p:cNvSpPr>
          <p:nvPr>
            <p:ph type="ctrTitle"/>
          </p:nvPr>
        </p:nvSpPr>
        <p:spPr/>
        <p:txBody>
          <a:bodyPr/>
          <a:lstStyle/>
          <a:p>
            <a:r>
              <a:rPr lang="es-EC" dirty="0"/>
              <a:t>TEJIDO </a:t>
            </a:r>
            <a:r>
              <a:rPr lang="es-EC" dirty="0" err="1"/>
              <a:t>SANGUINEO</a:t>
            </a:r>
            <a:r>
              <a:rPr lang="es-EC" dirty="0"/>
              <a:t> </a:t>
            </a:r>
          </a:p>
        </p:txBody>
      </p:sp>
      <p:sp>
        <p:nvSpPr>
          <p:cNvPr id="3" name="Subtítulo 2">
            <a:extLst>
              <a:ext uri="{FF2B5EF4-FFF2-40B4-BE49-F238E27FC236}">
                <a16:creationId xmlns:a16="http://schemas.microsoft.com/office/drawing/2014/main" id="{ED52E552-DF51-4E11-A92B-18BE966AC924}"/>
              </a:ext>
            </a:extLst>
          </p:cNvPr>
          <p:cNvSpPr>
            <a:spLocks noGrp="1"/>
          </p:cNvSpPr>
          <p:nvPr>
            <p:ph type="subTitle" idx="1"/>
          </p:nvPr>
        </p:nvSpPr>
        <p:spPr/>
        <p:txBody>
          <a:bodyPr/>
          <a:lstStyle/>
          <a:p>
            <a:r>
              <a:rPr lang="es-EC" dirty="0"/>
              <a:t>DRA ROSA VELEZ </a:t>
            </a:r>
          </a:p>
        </p:txBody>
      </p:sp>
    </p:spTree>
    <p:extLst>
      <p:ext uri="{BB962C8B-B14F-4D97-AF65-F5344CB8AC3E}">
        <p14:creationId xmlns:p14="http://schemas.microsoft.com/office/powerpoint/2010/main" val="354755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B1E5B1-166A-40C9-AC85-A086D9B94711}"/>
              </a:ext>
            </a:extLst>
          </p:cNvPr>
          <p:cNvSpPr>
            <a:spLocks noGrp="1"/>
          </p:cNvSpPr>
          <p:nvPr>
            <p:ph type="title"/>
          </p:nvPr>
        </p:nvSpPr>
        <p:spPr/>
        <p:txBody>
          <a:bodyPr/>
          <a:lstStyle/>
          <a:p>
            <a:r>
              <a:rPr lang="es-EC" dirty="0"/>
              <a:t>MONOCITOS </a:t>
            </a:r>
          </a:p>
        </p:txBody>
      </p:sp>
      <p:sp>
        <p:nvSpPr>
          <p:cNvPr id="3" name="Marcador de contenido 2">
            <a:extLst>
              <a:ext uri="{FF2B5EF4-FFF2-40B4-BE49-F238E27FC236}">
                <a16:creationId xmlns:a16="http://schemas.microsoft.com/office/drawing/2014/main" id="{DDD9A541-F671-4A3C-A24C-E64A9E608C89}"/>
              </a:ext>
            </a:extLst>
          </p:cNvPr>
          <p:cNvSpPr>
            <a:spLocks noGrp="1"/>
          </p:cNvSpPr>
          <p:nvPr>
            <p:ph idx="1"/>
          </p:nvPr>
        </p:nvSpPr>
        <p:spPr>
          <a:xfrm>
            <a:off x="838200" y="1825625"/>
            <a:ext cx="7560212" cy="4351338"/>
          </a:xfrm>
        </p:spPr>
        <p:txBody>
          <a:bodyPr/>
          <a:lstStyle/>
          <a:p>
            <a:pPr algn="just"/>
            <a:r>
              <a:rPr lang="es-EC" dirty="0"/>
              <a:t> Poseen un núcleo excéntrico con forma arriñonada o de herradura, </a:t>
            </a:r>
          </a:p>
          <a:p>
            <a:pPr algn="just"/>
            <a:r>
              <a:rPr lang="es-EC" dirty="0"/>
              <a:t> En los extendidos sanguíneos, el abundante citoplasma es de color gris azulado y suele contener vacuolas y gránulos azurófilos dispersos. </a:t>
            </a:r>
            <a:r>
              <a:rPr lang="es-EC" b="1" dirty="0">
                <a:solidFill>
                  <a:srgbClr val="FF0000"/>
                </a:solidFill>
              </a:rPr>
              <a:t>Función. </a:t>
            </a:r>
            <a:r>
              <a:rPr lang="es-EC" dirty="0"/>
              <a:t>Los monocitos son precursores de los macrófagos. Se desarrollan en la médula ósea y son liberados a la sangre</a:t>
            </a:r>
          </a:p>
        </p:txBody>
      </p:sp>
      <p:pic>
        <p:nvPicPr>
          <p:cNvPr id="4" name="Imagen 3">
            <a:extLst>
              <a:ext uri="{FF2B5EF4-FFF2-40B4-BE49-F238E27FC236}">
                <a16:creationId xmlns:a16="http://schemas.microsoft.com/office/drawing/2014/main" id="{FA7D381F-D4FA-4218-85B2-4F1E6C14D430}"/>
              </a:ext>
            </a:extLst>
          </p:cNvPr>
          <p:cNvPicPr>
            <a:picLocks noChangeAspect="1"/>
          </p:cNvPicPr>
          <p:nvPr/>
        </p:nvPicPr>
        <p:blipFill rotWithShape="1">
          <a:blip r:embed="rId2"/>
          <a:srcRect l="25615" t="46152" r="44846" b="7943"/>
          <a:stretch/>
        </p:blipFill>
        <p:spPr>
          <a:xfrm>
            <a:off x="8398412" y="2427959"/>
            <a:ext cx="3601329" cy="3146669"/>
          </a:xfrm>
          <a:prstGeom prst="rect">
            <a:avLst/>
          </a:prstGeom>
        </p:spPr>
      </p:pic>
    </p:spTree>
    <p:extLst>
      <p:ext uri="{BB962C8B-B14F-4D97-AF65-F5344CB8AC3E}">
        <p14:creationId xmlns:p14="http://schemas.microsoft.com/office/powerpoint/2010/main" val="1737031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BD54B7-4382-4835-B72B-E03D9A3A0890}"/>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E8CE0049-21CA-46E5-B51A-09FA16D201A8}"/>
              </a:ext>
            </a:extLst>
          </p:cNvPr>
          <p:cNvSpPr>
            <a:spLocks noGrp="1"/>
          </p:cNvSpPr>
          <p:nvPr>
            <p:ph idx="1"/>
          </p:nvPr>
        </p:nvSpPr>
        <p:spPr/>
        <p:txBody>
          <a:bodyPr>
            <a:normAutofit lnSpcReduction="10000"/>
          </a:bodyPr>
          <a:lstStyle/>
          <a:p>
            <a:pPr algn="just"/>
            <a:r>
              <a:rPr lang="es-EC" dirty="0">
                <a:solidFill>
                  <a:srgbClr val="C00000"/>
                </a:solidFill>
              </a:rPr>
              <a:t>Trombocitos </a:t>
            </a:r>
            <a:r>
              <a:rPr lang="es-EC" dirty="0"/>
              <a:t>En los extendidos sanguíneos, los trombocitos se distinguen como elementos discoides de unos 3 </a:t>
            </a:r>
            <a:r>
              <a:rPr lang="el-GR" dirty="0"/>
              <a:t>μ</a:t>
            </a:r>
            <a:r>
              <a:rPr lang="es-EC" dirty="0"/>
              <a:t>m de diámetro.</a:t>
            </a:r>
          </a:p>
          <a:p>
            <a:pPr algn="just"/>
            <a:r>
              <a:rPr lang="es-EC" dirty="0"/>
              <a:t>Las plaquetas tienen una vida media de unos 10 días y desempeñan un papel central en la hemostasia (detención de la hemorragia) iniciando la formación de coágulos o trombos.</a:t>
            </a:r>
          </a:p>
          <a:p>
            <a:pPr algn="just"/>
            <a:r>
              <a:rPr lang="es-EC" dirty="0"/>
              <a:t>Si el número de plaquetas es demasiado bajo, puede ocasionar una hemorragia excesiva. Por otra parte si el número de plaquetas es demasiado alto, pueden formarse coágulos sanguíneos y ocasionar trombosis, los cuales pueden obstruir los vasos sanguíneos y ocasionar un accidente cerebro vascular.</a:t>
            </a:r>
          </a:p>
          <a:p>
            <a:pPr algn="just"/>
            <a:r>
              <a:rPr lang="es-EC" dirty="0"/>
              <a:t>Valor de referencia: 125.000 a 450.000/mm3</a:t>
            </a:r>
          </a:p>
        </p:txBody>
      </p:sp>
    </p:spTree>
    <p:extLst>
      <p:ext uri="{BB962C8B-B14F-4D97-AF65-F5344CB8AC3E}">
        <p14:creationId xmlns:p14="http://schemas.microsoft.com/office/powerpoint/2010/main" val="1662101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E439F6-14C1-43B4-B400-F4E69510C7BB}"/>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BEA01A91-885F-49D1-8855-D90888AB99FF}"/>
              </a:ext>
            </a:extLst>
          </p:cNvPr>
          <p:cNvSpPr>
            <a:spLocks noGrp="1"/>
          </p:cNvSpPr>
          <p:nvPr>
            <p:ph idx="1"/>
          </p:nvPr>
        </p:nvSpPr>
        <p:spPr/>
        <p:txBody>
          <a:bodyPr>
            <a:normAutofit fontScale="92500"/>
          </a:bodyPr>
          <a:lstStyle/>
          <a:p>
            <a:pPr algn="just"/>
            <a:r>
              <a:rPr lang="es-EC" dirty="0"/>
              <a:t>infarto agudo de miocardio, embolismo pulmonar y el bloqueo de vasos sanguíneos en cualquier otra parte del cuerpo, como en las extremidades superiores e inferiores. Cualquier anormalidad o enfermedad de las plaquetas se denomina </a:t>
            </a:r>
            <a:r>
              <a:rPr lang="es-EC" dirty="0" err="1"/>
              <a:t>trombocitopatía</a:t>
            </a:r>
            <a:r>
              <a:rPr lang="es-EC" dirty="0"/>
              <a:t>,</a:t>
            </a:r>
          </a:p>
          <a:p>
            <a:pPr algn="just"/>
            <a:r>
              <a:rPr lang="es-EC" dirty="0"/>
              <a:t>La cual puede consistir, ya sea en tener un número reducido de plaquetas </a:t>
            </a:r>
            <a:r>
              <a:rPr lang="es-EC" dirty="0">
                <a:solidFill>
                  <a:srgbClr val="FF0000"/>
                </a:solidFill>
              </a:rPr>
              <a:t>(trombocitopenia), </a:t>
            </a:r>
            <a:r>
              <a:rPr lang="es-EC" dirty="0"/>
              <a:t>un déficit en la función (</a:t>
            </a:r>
            <a:r>
              <a:rPr lang="es-EC" dirty="0" err="1"/>
              <a:t>tromboastenia</a:t>
            </a:r>
            <a:r>
              <a:rPr lang="es-EC" dirty="0"/>
              <a:t>), o un incremento en el número </a:t>
            </a:r>
            <a:r>
              <a:rPr lang="es-EC" dirty="0">
                <a:solidFill>
                  <a:srgbClr val="FF0000"/>
                </a:solidFill>
              </a:rPr>
              <a:t>(trombocitosis)</a:t>
            </a:r>
          </a:p>
          <a:p>
            <a:pPr algn="just"/>
            <a:r>
              <a:rPr lang="es-EC" dirty="0"/>
              <a:t>Se pueden producir desórdenes que reducen el número de plaquetas, como la púrpura trombocitopénica idiopática (PTI) y causan problemas hemorrágicos. Sin embargo, otros como la trombocitopenia inducida por la heparina pueden causar trombosis, o coágulos, en lugar de hemorragias.</a:t>
            </a:r>
          </a:p>
        </p:txBody>
      </p:sp>
    </p:spTree>
    <p:extLst>
      <p:ext uri="{BB962C8B-B14F-4D97-AF65-F5344CB8AC3E}">
        <p14:creationId xmlns:p14="http://schemas.microsoft.com/office/powerpoint/2010/main" val="697583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240BF55-C99B-4D25-9FC6-682CE93E58D5}"/>
              </a:ext>
            </a:extLst>
          </p:cNvPr>
          <p:cNvSpPr>
            <a:spLocks noGrp="1"/>
          </p:cNvSpPr>
          <p:nvPr>
            <p:ph idx="1"/>
          </p:nvPr>
        </p:nvSpPr>
        <p:spPr>
          <a:xfrm>
            <a:off x="838200" y="618978"/>
            <a:ext cx="10515600" cy="5873897"/>
          </a:xfrm>
        </p:spPr>
        <p:txBody>
          <a:bodyPr>
            <a:normAutofit lnSpcReduction="10000"/>
          </a:bodyPr>
          <a:lstStyle/>
          <a:p>
            <a:r>
              <a:rPr lang="es-EC" dirty="0"/>
              <a:t>EI volumen de la sangre (volemia) representa aproximadamente el 8% del peso corporal, de modo que un individuo de 63 kilos tiene una volemia de 5 litros. </a:t>
            </a:r>
          </a:p>
          <a:p>
            <a:r>
              <a:rPr lang="es-EC" dirty="0"/>
              <a:t>EI plasma y los elementos figurados constituyen el 55% y el 45% del volumen sanguíneo respectivamente.</a:t>
            </a:r>
          </a:p>
          <a:p>
            <a:r>
              <a:rPr lang="es-EC" dirty="0"/>
              <a:t>El valor normal del pH de In sangre varia de 7.3 a 7,5. su densidad fluctúa entre 1.055 Y1,060 y su viscosidad es de 4,50 a 5.30 en el varón y de 3,0 a 4,90 en la mujer.</a:t>
            </a:r>
          </a:p>
          <a:p>
            <a:r>
              <a:rPr lang="es-EC" dirty="0"/>
              <a:t> La sangre es el vehículo que emplea el organismo para transportar sustancias de un punto a otro del cuerpo. Así transporta sustancias nutritivas, desechos metabólicos O2, CO2 , vitaminas, iones, hormonas. elementos del sistema inmunitario, etc. </a:t>
            </a:r>
          </a:p>
          <a:p>
            <a:r>
              <a:rPr lang="es-EC" dirty="0"/>
              <a:t>Además, regula el equilibrio acido básico del medio interno y la temperatura corporal.</a:t>
            </a:r>
          </a:p>
          <a:p>
            <a:endParaRPr lang="es-EC" dirty="0"/>
          </a:p>
        </p:txBody>
      </p:sp>
    </p:spTree>
    <p:extLst>
      <p:ext uri="{BB962C8B-B14F-4D97-AF65-F5344CB8AC3E}">
        <p14:creationId xmlns:p14="http://schemas.microsoft.com/office/powerpoint/2010/main" val="2643020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19DEF2-5CDE-445F-8DB3-73D720F2B862}"/>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D2245ED6-6956-416D-9B0F-E0CA3F02E77A}"/>
              </a:ext>
            </a:extLst>
          </p:cNvPr>
          <p:cNvSpPr>
            <a:spLocks noGrp="1"/>
          </p:cNvSpPr>
          <p:nvPr>
            <p:ph idx="1"/>
          </p:nvPr>
        </p:nvSpPr>
        <p:spPr>
          <a:xfrm>
            <a:off x="838200" y="1825624"/>
            <a:ext cx="10515600" cy="4856529"/>
          </a:xfrm>
        </p:spPr>
        <p:txBody>
          <a:bodyPr>
            <a:normAutofit fontScale="70000" lnSpcReduction="20000"/>
          </a:bodyPr>
          <a:lstStyle/>
          <a:p>
            <a:r>
              <a:rPr lang="es-EC" dirty="0"/>
              <a:t>EI plasma sanguíneo es un líquido amarillo pálido compuesto por agua -que representa el 90% de su volumen-, iones. proteínas, lípidos glúcidos.</a:t>
            </a:r>
          </a:p>
          <a:p>
            <a:r>
              <a:rPr lang="es-EC" dirty="0">
                <a:solidFill>
                  <a:srgbClr val="C00000"/>
                </a:solidFill>
              </a:rPr>
              <a:t>IONES.- </a:t>
            </a:r>
            <a:r>
              <a:rPr lang="es-EC" dirty="0"/>
              <a:t>Los mas importantes son el </a:t>
            </a:r>
            <a:r>
              <a:rPr lang="es-EC" dirty="0" err="1"/>
              <a:t>Na</a:t>
            </a:r>
            <a:r>
              <a:rPr lang="es-EC" dirty="0"/>
              <a:t>+, K+, Cl-, Ca+, Mg2+, PO4,  HCO3  y el SO4</a:t>
            </a:r>
          </a:p>
          <a:p>
            <a:r>
              <a:rPr lang="es-EC" dirty="0">
                <a:solidFill>
                  <a:srgbClr val="C00000"/>
                </a:solidFill>
              </a:rPr>
              <a:t>Proteínas. </a:t>
            </a:r>
            <a:r>
              <a:rPr lang="es-EC" dirty="0"/>
              <a:t>Cada 100 ml de plasma sanguíneo contienen entre 6 y 8 gramos de proteínas.</a:t>
            </a:r>
          </a:p>
          <a:p>
            <a:r>
              <a:rPr lang="es-EC" dirty="0"/>
              <a:t> Las mas importantes son:</a:t>
            </a:r>
          </a:p>
          <a:p>
            <a:r>
              <a:rPr lang="es-EC" dirty="0"/>
              <a:t>I) Albumina, que es responsable de la presión coloidosmótica que mantiene el volumen sanguíneo.</a:t>
            </a:r>
          </a:p>
          <a:p>
            <a:r>
              <a:rPr lang="es-EC" dirty="0"/>
              <a:t>2) Globulinas </a:t>
            </a:r>
            <a:r>
              <a:rPr lang="el-GR" dirty="0"/>
              <a:t>α</a:t>
            </a:r>
            <a:r>
              <a:rPr lang="es-EC" dirty="0"/>
              <a:t> y </a:t>
            </a:r>
            <a:r>
              <a:rPr lang="el-GR" dirty="0"/>
              <a:t>β</a:t>
            </a:r>
            <a:r>
              <a:rPr lang="es-EC" dirty="0"/>
              <a:t> que transportan sustancias Liposolubles  y iones metálicos.</a:t>
            </a:r>
          </a:p>
          <a:p>
            <a:r>
              <a:rPr lang="es-EC" dirty="0"/>
              <a:t>3) Gammaglobulinas o inmunoglobulinas. es decir, los anticuerpos circulantes.</a:t>
            </a:r>
          </a:p>
          <a:p>
            <a:r>
              <a:rPr lang="es-EC" dirty="0"/>
              <a:t>4) Complemento, constituido por proteínas del sistema inmunitario.</a:t>
            </a:r>
          </a:p>
          <a:p>
            <a:r>
              <a:rPr lang="es-EC" dirty="0"/>
              <a:t>5) Varias proteínas que intervienen en la coagulaci6n sanguínea. por ejemplo : fibrinógeno, protrombina, y </a:t>
            </a:r>
          </a:p>
          <a:p>
            <a:r>
              <a:rPr lang="es-EC" dirty="0"/>
              <a:t>6) Hormonas proteicas   </a:t>
            </a:r>
          </a:p>
          <a:p>
            <a:r>
              <a:rPr lang="es-EC" dirty="0"/>
              <a:t>Contiene aminoácidos y sustancias derivadas del metabolismo proteico. como urea, acido úrico. creatinina, etcétera.</a:t>
            </a:r>
          </a:p>
        </p:txBody>
      </p:sp>
    </p:spTree>
    <p:extLst>
      <p:ext uri="{BB962C8B-B14F-4D97-AF65-F5344CB8AC3E}">
        <p14:creationId xmlns:p14="http://schemas.microsoft.com/office/powerpoint/2010/main" val="2285060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EB1D7F-D3AE-45D4-B6A0-676C49812CC9}"/>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91AF2F76-69D6-4FE7-9CB3-4D04EE56D565}"/>
              </a:ext>
            </a:extLst>
          </p:cNvPr>
          <p:cNvSpPr>
            <a:spLocks noGrp="1"/>
          </p:cNvSpPr>
          <p:nvPr>
            <p:ph idx="1"/>
          </p:nvPr>
        </p:nvSpPr>
        <p:spPr/>
        <p:txBody>
          <a:bodyPr/>
          <a:lstStyle/>
          <a:p>
            <a:endParaRPr lang="es-EC"/>
          </a:p>
        </p:txBody>
      </p:sp>
    </p:spTree>
    <p:extLst>
      <p:ext uri="{BB962C8B-B14F-4D97-AF65-F5344CB8AC3E}">
        <p14:creationId xmlns:p14="http://schemas.microsoft.com/office/powerpoint/2010/main" val="138179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2CE4C4B-8D24-4D05-8075-07B5EE2EF5BD}"/>
              </a:ext>
            </a:extLst>
          </p:cNvPr>
          <p:cNvSpPr>
            <a:spLocks noGrp="1"/>
          </p:cNvSpPr>
          <p:nvPr>
            <p:ph idx="1"/>
          </p:nvPr>
        </p:nvSpPr>
        <p:spPr>
          <a:xfrm>
            <a:off x="838200" y="661182"/>
            <a:ext cx="6409341" cy="5515781"/>
          </a:xfrm>
        </p:spPr>
        <p:txBody>
          <a:bodyPr>
            <a:normAutofit lnSpcReduction="10000"/>
          </a:bodyPr>
          <a:lstStyle/>
          <a:p>
            <a:pPr algn="just"/>
            <a:r>
              <a:rPr lang="es-EC" dirty="0"/>
              <a:t>La sangre es un tejido conectivo adaptado para circular dentro de los vasos , de ahí que su matriz extracelular  - </a:t>
            </a:r>
            <a:r>
              <a:rPr lang="es-EC" dirty="0" err="1"/>
              <a:t>Ilamada</a:t>
            </a:r>
            <a:r>
              <a:rPr lang="es-EC" dirty="0"/>
              <a:t> plasma- sea </a:t>
            </a:r>
            <a:r>
              <a:rPr lang="es-EC" dirty="0" err="1"/>
              <a:t>Iíquida</a:t>
            </a:r>
            <a:r>
              <a:rPr lang="es-EC" dirty="0"/>
              <a:t>. </a:t>
            </a:r>
          </a:p>
          <a:p>
            <a:pPr algn="just"/>
            <a:r>
              <a:rPr lang="es-EC" dirty="0"/>
              <a:t>La sangre es roja y contiene varias tipos de células: los eritrocitos. distintas clases de leucocitos y las plaquetas.</a:t>
            </a:r>
          </a:p>
          <a:p>
            <a:pPr algn="just"/>
            <a:r>
              <a:rPr lang="es-EC" dirty="0"/>
              <a:t> Dado que los eritrocitos y las plaquetas no son células completas sino derivados celulares (ambos carecen de núcleo y la plaqueta es un fragmento del citoplasma de una célula no circundante,  las células sanguíneas reciben colectivamente el nombre de </a:t>
            </a:r>
            <a:r>
              <a:rPr lang="es-EC" b="1" dirty="0">
                <a:solidFill>
                  <a:srgbClr val="C00000"/>
                </a:solidFill>
              </a:rPr>
              <a:t>elementos figurados. </a:t>
            </a:r>
          </a:p>
        </p:txBody>
      </p:sp>
      <p:pic>
        <p:nvPicPr>
          <p:cNvPr id="4" name="Imagen 3">
            <a:extLst>
              <a:ext uri="{FF2B5EF4-FFF2-40B4-BE49-F238E27FC236}">
                <a16:creationId xmlns:a16="http://schemas.microsoft.com/office/drawing/2014/main" id="{AAF6AD0C-37BB-42A1-B179-4DD4E9F202EB}"/>
              </a:ext>
            </a:extLst>
          </p:cNvPr>
          <p:cNvPicPr>
            <a:picLocks noChangeAspect="1"/>
          </p:cNvPicPr>
          <p:nvPr/>
        </p:nvPicPr>
        <p:blipFill rotWithShape="1">
          <a:blip r:embed="rId2"/>
          <a:srcRect l="38214" t="32196" r="24048" b="9911"/>
          <a:stretch/>
        </p:blipFill>
        <p:spPr>
          <a:xfrm>
            <a:off x="7821636" y="1101761"/>
            <a:ext cx="4167609" cy="4654477"/>
          </a:xfrm>
          <a:prstGeom prst="rect">
            <a:avLst/>
          </a:prstGeom>
        </p:spPr>
      </p:pic>
    </p:spTree>
    <p:extLst>
      <p:ext uri="{BB962C8B-B14F-4D97-AF65-F5344CB8AC3E}">
        <p14:creationId xmlns:p14="http://schemas.microsoft.com/office/powerpoint/2010/main" val="54193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F1C8C2-D498-4258-9094-4E0225ED2343}"/>
              </a:ext>
            </a:extLst>
          </p:cNvPr>
          <p:cNvSpPr>
            <a:spLocks noGrp="1"/>
          </p:cNvSpPr>
          <p:nvPr>
            <p:ph type="title"/>
          </p:nvPr>
        </p:nvSpPr>
        <p:spPr>
          <a:xfrm>
            <a:off x="739726" y="0"/>
            <a:ext cx="10515600" cy="1325563"/>
          </a:xfrm>
        </p:spPr>
        <p:txBody>
          <a:bodyPr/>
          <a:lstStyle/>
          <a:p>
            <a:r>
              <a:rPr lang="es-EC" dirty="0"/>
              <a:t>ELEMENTOS FIGURADOS </a:t>
            </a:r>
          </a:p>
        </p:txBody>
      </p:sp>
      <p:sp>
        <p:nvSpPr>
          <p:cNvPr id="3" name="Marcador de contenido 2">
            <a:extLst>
              <a:ext uri="{FF2B5EF4-FFF2-40B4-BE49-F238E27FC236}">
                <a16:creationId xmlns:a16="http://schemas.microsoft.com/office/drawing/2014/main" id="{1239FF18-9F74-4620-8A44-D52DA97400A9}"/>
              </a:ext>
            </a:extLst>
          </p:cNvPr>
          <p:cNvSpPr>
            <a:spLocks noGrp="1"/>
          </p:cNvSpPr>
          <p:nvPr>
            <p:ph idx="1"/>
          </p:nvPr>
        </p:nvSpPr>
        <p:spPr>
          <a:xfrm>
            <a:off x="838200" y="1094105"/>
            <a:ext cx="10515600" cy="4351338"/>
          </a:xfrm>
        </p:spPr>
        <p:txBody>
          <a:bodyPr/>
          <a:lstStyle/>
          <a:p>
            <a:r>
              <a:rPr lang="es-EC" dirty="0"/>
              <a:t>GLÓBULOS ROJOS</a:t>
            </a:r>
          </a:p>
          <a:p>
            <a:r>
              <a:rPr lang="es-EC" dirty="0"/>
              <a:t> El eritrocito llamado también glóbulo rojo ó hematíe, tiene forma de disco bicóncavo y mide entre 6.5 y 8 </a:t>
            </a:r>
            <a:r>
              <a:rPr lang="el-GR" dirty="0"/>
              <a:t>μ</a:t>
            </a:r>
            <a:r>
              <a:rPr lang="es-EC" dirty="0"/>
              <a:t>m de diámetro. </a:t>
            </a:r>
          </a:p>
          <a:p>
            <a:r>
              <a:rPr lang="es-EC" dirty="0"/>
              <a:t>Es flexible, lo cual le permite circular por los capilares sanguíneos mas pequeños</a:t>
            </a:r>
          </a:p>
          <a:p>
            <a:r>
              <a:rPr lang="es-EC" dirty="0"/>
              <a:t> En </a:t>
            </a:r>
            <a:r>
              <a:rPr lang="es-EC" dirty="0" err="1"/>
              <a:t>Ia</a:t>
            </a:r>
            <a:r>
              <a:rPr lang="es-EC" dirty="0"/>
              <a:t> mujer hay aproximadamente 4.800.000 eritrocitos por ml de sangre. Mientras  que en el varón hay  5400000. </a:t>
            </a:r>
          </a:p>
        </p:txBody>
      </p:sp>
      <p:pic>
        <p:nvPicPr>
          <p:cNvPr id="4" name="Imagen 3">
            <a:extLst>
              <a:ext uri="{FF2B5EF4-FFF2-40B4-BE49-F238E27FC236}">
                <a16:creationId xmlns:a16="http://schemas.microsoft.com/office/drawing/2014/main" id="{F2EFB833-E454-4EBF-87A5-6808DFCDF76E}"/>
              </a:ext>
            </a:extLst>
          </p:cNvPr>
          <p:cNvPicPr>
            <a:picLocks noChangeAspect="1"/>
          </p:cNvPicPr>
          <p:nvPr/>
        </p:nvPicPr>
        <p:blipFill rotWithShape="1">
          <a:blip r:embed="rId2"/>
          <a:srcRect l="24577" t="30144" r="9770" b="35172"/>
          <a:stretch/>
        </p:blipFill>
        <p:spPr>
          <a:xfrm>
            <a:off x="2093741" y="4256723"/>
            <a:ext cx="8004517" cy="2377440"/>
          </a:xfrm>
          <a:prstGeom prst="rect">
            <a:avLst/>
          </a:prstGeom>
        </p:spPr>
      </p:pic>
    </p:spTree>
    <p:extLst>
      <p:ext uri="{BB962C8B-B14F-4D97-AF65-F5344CB8AC3E}">
        <p14:creationId xmlns:p14="http://schemas.microsoft.com/office/powerpoint/2010/main" val="3828467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25ACA77-5FB7-4137-BDAE-827C965690B9}"/>
              </a:ext>
            </a:extLst>
          </p:cNvPr>
          <p:cNvSpPr>
            <a:spLocks noGrp="1"/>
          </p:cNvSpPr>
          <p:nvPr>
            <p:ph idx="1"/>
          </p:nvPr>
        </p:nvSpPr>
        <p:spPr>
          <a:xfrm>
            <a:off x="838201" y="309489"/>
            <a:ext cx="7475806" cy="5867474"/>
          </a:xfrm>
        </p:spPr>
        <p:txBody>
          <a:bodyPr>
            <a:normAutofit/>
          </a:bodyPr>
          <a:lstStyle/>
          <a:p>
            <a:pPr algn="just"/>
            <a:r>
              <a:rPr lang="es-EC" b="1" dirty="0">
                <a:solidFill>
                  <a:srgbClr val="C00000"/>
                </a:solidFill>
              </a:rPr>
              <a:t>EI hematocrito </a:t>
            </a:r>
            <a:r>
              <a:rPr lang="es-EC" dirty="0"/>
              <a:t>es un análisis que determina el volumen de los eritrocitos en relación al volumen de la sangre.</a:t>
            </a:r>
          </a:p>
          <a:p>
            <a:pPr algn="just"/>
            <a:r>
              <a:rPr lang="es-EC" dirty="0"/>
              <a:t>Los eritrocitos representan el 44% del  volumen total; los leucocitos el 1%,  y el 55% restante corresponde al plasma. </a:t>
            </a:r>
          </a:p>
          <a:p>
            <a:pPr algn="just"/>
            <a:r>
              <a:rPr lang="es-EC" b="1" dirty="0">
                <a:solidFill>
                  <a:srgbClr val="C00000"/>
                </a:solidFill>
              </a:rPr>
              <a:t>La eritrosedimentación  </a:t>
            </a:r>
            <a:r>
              <a:rPr lang="es-EC" dirty="0"/>
              <a:t>es un análisis que mide la velocidad con que los eritrocitos se separan del plasma y sedimento</a:t>
            </a:r>
          </a:p>
          <a:p>
            <a:pPr algn="just"/>
            <a:r>
              <a:rPr lang="es-EC" dirty="0"/>
              <a:t> Para ello la sangre se trata con anticoagulantes ,  se coloca en una pipeta vertical inmóvil luego de una hora se mide la altura del plasma en la parte superior de la pipeta que en los individuos normales es de 2 a 12 mm/h. </a:t>
            </a:r>
          </a:p>
        </p:txBody>
      </p:sp>
      <p:pic>
        <p:nvPicPr>
          <p:cNvPr id="4" name="Imagen 3">
            <a:extLst>
              <a:ext uri="{FF2B5EF4-FFF2-40B4-BE49-F238E27FC236}">
                <a16:creationId xmlns:a16="http://schemas.microsoft.com/office/drawing/2014/main" id="{3973725D-4ED7-4B71-9206-2A78034729A7}"/>
              </a:ext>
            </a:extLst>
          </p:cNvPr>
          <p:cNvPicPr>
            <a:picLocks noChangeAspect="1"/>
          </p:cNvPicPr>
          <p:nvPr/>
        </p:nvPicPr>
        <p:blipFill rotWithShape="1">
          <a:blip r:embed="rId2"/>
          <a:srcRect l="28846" t="24641" r="45539" b="9911"/>
          <a:stretch/>
        </p:blipFill>
        <p:spPr>
          <a:xfrm>
            <a:off x="8567226" y="1000088"/>
            <a:ext cx="3123028" cy="4486275"/>
          </a:xfrm>
          <a:prstGeom prst="rect">
            <a:avLst/>
          </a:prstGeom>
        </p:spPr>
      </p:pic>
    </p:spTree>
    <p:extLst>
      <p:ext uri="{BB962C8B-B14F-4D97-AF65-F5344CB8AC3E}">
        <p14:creationId xmlns:p14="http://schemas.microsoft.com/office/powerpoint/2010/main" val="57371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66205F-E3E5-44E6-8F5E-1E4FEE7383FD}"/>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59573731-9E0E-4654-AEE7-B754324319F7}"/>
              </a:ext>
            </a:extLst>
          </p:cNvPr>
          <p:cNvSpPr>
            <a:spLocks noGrp="1"/>
          </p:cNvSpPr>
          <p:nvPr>
            <p:ph idx="1"/>
          </p:nvPr>
        </p:nvSpPr>
        <p:spPr/>
        <p:txBody>
          <a:bodyPr/>
          <a:lstStyle/>
          <a:p>
            <a:pPr algn="just"/>
            <a:r>
              <a:rPr lang="es-EC" dirty="0"/>
              <a:t>Los eritrocitos no poseen núcleo ni </a:t>
            </a:r>
            <a:r>
              <a:rPr lang="es-EC" dirty="0" err="1"/>
              <a:t>organoides</a:t>
            </a:r>
            <a:r>
              <a:rPr lang="es-EC" dirty="0"/>
              <a:t> y su membrana plasmática esta asociada a un citoesqueleto singular. </a:t>
            </a:r>
          </a:p>
          <a:p>
            <a:pPr algn="just"/>
            <a:r>
              <a:rPr lang="es-EC" dirty="0"/>
              <a:t>Así inmediatamente por debajo de la membrana existe una malla de filamentos de espectrina.</a:t>
            </a:r>
          </a:p>
          <a:p>
            <a:pPr algn="just"/>
            <a:r>
              <a:rPr lang="es-EC" dirty="0"/>
              <a:t>Los eritrocitos contienen </a:t>
            </a:r>
            <a:r>
              <a:rPr lang="es-EC" b="1" dirty="0">
                <a:solidFill>
                  <a:srgbClr val="C00000"/>
                </a:solidFill>
              </a:rPr>
              <a:t>hemoglobina </a:t>
            </a:r>
            <a:r>
              <a:rPr lang="es-EC" dirty="0"/>
              <a:t>la cual </a:t>
            </a:r>
            <a:r>
              <a:rPr lang="es-EC" dirty="0" err="1"/>
              <a:t>Ies</a:t>
            </a:r>
            <a:r>
              <a:rPr lang="es-EC" dirty="0"/>
              <a:t> confiere un color rojizo cuando la sangre se extiende sin teñir sobre un portaobjeto, es la responsable del transporte de O2.</a:t>
            </a:r>
          </a:p>
          <a:p>
            <a:pPr algn="just"/>
            <a:r>
              <a:rPr lang="es-EC" dirty="0"/>
              <a:t>El intercambio de CO2 y O2 se da en los alveolos pulmonares</a:t>
            </a:r>
          </a:p>
          <a:p>
            <a:endParaRPr lang="es-EC" dirty="0"/>
          </a:p>
          <a:p>
            <a:endParaRPr lang="es-EC" dirty="0"/>
          </a:p>
        </p:txBody>
      </p:sp>
    </p:spTree>
    <p:extLst>
      <p:ext uri="{BB962C8B-B14F-4D97-AF65-F5344CB8AC3E}">
        <p14:creationId xmlns:p14="http://schemas.microsoft.com/office/powerpoint/2010/main" val="1518477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C56B399-7DE2-4B98-9964-4FA8AB7E5953}"/>
              </a:ext>
            </a:extLst>
          </p:cNvPr>
          <p:cNvSpPr>
            <a:spLocks noGrp="1"/>
          </p:cNvSpPr>
          <p:nvPr>
            <p:ph idx="1"/>
          </p:nvPr>
        </p:nvSpPr>
        <p:spPr>
          <a:xfrm>
            <a:off x="838200" y="689317"/>
            <a:ext cx="10515600" cy="5487646"/>
          </a:xfrm>
        </p:spPr>
        <p:txBody>
          <a:bodyPr>
            <a:normAutofit lnSpcReduction="10000"/>
          </a:bodyPr>
          <a:lstStyle/>
          <a:p>
            <a:pPr algn="just"/>
            <a:r>
              <a:rPr lang="es-EC" dirty="0"/>
              <a:t>La hemoglobina es una proteína no  conjugada de 68 </a:t>
            </a:r>
            <a:r>
              <a:rPr lang="es-EC" dirty="0" err="1"/>
              <a:t>kDa</a:t>
            </a:r>
            <a:r>
              <a:rPr lang="es-EC" dirty="0"/>
              <a:t>. </a:t>
            </a:r>
          </a:p>
          <a:p>
            <a:pPr algn="just"/>
            <a:r>
              <a:rPr lang="es-EC" dirty="0"/>
              <a:t>Compuesta por cuatro cadenas polipeptídicas de globina (dos 0: y dos I),cada una asociada a un grupo prostético que pasee hierro.</a:t>
            </a:r>
          </a:p>
          <a:p>
            <a:pPr algn="just"/>
            <a:r>
              <a:rPr lang="es-EC" dirty="0"/>
              <a:t>Llamado </a:t>
            </a:r>
            <a:r>
              <a:rPr lang="es-EC" dirty="0" err="1"/>
              <a:t>HEM</a:t>
            </a:r>
            <a:r>
              <a:rPr lang="es-EC" dirty="0"/>
              <a:t>, cada 100 ml de sangre contienen 13.5 g de hemoglobina en la mujer y 15.5 g en el varón. </a:t>
            </a:r>
          </a:p>
          <a:p>
            <a:pPr algn="just"/>
            <a:r>
              <a:rPr lang="es-EC" dirty="0"/>
              <a:t>La disminución de la hemoglobina causa </a:t>
            </a:r>
            <a:r>
              <a:rPr lang="es-EC" b="1" dirty="0">
                <a:solidFill>
                  <a:srgbClr val="C00000"/>
                </a:solidFill>
              </a:rPr>
              <a:t>anemia. </a:t>
            </a:r>
          </a:p>
          <a:p>
            <a:pPr algn="just"/>
            <a:r>
              <a:rPr lang="es-EC" dirty="0"/>
              <a:t>La actividad metabólica del eritrocito es baja.</a:t>
            </a:r>
          </a:p>
          <a:p>
            <a:pPr algn="just"/>
            <a:r>
              <a:rPr lang="es-EC" dirty="0"/>
              <a:t> Además debido a que carece de mitocondrias. genera ATP  mediante la degradación anaerobia de la glucosa. </a:t>
            </a:r>
          </a:p>
          <a:p>
            <a:pPr algn="just"/>
            <a:r>
              <a:rPr lang="es-EC" dirty="0"/>
              <a:t>La vida media de los eritrocitos es de 120 días.</a:t>
            </a:r>
          </a:p>
          <a:p>
            <a:pPr algn="just"/>
            <a:r>
              <a:rPr lang="es-EC" dirty="0"/>
              <a:t> Su destrucción tiene lugar en el bazo, en el hígado y en la médula ósea. </a:t>
            </a:r>
          </a:p>
        </p:txBody>
      </p:sp>
    </p:spTree>
    <p:extLst>
      <p:ext uri="{BB962C8B-B14F-4D97-AF65-F5344CB8AC3E}">
        <p14:creationId xmlns:p14="http://schemas.microsoft.com/office/powerpoint/2010/main" val="3009882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27F117-D2C3-42B7-BA9C-B43A01BB0545}"/>
              </a:ext>
            </a:extLst>
          </p:cNvPr>
          <p:cNvSpPr>
            <a:spLocks noGrp="1"/>
          </p:cNvSpPr>
          <p:nvPr>
            <p:ph type="title"/>
          </p:nvPr>
        </p:nvSpPr>
        <p:spPr/>
        <p:txBody>
          <a:bodyPr/>
          <a:lstStyle/>
          <a:p>
            <a:r>
              <a:rPr lang="es-EC" dirty="0"/>
              <a:t>GRANULOCITO NEUTRÓFILO</a:t>
            </a:r>
          </a:p>
        </p:txBody>
      </p:sp>
      <p:sp>
        <p:nvSpPr>
          <p:cNvPr id="3" name="Marcador de contenido 2">
            <a:extLst>
              <a:ext uri="{FF2B5EF4-FFF2-40B4-BE49-F238E27FC236}">
                <a16:creationId xmlns:a16="http://schemas.microsoft.com/office/drawing/2014/main" id="{8ED265A5-D5AB-4C8D-A148-E0CBE354B9FB}"/>
              </a:ext>
            </a:extLst>
          </p:cNvPr>
          <p:cNvSpPr>
            <a:spLocks noGrp="1"/>
          </p:cNvSpPr>
          <p:nvPr>
            <p:ph idx="1"/>
          </p:nvPr>
        </p:nvSpPr>
        <p:spPr>
          <a:xfrm>
            <a:off x="838200" y="1825625"/>
            <a:ext cx="7602415" cy="4351338"/>
          </a:xfrm>
        </p:spPr>
        <p:txBody>
          <a:bodyPr>
            <a:normAutofit fontScale="92500" lnSpcReduction="20000"/>
          </a:bodyPr>
          <a:lstStyle/>
          <a:p>
            <a:pPr algn="just"/>
            <a:r>
              <a:rPr lang="es-EC" dirty="0"/>
              <a:t>Posee un núcleo muy característico dividido en 3-5 lóbulos, unidos mediante finos filamentos de cromatina.</a:t>
            </a:r>
          </a:p>
          <a:p>
            <a:pPr algn="just"/>
            <a:r>
              <a:rPr lang="es-EC" dirty="0"/>
              <a:t>El núcleo lobulado dio origen a la denominación </a:t>
            </a:r>
            <a:r>
              <a:rPr lang="es-EC" dirty="0">
                <a:solidFill>
                  <a:srgbClr val="FF0000"/>
                </a:solidFill>
              </a:rPr>
              <a:t>leucocitos polimorfonucleares (</a:t>
            </a:r>
            <a:r>
              <a:rPr lang="es-EC" dirty="0" err="1">
                <a:solidFill>
                  <a:srgbClr val="FF0000"/>
                </a:solidFill>
              </a:rPr>
              <a:t>PMN</a:t>
            </a:r>
            <a:r>
              <a:rPr lang="es-EC" dirty="0">
                <a:solidFill>
                  <a:srgbClr val="FF0000"/>
                </a:solidFill>
              </a:rPr>
              <a:t>) </a:t>
            </a:r>
            <a:r>
              <a:rPr lang="es-EC" dirty="0"/>
              <a:t>.</a:t>
            </a:r>
          </a:p>
          <a:p>
            <a:pPr algn="just"/>
            <a:r>
              <a:rPr lang="es-EC" dirty="0"/>
              <a:t>Los granulocitos neutrófilos inmaduros aún carecen de divisiones en el núcleo y se denominan en </a:t>
            </a:r>
            <a:r>
              <a:rPr lang="es-EC" b="1" dirty="0">
                <a:solidFill>
                  <a:srgbClr val="FF0000"/>
                </a:solidFill>
              </a:rPr>
              <a:t>cayado</a:t>
            </a:r>
            <a:r>
              <a:rPr lang="es-EC" dirty="0"/>
              <a:t>.</a:t>
            </a:r>
          </a:p>
          <a:p>
            <a:pPr algn="just"/>
            <a:r>
              <a:rPr lang="es-EC" dirty="0"/>
              <a:t>En la medida que envejece un </a:t>
            </a:r>
            <a:r>
              <a:rPr lang="es-EC" dirty="0" err="1"/>
              <a:t>PMN</a:t>
            </a:r>
            <a:r>
              <a:rPr lang="es-EC" dirty="0"/>
              <a:t> aumentan los lóbulos, y es un indicador de anemia perniciosa.</a:t>
            </a:r>
          </a:p>
          <a:p>
            <a:pPr algn="just"/>
            <a:r>
              <a:rPr lang="es-EC" b="1" dirty="0">
                <a:solidFill>
                  <a:srgbClr val="FF0000"/>
                </a:solidFill>
              </a:rPr>
              <a:t>Función. </a:t>
            </a:r>
            <a:r>
              <a:rPr lang="es-EC" dirty="0"/>
              <a:t>La función de los granulocitos neutrófilos es fagocitar y eliminar microrganismos para combatir las infecciones</a:t>
            </a:r>
          </a:p>
          <a:p>
            <a:endParaRPr lang="es-EC" dirty="0"/>
          </a:p>
        </p:txBody>
      </p:sp>
      <p:pic>
        <p:nvPicPr>
          <p:cNvPr id="4" name="Imagen 3">
            <a:extLst>
              <a:ext uri="{FF2B5EF4-FFF2-40B4-BE49-F238E27FC236}">
                <a16:creationId xmlns:a16="http://schemas.microsoft.com/office/drawing/2014/main" id="{46F87CD6-112A-4368-A427-3D44F23538FD}"/>
              </a:ext>
            </a:extLst>
          </p:cNvPr>
          <p:cNvPicPr>
            <a:picLocks noChangeAspect="1"/>
          </p:cNvPicPr>
          <p:nvPr/>
        </p:nvPicPr>
        <p:blipFill rotWithShape="1">
          <a:blip r:embed="rId2"/>
          <a:srcRect l="11538" t="33764" r="61231" b="21510"/>
          <a:stretch/>
        </p:blipFill>
        <p:spPr>
          <a:xfrm>
            <a:off x="8679766" y="2012619"/>
            <a:ext cx="3319976" cy="3065818"/>
          </a:xfrm>
          <a:prstGeom prst="rect">
            <a:avLst/>
          </a:prstGeom>
        </p:spPr>
      </p:pic>
    </p:spTree>
    <p:extLst>
      <p:ext uri="{BB962C8B-B14F-4D97-AF65-F5344CB8AC3E}">
        <p14:creationId xmlns:p14="http://schemas.microsoft.com/office/powerpoint/2010/main" val="2852401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0548E9-445D-4439-80CB-F5DEFC673745}"/>
              </a:ext>
            </a:extLst>
          </p:cNvPr>
          <p:cNvSpPr>
            <a:spLocks noGrp="1"/>
          </p:cNvSpPr>
          <p:nvPr>
            <p:ph type="title"/>
          </p:nvPr>
        </p:nvSpPr>
        <p:spPr>
          <a:xfrm>
            <a:off x="838200" y="67139"/>
            <a:ext cx="10515600" cy="1325563"/>
          </a:xfrm>
        </p:spPr>
        <p:txBody>
          <a:bodyPr/>
          <a:lstStyle/>
          <a:p>
            <a:r>
              <a:rPr lang="es-EC" dirty="0"/>
              <a:t>EOSINÓFILO </a:t>
            </a:r>
          </a:p>
        </p:txBody>
      </p:sp>
      <p:sp>
        <p:nvSpPr>
          <p:cNvPr id="3" name="Marcador de contenido 2">
            <a:extLst>
              <a:ext uri="{FF2B5EF4-FFF2-40B4-BE49-F238E27FC236}">
                <a16:creationId xmlns:a16="http://schemas.microsoft.com/office/drawing/2014/main" id="{559C0025-BF51-4EB2-8932-0FB96834CDE5}"/>
              </a:ext>
            </a:extLst>
          </p:cNvPr>
          <p:cNvSpPr>
            <a:spLocks noGrp="1"/>
          </p:cNvSpPr>
          <p:nvPr>
            <p:ph idx="1"/>
          </p:nvPr>
        </p:nvSpPr>
        <p:spPr>
          <a:xfrm>
            <a:off x="838200" y="1012874"/>
            <a:ext cx="6730218" cy="5480001"/>
          </a:xfrm>
        </p:spPr>
        <p:txBody>
          <a:bodyPr>
            <a:normAutofit fontScale="85000" lnSpcReduction="20000"/>
          </a:bodyPr>
          <a:lstStyle/>
          <a:p>
            <a:pPr algn="just"/>
            <a:r>
              <a:rPr lang="es-EC" dirty="0"/>
              <a:t>Posee un núcleo con dos lóbulos grandes unidos por una fina hebra de cromatina, que en ocasiones presenta un grumo pequeño de cromatina.</a:t>
            </a:r>
          </a:p>
          <a:p>
            <a:pPr algn="just"/>
            <a:r>
              <a:rPr lang="es-EC" dirty="0"/>
              <a:t> Los grumos de cromatina son gruesos y se tiñen con gran intensidad, y no se distinguen nucléolos. </a:t>
            </a:r>
          </a:p>
          <a:p>
            <a:pPr algn="just"/>
            <a:r>
              <a:rPr lang="es-EC" dirty="0"/>
              <a:t>El citoplasma está ocupado por grandes gránulos muy eosinófilos, que rara vez cubren el núcleo</a:t>
            </a:r>
          </a:p>
          <a:p>
            <a:pPr algn="just"/>
            <a:r>
              <a:rPr lang="es-EC" b="1" dirty="0">
                <a:solidFill>
                  <a:srgbClr val="FF0000"/>
                </a:solidFill>
              </a:rPr>
              <a:t>Función. </a:t>
            </a:r>
            <a:r>
              <a:rPr lang="es-EC" dirty="0"/>
              <a:t>Los granulocitos eosinófilos tienen especial importancia para combatir las infestaciones parasitarias, por ejemplo por triquinas (</a:t>
            </a:r>
            <a:r>
              <a:rPr lang="es-EC" dirty="0" err="1"/>
              <a:t>Trichinella</a:t>
            </a:r>
            <a:r>
              <a:rPr lang="es-EC" dirty="0"/>
              <a:t> </a:t>
            </a:r>
            <a:r>
              <a:rPr lang="es-EC" dirty="0" err="1"/>
              <a:t>spiralis</a:t>
            </a:r>
            <a:r>
              <a:rPr lang="es-EC" dirty="0"/>
              <a:t>).</a:t>
            </a:r>
          </a:p>
          <a:p>
            <a:pPr algn="just"/>
            <a:r>
              <a:rPr lang="es-EC" dirty="0"/>
              <a:t>Los granulocitos eosinófilos también tienen otras funciones, entre ellas, un efecto protector contra ciertos virus, pueden regular la actividad de los mastocitos y, en algunos casos, actúan como células presentadoras de antígeno.</a:t>
            </a:r>
          </a:p>
          <a:p>
            <a:pPr algn="just"/>
            <a:r>
              <a:rPr lang="es-EC" dirty="0"/>
              <a:t>En casos de alergias su número en sangre periférica se ve aumentado .</a:t>
            </a:r>
          </a:p>
        </p:txBody>
      </p:sp>
      <p:pic>
        <p:nvPicPr>
          <p:cNvPr id="4" name="Imagen 3">
            <a:extLst>
              <a:ext uri="{FF2B5EF4-FFF2-40B4-BE49-F238E27FC236}">
                <a16:creationId xmlns:a16="http://schemas.microsoft.com/office/drawing/2014/main" id="{84B048F5-FDB8-4D1D-B90D-FB466589BA10}"/>
              </a:ext>
            </a:extLst>
          </p:cNvPr>
          <p:cNvPicPr>
            <a:picLocks noChangeAspect="1"/>
          </p:cNvPicPr>
          <p:nvPr/>
        </p:nvPicPr>
        <p:blipFill rotWithShape="1">
          <a:blip r:embed="rId2"/>
          <a:srcRect l="56538" t="28526" r="11846" b="23680"/>
          <a:stretch/>
        </p:blipFill>
        <p:spPr>
          <a:xfrm>
            <a:off x="8088923" y="2069625"/>
            <a:ext cx="3854548" cy="3276099"/>
          </a:xfrm>
          <a:prstGeom prst="rect">
            <a:avLst/>
          </a:prstGeom>
        </p:spPr>
      </p:pic>
    </p:spTree>
    <p:extLst>
      <p:ext uri="{BB962C8B-B14F-4D97-AF65-F5344CB8AC3E}">
        <p14:creationId xmlns:p14="http://schemas.microsoft.com/office/powerpoint/2010/main" val="3003149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C49950-52FF-4AA0-A4CD-11EBDF0C1A43}"/>
              </a:ext>
            </a:extLst>
          </p:cNvPr>
          <p:cNvSpPr>
            <a:spLocks noGrp="1"/>
          </p:cNvSpPr>
          <p:nvPr>
            <p:ph type="title"/>
          </p:nvPr>
        </p:nvSpPr>
        <p:spPr>
          <a:xfrm>
            <a:off x="838200" y="123410"/>
            <a:ext cx="10515600" cy="1325563"/>
          </a:xfrm>
        </p:spPr>
        <p:txBody>
          <a:bodyPr/>
          <a:lstStyle/>
          <a:p>
            <a:r>
              <a:rPr lang="es-EC" dirty="0"/>
              <a:t>Basófilo </a:t>
            </a:r>
          </a:p>
        </p:txBody>
      </p:sp>
      <p:sp>
        <p:nvSpPr>
          <p:cNvPr id="3" name="Marcador de contenido 2">
            <a:extLst>
              <a:ext uri="{FF2B5EF4-FFF2-40B4-BE49-F238E27FC236}">
                <a16:creationId xmlns:a16="http://schemas.microsoft.com/office/drawing/2014/main" id="{1F92370D-7C8F-4091-83B1-086195A61381}"/>
              </a:ext>
            </a:extLst>
          </p:cNvPr>
          <p:cNvSpPr>
            <a:spLocks noGrp="1"/>
          </p:cNvSpPr>
          <p:nvPr>
            <p:ph idx="1"/>
          </p:nvPr>
        </p:nvSpPr>
        <p:spPr>
          <a:xfrm>
            <a:off x="838200" y="1167618"/>
            <a:ext cx="7180384" cy="5009345"/>
          </a:xfrm>
        </p:spPr>
        <p:txBody>
          <a:bodyPr>
            <a:normAutofit fontScale="85000" lnSpcReduction="10000"/>
          </a:bodyPr>
          <a:lstStyle/>
          <a:p>
            <a:pPr algn="just"/>
            <a:r>
              <a:rPr lang="es-EC" dirty="0"/>
              <a:t>Posee un núcleo con 2 o 3 lóbulos, que puede presentar forma de S.</a:t>
            </a:r>
          </a:p>
          <a:p>
            <a:pPr algn="just"/>
            <a:r>
              <a:rPr lang="es-EC" dirty="0"/>
              <a:t>La cromatina tiene grumos menos gruesos y se tiñen con menos intensidad que en los demás granulocitos.</a:t>
            </a:r>
          </a:p>
          <a:p>
            <a:pPr algn="just"/>
            <a:r>
              <a:rPr lang="es-EC" dirty="0"/>
              <a:t>No se distinguen nucléolos. Los gruesos gránulos citoplasmáticos densamente agrupados son muy metacromáticos y se tiñen de rojo violáceo. </a:t>
            </a:r>
          </a:p>
          <a:p>
            <a:pPr algn="just"/>
            <a:r>
              <a:rPr lang="es-EC" dirty="0"/>
              <a:t>La intensa metacromasia de los gránulos basófilos se debe al contenido de heparina. Los gránulos también contienen histamina. Y enzimas lisosómicas. </a:t>
            </a:r>
          </a:p>
          <a:p>
            <a:pPr algn="just"/>
            <a:r>
              <a:rPr lang="es-EC" b="1" dirty="0">
                <a:solidFill>
                  <a:srgbClr val="FF0000"/>
                </a:solidFill>
              </a:rPr>
              <a:t>FUNCIÓN </a:t>
            </a:r>
            <a:r>
              <a:rPr lang="es-EC" dirty="0"/>
              <a:t>: Al igual que los mastocitos, los granulocitos basófilos poseen receptores de </a:t>
            </a:r>
            <a:r>
              <a:rPr lang="es-EC" dirty="0" err="1"/>
              <a:t>Fc</a:t>
            </a:r>
            <a:r>
              <a:rPr lang="es-EC" dirty="0"/>
              <a:t> superficiales que pueden fijar IgE, con la consiguiente desgranulación, y es posible que las células participen en reacciones anafilácticas.</a:t>
            </a:r>
          </a:p>
          <a:p>
            <a:pPr algn="just"/>
            <a:endParaRPr lang="es-EC" dirty="0"/>
          </a:p>
          <a:p>
            <a:pPr algn="just"/>
            <a:endParaRPr lang="es-EC" dirty="0"/>
          </a:p>
        </p:txBody>
      </p:sp>
      <p:pic>
        <p:nvPicPr>
          <p:cNvPr id="4" name="Imagen 3">
            <a:extLst>
              <a:ext uri="{FF2B5EF4-FFF2-40B4-BE49-F238E27FC236}">
                <a16:creationId xmlns:a16="http://schemas.microsoft.com/office/drawing/2014/main" id="{4744976F-7E5E-44B7-AC21-C9383A0F0AF1}"/>
              </a:ext>
            </a:extLst>
          </p:cNvPr>
          <p:cNvPicPr>
            <a:picLocks noChangeAspect="1"/>
          </p:cNvPicPr>
          <p:nvPr/>
        </p:nvPicPr>
        <p:blipFill rotWithShape="1">
          <a:blip r:embed="rId2"/>
          <a:srcRect l="43384" t="17420" r="27770" b="38251"/>
          <a:stretch/>
        </p:blipFill>
        <p:spPr>
          <a:xfrm>
            <a:off x="8398412" y="1448973"/>
            <a:ext cx="3516923" cy="4727990"/>
          </a:xfrm>
          <a:prstGeom prst="rect">
            <a:avLst/>
          </a:prstGeom>
        </p:spPr>
      </p:pic>
    </p:spTree>
    <p:extLst>
      <p:ext uri="{BB962C8B-B14F-4D97-AF65-F5344CB8AC3E}">
        <p14:creationId xmlns:p14="http://schemas.microsoft.com/office/powerpoint/2010/main" val="173858114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1422</Words>
  <Application>Microsoft Office PowerPoint</Application>
  <PresentationFormat>Panorámica</PresentationFormat>
  <Paragraphs>71</Paragraphs>
  <Slides>15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Arial</vt:lpstr>
      <vt:lpstr>Calibri</vt:lpstr>
      <vt:lpstr>Calibri Light</vt:lpstr>
      <vt:lpstr>Tema de Office</vt:lpstr>
      <vt:lpstr>TEJIDO SANGUINEO </vt:lpstr>
      <vt:lpstr>Presentación de PowerPoint</vt:lpstr>
      <vt:lpstr>ELEMENTOS FIGURADOS </vt:lpstr>
      <vt:lpstr>Presentación de PowerPoint</vt:lpstr>
      <vt:lpstr>Presentación de PowerPoint</vt:lpstr>
      <vt:lpstr>Presentación de PowerPoint</vt:lpstr>
      <vt:lpstr>GRANULOCITO NEUTRÓFILO</vt:lpstr>
      <vt:lpstr>EOSINÓFILO </vt:lpstr>
      <vt:lpstr>Basófilo </vt:lpstr>
      <vt:lpstr>MONOCITOS </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TEJIDO SANGUINEO </dc:title>
  <dc:creator>ROSA VELEZ</dc:creator>
  <cp:lastModifiedBy>ROSA VELEZ</cp:lastModifiedBy>
  <cp:revision>45</cp:revision>
  <dcterms:created xsi:type="dcterms:W3CDTF">2018-06-06T06:41:10Z</dcterms:created>
  <dcterms:modified xsi:type="dcterms:W3CDTF">2018-06-08T06:02:37Z</dcterms:modified>
</cp:coreProperties>
</file>