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4"/>
  </p:notesMasterIdLst>
  <p:sldIdLst>
    <p:sldId id="256" r:id="rId2"/>
    <p:sldId id="372" r:id="rId3"/>
    <p:sldId id="373" r:id="rId4"/>
    <p:sldId id="320" r:id="rId5"/>
    <p:sldId id="375" r:id="rId6"/>
    <p:sldId id="377" r:id="rId7"/>
    <p:sldId id="257" r:id="rId8"/>
    <p:sldId id="561" r:id="rId9"/>
    <p:sldId id="258" r:id="rId10"/>
    <p:sldId id="259" r:id="rId11"/>
    <p:sldId id="260" r:id="rId12"/>
    <p:sldId id="261" r:id="rId13"/>
    <p:sldId id="340" r:id="rId14"/>
    <p:sldId id="341" r:id="rId15"/>
    <p:sldId id="297" r:id="rId16"/>
    <p:sldId id="262" r:id="rId17"/>
    <p:sldId id="562" r:id="rId18"/>
    <p:sldId id="581" r:id="rId19"/>
    <p:sldId id="565" r:id="rId20"/>
    <p:sldId id="339" r:id="rId21"/>
    <p:sldId id="563" r:id="rId22"/>
    <p:sldId id="336" r:id="rId23"/>
    <p:sldId id="337" r:id="rId24"/>
    <p:sldId id="338" r:id="rId25"/>
    <p:sldId id="374" r:id="rId26"/>
    <p:sldId id="268" r:id="rId27"/>
    <p:sldId id="376" r:id="rId28"/>
    <p:sldId id="264" r:id="rId29"/>
    <p:sldId id="301" r:id="rId30"/>
    <p:sldId id="266" r:id="rId31"/>
    <p:sldId id="582" r:id="rId32"/>
    <p:sldId id="583" r:id="rId33"/>
    <p:sldId id="303" r:id="rId34"/>
    <p:sldId id="325" r:id="rId35"/>
    <p:sldId id="349" r:id="rId36"/>
    <p:sldId id="350" r:id="rId37"/>
    <p:sldId id="351" r:id="rId38"/>
    <p:sldId id="342" r:id="rId39"/>
    <p:sldId id="270" r:id="rId40"/>
    <p:sldId id="343" r:id="rId41"/>
    <p:sldId id="344" r:id="rId42"/>
    <p:sldId id="271" r:id="rId43"/>
    <p:sldId id="272" r:id="rId44"/>
    <p:sldId id="345" r:id="rId45"/>
    <p:sldId id="346" r:id="rId46"/>
    <p:sldId id="347" r:id="rId47"/>
    <p:sldId id="348" r:id="rId48"/>
    <p:sldId id="273" r:id="rId49"/>
    <p:sldId id="353" r:id="rId50"/>
    <p:sldId id="354" r:id="rId51"/>
    <p:sldId id="355" r:id="rId52"/>
    <p:sldId id="356" r:id="rId53"/>
    <p:sldId id="357" r:id="rId54"/>
    <p:sldId id="352" r:id="rId55"/>
    <p:sldId id="358" r:id="rId56"/>
    <p:sldId id="359" r:id="rId57"/>
    <p:sldId id="360" r:id="rId58"/>
    <p:sldId id="362" r:id="rId59"/>
    <p:sldId id="363" r:id="rId60"/>
    <p:sldId id="364" r:id="rId61"/>
    <p:sldId id="365" r:id="rId62"/>
    <p:sldId id="366" r:id="rId63"/>
    <p:sldId id="361" r:id="rId64"/>
    <p:sldId id="367" r:id="rId65"/>
    <p:sldId id="368" r:id="rId66"/>
    <p:sldId id="369" r:id="rId67"/>
    <p:sldId id="370" r:id="rId68"/>
    <p:sldId id="296" r:id="rId69"/>
    <p:sldId id="304" r:id="rId70"/>
    <p:sldId id="305" r:id="rId71"/>
    <p:sldId id="306" r:id="rId72"/>
    <p:sldId id="308" r:id="rId73"/>
    <p:sldId id="309" r:id="rId74"/>
    <p:sldId id="310" r:id="rId75"/>
    <p:sldId id="311" r:id="rId76"/>
    <p:sldId id="312" r:id="rId77"/>
    <p:sldId id="313" r:id="rId78"/>
    <p:sldId id="314" r:id="rId79"/>
    <p:sldId id="315" r:id="rId80"/>
    <p:sldId id="316" r:id="rId81"/>
    <p:sldId id="317" r:id="rId82"/>
    <p:sldId id="371"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7" d="100"/>
          <a:sy n="67" d="100"/>
        </p:scale>
        <p:origin x="1284"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77C24-D1C6-476F-92B8-CD12DF5843B8}" type="datetimeFigureOut">
              <a:rPr lang="es-MX" smtClean="0"/>
              <a:t>13/07/2021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CCB483-6F84-44BC-B76E-CDF00921C7D5}" type="slidenum">
              <a:rPr lang="es-MX" smtClean="0"/>
              <a:t>‹Nº›</a:t>
            </a:fld>
            <a:endParaRPr lang="es-MX"/>
          </a:p>
        </p:txBody>
      </p:sp>
    </p:spTree>
    <p:extLst>
      <p:ext uri="{BB962C8B-B14F-4D97-AF65-F5344CB8AC3E}">
        <p14:creationId xmlns:p14="http://schemas.microsoft.com/office/powerpoint/2010/main" val="15302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endParaRPr lang="es-CO"/>
          </a:p>
        </p:txBody>
      </p:sp>
      <p:sp>
        <p:nvSpPr>
          <p:cNvPr id="1382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D012E3C-3B33-46FD-9480-7F21E42F07EB}" type="slidenum">
              <a:rPr lang="en-US" sz="1200"/>
              <a:pPr algn="r"/>
              <a:t>3</a:t>
            </a:fld>
            <a:endParaRPr lang="en-US" sz="1200"/>
          </a:p>
        </p:txBody>
      </p:sp>
    </p:spTree>
    <p:extLst>
      <p:ext uri="{BB962C8B-B14F-4D97-AF65-F5344CB8AC3E}">
        <p14:creationId xmlns:p14="http://schemas.microsoft.com/office/powerpoint/2010/main" val="154473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7EB3884-D57C-4555-ABB8-28C4B70587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F15DF0-1D8A-47ED-81B9-91314C5FCA87}" type="slidenum">
              <a:rPr lang="es-ES" altLang="es-EC"/>
              <a:pPr>
                <a:spcBef>
                  <a:spcPct val="0"/>
                </a:spcBef>
              </a:pPr>
              <a:t>8</a:t>
            </a:fld>
            <a:endParaRPr lang="es-ES" altLang="es-EC"/>
          </a:p>
        </p:txBody>
      </p:sp>
      <p:sp>
        <p:nvSpPr>
          <p:cNvPr id="7171" name="Rectangle 2">
            <a:extLst>
              <a:ext uri="{FF2B5EF4-FFF2-40B4-BE49-F238E27FC236}">
                <a16:creationId xmlns:a16="http://schemas.microsoft.com/office/drawing/2014/main" id="{B55066C0-AC87-4F6A-9BB2-74510BF28BEA}"/>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C228510-E361-44C0-A859-8C73CA3C23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BO" altLang="es-EC">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11065D9-9FC6-4224-9B9C-6EDCE16FA2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B86915-8B0A-487F-A4EC-886917C0EB74}" type="slidenum">
              <a:rPr lang="es-ES" altLang="es-EC"/>
              <a:pPr>
                <a:spcBef>
                  <a:spcPct val="0"/>
                </a:spcBef>
              </a:pPr>
              <a:t>17</a:t>
            </a:fld>
            <a:endParaRPr lang="es-ES" altLang="es-EC"/>
          </a:p>
        </p:txBody>
      </p:sp>
      <p:sp>
        <p:nvSpPr>
          <p:cNvPr id="9219" name="Rectangle 2">
            <a:extLst>
              <a:ext uri="{FF2B5EF4-FFF2-40B4-BE49-F238E27FC236}">
                <a16:creationId xmlns:a16="http://schemas.microsoft.com/office/drawing/2014/main" id="{396F839D-F07D-4170-88BF-8E9BD6B89127}"/>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430F4924-B657-41DD-8136-BE13B45258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BO" altLang="es-EC">
              <a:latin typeface="Arial" panose="020B0604020202020204" pitchFamily="34" charset="0"/>
            </a:endParaRPr>
          </a:p>
        </p:txBody>
      </p:sp>
    </p:spTree>
    <p:extLst>
      <p:ext uri="{BB962C8B-B14F-4D97-AF65-F5344CB8AC3E}">
        <p14:creationId xmlns:p14="http://schemas.microsoft.com/office/powerpoint/2010/main" val="1116677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13372CD-D901-4A67-BA4A-80B93ED98B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E647C-633C-4CAC-91B2-6DC03EA11C07}" type="slidenum">
              <a:rPr lang="es-ES" altLang="es-EC"/>
              <a:pPr>
                <a:spcBef>
                  <a:spcPct val="0"/>
                </a:spcBef>
              </a:pPr>
              <a:t>19</a:t>
            </a:fld>
            <a:endParaRPr lang="es-ES" altLang="es-EC"/>
          </a:p>
        </p:txBody>
      </p:sp>
      <p:sp>
        <p:nvSpPr>
          <p:cNvPr id="14339" name="Rectangle 2">
            <a:extLst>
              <a:ext uri="{FF2B5EF4-FFF2-40B4-BE49-F238E27FC236}">
                <a16:creationId xmlns:a16="http://schemas.microsoft.com/office/drawing/2014/main" id="{0F28DA81-3846-419C-8DAB-031777571417}"/>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4D77AA3-6CDD-4CA5-A2DE-84EA17FD7B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BO" altLang="es-EC">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900A509-23F9-49A1-8860-625D5E1C9D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538B01-47EC-4550-AFF4-9309127D3DFF}" type="slidenum">
              <a:rPr lang="es-ES" altLang="es-EC"/>
              <a:pPr>
                <a:spcBef>
                  <a:spcPct val="0"/>
                </a:spcBef>
              </a:pPr>
              <a:t>21</a:t>
            </a:fld>
            <a:endParaRPr lang="es-ES" altLang="es-EC"/>
          </a:p>
        </p:txBody>
      </p:sp>
      <p:sp>
        <p:nvSpPr>
          <p:cNvPr id="11267" name="Rectangle 2">
            <a:extLst>
              <a:ext uri="{FF2B5EF4-FFF2-40B4-BE49-F238E27FC236}">
                <a16:creationId xmlns:a16="http://schemas.microsoft.com/office/drawing/2014/main" id="{5E2508A3-A8CF-47AE-B291-013CA08FAC9C}"/>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3B897F0E-485F-4A3E-ADA3-4FD50CBCFF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BO" altLang="es-EC">
              <a:latin typeface="Arial" panose="020B0604020202020204" pitchFamily="34" charset="0"/>
            </a:endParaRPr>
          </a:p>
        </p:txBody>
      </p:sp>
    </p:spTree>
    <p:extLst>
      <p:ext uri="{BB962C8B-B14F-4D97-AF65-F5344CB8AC3E}">
        <p14:creationId xmlns:p14="http://schemas.microsoft.com/office/powerpoint/2010/main" val="3891053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691D14C-DE6F-430C-8789-1F377892304F}" type="datetimeFigureOut">
              <a:rPr lang="es-MX" smtClean="0"/>
              <a:t>13/07/2021</a:t>
            </a:fld>
            <a:endParaRPr lang="es-MX"/>
          </a:p>
        </p:txBody>
      </p:sp>
      <p:sp>
        <p:nvSpPr>
          <p:cNvPr id="5" name="Footer Placeholder 4"/>
          <p:cNvSpPr>
            <a:spLocks noGrp="1"/>
          </p:cNvSpPr>
          <p:nvPr>
            <p:ph type="ftr" sz="quarter" idx="11"/>
          </p:nvPr>
        </p:nvSpPr>
        <p:spPr>
          <a:xfrm>
            <a:off x="1921934" y="5054602"/>
            <a:ext cx="4064860" cy="279400"/>
          </a:xfrm>
        </p:spPr>
        <p:txBody>
          <a:bodyPr/>
          <a:lstStyle/>
          <a:p>
            <a:endParaRPr lang="es-MX"/>
          </a:p>
        </p:txBody>
      </p:sp>
      <p:sp>
        <p:nvSpPr>
          <p:cNvPr id="6" name="Slide Number Placeholder 5"/>
          <p:cNvSpPr>
            <a:spLocks noGrp="1"/>
          </p:cNvSpPr>
          <p:nvPr>
            <p:ph type="sldNum" sz="quarter" idx="12"/>
          </p:nvPr>
        </p:nvSpPr>
        <p:spPr>
          <a:xfrm>
            <a:off x="6817317" y="5054602"/>
            <a:ext cx="413483" cy="279400"/>
          </a:xfrm>
        </p:spPr>
        <p:txBody>
          <a:bodyPr/>
          <a:lstStyle/>
          <a:p>
            <a:fld id="{D1DB4B32-8487-4D22-BB00-D4E444465F31}" type="slidenum">
              <a:rPr lang="es-MX" smtClean="0"/>
              <a:t>‹Nº›</a:t>
            </a:fld>
            <a:endParaRPr lang="es-MX"/>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07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691D14C-DE6F-430C-8789-1F377892304F}" type="datetimeFigureOut">
              <a:rPr lang="es-MX" smtClean="0"/>
              <a:t>13/07/2021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1DB4B32-8487-4D22-BB00-D4E444465F31}" type="slidenum">
              <a:rPr lang="es-MX" smtClean="0"/>
              <a:t>‹Nº›</a:t>
            </a:fld>
            <a:endParaRPr lang="es-MX"/>
          </a:p>
        </p:txBody>
      </p:sp>
    </p:spTree>
    <p:extLst>
      <p:ext uri="{BB962C8B-B14F-4D97-AF65-F5344CB8AC3E}">
        <p14:creationId xmlns:p14="http://schemas.microsoft.com/office/powerpoint/2010/main" val="276809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691D14C-DE6F-430C-8789-1F377892304F}" type="datetimeFigureOut">
              <a:rPr lang="es-MX" smtClean="0"/>
              <a:t>13/07/2021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DB4B32-8487-4D22-BB00-D4E444465F31}" type="slidenum">
              <a:rPr lang="es-MX" smtClean="0"/>
              <a:t>‹Nº›</a:t>
            </a:fld>
            <a:endParaRPr lang="es-MX"/>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078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691D14C-DE6F-430C-8789-1F377892304F}" type="datetimeFigureOut">
              <a:rPr lang="es-MX" smtClean="0"/>
              <a:t>13/07/2021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DB4B32-8487-4D22-BB00-D4E444465F31}" type="slidenum">
              <a:rPr lang="es-MX" smtClean="0"/>
              <a:t>‹Nº›</a:t>
            </a:fld>
            <a:endParaRPr lang="es-MX"/>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067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691D14C-DE6F-430C-8789-1F377892304F}" type="datetimeFigureOut">
              <a:rPr lang="es-MX" smtClean="0"/>
              <a:t>13/07/2021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DB4B32-8487-4D22-BB00-D4E444465F31}" type="slidenum">
              <a:rPr lang="es-MX" smtClean="0"/>
              <a:t>‹Nº›</a:t>
            </a:fld>
            <a:endParaRPr lang="es-MX"/>
          </a:p>
        </p:txBody>
      </p:sp>
    </p:spTree>
    <p:extLst>
      <p:ext uri="{BB962C8B-B14F-4D97-AF65-F5344CB8AC3E}">
        <p14:creationId xmlns:p14="http://schemas.microsoft.com/office/powerpoint/2010/main" val="3096621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691D14C-DE6F-430C-8789-1F377892304F}" type="datetimeFigureOut">
              <a:rPr lang="es-MX" smtClean="0"/>
              <a:t>13/07/2021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DB4B32-8487-4D22-BB00-D4E444465F31}" type="slidenum">
              <a:rPr lang="es-MX" smtClean="0"/>
              <a:t>‹Nº›</a:t>
            </a:fld>
            <a:endParaRPr lang="es-MX"/>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680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691D14C-DE6F-430C-8789-1F377892304F}" type="datetimeFigureOut">
              <a:rPr lang="es-MX" smtClean="0"/>
              <a:t>13/07/2021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DB4B32-8487-4D22-BB00-D4E444465F31}" type="slidenum">
              <a:rPr lang="es-MX" smtClean="0"/>
              <a:t>‹Nº›</a:t>
            </a:fld>
            <a:endParaRPr lang="es-MX"/>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6811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691D14C-DE6F-430C-8789-1F377892304F}" type="datetimeFigureOut">
              <a:rPr lang="es-MX" smtClean="0"/>
              <a:t>13/07/2021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DB4B32-8487-4D22-BB00-D4E444465F31}" type="slidenum">
              <a:rPr lang="es-MX" smtClean="0"/>
              <a:t>‹Nº›</a:t>
            </a:fld>
            <a:endParaRPr lang="es-MX"/>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6939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691D14C-DE6F-430C-8789-1F377892304F}" type="datetimeFigureOut">
              <a:rPr lang="es-MX" smtClean="0"/>
              <a:t>13/07/2021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DB4B32-8487-4D22-BB00-D4E444465F31}" type="slidenum">
              <a:rPr lang="es-MX" smtClean="0"/>
              <a:t>‹Nº›</a:t>
            </a:fld>
            <a:endParaRPr lang="es-MX"/>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24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691D14C-DE6F-430C-8789-1F377892304F}" type="datetimeFigureOut">
              <a:rPr lang="es-MX" smtClean="0"/>
              <a:t>13/07/2021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DB4B32-8487-4D22-BB00-D4E444465F31}" type="slidenum">
              <a:rPr lang="es-MX" smtClean="0"/>
              <a:t>‹Nº›</a:t>
            </a:fld>
            <a:endParaRPr lang="es-MX"/>
          </a:p>
        </p:txBody>
      </p:sp>
    </p:spTree>
    <p:extLst>
      <p:ext uri="{BB962C8B-B14F-4D97-AF65-F5344CB8AC3E}">
        <p14:creationId xmlns:p14="http://schemas.microsoft.com/office/powerpoint/2010/main" val="128663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691D14C-DE6F-430C-8789-1F377892304F}" type="datetimeFigureOut">
              <a:rPr lang="es-MX" smtClean="0"/>
              <a:t>13/07/2021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1DB4B32-8487-4D22-BB00-D4E444465F31}" type="slidenum">
              <a:rPr lang="es-MX" smtClean="0"/>
              <a:t>‹Nº›</a:t>
            </a:fld>
            <a:endParaRPr lang="es-MX"/>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01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691D14C-DE6F-430C-8789-1F377892304F}" type="datetimeFigureOut">
              <a:rPr lang="es-MX" smtClean="0"/>
              <a:t>13/07/2021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1DB4B32-8487-4D22-BB00-D4E444465F31}" type="slidenum">
              <a:rPr lang="es-MX" smtClean="0"/>
              <a:t>‹Nº›</a:t>
            </a:fld>
            <a:endParaRPr lang="es-MX"/>
          </a:p>
        </p:txBody>
      </p:sp>
    </p:spTree>
    <p:extLst>
      <p:ext uri="{BB962C8B-B14F-4D97-AF65-F5344CB8AC3E}">
        <p14:creationId xmlns:p14="http://schemas.microsoft.com/office/powerpoint/2010/main" val="353787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691D14C-DE6F-430C-8789-1F377892304F}" type="datetimeFigureOut">
              <a:rPr lang="es-MX" smtClean="0"/>
              <a:t>13/07/2021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1DB4B32-8487-4D22-BB00-D4E444465F31}" type="slidenum">
              <a:rPr lang="es-MX" smtClean="0"/>
              <a:t>‹Nº›</a:t>
            </a:fld>
            <a:endParaRPr lang="es-MX"/>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2624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691D14C-DE6F-430C-8789-1F377892304F}" type="datetimeFigureOut">
              <a:rPr lang="es-MX" smtClean="0"/>
              <a:t>13/07/2021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1DB4B32-8487-4D22-BB00-D4E444465F31}" type="slidenum">
              <a:rPr lang="es-MX" smtClean="0"/>
              <a:t>‹Nº›</a:t>
            </a:fld>
            <a:endParaRPr lang="es-MX"/>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240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1D14C-DE6F-430C-8789-1F377892304F}" type="datetimeFigureOut">
              <a:rPr lang="es-MX" smtClean="0"/>
              <a:t>13/07/2021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1DB4B32-8487-4D22-BB00-D4E444465F31}" type="slidenum">
              <a:rPr lang="es-MX" smtClean="0"/>
              <a:t>‹Nº›</a:t>
            </a:fld>
            <a:endParaRPr lang="es-MX"/>
          </a:p>
        </p:txBody>
      </p:sp>
    </p:spTree>
    <p:extLst>
      <p:ext uri="{BB962C8B-B14F-4D97-AF65-F5344CB8AC3E}">
        <p14:creationId xmlns:p14="http://schemas.microsoft.com/office/powerpoint/2010/main" val="180701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691D14C-DE6F-430C-8789-1F377892304F}" type="datetimeFigureOut">
              <a:rPr lang="es-MX" smtClean="0"/>
              <a:t>13/07/2021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1DB4B32-8487-4D22-BB00-D4E444465F31}" type="slidenum">
              <a:rPr lang="es-MX" smtClean="0"/>
              <a:t>‹Nº›</a:t>
            </a:fld>
            <a:endParaRPr lang="es-MX"/>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04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691D14C-DE6F-430C-8789-1F377892304F}" type="datetimeFigureOut">
              <a:rPr lang="es-MX" smtClean="0"/>
              <a:t>13/07/2021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1DB4B32-8487-4D22-BB00-D4E444465F31}" type="slidenum">
              <a:rPr lang="es-MX" smtClean="0"/>
              <a:t>‹Nº›</a:t>
            </a:fld>
            <a:endParaRPr lang="es-MX"/>
          </a:p>
        </p:txBody>
      </p:sp>
    </p:spTree>
    <p:extLst>
      <p:ext uri="{BB962C8B-B14F-4D97-AF65-F5344CB8AC3E}">
        <p14:creationId xmlns:p14="http://schemas.microsoft.com/office/powerpoint/2010/main" val="268936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91D14C-DE6F-430C-8789-1F377892304F}" type="datetimeFigureOut">
              <a:rPr lang="es-MX" smtClean="0"/>
              <a:t>13/07/2021</a:t>
            </a:fld>
            <a:endParaRPr lang="es-MX"/>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1DB4B32-8487-4D22-BB00-D4E444465F31}" type="slidenum">
              <a:rPr lang="es-MX" smtClean="0"/>
              <a:t>‹Nº›</a:t>
            </a:fld>
            <a:endParaRPr lang="es-MX"/>
          </a:p>
        </p:txBody>
      </p:sp>
    </p:spTree>
    <p:extLst>
      <p:ext uri="{BB962C8B-B14F-4D97-AF65-F5344CB8AC3E}">
        <p14:creationId xmlns:p14="http://schemas.microsoft.com/office/powerpoint/2010/main" val="21903954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07425" y="2646185"/>
            <a:ext cx="7704856" cy="504056"/>
          </a:xfrm>
          <a:solidFill>
            <a:schemeClr val="accent5"/>
          </a:solidFill>
          <a:ln>
            <a:noFill/>
          </a:ln>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3200" spc="50" dirty="0">
                <a:ln w="11430"/>
                <a:solidFill>
                  <a:srgbClr val="00B050"/>
                </a:solidFill>
                <a:effectLst>
                  <a:outerShdw blurRad="76200" dist="50800" dir="5400000" algn="tl" rotWithShape="0">
                    <a:srgbClr val="000000">
                      <a:alpha val="65000"/>
                    </a:srgbClr>
                  </a:outerShdw>
                </a:effectLst>
              </a:rPr>
              <a:t>EPIDEMIOLOGÍA</a:t>
            </a:r>
          </a:p>
        </p:txBody>
      </p:sp>
      <p:sp>
        <p:nvSpPr>
          <p:cNvPr id="3" name="2 Subtítulo"/>
          <p:cNvSpPr>
            <a:spLocks noGrp="1"/>
          </p:cNvSpPr>
          <p:nvPr>
            <p:ph type="subTitle" idx="1"/>
          </p:nvPr>
        </p:nvSpPr>
        <p:spPr>
          <a:xfrm>
            <a:off x="251520" y="6241968"/>
            <a:ext cx="3024336" cy="355384"/>
          </a:xfrm>
        </p:spPr>
        <p:txBody>
          <a:bodyPr>
            <a:normAutofit fontScale="92500" lnSpcReduction="10000"/>
          </a:bodyPr>
          <a:lstStyle/>
          <a:p>
            <a:pPr algn="ctr"/>
            <a:r>
              <a:rPr lang="es-MX" sz="2000" b="1" i="1" dirty="0">
                <a:solidFill>
                  <a:schemeClr val="accent3">
                    <a:lumMod val="50000"/>
                  </a:schemeClr>
                </a:solidFill>
              </a:rPr>
              <a:t>Lic. Susana Padilla.</a:t>
            </a:r>
          </a:p>
        </p:txBody>
      </p:sp>
      <p:sp>
        <p:nvSpPr>
          <p:cNvPr id="4" name="1 Título"/>
          <p:cNvSpPr txBox="1">
            <a:spLocks/>
          </p:cNvSpPr>
          <p:nvPr/>
        </p:nvSpPr>
        <p:spPr>
          <a:xfrm>
            <a:off x="1335268" y="1232756"/>
            <a:ext cx="7704856" cy="1152128"/>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0000FF"/>
                </a:solidFill>
                <a:effectLst>
                  <a:outerShdw blurRad="38100" dist="25400" dir="5400000" algn="tl" rotWithShape="0">
                    <a:srgbClr val="000000">
                      <a:alpha val="43000"/>
                    </a:srgbClr>
                  </a:outerShdw>
                </a:effectLst>
                <a:uLnTx/>
                <a:uFillTx/>
                <a:latin typeface="+mj-lt"/>
                <a:ea typeface="+mj-ea"/>
                <a:cs typeface="+mj-cs"/>
              </a:rPr>
              <a:t>UNIVERSIDAD NACIONAL DE CHIMBORAZO</a:t>
            </a:r>
          </a:p>
          <a:p>
            <a:pPr marL="0" marR="0" lvl="0" indent="0" algn="ctr" defTabSz="914400" rtl="0" eaLnBrk="1" fontAlgn="auto" latinLnBrk="0" hangingPunct="1">
              <a:lnSpc>
                <a:spcPct val="100000"/>
              </a:lnSpc>
              <a:spcBef>
                <a:spcPct val="0"/>
              </a:spcBef>
              <a:spcAft>
                <a:spcPts val="0"/>
              </a:spcAft>
              <a:buClrTx/>
              <a:buSzTx/>
              <a:buFontTx/>
              <a:buNone/>
              <a:tabLst/>
              <a:defRPr/>
            </a:pPr>
            <a:r>
              <a:rPr lang="es-MX" sz="2400" b="1" dirty="0">
                <a:solidFill>
                  <a:srgbClr val="0070C0"/>
                </a:solidFill>
                <a:effectLst>
                  <a:outerShdw blurRad="38100" dist="25400" dir="5400000" algn="tl" rotWithShape="0">
                    <a:srgbClr val="000000">
                      <a:alpha val="43000"/>
                    </a:srgbClr>
                  </a:outerShdw>
                </a:effectLst>
                <a:latin typeface="+mj-lt"/>
                <a:ea typeface="+mj-ea"/>
                <a:cs typeface="+mj-cs"/>
              </a:rPr>
              <a:t>FACULTAD DE CIENCIAS DE LA SALUD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0000FF"/>
                </a:solidFill>
                <a:effectLst>
                  <a:outerShdw blurRad="38100" dist="25400" dir="5400000" algn="tl" rotWithShape="0">
                    <a:srgbClr val="000000">
                      <a:alpha val="43000"/>
                    </a:srgbClr>
                  </a:outerShdw>
                </a:effectLst>
                <a:uLnTx/>
                <a:uFillTx/>
                <a:latin typeface="+mj-lt"/>
                <a:ea typeface="+mj-ea"/>
                <a:cs typeface="+mj-cs"/>
              </a:rPr>
              <a:t>CARRERA</a:t>
            </a:r>
            <a:r>
              <a:rPr kumimoji="0" lang="es-MX" sz="2400" b="1" i="0" u="none" strike="noStrike" kern="1200" cap="none" spc="0" normalizeH="0" noProof="0" dirty="0">
                <a:ln>
                  <a:noFill/>
                </a:ln>
                <a:solidFill>
                  <a:srgbClr val="0000FF"/>
                </a:solidFill>
                <a:effectLst>
                  <a:outerShdw blurRad="38100" dist="25400" dir="5400000" algn="tl" rotWithShape="0">
                    <a:srgbClr val="000000">
                      <a:alpha val="43000"/>
                    </a:srgbClr>
                  </a:outerShdw>
                </a:effectLst>
                <a:uLnTx/>
                <a:uFillTx/>
                <a:latin typeface="+mj-lt"/>
                <a:ea typeface="+mj-ea"/>
                <a:cs typeface="+mj-cs"/>
              </a:rPr>
              <a:t> DE ENFERMERIA</a:t>
            </a:r>
            <a:r>
              <a:rPr kumimoji="0" lang="es-MX" sz="2400" b="1" i="0" u="none" strike="noStrike" kern="1200" cap="none" spc="0" normalizeH="0" noProof="0" dirty="0">
                <a:ln>
                  <a:noFill/>
                </a:ln>
                <a:solidFill>
                  <a:schemeClr val="accent6">
                    <a:lumMod val="75000"/>
                  </a:schemeClr>
                </a:solidFill>
                <a:effectLst>
                  <a:outerShdw blurRad="38100" dist="25400" dir="5400000" algn="tl" rotWithShape="0">
                    <a:srgbClr val="000000">
                      <a:alpha val="43000"/>
                    </a:srgbClr>
                  </a:outerShdw>
                </a:effectLst>
                <a:uLnTx/>
                <a:uFillTx/>
                <a:latin typeface="+mj-lt"/>
                <a:ea typeface="+mj-ea"/>
                <a:cs typeface="+mj-cs"/>
              </a:rPr>
              <a:t>.</a:t>
            </a:r>
            <a:endParaRPr kumimoji="0" lang="es-MX" sz="2400" b="1" i="0" u="none" strike="noStrike" kern="1200" cap="none" spc="0" normalizeH="0" baseline="0" noProof="0" dirty="0">
              <a:ln>
                <a:noFill/>
              </a:ln>
              <a:solidFill>
                <a:schemeClr val="accent6">
                  <a:lumMod val="75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7" name="1 Título"/>
          <p:cNvSpPr txBox="1">
            <a:spLocks/>
          </p:cNvSpPr>
          <p:nvPr/>
        </p:nvSpPr>
        <p:spPr>
          <a:xfrm>
            <a:off x="1475656" y="3861048"/>
            <a:ext cx="6120680" cy="1368152"/>
          </a:xfrm>
          <a:prstGeom prst="rect">
            <a:avLst/>
          </a:prstGeom>
          <a:ln>
            <a:solidFill>
              <a:schemeClr val="bg2">
                <a:lumMod val="90000"/>
              </a:schemeClr>
            </a:solidFill>
          </a:ln>
        </p:spPr>
        <p:txBody>
          <a:bodyPr vert="horz" lIns="0" tIns="0" rIns="18288" bIns="0" anchor="b">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4400" b="1" spc="50" dirty="0">
                <a:ln w="11430"/>
                <a:solidFill>
                  <a:srgbClr val="FF9933"/>
                </a:solidFill>
                <a:effectLst>
                  <a:outerShdw blurRad="76200" dist="50800" dir="5400000" algn="tl" rotWithShape="0">
                    <a:srgbClr val="000000">
                      <a:alpha val="65000"/>
                    </a:srgbClr>
                  </a:outerShdw>
                </a:effectLst>
                <a:latin typeface="+mj-lt"/>
                <a:ea typeface="+mj-ea"/>
                <a:cs typeface="+mj-cs"/>
              </a:rPr>
              <a:t>MEDICION DE SALUD ENFERMEDAD</a:t>
            </a:r>
            <a:endParaRPr kumimoji="0" lang="es-MX" sz="4400" b="1" i="0" u="none" strike="noStrike" kern="1200" cap="none" spc="50" normalizeH="0" baseline="0" noProof="0" dirty="0">
              <a:ln w="11430"/>
              <a:solidFill>
                <a:srgbClr val="FF9933"/>
              </a:solidFill>
              <a:effectLst>
                <a:outerShdw blurRad="76200" dist="50800" dir="5400000" algn="tl" rotWithShape="0">
                  <a:srgbClr val="000000">
                    <a:alpha val="65000"/>
                  </a:srgbClr>
                </a:outerShdw>
              </a:effectLst>
              <a:uLnTx/>
              <a:uFillTx/>
              <a:latin typeface="+mj-lt"/>
              <a:ea typeface="+mj-ea"/>
              <a:cs typeface="+mj-cs"/>
            </a:endParaRPr>
          </a:p>
        </p:txBody>
      </p:sp>
      <p:pic>
        <p:nvPicPr>
          <p:cNvPr id="5" name="Imagen 4">
            <a:extLst>
              <a:ext uri="{FF2B5EF4-FFF2-40B4-BE49-F238E27FC236}">
                <a16:creationId xmlns:a16="http://schemas.microsoft.com/office/drawing/2014/main" id="{DCCD9766-C61B-41B0-A956-E5D295B4AE41}"/>
              </a:ext>
            </a:extLst>
          </p:cNvPr>
          <p:cNvPicPr>
            <a:picLocks noChangeAspect="1"/>
          </p:cNvPicPr>
          <p:nvPr/>
        </p:nvPicPr>
        <p:blipFill>
          <a:blip r:embed="rId2"/>
          <a:stretch>
            <a:fillRect/>
          </a:stretch>
        </p:blipFill>
        <p:spPr>
          <a:xfrm>
            <a:off x="75681" y="1232756"/>
            <a:ext cx="1224136" cy="11521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131094" y="374570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eaLnBrk="1" hangingPunct="1"/>
            <a:endParaRPr lang="es-VE" sz="1800" u="none" dirty="0"/>
          </a:p>
        </p:txBody>
      </p:sp>
      <p:sp>
        <p:nvSpPr>
          <p:cNvPr id="3" name="Text Box 3"/>
          <p:cNvSpPr txBox="1">
            <a:spLocks noChangeArrowheads="1"/>
          </p:cNvSpPr>
          <p:nvPr/>
        </p:nvSpPr>
        <p:spPr bwMode="auto">
          <a:xfrm>
            <a:off x="960737" y="887119"/>
            <a:ext cx="4343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ctr" eaLnBrk="1" hangingPunct="1"/>
            <a:r>
              <a:rPr lang="es-VE" sz="2100" b="1" u="none" dirty="0">
                <a:solidFill>
                  <a:schemeClr val="bg1"/>
                </a:solidFill>
              </a:rPr>
              <a:t>                      </a:t>
            </a:r>
          </a:p>
        </p:txBody>
      </p:sp>
      <p:sp>
        <p:nvSpPr>
          <p:cNvPr id="7" name="Text Box 2"/>
          <p:cNvSpPr txBox="1">
            <a:spLocks noChangeArrowheads="1"/>
          </p:cNvSpPr>
          <p:nvPr/>
        </p:nvSpPr>
        <p:spPr bwMode="auto">
          <a:xfrm>
            <a:off x="1131094" y="374570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eaLnBrk="1" hangingPunct="1"/>
            <a:endParaRPr lang="es-VE" sz="1800" u="none" dirty="0"/>
          </a:p>
        </p:txBody>
      </p:sp>
      <p:sp>
        <p:nvSpPr>
          <p:cNvPr id="8" name="Text Box 3"/>
          <p:cNvSpPr txBox="1">
            <a:spLocks noChangeArrowheads="1"/>
          </p:cNvSpPr>
          <p:nvPr/>
        </p:nvSpPr>
        <p:spPr bwMode="auto">
          <a:xfrm>
            <a:off x="1257300" y="857250"/>
            <a:ext cx="4343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ctr" eaLnBrk="1" hangingPunct="1"/>
            <a:r>
              <a:rPr lang="es-VE" sz="2100" b="1" u="none" dirty="0">
                <a:solidFill>
                  <a:schemeClr val="bg1"/>
                </a:solidFill>
              </a:rPr>
              <a:t>                      </a:t>
            </a:r>
          </a:p>
        </p:txBody>
      </p:sp>
      <p:sp>
        <p:nvSpPr>
          <p:cNvPr id="9" name="Rectangle 4"/>
          <p:cNvSpPr>
            <a:spLocks noChangeArrowheads="1"/>
          </p:cNvSpPr>
          <p:nvPr/>
        </p:nvSpPr>
        <p:spPr bwMode="auto">
          <a:xfrm>
            <a:off x="827584" y="1945214"/>
            <a:ext cx="7416824" cy="3323987"/>
          </a:xfrm>
          <a:prstGeom prst="rect">
            <a:avLst/>
          </a:prstGeom>
          <a:blipFill>
            <a:blip r:embed="rId2"/>
            <a:tile tx="0" ty="0" sx="100000" sy="100000" flip="none" algn="tl"/>
          </a:blipFill>
          <a:ln>
            <a:noFill/>
          </a:ln>
        </p:spPr>
        <p:txBody>
          <a:bodyPr wrap="square" lIns="0" tIns="0" rIns="0" bIns="0">
            <a:spAutoFit/>
          </a:bodyPr>
          <a:lstStyle>
            <a:lvl1pPr marL="381000" indent="-381000"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just" eaLnBrk="1" hangingPunct="1">
              <a:buClr>
                <a:srgbClr val="000000"/>
              </a:buClr>
            </a:pPr>
            <a:endParaRPr lang="es-ES" sz="1800" u="none" dirty="0">
              <a:solidFill>
                <a:srgbClr val="000000"/>
              </a:solidFill>
              <a:latin typeface="Arial" panose="020B0604020202020204" pitchFamily="34" charset="0"/>
            </a:endParaRPr>
          </a:p>
          <a:p>
            <a:pPr algn="just" eaLnBrk="1" hangingPunct="1">
              <a:buClr>
                <a:srgbClr val="000000"/>
              </a:buClr>
              <a:buFontTx/>
              <a:buChar char="•"/>
            </a:pPr>
            <a:r>
              <a:rPr lang="es-ES" sz="1800" b="1" u="none" dirty="0">
                <a:solidFill>
                  <a:srgbClr val="000000"/>
                </a:solidFill>
                <a:latin typeface="Comic Sans MS" panose="030F0702030302020204" pitchFamily="66" charset="0"/>
              </a:rPr>
              <a:t>Por lo general se expresa numéricamente</a:t>
            </a:r>
          </a:p>
          <a:p>
            <a:pPr algn="just" eaLnBrk="1" hangingPunct="1">
              <a:buClr>
                <a:srgbClr val="000000"/>
              </a:buClr>
            </a:pPr>
            <a:endParaRPr lang="es-ES" sz="1800" b="1" u="none" dirty="0">
              <a:solidFill>
                <a:srgbClr val="000000"/>
              </a:solidFill>
              <a:latin typeface="Comic Sans MS" panose="030F0702030302020204" pitchFamily="66" charset="0"/>
            </a:endParaRPr>
          </a:p>
          <a:p>
            <a:pPr algn="just" eaLnBrk="1" hangingPunct="1">
              <a:buClr>
                <a:srgbClr val="000000"/>
              </a:buClr>
              <a:buFontTx/>
              <a:buChar char="•"/>
            </a:pPr>
            <a:r>
              <a:rPr lang="es-ES" sz="1800" b="1" u="none" dirty="0">
                <a:solidFill>
                  <a:srgbClr val="000000"/>
                </a:solidFill>
                <a:latin typeface="Comic Sans MS" panose="030F0702030302020204" pitchFamily="66" charset="0"/>
              </a:rPr>
              <a:t>Tienen un Estándar que permite evaluar (contrastar, comparar) </a:t>
            </a:r>
          </a:p>
          <a:p>
            <a:pPr algn="just" eaLnBrk="1" hangingPunct="1">
              <a:buClr>
                <a:srgbClr val="000000"/>
              </a:buClr>
              <a:buFontTx/>
              <a:buChar char="•"/>
            </a:pPr>
            <a:endParaRPr lang="es-ES_tradnl" sz="1800" b="1" u="none" dirty="0">
              <a:solidFill>
                <a:srgbClr val="000000"/>
              </a:solidFill>
              <a:latin typeface="Comic Sans MS" panose="030F0702030302020204" pitchFamily="66" charset="0"/>
            </a:endParaRPr>
          </a:p>
          <a:p>
            <a:pPr algn="just" eaLnBrk="1" hangingPunct="1">
              <a:buClr>
                <a:srgbClr val="000000"/>
              </a:buClr>
              <a:buFontTx/>
              <a:buChar char="•"/>
            </a:pPr>
            <a:r>
              <a:rPr lang="es-ES_tradnl" sz="1800" b="1" u="none" dirty="0">
                <a:solidFill>
                  <a:srgbClr val="000000"/>
                </a:solidFill>
                <a:latin typeface="Comic Sans MS" panose="030F0702030302020204" pitchFamily="66" charset="0"/>
              </a:rPr>
              <a:t>Pueden ser simples (cifra absoluta, tasa) o compuestos (Esperanza de vida)</a:t>
            </a:r>
          </a:p>
          <a:p>
            <a:pPr algn="just" eaLnBrk="1" hangingPunct="1">
              <a:buClr>
                <a:srgbClr val="000000"/>
              </a:buClr>
              <a:buFontTx/>
              <a:buChar char="•"/>
            </a:pPr>
            <a:endParaRPr lang="es-ES_tradnl" sz="1800" b="1" u="none" dirty="0">
              <a:solidFill>
                <a:srgbClr val="000000"/>
              </a:solidFill>
              <a:latin typeface="Comic Sans MS" panose="030F0702030302020204" pitchFamily="66" charset="0"/>
            </a:endParaRPr>
          </a:p>
          <a:p>
            <a:pPr algn="just" eaLnBrk="1" hangingPunct="1">
              <a:buClr>
                <a:srgbClr val="000000"/>
              </a:buClr>
              <a:buFontTx/>
              <a:buChar char="•"/>
            </a:pPr>
            <a:r>
              <a:rPr lang="es-ES_tradnl" sz="1800" b="1" u="none" dirty="0">
                <a:solidFill>
                  <a:srgbClr val="000000"/>
                </a:solidFill>
                <a:latin typeface="Comic Sans MS" panose="030F0702030302020204" pitchFamily="66" charset="0"/>
              </a:rPr>
              <a:t>Indicadores Negativos y Positivos</a:t>
            </a:r>
          </a:p>
          <a:p>
            <a:pPr algn="just" eaLnBrk="1" hangingPunct="1">
              <a:buClr>
                <a:srgbClr val="000000"/>
              </a:buClr>
              <a:buFontTx/>
              <a:buChar char="•"/>
            </a:pPr>
            <a:endParaRPr lang="es-ES_tradnl" sz="1800" b="1" u="none" dirty="0">
              <a:solidFill>
                <a:srgbClr val="000000"/>
              </a:solidFill>
              <a:latin typeface="Comic Sans MS" panose="030F0702030302020204" pitchFamily="66" charset="0"/>
            </a:endParaRPr>
          </a:p>
          <a:p>
            <a:pPr algn="just" eaLnBrk="1" hangingPunct="1">
              <a:buClr>
                <a:srgbClr val="000000"/>
              </a:buClr>
              <a:buFontTx/>
              <a:buChar char="•"/>
            </a:pPr>
            <a:r>
              <a:rPr lang="es-ES_tradnl" sz="1800" b="1" u="none" dirty="0">
                <a:solidFill>
                  <a:srgbClr val="000000"/>
                </a:solidFill>
                <a:latin typeface="Comic Sans MS" panose="030F0702030302020204" pitchFamily="66" charset="0"/>
              </a:rPr>
              <a:t>Indicadores como herramientas de un proceso  dinámico</a:t>
            </a:r>
            <a:endParaRPr lang="es-ES" sz="1800" b="1" u="none" dirty="0">
              <a:solidFill>
                <a:srgbClr val="000000"/>
              </a:solidFill>
              <a:latin typeface="Comic Sans MS" panose="030F0702030302020204" pitchFamily="66" charset="0"/>
            </a:endParaRPr>
          </a:p>
        </p:txBody>
      </p:sp>
      <p:sp>
        <p:nvSpPr>
          <p:cNvPr id="10" name="Text Box 5"/>
          <p:cNvSpPr txBox="1">
            <a:spLocks noChangeArrowheads="1"/>
          </p:cNvSpPr>
          <p:nvPr/>
        </p:nvSpPr>
        <p:spPr bwMode="auto">
          <a:xfrm>
            <a:off x="1577680" y="1142383"/>
            <a:ext cx="6459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ctr" eaLnBrk="1" hangingPunct="1">
              <a:spcBef>
                <a:spcPct val="50000"/>
              </a:spcBef>
            </a:pPr>
            <a:r>
              <a:rPr lang="es-ES" b="1" u="none" dirty="0">
                <a:solidFill>
                  <a:srgbClr val="0000FF"/>
                </a:solidFill>
                <a:latin typeface="Comic Sans MS" panose="030F0702030302020204" pitchFamily="66" charset="0"/>
                <a:cs typeface="Times New Roman" panose="02020603050405020304" pitchFamily="18" charset="0"/>
              </a:rPr>
              <a:t>CARACTERISTICAS DE UN INDICADOR</a:t>
            </a:r>
          </a:p>
        </p:txBody>
      </p:sp>
      <p:sp>
        <p:nvSpPr>
          <p:cNvPr id="11" name="Rectángulo 10"/>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20824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1585210" y="1123950"/>
            <a:ext cx="6242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eaLnBrk="1" hangingPunct="1"/>
            <a:r>
              <a:rPr lang="es-MX" b="1" u="none" dirty="0">
                <a:solidFill>
                  <a:srgbClr val="0000FF"/>
                </a:solidFill>
                <a:latin typeface="Comic Sans MS" panose="030F0702030302020204" pitchFamily="66" charset="0"/>
              </a:rPr>
              <a:t>IMPORTANCIA DE LOS INDICADORES</a:t>
            </a:r>
            <a:endParaRPr lang="es-ES" b="1" u="none" dirty="0">
              <a:solidFill>
                <a:srgbClr val="0000FF"/>
              </a:solidFill>
              <a:latin typeface="Comic Sans MS" panose="030F0702030302020204" pitchFamily="66" charset="0"/>
            </a:endParaRPr>
          </a:p>
        </p:txBody>
      </p:sp>
      <p:sp>
        <p:nvSpPr>
          <p:cNvPr id="3" name="Text Box 1027"/>
          <p:cNvSpPr txBox="1">
            <a:spLocks noChangeArrowheads="1"/>
          </p:cNvSpPr>
          <p:nvPr/>
        </p:nvSpPr>
        <p:spPr bwMode="auto">
          <a:xfrm>
            <a:off x="755576" y="2010556"/>
            <a:ext cx="756084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just" eaLnBrk="1" hangingPunct="1">
              <a:spcBef>
                <a:spcPct val="50000"/>
              </a:spcBef>
              <a:buFontTx/>
              <a:buChar char="•"/>
            </a:pPr>
            <a:r>
              <a:rPr lang="es-ES" sz="2000" u="none" dirty="0">
                <a:latin typeface="Comic Sans MS" panose="030F0702030302020204" pitchFamily="66" charset="0"/>
                <a:cs typeface="Arial" panose="020B0604020202020204" pitchFamily="34" charset="0"/>
              </a:rPr>
              <a:t>Permiten medir cambios a través del tiempo. </a:t>
            </a:r>
            <a:endParaRPr lang="es-ES" sz="2000" u="none" dirty="0">
              <a:latin typeface="Comic Sans MS" panose="030F0702030302020204" pitchFamily="66" charset="0"/>
              <a:ea typeface="Arial Unicode MS" panose="020B0604020202020204" pitchFamily="34" charset="-128"/>
              <a:cs typeface="Arial Unicode MS" panose="020B0604020202020204" pitchFamily="34" charset="-128"/>
            </a:endParaRPr>
          </a:p>
          <a:p>
            <a:pPr algn="just" eaLnBrk="1" hangingPunct="1">
              <a:spcBef>
                <a:spcPct val="50000"/>
              </a:spcBef>
              <a:buFontTx/>
              <a:buChar char="•"/>
            </a:pPr>
            <a:r>
              <a:rPr lang="es-ES" sz="2000" u="none" dirty="0">
                <a:latin typeface="Comic Sans MS" panose="030F0702030302020204" pitchFamily="66" charset="0"/>
                <a:cs typeface="Arial" panose="020B0604020202020204" pitchFamily="34" charset="0"/>
              </a:rPr>
              <a:t>Facilitan mirar de cerca los resultados de iniciativas o acciones. </a:t>
            </a:r>
            <a:endParaRPr lang="es-ES" sz="2000" u="none" dirty="0">
              <a:latin typeface="Comic Sans MS" panose="030F0702030302020204" pitchFamily="66" charset="0"/>
              <a:ea typeface="Arial Unicode MS" panose="020B0604020202020204" pitchFamily="34" charset="-128"/>
              <a:cs typeface="Arial Unicode MS" panose="020B0604020202020204" pitchFamily="34" charset="-128"/>
            </a:endParaRPr>
          </a:p>
          <a:p>
            <a:pPr algn="just" eaLnBrk="1" hangingPunct="1">
              <a:spcBef>
                <a:spcPct val="50000"/>
              </a:spcBef>
              <a:buFontTx/>
              <a:buChar char="•"/>
            </a:pPr>
            <a:r>
              <a:rPr lang="es-ES" sz="2000" u="none" dirty="0">
                <a:latin typeface="Comic Sans MS" panose="030F0702030302020204" pitchFamily="66" charset="0"/>
                <a:cs typeface="Arial" panose="020B0604020202020204" pitchFamily="34" charset="0"/>
              </a:rPr>
              <a:t>Son instrumentos muy importantes para evaluar y dar surgimiento al proceso de desarrollo. </a:t>
            </a:r>
            <a:endParaRPr lang="es-ES" sz="2000" u="none" dirty="0">
              <a:latin typeface="Comic Sans MS" panose="030F0702030302020204" pitchFamily="66" charset="0"/>
              <a:ea typeface="Arial Unicode MS" panose="020B0604020202020204" pitchFamily="34" charset="-128"/>
              <a:cs typeface="Arial Unicode MS" panose="020B0604020202020204" pitchFamily="34" charset="-128"/>
            </a:endParaRPr>
          </a:p>
          <a:p>
            <a:pPr algn="just" eaLnBrk="1" hangingPunct="1">
              <a:spcBef>
                <a:spcPct val="50000"/>
              </a:spcBef>
              <a:buFontTx/>
              <a:buChar char="•"/>
            </a:pPr>
            <a:r>
              <a:rPr lang="es-ES" sz="2000" u="none" dirty="0">
                <a:latin typeface="Comic Sans MS" panose="030F0702030302020204" pitchFamily="66" charset="0"/>
                <a:cs typeface="Arial" panose="020B0604020202020204" pitchFamily="34" charset="0"/>
              </a:rPr>
              <a:t>Son instrumentos valiosos para orientar cómo se pueden alcanzar mejores resultados en proyectos de desarrollo. </a:t>
            </a:r>
            <a:endParaRPr lang="es-ES" sz="2000" u="none" dirty="0">
              <a:latin typeface="Comic Sans MS" panose="030F0702030302020204" pitchFamily="66" charset="0"/>
              <a:ea typeface="Arial Unicode MS" panose="020B0604020202020204" pitchFamily="34" charset="-128"/>
              <a:cs typeface="Arial Unicode MS" panose="020B0604020202020204" pitchFamily="34" charset="-128"/>
            </a:endParaRPr>
          </a:p>
          <a:p>
            <a:pPr algn="ctr" eaLnBrk="1" hangingPunct="1">
              <a:spcBef>
                <a:spcPct val="50000"/>
              </a:spcBef>
              <a:buFontTx/>
              <a:buChar char="•"/>
            </a:pPr>
            <a:endParaRPr lang="es-ES" sz="2000" u="none" dirty="0">
              <a:latin typeface="Comic Sans MS" panose="030F0702030302020204" pitchFamily="66" charset="0"/>
            </a:endParaRPr>
          </a:p>
        </p:txBody>
      </p:sp>
      <p:sp>
        <p:nvSpPr>
          <p:cNvPr id="7" name="Rectángulo 6"/>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16604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10188" y="2809066"/>
            <a:ext cx="5962212" cy="2308324"/>
          </a:xfrm>
          <a:prstGeom prst="rect">
            <a:avLst/>
          </a:prstGeom>
          <a:blipFill>
            <a:blip r:embed="rId2"/>
            <a:tile tx="0" ty="0" sx="100000" sy="100000" flip="none" algn="tl"/>
          </a:blipFill>
        </p:spPr>
        <p:txBody>
          <a:bodyPr wrap="square">
            <a:spAutoFit/>
          </a:bodyPr>
          <a:lstStyle/>
          <a:p>
            <a:pPr lvl="1">
              <a:defRPr/>
            </a:pPr>
            <a:r>
              <a:rPr lang="es-MX" dirty="0">
                <a:latin typeface="Comic Sans MS" panose="030F0702030302020204" pitchFamily="66" charset="0"/>
              </a:rPr>
              <a:t>Diagnóstico de la Situación de Salud.</a:t>
            </a:r>
          </a:p>
          <a:p>
            <a:pPr lvl="1">
              <a:defRPr/>
            </a:pPr>
            <a:endParaRPr lang="es-MX" dirty="0">
              <a:latin typeface="Comic Sans MS" panose="030F0702030302020204" pitchFamily="66" charset="0"/>
            </a:endParaRPr>
          </a:p>
          <a:p>
            <a:pPr lvl="1">
              <a:defRPr/>
            </a:pPr>
            <a:r>
              <a:rPr lang="es-MX" dirty="0">
                <a:latin typeface="Comic Sans MS" panose="030F0702030302020204" pitchFamily="66" charset="0"/>
              </a:rPr>
              <a:t>Planificación de los Servicios de Salud.</a:t>
            </a:r>
          </a:p>
          <a:p>
            <a:pPr lvl="1">
              <a:defRPr/>
            </a:pPr>
            <a:endParaRPr lang="es-MX" dirty="0">
              <a:latin typeface="Comic Sans MS" panose="030F0702030302020204" pitchFamily="66" charset="0"/>
            </a:endParaRPr>
          </a:p>
          <a:p>
            <a:pPr lvl="1">
              <a:defRPr/>
            </a:pPr>
            <a:r>
              <a:rPr lang="es-MX" dirty="0">
                <a:latin typeface="Comic Sans MS" panose="030F0702030302020204" pitchFamily="66" charset="0"/>
              </a:rPr>
              <a:t>Implementación de Programas de Salud.</a:t>
            </a:r>
          </a:p>
          <a:p>
            <a:pPr lvl="1">
              <a:defRPr/>
            </a:pPr>
            <a:endParaRPr lang="es-MX" dirty="0">
              <a:latin typeface="Comic Sans MS" panose="030F0702030302020204" pitchFamily="66" charset="0"/>
            </a:endParaRPr>
          </a:p>
          <a:p>
            <a:pPr lvl="1">
              <a:defRPr/>
            </a:pPr>
            <a:r>
              <a:rPr lang="es-MX" dirty="0">
                <a:latin typeface="Comic Sans MS" panose="030F0702030302020204" pitchFamily="66" charset="0"/>
              </a:rPr>
              <a:t>Evaluar la ejecución y los resultados de las intervenciones.</a:t>
            </a:r>
          </a:p>
        </p:txBody>
      </p:sp>
      <p:sp>
        <p:nvSpPr>
          <p:cNvPr id="3" name="Rectángulo 2"/>
          <p:cNvSpPr/>
          <p:nvPr/>
        </p:nvSpPr>
        <p:spPr>
          <a:xfrm>
            <a:off x="2857301" y="1560352"/>
            <a:ext cx="4336444" cy="461665"/>
          </a:xfrm>
          <a:prstGeom prst="rect">
            <a:avLst/>
          </a:prstGeom>
        </p:spPr>
        <p:txBody>
          <a:bodyPr wrap="none">
            <a:spAutoFit/>
          </a:bodyPr>
          <a:lstStyle/>
          <a:p>
            <a:r>
              <a:rPr lang="es-MX" sz="2400" b="1" dirty="0">
                <a:solidFill>
                  <a:srgbClr val="0000FF"/>
                </a:solidFill>
                <a:latin typeface="Comic Sans MS" panose="030F0702030302020204" pitchFamily="66" charset="0"/>
              </a:rPr>
              <a:t>Objetivo de los Indicadores</a:t>
            </a:r>
            <a:endParaRPr lang="en-US" sz="2400" b="1" dirty="0">
              <a:solidFill>
                <a:srgbClr val="0000FF"/>
              </a:solidFill>
              <a:latin typeface="Comic Sans MS" panose="030F0702030302020204" pitchFamily="66" charset="0"/>
            </a:endParaRPr>
          </a:p>
        </p:txBody>
      </p:sp>
      <p:sp>
        <p:nvSpPr>
          <p:cNvPr id="5" name="Rectángulo 4"/>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719" y="2985149"/>
            <a:ext cx="1464469" cy="1757363"/>
          </a:xfrm>
          <a:prstGeom prst="rect">
            <a:avLst/>
          </a:prstGeom>
        </p:spPr>
      </p:pic>
    </p:spTree>
    <p:extLst>
      <p:ext uri="{BB962C8B-B14F-4D97-AF65-F5344CB8AC3E}">
        <p14:creationId xmlns:p14="http://schemas.microsoft.com/office/powerpoint/2010/main" val="2011367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971600" y="1772816"/>
            <a:ext cx="5112568" cy="32219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endParaRPr lang="es-ES" sz="1500" dirty="0"/>
          </a:p>
          <a:p>
            <a:pPr>
              <a:buFontTx/>
              <a:buNone/>
            </a:pPr>
            <a:r>
              <a:rPr lang="es-ES" sz="1800" dirty="0">
                <a:latin typeface="Comic Sans MS" panose="030F0702030302020204" pitchFamily="66" charset="0"/>
              </a:rPr>
              <a:t>Existen una gran variedad de indicadores y otras tantas forma de clasificarlos o agruparlos:</a:t>
            </a:r>
          </a:p>
          <a:p>
            <a:pPr>
              <a:buFontTx/>
              <a:buNone/>
            </a:pPr>
            <a:endParaRPr lang="es-ES" sz="1800" dirty="0">
              <a:latin typeface="Comic Sans MS" panose="030F0702030302020204" pitchFamily="66" charset="0"/>
            </a:endParaRPr>
          </a:p>
          <a:p>
            <a:r>
              <a:rPr lang="es-ES" sz="1800" b="1" dirty="0">
                <a:solidFill>
                  <a:schemeClr val="accent2">
                    <a:lumMod val="50000"/>
                  </a:schemeClr>
                </a:solidFill>
                <a:latin typeface="Comic Sans MS" panose="030F0702030302020204" pitchFamily="66" charset="0"/>
              </a:rPr>
              <a:t>Demográficos</a:t>
            </a:r>
            <a:r>
              <a:rPr lang="es-ES" sz="1800" dirty="0">
                <a:latin typeface="Comic Sans MS" panose="030F0702030302020204" pitchFamily="66" charset="0"/>
              </a:rPr>
              <a:t>, recursos, gestión, resultados.</a:t>
            </a:r>
          </a:p>
          <a:p>
            <a:pPr>
              <a:buFontTx/>
              <a:buNone/>
            </a:pPr>
            <a:endParaRPr lang="es-ES" sz="1800" dirty="0">
              <a:latin typeface="Comic Sans MS" panose="030F0702030302020204" pitchFamily="66" charset="0"/>
            </a:endParaRPr>
          </a:p>
          <a:p>
            <a:r>
              <a:rPr lang="es-ES" sz="1800" b="1" dirty="0">
                <a:solidFill>
                  <a:schemeClr val="accent2">
                    <a:lumMod val="50000"/>
                  </a:schemeClr>
                </a:solidFill>
                <a:latin typeface="Comic Sans MS" panose="030F0702030302020204" pitchFamily="66" charset="0"/>
              </a:rPr>
              <a:t>Política Sanitaria</a:t>
            </a:r>
            <a:r>
              <a:rPr lang="es-ES" sz="1800" dirty="0">
                <a:latin typeface="Comic Sans MS" panose="030F0702030302020204" pitchFamily="66" charset="0"/>
              </a:rPr>
              <a:t>, prestación de atención en salud, estado de salud, condiciones socioeconómica</a:t>
            </a:r>
          </a:p>
          <a:p>
            <a:pPr>
              <a:buFontTx/>
              <a:buNone/>
            </a:pPr>
            <a:endParaRPr lang="es-ES" sz="2700" b="1" dirty="0">
              <a:solidFill>
                <a:schemeClr val="bg1"/>
              </a:solidFill>
            </a:endParaRP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sp>
        <p:nvSpPr>
          <p:cNvPr id="3" name="Rectángulo 2"/>
          <p:cNvSpPr/>
          <p:nvPr/>
        </p:nvSpPr>
        <p:spPr>
          <a:xfrm>
            <a:off x="839708" y="1131157"/>
            <a:ext cx="3238387" cy="461665"/>
          </a:xfrm>
          <a:prstGeom prst="rect">
            <a:avLst/>
          </a:prstGeom>
        </p:spPr>
        <p:txBody>
          <a:bodyPr wrap="none">
            <a:spAutoFit/>
          </a:bodyPr>
          <a:lstStyle/>
          <a:p>
            <a:pPr>
              <a:buFontTx/>
              <a:buNone/>
            </a:pPr>
            <a:r>
              <a:rPr lang="es-ES" sz="2400" b="1" dirty="0">
                <a:solidFill>
                  <a:srgbClr val="0000FF"/>
                </a:solidFill>
                <a:latin typeface="Comic Sans MS" panose="030F0702030302020204" pitchFamily="66" charset="0"/>
              </a:rPr>
              <a:t>Tipos de indicadores</a:t>
            </a:r>
            <a:endParaRPr lang="es-ES" sz="1350" b="1" dirty="0">
              <a:solidFill>
                <a:srgbClr val="0000FF"/>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252" y="1268760"/>
            <a:ext cx="2180072" cy="1785880"/>
          </a:xfrm>
          <a:prstGeom prst="rect">
            <a:avLst/>
          </a:prstGeom>
        </p:spPr>
      </p:pic>
    </p:spTree>
    <p:extLst>
      <p:ext uri="{BB962C8B-B14F-4D97-AF65-F5344CB8AC3E}">
        <p14:creationId xmlns:p14="http://schemas.microsoft.com/office/powerpoint/2010/main" val="3312895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71599" y="1293694"/>
            <a:ext cx="7056785" cy="8391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s-MX" sz="2100" b="1" dirty="0">
                <a:solidFill>
                  <a:srgbClr val="0000FF"/>
                </a:solidFill>
                <a:latin typeface="Comic Sans MS" panose="030F0702030302020204" pitchFamily="66" charset="0"/>
              </a:rPr>
              <a:t>LA OMS HA PROPUESTO CUATRO TIPOS DE INDICADORES</a:t>
            </a:r>
            <a:endParaRPr lang="es-ES" sz="2100" b="1" dirty="0">
              <a:solidFill>
                <a:srgbClr val="0000FF"/>
              </a:solidFill>
              <a:latin typeface="Comic Sans MS" panose="030F0702030302020204" pitchFamily="66" charset="0"/>
            </a:endParaRPr>
          </a:p>
        </p:txBody>
      </p:sp>
      <p:sp>
        <p:nvSpPr>
          <p:cNvPr id="3" name="Rectangle 3"/>
          <p:cNvSpPr txBox="1">
            <a:spLocks noChangeArrowheads="1"/>
          </p:cNvSpPr>
          <p:nvPr/>
        </p:nvSpPr>
        <p:spPr>
          <a:xfrm>
            <a:off x="971600" y="2432509"/>
            <a:ext cx="7056784" cy="2938047"/>
          </a:xfrm>
          <a:prstGeom prst="rect">
            <a:avLst/>
          </a:prstGeom>
          <a:effectLst>
            <a:glow rad="101600">
              <a:schemeClr val="accent1">
                <a:satMod val="175000"/>
                <a:alpha val="40000"/>
              </a:schemeClr>
            </a:glo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MX" sz="1800" b="1" dirty="0">
                <a:solidFill>
                  <a:schemeClr val="accent2">
                    <a:lumMod val="75000"/>
                  </a:schemeClr>
                </a:solidFill>
                <a:effectLst>
                  <a:outerShdw blurRad="38100" dist="38100" dir="2700000" algn="tl">
                    <a:srgbClr val="FFFFFF"/>
                  </a:outerShdw>
                </a:effectLst>
                <a:latin typeface="Comic Sans MS" panose="030F0702030302020204" pitchFamily="66" charset="0"/>
              </a:rPr>
              <a:t>Estado de Salud</a:t>
            </a:r>
            <a:r>
              <a:rPr lang="es-MX" sz="1800" b="1" dirty="0">
                <a:solidFill>
                  <a:schemeClr val="accent2">
                    <a:lumMod val="75000"/>
                  </a:schemeClr>
                </a:solidFill>
                <a:latin typeface="Comic Sans MS" panose="030F0702030302020204" pitchFamily="66" charset="0"/>
              </a:rPr>
              <a:t> </a:t>
            </a:r>
            <a:r>
              <a:rPr lang="es-MX" sz="1800" dirty="0">
                <a:latin typeface="Comic Sans MS" panose="030F0702030302020204" pitchFamily="66" charset="0"/>
              </a:rPr>
              <a:t>en una Comunidad. (Diagnóstico de Necesidades).</a:t>
            </a:r>
          </a:p>
          <a:p>
            <a:pPr>
              <a:defRPr/>
            </a:pPr>
            <a:endParaRPr lang="es-MX" sz="1800" dirty="0">
              <a:latin typeface="Comic Sans MS" panose="030F0702030302020204" pitchFamily="66" charset="0"/>
            </a:endParaRPr>
          </a:p>
          <a:p>
            <a:pPr>
              <a:defRPr/>
            </a:pPr>
            <a:r>
              <a:rPr lang="es-MX" sz="1800" b="1" dirty="0">
                <a:solidFill>
                  <a:schemeClr val="accent2">
                    <a:lumMod val="75000"/>
                  </a:schemeClr>
                </a:solidFill>
                <a:effectLst>
                  <a:outerShdw blurRad="38100" dist="38100" dir="2700000" algn="tl">
                    <a:srgbClr val="FFFFFF"/>
                  </a:outerShdw>
                </a:effectLst>
                <a:latin typeface="Comic Sans MS" panose="030F0702030302020204" pitchFamily="66" charset="0"/>
              </a:rPr>
              <a:t>Provisión</a:t>
            </a:r>
            <a:r>
              <a:rPr lang="es-MX" sz="1800" b="1" dirty="0">
                <a:latin typeface="Comic Sans MS" panose="030F0702030302020204" pitchFamily="66" charset="0"/>
              </a:rPr>
              <a:t> </a:t>
            </a:r>
            <a:r>
              <a:rPr lang="es-MX" sz="1800" dirty="0">
                <a:latin typeface="Comic Sans MS" panose="030F0702030302020204" pitchFamily="66" charset="0"/>
              </a:rPr>
              <a:t>de los Servicios de Salud: Indicadores de Estructura, Proceso y Resultado.</a:t>
            </a:r>
          </a:p>
          <a:p>
            <a:pPr>
              <a:defRPr/>
            </a:pPr>
            <a:endParaRPr lang="es-MX" sz="1800" dirty="0">
              <a:latin typeface="Comic Sans MS" panose="030F0702030302020204" pitchFamily="66" charset="0"/>
            </a:endParaRPr>
          </a:p>
          <a:p>
            <a:pPr>
              <a:defRPr/>
            </a:pPr>
            <a:r>
              <a:rPr lang="es-MX" sz="1800" b="1" dirty="0">
                <a:solidFill>
                  <a:schemeClr val="accent2">
                    <a:lumMod val="75000"/>
                  </a:schemeClr>
                </a:solidFill>
                <a:latin typeface="Comic Sans MS" panose="030F0702030302020204" pitchFamily="66" charset="0"/>
              </a:rPr>
              <a:t>Políticas de Salud</a:t>
            </a:r>
            <a:r>
              <a:rPr lang="es-MX" sz="1800" dirty="0">
                <a:latin typeface="Comic Sans MS" panose="030F0702030302020204" pitchFamily="66" charset="0"/>
              </a:rPr>
              <a:t>.</a:t>
            </a:r>
          </a:p>
          <a:p>
            <a:pPr>
              <a:defRPr/>
            </a:pPr>
            <a:endParaRPr lang="es-MX" sz="1800" dirty="0">
              <a:latin typeface="Comic Sans MS" panose="030F0702030302020204" pitchFamily="66" charset="0"/>
            </a:endParaRPr>
          </a:p>
          <a:p>
            <a:pPr>
              <a:defRPr/>
            </a:pPr>
            <a:r>
              <a:rPr lang="es-MX" sz="1800" dirty="0">
                <a:latin typeface="Comic Sans MS" panose="030F0702030302020204" pitchFamily="66" charset="0"/>
              </a:rPr>
              <a:t>Situación </a:t>
            </a:r>
            <a:r>
              <a:rPr lang="es-MX" sz="1800" b="1" dirty="0">
                <a:solidFill>
                  <a:schemeClr val="accent2">
                    <a:lumMod val="75000"/>
                  </a:schemeClr>
                </a:solidFill>
                <a:latin typeface="Comic Sans MS" panose="030F0702030302020204" pitchFamily="66" charset="0"/>
              </a:rPr>
              <a:t>Económica y Social</a:t>
            </a:r>
            <a:r>
              <a:rPr lang="es-MX" sz="1800" dirty="0">
                <a:latin typeface="Comic Sans MS" panose="030F0702030302020204" pitchFamily="66" charset="0"/>
              </a:rPr>
              <a:t>.</a:t>
            </a:r>
            <a:endParaRPr lang="es-ES" sz="1800" dirty="0">
              <a:latin typeface="Comic Sans MS" panose="030F0702030302020204" pitchFamily="66" charset="0"/>
            </a:endParaRP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6265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rot="2718879">
            <a:off x="3415784" y="2103487"/>
            <a:ext cx="3158728" cy="3188261"/>
          </a:xfrm>
          <a:prstGeom prst="star4">
            <a:avLst>
              <a:gd name="adj" fmla="val 125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eaLnBrk="1" hangingPunct="1"/>
            <a:endParaRPr lang="es-VE" sz="1800" dirty="0"/>
          </a:p>
        </p:txBody>
      </p:sp>
      <p:sp>
        <p:nvSpPr>
          <p:cNvPr id="3" name="Text Box 3"/>
          <p:cNvSpPr txBox="1">
            <a:spLocks noChangeArrowheads="1"/>
          </p:cNvSpPr>
          <p:nvPr/>
        </p:nvSpPr>
        <p:spPr bwMode="auto">
          <a:xfrm>
            <a:off x="683568" y="828595"/>
            <a:ext cx="7879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eaLnBrk="1" hangingPunct="1"/>
            <a:r>
              <a:rPr lang="es-MX" b="1" u="none" dirty="0">
                <a:solidFill>
                  <a:srgbClr val="0000FF"/>
                </a:solidFill>
                <a:latin typeface="Verdana" panose="020B0604030504040204" pitchFamily="34" charset="0"/>
              </a:rPr>
              <a:t>CARACTERÍSTICAS DE UN BUEN INDICADOR</a:t>
            </a:r>
            <a:endParaRPr lang="es-ES" b="1" u="none" dirty="0">
              <a:solidFill>
                <a:srgbClr val="0000FF"/>
              </a:solidFill>
              <a:latin typeface="Verdana" panose="020B0604030504040204" pitchFamily="34" charset="0"/>
            </a:endParaRPr>
          </a:p>
        </p:txBody>
      </p:sp>
      <p:sp>
        <p:nvSpPr>
          <p:cNvPr id="4" name="Line 4"/>
          <p:cNvSpPr>
            <a:spLocks noChangeShapeType="1"/>
          </p:cNvSpPr>
          <p:nvPr/>
        </p:nvSpPr>
        <p:spPr bwMode="auto">
          <a:xfrm>
            <a:off x="1779145" y="1471574"/>
            <a:ext cx="5143500"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5" name="AutoShape 5"/>
          <p:cNvSpPr>
            <a:spLocks noChangeArrowheads="1"/>
          </p:cNvSpPr>
          <p:nvPr/>
        </p:nvSpPr>
        <p:spPr bwMode="auto">
          <a:xfrm>
            <a:off x="3136457" y="2202616"/>
            <a:ext cx="3829050" cy="2939233"/>
          </a:xfrm>
          <a:prstGeom prst="star4">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eaLnBrk="1" hangingPunct="1"/>
            <a:endParaRPr lang="es-VE" sz="1800" dirty="0"/>
          </a:p>
        </p:txBody>
      </p:sp>
      <p:sp>
        <p:nvSpPr>
          <p:cNvPr id="6" name="Text Box 6"/>
          <p:cNvSpPr txBox="1">
            <a:spLocks noChangeArrowheads="1"/>
          </p:cNvSpPr>
          <p:nvPr/>
        </p:nvSpPr>
        <p:spPr bwMode="auto">
          <a:xfrm>
            <a:off x="4166300" y="1566980"/>
            <a:ext cx="2205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ctr" eaLnBrk="1" hangingPunct="1"/>
            <a:r>
              <a:rPr lang="es-MX" sz="1800" u="none" dirty="0">
                <a:latin typeface="Verdana" panose="020B0604030504040204" pitchFamily="34" charset="0"/>
              </a:rPr>
              <a:t>Poder discriminatorio</a:t>
            </a:r>
            <a:endParaRPr lang="es-ES" sz="1800" u="none" dirty="0">
              <a:latin typeface="Verdana" panose="020B0604030504040204" pitchFamily="34" charset="0"/>
            </a:endParaRPr>
          </a:p>
        </p:txBody>
      </p:sp>
      <p:sp>
        <p:nvSpPr>
          <p:cNvPr id="7" name="Text Box 7"/>
          <p:cNvSpPr txBox="1">
            <a:spLocks noChangeArrowheads="1"/>
          </p:cNvSpPr>
          <p:nvPr/>
        </p:nvSpPr>
        <p:spPr bwMode="auto">
          <a:xfrm>
            <a:off x="6958193" y="3559360"/>
            <a:ext cx="1197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ctr" eaLnBrk="1" hangingPunct="1"/>
            <a:r>
              <a:rPr lang="es-MX" sz="1800" u="none" dirty="0">
                <a:latin typeface="Verdana" panose="020B0604030504040204" pitchFamily="34" charset="0"/>
              </a:rPr>
              <a:t>Sencillez</a:t>
            </a:r>
            <a:endParaRPr lang="es-ES" sz="1800" u="none" dirty="0">
              <a:latin typeface="Verdana" panose="020B0604030504040204" pitchFamily="34" charset="0"/>
            </a:endParaRPr>
          </a:p>
        </p:txBody>
      </p:sp>
      <p:sp>
        <p:nvSpPr>
          <p:cNvPr id="8" name="Text Box 8"/>
          <p:cNvSpPr txBox="1">
            <a:spLocks noChangeArrowheads="1"/>
          </p:cNvSpPr>
          <p:nvPr/>
        </p:nvSpPr>
        <p:spPr bwMode="auto">
          <a:xfrm>
            <a:off x="1978539" y="4658997"/>
            <a:ext cx="21242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ctr" eaLnBrk="1" hangingPunct="1"/>
            <a:r>
              <a:rPr lang="es-MX" sz="1800" u="none" dirty="0">
                <a:latin typeface="Verdana" panose="020B0604030504040204" pitchFamily="34" charset="0"/>
              </a:rPr>
              <a:t>Factibilidad: </a:t>
            </a:r>
          </a:p>
          <a:p>
            <a:pPr algn="ctr" eaLnBrk="1" hangingPunct="1"/>
            <a:r>
              <a:rPr lang="es-ES" sz="1800" u="none" dirty="0">
                <a:latin typeface="Arial Narrow" panose="020B0606020202030204" pitchFamily="34" charset="0"/>
              </a:rPr>
              <a:t>información disponible </a:t>
            </a:r>
          </a:p>
        </p:txBody>
      </p:sp>
      <p:sp>
        <p:nvSpPr>
          <p:cNvPr id="9" name="Text Box 9"/>
          <p:cNvSpPr txBox="1">
            <a:spLocks noChangeArrowheads="1"/>
          </p:cNvSpPr>
          <p:nvPr/>
        </p:nvSpPr>
        <p:spPr bwMode="auto">
          <a:xfrm>
            <a:off x="6268389" y="2362054"/>
            <a:ext cx="2205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ctr" eaLnBrk="1" hangingPunct="1"/>
            <a:r>
              <a:rPr lang="es-MX" sz="1800" u="none" dirty="0">
                <a:latin typeface="Verdana" panose="020B0604030504040204" pitchFamily="34" charset="0"/>
              </a:rPr>
              <a:t>Validez:</a:t>
            </a:r>
            <a:r>
              <a:rPr lang="es-ES" sz="1800" u="none" dirty="0">
                <a:latin typeface="Arial Narrow" panose="020B0606020202030204" pitchFamily="34" charset="0"/>
              </a:rPr>
              <a:t>mide lo que intenta medir</a:t>
            </a:r>
          </a:p>
          <a:p>
            <a:pPr algn="ctr" eaLnBrk="1" hangingPunct="1"/>
            <a:endParaRPr lang="es-ES" sz="1800" b="1" u="none" dirty="0">
              <a:latin typeface="Verdana" panose="020B0604030504040204" pitchFamily="34" charset="0"/>
            </a:endParaRPr>
          </a:p>
        </p:txBody>
      </p:sp>
      <p:sp>
        <p:nvSpPr>
          <p:cNvPr id="10" name="Text Box 10"/>
          <p:cNvSpPr txBox="1">
            <a:spLocks noChangeArrowheads="1"/>
          </p:cNvSpPr>
          <p:nvPr/>
        </p:nvSpPr>
        <p:spPr bwMode="auto">
          <a:xfrm>
            <a:off x="4108255" y="5284111"/>
            <a:ext cx="18854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ctr" eaLnBrk="1" hangingPunct="1"/>
            <a:r>
              <a:rPr lang="es-MX" sz="1800" u="none" dirty="0">
                <a:latin typeface="Verdana" panose="020B0604030504040204" pitchFamily="34" charset="0"/>
              </a:rPr>
              <a:t>Disponibilidad </a:t>
            </a:r>
          </a:p>
          <a:p>
            <a:pPr algn="ctr" eaLnBrk="1" hangingPunct="1"/>
            <a:r>
              <a:rPr lang="es-MX" sz="1800" u="none" dirty="0">
                <a:latin typeface="Verdana" panose="020B0604030504040204" pitchFamily="34" charset="0"/>
              </a:rPr>
              <a:t>de los datos</a:t>
            </a:r>
            <a:endParaRPr lang="es-ES" sz="1800" u="none" dirty="0">
              <a:latin typeface="Verdana" panose="020B0604030504040204" pitchFamily="34" charset="0"/>
            </a:endParaRPr>
          </a:p>
        </p:txBody>
      </p:sp>
      <p:sp>
        <p:nvSpPr>
          <p:cNvPr id="11" name="Text Box 11"/>
          <p:cNvSpPr txBox="1">
            <a:spLocks noChangeArrowheads="1"/>
          </p:cNvSpPr>
          <p:nvPr/>
        </p:nvSpPr>
        <p:spPr bwMode="auto">
          <a:xfrm>
            <a:off x="6176392" y="4694560"/>
            <a:ext cx="17668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ctr" eaLnBrk="1" hangingPunct="1"/>
            <a:r>
              <a:rPr lang="es-MX" sz="1800" u="none" dirty="0">
                <a:latin typeface="Verdana" panose="020B0604030504040204" pitchFamily="34" charset="0"/>
              </a:rPr>
              <a:t>Comprensible</a:t>
            </a:r>
            <a:endParaRPr lang="es-ES" sz="1800" u="none" dirty="0">
              <a:latin typeface="Verdana" panose="020B0604030504040204" pitchFamily="34" charset="0"/>
            </a:endParaRPr>
          </a:p>
        </p:txBody>
      </p:sp>
      <p:sp>
        <p:nvSpPr>
          <p:cNvPr id="12" name="Text Box 13"/>
          <p:cNvSpPr txBox="1">
            <a:spLocks noChangeArrowheads="1"/>
          </p:cNvSpPr>
          <p:nvPr/>
        </p:nvSpPr>
        <p:spPr bwMode="auto">
          <a:xfrm>
            <a:off x="1713697" y="2172602"/>
            <a:ext cx="18335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ctr" eaLnBrk="1" hangingPunct="1"/>
            <a:r>
              <a:rPr lang="es-MX" sz="1800" u="none" dirty="0">
                <a:latin typeface="Verdana" panose="020B0604030504040204" pitchFamily="34" charset="0"/>
              </a:rPr>
              <a:t>Estabilidad y exactitud</a:t>
            </a:r>
            <a:endParaRPr lang="es-ES" sz="1800" u="none" dirty="0">
              <a:latin typeface="Verdana" panose="020B0604030504040204" pitchFamily="34" charset="0"/>
            </a:endParaRPr>
          </a:p>
        </p:txBody>
      </p:sp>
      <p:sp>
        <p:nvSpPr>
          <p:cNvPr id="13" name="Text Box 14"/>
          <p:cNvSpPr txBox="1">
            <a:spLocks noChangeArrowheads="1"/>
          </p:cNvSpPr>
          <p:nvPr/>
        </p:nvSpPr>
        <p:spPr bwMode="auto">
          <a:xfrm>
            <a:off x="794650" y="3136752"/>
            <a:ext cx="25485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ctr" eaLnBrk="1" hangingPunct="1"/>
            <a:r>
              <a:rPr lang="es-MX" sz="1800" u="none" dirty="0">
                <a:latin typeface="Verdana" panose="020B0604030504040204" pitchFamily="34" charset="0"/>
              </a:rPr>
              <a:t>Sensibilidad:</a:t>
            </a:r>
          </a:p>
          <a:p>
            <a:pPr algn="ctr" eaLnBrk="1" hangingPunct="1"/>
            <a:r>
              <a:rPr lang="es-ES" sz="1800" u="none" dirty="0">
                <a:latin typeface="Arial Narrow" panose="020B0606020202030204" pitchFamily="34" charset="0"/>
              </a:rPr>
              <a:t>puede medir los cambios en el </a:t>
            </a:r>
            <a:r>
              <a:rPr lang="es-ES" sz="1800" u="none" dirty="0">
                <a:latin typeface="Arial" panose="020B0604020202020204" pitchFamily="34" charset="0"/>
              </a:rPr>
              <a:t>fenómeno que se </a:t>
            </a:r>
          </a:p>
          <a:p>
            <a:pPr algn="ctr" eaLnBrk="1" hangingPunct="1"/>
            <a:r>
              <a:rPr lang="es-ES" sz="1800" u="none" dirty="0">
                <a:latin typeface="Arial" panose="020B0604020202020204" pitchFamily="34" charset="0"/>
              </a:rPr>
              <a:t>quiere medir</a:t>
            </a:r>
          </a:p>
        </p:txBody>
      </p:sp>
      <p:sp>
        <p:nvSpPr>
          <p:cNvPr id="14" name="Rectángulo 1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13680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ou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ou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ou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ou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15616" y="857250"/>
            <a:ext cx="7224812" cy="499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MX" sz="2400" b="1" dirty="0">
                <a:solidFill>
                  <a:srgbClr val="0000FF"/>
                </a:solidFill>
                <a:latin typeface="Comic Sans MS" panose="030F0702030302020204" pitchFamily="66" charset="0"/>
              </a:rPr>
              <a:t>CARACTERÍSTICA DE UN INDICADOR</a:t>
            </a:r>
            <a:endParaRPr lang="es-ES" sz="2400" b="1" dirty="0">
              <a:solidFill>
                <a:srgbClr val="0000FF"/>
              </a:solidFill>
              <a:latin typeface="Comic Sans MS" panose="030F0702030302020204" pitchFamily="66" charset="0"/>
            </a:endParaRPr>
          </a:p>
        </p:txBody>
      </p:sp>
      <p:sp>
        <p:nvSpPr>
          <p:cNvPr id="3" name="Rectangle 3"/>
          <p:cNvSpPr txBox="1">
            <a:spLocks noChangeArrowheads="1"/>
          </p:cNvSpPr>
          <p:nvPr/>
        </p:nvSpPr>
        <p:spPr>
          <a:xfrm>
            <a:off x="755576" y="1628800"/>
            <a:ext cx="7224812" cy="4536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s-MX" sz="1800" b="1" dirty="0">
                <a:solidFill>
                  <a:schemeClr val="accent2">
                    <a:lumMod val="75000"/>
                  </a:schemeClr>
                </a:solidFill>
                <a:effectLst>
                  <a:outerShdw blurRad="38100" dist="38100" dir="2700000" algn="tl">
                    <a:srgbClr val="FFFFFF"/>
                  </a:outerShdw>
                </a:effectLst>
                <a:latin typeface="Comic Sans MS" panose="030F0702030302020204" pitchFamily="66" charset="0"/>
              </a:rPr>
              <a:t>Exactitud</a:t>
            </a:r>
            <a:r>
              <a:rPr lang="es-MX" sz="1800" b="1" dirty="0">
                <a:solidFill>
                  <a:schemeClr val="accent2">
                    <a:lumMod val="75000"/>
                  </a:schemeClr>
                </a:solidFill>
                <a:latin typeface="Comic Sans MS" panose="030F0702030302020204" pitchFamily="66" charset="0"/>
              </a:rPr>
              <a:t>:</a:t>
            </a:r>
            <a:r>
              <a:rPr lang="es-MX" sz="1800" dirty="0">
                <a:latin typeface="Comic Sans MS" panose="030F0702030302020204" pitchFamily="66" charset="0"/>
              </a:rPr>
              <a:t> proximidad de la medida obtenida al verdadero valor:</a:t>
            </a:r>
          </a:p>
          <a:p>
            <a:pPr lvl="1" algn="just">
              <a:defRPr/>
            </a:pPr>
            <a:r>
              <a:rPr lang="es-MX" sz="1800" dirty="0">
                <a:latin typeface="Comic Sans MS" panose="030F0702030302020204" pitchFamily="66" charset="0"/>
              </a:rPr>
              <a:t>Validez: que mida lo que intenta medir.</a:t>
            </a:r>
          </a:p>
          <a:p>
            <a:pPr lvl="1" algn="just">
              <a:defRPr/>
            </a:pPr>
            <a:r>
              <a:rPr lang="es-MX" sz="1800" dirty="0">
                <a:latin typeface="Comic Sans MS" panose="030F0702030302020204" pitchFamily="66" charset="0"/>
              </a:rPr>
              <a:t>Precisión: que tengo poco rango de variabilidad.</a:t>
            </a:r>
          </a:p>
          <a:p>
            <a:pPr marL="457200" lvl="1" indent="0" algn="just">
              <a:buNone/>
              <a:defRPr/>
            </a:pPr>
            <a:endParaRPr lang="es-MX" sz="1800" dirty="0">
              <a:latin typeface="Comic Sans MS" panose="030F0702030302020204" pitchFamily="66" charset="0"/>
            </a:endParaRPr>
          </a:p>
          <a:p>
            <a:pPr algn="just">
              <a:defRPr/>
            </a:pPr>
            <a:r>
              <a:rPr lang="es-MX" sz="1800" b="1" dirty="0">
                <a:solidFill>
                  <a:schemeClr val="accent2">
                    <a:lumMod val="75000"/>
                  </a:schemeClr>
                </a:solidFill>
                <a:effectLst>
                  <a:outerShdw blurRad="38100" dist="38100" dir="2700000" algn="tl">
                    <a:srgbClr val="FFFFFF"/>
                  </a:outerShdw>
                </a:effectLst>
                <a:latin typeface="Comic Sans MS" panose="030F0702030302020204" pitchFamily="66" charset="0"/>
              </a:rPr>
              <a:t>Reproducibilidad</a:t>
            </a:r>
            <a:r>
              <a:rPr lang="es-MX" sz="1800" b="1" dirty="0">
                <a:solidFill>
                  <a:schemeClr val="accent2">
                    <a:lumMod val="75000"/>
                  </a:schemeClr>
                </a:solidFill>
                <a:latin typeface="Comic Sans MS" panose="030F0702030302020204" pitchFamily="66" charset="0"/>
              </a:rPr>
              <a:t>:</a:t>
            </a:r>
            <a:r>
              <a:rPr lang="es-MX" sz="1800" dirty="0">
                <a:latin typeface="Comic Sans MS" panose="030F0702030302020204" pitchFamily="66" charset="0"/>
              </a:rPr>
              <a:t> bajo las mismas condiciones deben obtenerse resultados similares.</a:t>
            </a:r>
          </a:p>
          <a:p>
            <a:pPr marL="0" indent="0" algn="just">
              <a:buNone/>
              <a:defRPr/>
            </a:pPr>
            <a:endParaRPr lang="es-MX" sz="1800" dirty="0">
              <a:latin typeface="Comic Sans MS" panose="030F0702030302020204" pitchFamily="66" charset="0"/>
            </a:endParaRPr>
          </a:p>
          <a:p>
            <a:pPr algn="just">
              <a:defRPr/>
            </a:pPr>
            <a:r>
              <a:rPr lang="es-MX" sz="1800" b="1" dirty="0">
                <a:solidFill>
                  <a:schemeClr val="accent2">
                    <a:lumMod val="75000"/>
                  </a:schemeClr>
                </a:solidFill>
                <a:effectLst>
                  <a:outerShdw blurRad="38100" dist="38100" dir="2700000" algn="tl">
                    <a:srgbClr val="FFFFFF"/>
                  </a:outerShdw>
                </a:effectLst>
                <a:latin typeface="Comic Sans MS" panose="030F0702030302020204" pitchFamily="66" charset="0"/>
              </a:rPr>
              <a:t>Factibilidad</a:t>
            </a:r>
            <a:r>
              <a:rPr lang="es-MX" sz="1800" b="1" dirty="0">
                <a:solidFill>
                  <a:schemeClr val="accent2">
                    <a:lumMod val="75000"/>
                  </a:schemeClr>
                </a:solidFill>
                <a:latin typeface="Comic Sans MS" panose="030F0702030302020204" pitchFamily="66" charset="0"/>
              </a:rPr>
              <a:t>:</a:t>
            </a:r>
            <a:r>
              <a:rPr lang="es-MX" sz="1800" dirty="0">
                <a:latin typeface="Comic Sans MS" panose="030F0702030302020204" pitchFamily="66" charset="0"/>
              </a:rPr>
              <a:t> que sea posible (términos de tiempo, recursos humanos, financiero, etc.).</a:t>
            </a:r>
          </a:p>
          <a:p>
            <a:pPr marL="0" indent="0" algn="just">
              <a:buNone/>
              <a:defRPr/>
            </a:pPr>
            <a:endParaRPr lang="es-MX" sz="1800" dirty="0">
              <a:latin typeface="Comic Sans MS" panose="030F0702030302020204" pitchFamily="66" charset="0"/>
            </a:endParaRPr>
          </a:p>
          <a:p>
            <a:pPr algn="just">
              <a:defRPr/>
            </a:pPr>
            <a:r>
              <a:rPr lang="es-MX" sz="1800" b="1" dirty="0">
                <a:solidFill>
                  <a:schemeClr val="accent2">
                    <a:lumMod val="75000"/>
                  </a:schemeClr>
                </a:solidFill>
                <a:effectLst>
                  <a:outerShdw blurRad="38100" dist="38100" dir="2700000" algn="tl">
                    <a:srgbClr val="FFFFFF"/>
                  </a:outerShdw>
                </a:effectLst>
                <a:latin typeface="Comic Sans MS" panose="030F0702030302020204" pitchFamily="66" charset="0"/>
              </a:rPr>
              <a:t>Relevancia o Pertinencia</a:t>
            </a:r>
            <a:r>
              <a:rPr lang="es-MX" sz="1800" b="1" dirty="0">
                <a:solidFill>
                  <a:schemeClr val="accent2">
                    <a:lumMod val="75000"/>
                  </a:schemeClr>
                </a:solidFill>
                <a:latin typeface="Comic Sans MS" panose="030F0702030302020204" pitchFamily="66" charset="0"/>
              </a:rPr>
              <a:t>: </a:t>
            </a:r>
            <a:r>
              <a:rPr lang="es-MX" sz="1800" dirty="0">
                <a:latin typeface="Comic Sans MS" panose="030F0702030302020204" pitchFamily="66" charset="0"/>
              </a:rPr>
              <a:t>que sea capaz de reflejar el contexto socio-económico y cultural en donde se va aplicar</a:t>
            </a:r>
            <a:endParaRPr lang="es-ES" sz="1800" dirty="0">
              <a:latin typeface="Comic Sans MS" panose="030F0702030302020204" pitchFamily="66" charset="0"/>
            </a:endParaRP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31373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1538" name="Rectangle 2">
            <a:extLst>
              <a:ext uri="{FF2B5EF4-FFF2-40B4-BE49-F238E27FC236}">
                <a16:creationId xmlns:a16="http://schemas.microsoft.com/office/drawing/2014/main" id="{A62DB7F9-00EB-4D20-BB82-DE40339D8348}"/>
              </a:ext>
            </a:extLst>
          </p:cNvPr>
          <p:cNvSpPr>
            <a:spLocks noGrp="1" noChangeArrowheads="1"/>
          </p:cNvSpPr>
          <p:nvPr>
            <p:ph type="title" idx="4294967295"/>
          </p:nvPr>
        </p:nvSpPr>
        <p:spPr>
          <a:xfrm>
            <a:off x="495300" y="404812"/>
            <a:ext cx="8153400" cy="792832"/>
          </a:xfrm>
          <a:effectLst>
            <a:outerShdw dist="35921" dir="2700000" algn="ctr" rotWithShape="0">
              <a:srgbClr val="FF0000"/>
            </a:outerShdw>
          </a:effectLst>
        </p:spPr>
        <p:txBody>
          <a:bodyPr/>
          <a:lstStyle/>
          <a:p>
            <a:pPr algn="ctr" eaLnBrk="1" hangingPunct="1">
              <a:defRPr/>
            </a:pPr>
            <a:r>
              <a:rPr lang="es-MX" sz="2400" dirty="0">
                <a:solidFill>
                  <a:srgbClr val="0000FF"/>
                </a:solidFill>
                <a:latin typeface="Comic Sans MS" panose="030F0702030302020204" pitchFamily="66" charset="0"/>
              </a:rPr>
              <a:t>ATRIBUTOS DEL INDICADOR</a:t>
            </a:r>
            <a:r>
              <a:rPr lang="es-MX" sz="4000" dirty="0">
                <a:solidFill>
                  <a:srgbClr val="FFFFCC"/>
                </a:solidFill>
              </a:rPr>
              <a:t>:</a:t>
            </a:r>
            <a:endParaRPr lang="es-ES" sz="4000" dirty="0">
              <a:solidFill>
                <a:srgbClr val="FFFFCC"/>
              </a:solidFill>
            </a:endParaRPr>
          </a:p>
        </p:txBody>
      </p:sp>
      <p:sp>
        <p:nvSpPr>
          <p:cNvPr id="961539" name="Rectangle 3">
            <a:extLst>
              <a:ext uri="{FF2B5EF4-FFF2-40B4-BE49-F238E27FC236}">
                <a16:creationId xmlns:a16="http://schemas.microsoft.com/office/drawing/2014/main" id="{C334AA57-8566-46A6-BE7F-FF6D4243C19E}"/>
              </a:ext>
            </a:extLst>
          </p:cNvPr>
          <p:cNvSpPr>
            <a:spLocks noGrp="1" noChangeArrowheads="1"/>
          </p:cNvSpPr>
          <p:nvPr>
            <p:ph type="body" idx="4294967295"/>
          </p:nvPr>
        </p:nvSpPr>
        <p:spPr>
          <a:xfrm>
            <a:off x="739773" y="1268413"/>
            <a:ext cx="7792667" cy="5184775"/>
          </a:xfrm>
        </p:spPr>
        <p:txBody>
          <a:bodyPr>
            <a:normAutofit/>
          </a:bodyPr>
          <a:lstStyle/>
          <a:p>
            <a:pPr eaLnBrk="1" hangingPunct="1">
              <a:lnSpc>
                <a:spcPct val="80000"/>
              </a:lnSpc>
              <a:buSzPct val="200000"/>
              <a:buFont typeface="Arial" panose="020B0604020202020204" pitchFamily="34" charset="0"/>
              <a:buChar char="•"/>
              <a:defRPr/>
            </a:pPr>
            <a:r>
              <a:rPr lang="es-MX" sz="1800" b="1" dirty="0">
                <a:solidFill>
                  <a:srgbClr val="00B050"/>
                </a:solidFill>
                <a:latin typeface="Comic Sans MS" panose="030F0702030302020204" pitchFamily="66" charset="0"/>
              </a:rPr>
              <a:t>VALIDEZ: </a:t>
            </a:r>
            <a:r>
              <a:rPr lang="es-MX" sz="1800" b="1" i="1" dirty="0">
                <a:latin typeface="Comic Sans MS" panose="030F0702030302020204" pitchFamily="66" charset="0"/>
              </a:rPr>
              <a:t>(debe medir realmente lo que se supone debe medir)</a:t>
            </a:r>
            <a:r>
              <a:rPr lang="es-MX" sz="1800" b="1" dirty="0">
                <a:solidFill>
                  <a:srgbClr val="FFFF00"/>
                </a:solidFill>
                <a:latin typeface="Comic Sans MS" panose="030F0702030302020204" pitchFamily="66" charset="0"/>
              </a:rPr>
              <a:t> </a:t>
            </a:r>
          </a:p>
          <a:p>
            <a:pPr eaLnBrk="1" hangingPunct="1">
              <a:lnSpc>
                <a:spcPct val="80000"/>
              </a:lnSpc>
              <a:buSzPct val="200000"/>
              <a:buFont typeface="Arial" panose="020B0604020202020204" pitchFamily="34" charset="0"/>
              <a:buChar char="•"/>
              <a:defRPr/>
            </a:pPr>
            <a:endParaRPr lang="es-MX" sz="1800" b="1" dirty="0">
              <a:solidFill>
                <a:srgbClr val="FFFF00"/>
              </a:solidFill>
              <a:latin typeface="Comic Sans MS" panose="030F0702030302020204" pitchFamily="66" charset="0"/>
            </a:endParaRPr>
          </a:p>
          <a:p>
            <a:pPr eaLnBrk="1" hangingPunct="1">
              <a:lnSpc>
                <a:spcPct val="80000"/>
              </a:lnSpc>
              <a:buSzPct val="200000"/>
              <a:buFont typeface="Arial" panose="020B0604020202020204" pitchFamily="34" charset="0"/>
              <a:buChar char="•"/>
              <a:defRPr/>
            </a:pPr>
            <a:r>
              <a:rPr lang="es-MX" sz="1800" b="1" dirty="0">
                <a:solidFill>
                  <a:srgbClr val="00B050"/>
                </a:solidFill>
                <a:latin typeface="Comic Sans MS" panose="030F0702030302020204" pitchFamily="66" charset="0"/>
              </a:rPr>
              <a:t>CONFIABILIDAD: </a:t>
            </a:r>
            <a:r>
              <a:rPr lang="es-MX" sz="1800" b="1" i="1" dirty="0">
                <a:latin typeface="Comic Sans MS" panose="030F0702030302020204" pitchFamily="66" charset="0"/>
              </a:rPr>
              <a:t>( mediciones repetidas por distintos observadores deben dar como resultado Valores similares del mismo indicador)</a:t>
            </a:r>
          </a:p>
          <a:p>
            <a:pPr eaLnBrk="1" hangingPunct="1">
              <a:lnSpc>
                <a:spcPct val="80000"/>
              </a:lnSpc>
              <a:buSzPct val="200000"/>
              <a:buFont typeface="Arial" panose="020B0604020202020204" pitchFamily="34" charset="0"/>
              <a:buChar char="•"/>
              <a:defRPr/>
            </a:pPr>
            <a:endParaRPr lang="es-MX" sz="1800" b="1" dirty="0">
              <a:solidFill>
                <a:srgbClr val="FFFF00"/>
              </a:solidFill>
              <a:latin typeface="Comic Sans MS" panose="030F0702030302020204" pitchFamily="66" charset="0"/>
            </a:endParaRPr>
          </a:p>
          <a:p>
            <a:pPr eaLnBrk="1" hangingPunct="1">
              <a:lnSpc>
                <a:spcPct val="80000"/>
              </a:lnSpc>
              <a:buSzPct val="200000"/>
              <a:buFont typeface="Arial" panose="020B0604020202020204" pitchFamily="34" charset="0"/>
              <a:buChar char="•"/>
              <a:defRPr/>
            </a:pPr>
            <a:r>
              <a:rPr lang="es-MX" sz="1800" b="1" dirty="0">
                <a:solidFill>
                  <a:srgbClr val="00B050"/>
                </a:solidFill>
                <a:latin typeface="Comic Sans MS" panose="030F0702030302020204" pitchFamily="66" charset="0"/>
              </a:rPr>
              <a:t>SENCIBILIDAD: </a:t>
            </a:r>
            <a:r>
              <a:rPr lang="es-MX" sz="1800" b="1" i="1" dirty="0">
                <a:latin typeface="Comic Sans MS" panose="030F0702030302020204" pitchFamily="66" charset="0"/>
              </a:rPr>
              <a:t>( Ser capaz de captar los cambios)</a:t>
            </a:r>
          </a:p>
          <a:p>
            <a:pPr eaLnBrk="1" hangingPunct="1">
              <a:lnSpc>
                <a:spcPct val="80000"/>
              </a:lnSpc>
              <a:buSzPct val="200000"/>
              <a:buFont typeface="Arial" panose="020B0604020202020204" pitchFamily="34" charset="0"/>
              <a:buChar char="•"/>
              <a:defRPr/>
            </a:pPr>
            <a:endParaRPr lang="es-MX" sz="1800" b="1" dirty="0">
              <a:solidFill>
                <a:srgbClr val="FFFF00"/>
              </a:solidFill>
              <a:latin typeface="Comic Sans MS" panose="030F0702030302020204" pitchFamily="66" charset="0"/>
            </a:endParaRPr>
          </a:p>
          <a:p>
            <a:pPr eaLnBrk="1" hangingPunct="1">
              <a:lnSpc>
                <a:spcPct val="80000"/>
              </a:lnSpc>
              <a:buSzPct val="200000"/>
              <a:buFont typeface="Arial" panose="020B0604020202020204" pitchFamily="34" charset="0"/>
              <a:buChar char="•"/>
              <a:defRPr/>
            </a:pPr>
            <a:r>
              <a:rPr lang="es-MX" sz="1800" b="1" dirty="0">
                <a:solidFill>
                  <a:srgbClr val="00B050"/>
                </a:solidFill>
                <a:latin typeface="Comic Sans MS" panose="030F0702030302020204" pitchFamily="66" charset="0"/>
              </a:rPr>
              <a:t>ESPECIFICIDAD: </a:t>
            </a:r>
            <a:r>
              <a:rPr lang="es-MX" sz="1800" b="1" i="1" dirty="0">
                <a:latin typeface="Comic Sans MS" panose="030F0702030302020204" pitchFamily="66" charset="0"/>
              </a:rPr>
              <a:t>( Reflejar solo cambios ocurridos en una determinada situación)</a:t>
            </a:r>
            <a:endParaRPr lang="es-ES" sz="1800" i="1" dirty="0">
              <a:latin typeface="Comic Sans MS" panose="030F0702030302020204" pitchFamily="66" charset="0"/>
            </a:endParaRPr>
          </a:p>
        </p:txBody>
      </p:sp>
    </p:spTree>
    <p:extLst>
      <p:ext uri="{BB962C8B-B14F-4D97-AF65-F5344CB8AC3E}">
        <p14:creationId xmlns:p14="http://schemas.microsoft.com/office/powerpoint/2010/main" val="20950701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1539">
                                            <p:txEl>
                                              <p:pRg st="0" end="0"/>
                                            </p:txEl>
                                          </p:spTgt>
                                        </p:tgtEl>
                                        <p:attrNameLst>
                                          <p:attrName>style.visibility</p:attrName>
                                        </p:attrNameLst>
                                      </p:cBhvr>
                                      <p:to>
                                        <p:strVal val="visible"/>
                                      </p:to>
                                    </p:set>
                                    <p:animEffect transition="in" filter="wipe(left)">
                                      <p:cBhvr>
                                        <p:cTn id="7" dur="500"/>
                                        <p:tgtEl>
                                          <p:spTgt spid="961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1539">
                                            <p:txEl>
                                              <p:pRg st="2" end="2"/>
                                            </p:txEl>
                                          </p:spTgt>
                                        </p:tgtEl>
                                        <p:attrNameLst>
                                          <p:attrName>style.visibility</p:attrName>
                                        </p:attrNameLst>
                                      </p:cBhvr>
                                      <p:to>
                                        <p:strVal val="visible"/>
                                      </p:to>
                                    </p:set>
                                    <p:animEffect transition="in" filter="wipe(left)">
                                      <p:cBhvr>
                                        <p:cTn id="12" dur="500"/>
                                        <p:tgtEl>
                                          <p:spTgt spid="9615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1539">
                                            <p:txEl>
                                              <p:pRg st="4" end="4"/>
                                            </p:txEl>
                                          </p:spTgt>
                                        </p:tgtEl>
                                        <p:attrNameLst>
                                          <p:attrName>style.visibility</p:attrName>
                                        </p:attrNameLst>
                                      </p:cBhvr>
                                      <p:to>
                                        <p:strVal val="visible"/>
                                      </p:to>
                                    </p:set>
                                    <p:animEffect transition="in" filter="wipe(left)">
                                      <p:cBhvr>
                                        <p:cTn id="17" dur="500"/>
                                        <p:tgtEl>
                                          <p:spTgt spid="96153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61539">
                                            <p:txEl>
                                              <p:pRg st="6" end="6"/>
                                            </p:txEl>
                                          </p:spTgt>
                                        </p:tgtEl>
                                        <p:attrNameLst>
                                          <p:attrName>style.visibility</p:attrName>
                                        </p:attrNameLst>
                                      </p:cBhvr>
                                      <p:to>
                                        <p:strVal val="visible"/>
                                      </p:to>
                                    </p:set>
                                    <p:animEffect transition="in" filter="wipe(left)">
                                      <p:cBhvr>
                                        <p:cTn id="22" dur="500"/>
                                        <p:tgtEl>
                                          <p:spTgt spid="961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3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CD1B41D7-E20B-4A2F-88B1-61B9CC75B5AE}"/>
              </a:ext>
            </a:extLst>
          </p:cNvPr>
          <p:cNvSpPr txBox="1">
            <a:spLocks noChangeArrowheads="1"/>
          </p:cNvSpPr>
          <p:nvPr/>
        </p:nvSpPr>
        <p:spPr bwMode="auto">
          <a:xfrm>
            <a:off x="755576" y="2420888"/>
            <a:ext cx="7416824" cy="3139321"/>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000" b="1" i="1">
                <a:solidFill>
                  <a:schemeClr val="tx1"/>
                </a:solidFill>
                <a:latin typeface="Arial" panose="020B0604020202020204" pitchFamily="34" charset="0"/>
              </a:defRPr>
            </a:lvl1pPr>
            <a:lvl2pPr>
              <a:defRPr sz="1000" b="1" i="1">
                <a:solidFill>
                  <a:schemeClr val="tx1"/>
                </a:solidFill>
                <a:latin typeface="Arial" panose="020B0604020202020204" pitchFamily="34" charset="0"/>
              </a:defRPr>
            </a:lvl2pPr>
            <a:lvl3pPr marL="1143000" indent="-228600">
              <a:defRPr sz="1000" b="1" i="1">
                <a:solidFill>
                  <a:schemeClr val="tx1"/>
                </a:solidFill>
                <a:latin typeface="Arial" panose="020B0604020202020204" pitchFamily="34" charset="0"/>
              </a:defRPr>
            </a:lvl3pPr>
            <a:lvl4pPr marL="1600200" indent="-228600">
              <a:defRPr sz="1000" b="1" i="1">
                <a:solidFill>
                  <a:schemeClr val="tx1"/>
                </a:solidFill>
                <a:latin typeface="Arial" panose="020B0604020202020204" pitchFamily="34" charset="0"/>
              </a:defRPr>
            </a:lvl4pPr>
            <a:lvl5pPr marL="2057400" indent="-228600">
              <a:defRPr sz="1000" b="1" i="1">
                <a:solidFill>
                  <a:schemeClr val="tx1"/>
                </a:solidFill>
                <a:latin typeface="Arial" panose="020B0604020202020204" pitchFamily="34" charset="0"/>
              </a:defRPr>
            </a:lvl5pPr>
            <a:lvl6pPr marL="2514600" indent="-228600" eaLnBrk="0" fontAlgn="base" hangingPunct="0">
              <a:spcBef>
                <a:spcPct val="0"/>
              </a:spcBef>
              <a:spcAft>
                <a:spcPct val="0"/>
              </a:spcAft>
              <a:defRPr sz="1000" b="1" i="1">
                <a:solidFill>
                  <a:schemeClr val="tx1"/>
                </a:solidFill>
                <a:latin typeface="Arial" panose="020B0604020202020204" pitchFamily="34" charset="0"/>
              </a:defRPr>
            </a:lvl6pPr>
            <a:lvl7pPr marL="2971800" indent="-228600" eaLnBrk="0" fontAlgn="base" hangingPunct="0">
              <a:spcBef>
                <a:spcPct val="0"/>
              </a:spcBef>
              <a:spcAft>
                <a:spcPct val="0"/>
              </a:spcAft>
              <a:defRPr sz="1000" b="1" i="1">
                <a:solidFill>
                  <a:schemeClr val="tx1"/>
                </a:solidFill>
                <a:latin typeface="Arial" panose="020B0604020202020204" pitchFamily="34" charset="0"/>
              </a:defRPr>
            </a:lvl7pPr>
            <a:lvl8pPr marL="3429000" indent="-228600" eaLnBrk="0" fontAlgn="base" hangingPunct="0">
              <a:spcBef>
                <a:spcPct val="0"/>
              </a:spcBef>
              <a:spcAft>
                <a:spcPct val="0"/>
              </a:spcAft>
              <a:defRPr sz="1000" b="1" i="1">
                <a:solidFill>
                  <a:schemeClr val="tx1"/>
                </a:solidFill>
                <a:latin typeface="Arial" panose="020B0604020202020204" pitchFamily="34" charset="0"/>
              </a:defRPr>
            </a:lvl8pPr>
            <a:lvl9pPr marL="3886200" indent="-228600" eaLnBrk="0" fontAlgn="base" hangingPunct="0">
              <a:spcBef>
                <a:spcPct val="0"/>
              </a:spcBef>
              <a:spcAft>
                <a:spcPct val="0"/>
              </a:spcAft>
              <a:defRPr sz="1000" b="1" i="1">
                <a:solidFill>
                  <a:schemeClr val="tx1"/>
                </a:solidFill>
                <a:latin typeface="Arial" panose="020B0604020202020204" pitchFamily="34" charset="0"/>
              </a:defRPr>
            </a:lvl9pPr>
          </a:lstStyle>
          <a:p>
            <a:pPr lvl="1" eaLnBrk="1" hangingPunct="1"/>
            <a:r>
              <a:rPr lang="es-ES" altLang="es-EC" sz="1800" i="0" dirty="0">
                <a:solidFill>
                  <a:srgbClr val="00B050"/>
                </a:solidFill>
                <a:latin typeface="Comic Sans MS" panose="030F0702030302020204" pitchFamily="66" charset="0"/>
              </a:rPr>
              <a:t>Impacto: </a:t>
            </a:r>
            <a:r>
              <a:rPr lang="es-ES" altLang="es-EC" sz="1800" b="0" i="0" dirty="0">
                <a:latin typeface="Comic Sans MS" panose="030F0702030302020204" pitchFamily="66" charset="0"/>
              </a:rPr>
              <a:t>Tasas de mortalidad y morbilidad, promedio de vida, promedios de días estancia, porcentaje de ocupación etc.</a:t>
            </a:r>
          </a:p>
          <a:p>
            <a:pPr lvl="1" eaLnBrk="1" hangingPunct="1"/>
            <a:r>
              <a:rPr lang="es-ES" altLang="es-EC" sz="1800" i="0" dirty="0">
                <a:solidFill>
                  <a:srgbClr val="00B050"/>
                </a:solidFill>
                <a:latin typeface="Comic Sans MS" panose="030F0702030302020204" pitchFamily="66" charset="0"/>
              </a:rPr>
              <a:t>Cobertura: </a:t>
            </a:r>
            <a:r>
              <a:rPr lang="es-ES" altLang="es-EC" sz="1800" b="0" i="0" dirty="0">
                <a:latin typeface="Comic Sans MS" panose="030F0702030302020204" pitchFamily="66" charset="0"/>
              </a:rPr>
              <a:t>Porcentaje de población con acceso a los servicios de salud, promedio de camas por habitante , estudios de </a:t>
            </a:r>
            <a:r>
              <a:rPr lang="es-ES" altLang="es-EC" sz="1800" b="0" i="0" dirty="0" err="1">
                <a:latin typeface="Comic Sans MS" panose="030F0702030302020204" pitchFamily="66" charset="0"/>
              </a:rPr>
              <a:t>Rx</a:t>
            </a:r>
            <a:r>
              <a:rPr lang="es-ES" altLang="es-EC" sz="1800" b="0" i="0" dirty="0">
                <a:latin typeface="Comic Sans MS" panose="030F0702030302020204" pitchFamily="66" charset="0"/>
              </a:rPr>
              <a:t> por derechohabiente etc.</a:t>
            </a:r>
          </a:p>
          <a:p>
            <a:pPr lvl="1" eaLnBrk="1" hangingPunct="1"/>
            <a:r>
              <a:rPr lang="es-ES" altLang="es-EC" sz="1800" i="0" dirty="0">
                <a:solidFill>
                  <a:srgbClr val="00B050"/>
                </a:solidFill>
                <a:latin typeface="Comic Sans MS" panose="030F0702030302020204" pitchFamily="66" charset="0"/>
              </a:rPr>
              <a:t>Eficiencia: </a:t>
            </a:r>
            <a:r>
              <a:rPr lang="es-ES" altLang="es-EC" sz="1800" b="0" i="0" dirty="0">
                <a:latin typeface="Comic Sans MS" panose="030F0702030302020204" pitchFamily="66" charset="0"/>
              </a:rPr>
              <a:t>Consultas por hora, número de horas de atención por paciente en 24 horas etc.</a:t>
            </a:r>
          </a:p>
          <a:p>
            <a:pPr lvl="1" eaLnBrk="1" hangingPunct="1"/>
            <a:r>
              <a:rPr lang="es-ES" altLang="es-EC" sz="1800" i="0" dirty="0">
                <a:solidFill>
                  <a:srgbClr val="00B050"/>
                </a:solidFill>
                <a:latin typeface="Comic Sans MS" panose="030F0702030302020204" pitchFamily="66" charset="0"/>
              </a:rPr>
              <a:t>Calidad: </a:t>
            </a:r>
            <a:r>
              <a:rPr lang="es-ES" altLang="es-EC" sz="1800" b="0" i="0" dirty="0">
                <a:latin typeface="Comic Sans MS" panose="030F0702030302020204" pitchFamily="66" charset="0"/>
              </a:rPr>
              <a:t>Porcentaje de usuarios satisfechos, promedio de infecciones intrahospitalarias mensuales etc.</a:t>
            </a:r>
          </a:p>
          <a:p>
            <a:pPr lvl="1" eaLnBrk="1" hangingPunct="1"/>
            <a:r>
              <a:rPr lang="es-ES" altLang="es-EC" sz="1800" i="0" dirty="0">
                <a:solidFill>
                  <a:srgbClr val="00B050"/>
                </a:solidFill>
                <a:latin typeface="Comic Sans MS" panose="030F0702030302020204" pitchFamily="66" charset="0"/>
              </a:rPr>
              <a:t>Recursos: </a:t>
            </a:r>
            <a:r>
              <a:rPr lang="es-ES" altLang="es-EC" sz="1800" b="0" i="0" dirty="0">
                <a:latin typeface="Comic Sans MS" panose="030F0702030302020204" pitchFamily="66" charset="0"/>
              </a:rPr>
              <a:t>Número de personal por cama, número de estudios por equipo, etc.</a:t>
            </a:r>
            <a:endParaRPr lang="es-ES" altLang="es-EC" sz="1800" b="0" dirty="0">
              <a:latin typeface="Comic Sans MS" panose="030F0702030302020204" pitchFamily="66" charset="0"/>
            </a:endParaRPr>
          </a:p>
        </p:txBody>
      </p:sp>
      <p:sp>
        <p:nvSpPr>
          <p:cNvPr id="962562" name="Rectangle 2">
            <a:extLst>
              <a:ext uri="{FF2B5EF4-FFF2-40B4-BE49-F238E27FC236}">
                <a16:creationId xmlns:a16="http://schemas.microsoft.com/office/drawing/2014/main" id="{C8E5A99F-824C-4FD5-87BF-801E6A0228F8}"/>
              </a:ext>
            </a:extLst>
          </p:cNvPr>
          <p:cNvSpPr>
            <a:spLocks noChangeArrowheads="1"/>
          </p:cNvSpPr>
          <p:nvPr/>
        </p:nvSpPr>
        <p:spPr bwMode="auto">
          <a:xfrm>
            <a:off x="755576" y="869959"/>
            <a:ext cx="7632848" cy="855663"/>
          </a:xfrm>
          <a:prstGeom prst="rect">
            <a:avLst/>
          </a:prstGeom>
          <a:noFill/>
          <a:ln>
            <a:noFill/>
          </a:ln>
          <a:effectLst>
            <a:outerShdw dist="35921" dir="2700000" algn="ctr"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400" b="1">
                <a:solidFill>
                  <a:schemeClr val="tx2"/>
                </a:solidFill>
                <a:latin typeface="Tahoma" panose="020B0604030504040204" pitchFamily="34" charset="0"/>
              </a:defRPr>
            </a:lvl1pPr>
            <a:lvl2pPr eaLnBrk="0" hangingPunct="0">
              <a:defRPr sz="4400" b="1">
                <a:solidFill>
                  <a:schemeClr val="tx2"/>
                </a:solidFill>
                <a:latin typeface="Tahoma" panose="020B0604030504040204" pitchFamily="34" charset="0"/>
              </a:defRPr>
            </a:lvl2pPr>
            <a:lvl3pPr eaLnBrk="0" hangingPunct="0">
              <a:defRPr sz="4400" b="1">
                <a:solidFill>
                  <a:schemeClr val="tx2"/>
                </a:solidFill>
                <a:latin typeface="Tahoma" panose="020B0604030504040204" pitchFamily="34" charset="0"/>
              </a:defRPr>
            </a:lvl3pPr>
            <a:lvl4pPr eaLnBrk="0" hangingPunct="0">
              <a:defRPr sz="4400" b="1">
                <a:solidFill>
                  <a:schemeClr val="tx2"/>
                </a:solidFill>
                <a:latin typeface="Tahoma" panose="020B0604030504040204" pitchFamily="34" charset="0"/>
              </a:defRPr>
            </a:lvl4pPr>
            <a:lvl5pPr eaLnBrk="0" hangingPunct="0">
              <a:defRPr sz="4400" b="1">
                <a:solidFill>
                  <a:schemeClr val="tx2"/>
                </a:solidFill>
                <a:latin typeface="Tahoma" panose="020B0604030504040204" pitchFamily="34" charset="0"/>
              </a:defRPr>
            </a:lvl5pPr>
            <a:lvl6pPr marL="457200" eaLnBrk="0" fontAlgn="base" hangingPunct="0">
              <a:spcBef>
                <a:spcPct val="0"/>
              </a:spcBef>
              <a:spcAft>
                <a:spcPct val="0"/>
              </a:spcAft>
              <a:defRPr sz="4400" b="1">
                <a:solidFill>
                  <a:schemeClr val="tx2"/>
                </a:solidFill>
                <a:latin typeface="Tahoma" panose="020B0604030504040204" pitchFamily="34" charset="0"/>
              </a:defRPr>
            </a:lvl6pPr>
            <a:lvl7pPr marL="914400" eaLnBrk="0" fontAlgn="base" hangingPunct="0">
              <a:spcBef>
                <a:spcPct val="0"/>
              </a:spcBef>
              <a:spcAft>
                <a:spcPct val="0"/>
              </a:spcAft>
              <a:defRPr sz="4400" b="1">
                <a:solidFill>
                  <a:schemeClr val="tx2"/>
                </a:solidFill>
                <a:latin typeface="Tahoma" panose="020B0604030504040204" pitchFamily="34" charset="0"/>
              </a:defRPr>
            </a:lvl7pPr>
            <a:lvl8pPr marL="1371600" eaLnBrk="0" fontAlgn="base" hangingPunct="0">
              <a:spcBef>
                <a:spcPct val="0"/>
              </a:spcBef>
              <a:spcAft>
                <a:spcPct val="0"/>
              </a:spcAft>
              <a:defRPr sz="4400" b="1">
                <a:solidFill>
                  <a:schemeClr val="tx2"/>
                </a:solidFill>
                <a:latin typeface="Tahoma" panose="020B0604030504040204" pitchFamily="34" charset="0"/>
              </a:defRPr>
            </a:lvl8pPr>
            <a:lvl9pPr marL="1828800" eaLnBrk="0" fontAlgn="base" hangingPunct="0">
              <a:spcBef>
                <a:spcPct val="0"/>
              </a:spcBef>
              <a:spcAft>
                <a:spcPct val="0"/>
              </a:spcAft>
              <a:defRPr sz="4400" b="1">
                <a:solidFill>
                  <a:schemeClr val="tx2"/>
                </a:solidFill>
                <a:latin typeface="Tahoma" panose="020B0604030504040204" pitchFamily="34" charset="0"/>
              </a:defRPr>
            </a:lvl9pPr>
          </a:lstStyle>
          <a:p>
            <a:pPr algn="ctr" eaLnBrk="1" hangingPunct="1">
              <a:defRPr/>
            </a:pPr>
            <a:r>
              <a:rPr lang="es-ES" sz="2800" i="0" dirty="0">
                <a:solidFill>
                  <a:srgbClr val="0000FF"/>
                </a:solidFill>
                <a:latin typeface="Comic Sans MS" panose="030F0702030302020204" pitchFamily="66" charset="0"/>
              </a:rPr>
              <a:t>Los indicadores pueden ser relativos a:</a:t>
            </a:r>
            <a:endParaRPr lang="es-ES" sz="2800" i="0" dirty="0">
              <a:solidFill>
                <a:srgbClr val="0000FF"/>
              </a:solidFill>
              <a:effectLst>
                <a:outerShdw blurRad="38100" dist="38100" dir="2700000" algn="tl">
                  <a:srgbClr val="000000"/>
                </a:outerShdw>
              </a:effectLst>
              <a:latin typeface="Comic Sans MS" panose="030F0702030302020204" pitchFamily="66" charset="0"/>
            </a:endParaRPr>
          </a:p>
        </p:txBody>
      </p:sp>
    </p:spTree>
    <p:extLst>
      <p:ext uri="{BB962C8B-B14F-4D97-AF65-F5344CB8AC3E}">
        <p14:creationId xmlns:p14="http://schemas.microsoft.com/office/powerpoint/2010/main" val="3643215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Text Box 2">
            <a:extLst>
              <a:ext uri="{FF2B5EF4-FFF2-40B4-BE49-F238E27FC236}">
                <a16:creationId xmlns:a16="http://schemas.microsoft.com/office/drawing/2014/main" id="{96F7E2CE-3AE2-4FD1-B3CB-E65A4AEB3E65}"/>
              </a:ext>
            </a:extLst>
          </p:cNvPr>
          <p:cNvSpPr txBox="1">
            <a:spLocks noChangeArrowheads="1"/>
          </p:cNvSpPr>
          <p:nvPr/>
        </p:nvSpPr>
        <p:spPr bwMode="auto">
          <a:xfrm>
            <a:off x="1043608" y="2060848"/>
            <a:ext cx="6984776" cy="3785652"/>
          </a:xfrm>
          <a:prstGeom prst="rect">
            <a:avLst/>
          </a:prstGeom>
          <a:noFill/>
          <a:ln w="9525">
            <a:noFill/>
            <a:miter lim="800000"/>
            <a:headEnd/>
            <a:tailEnd/>
          </a:ln>
          <a:effectLst/>
        </p:spPr>
        <p:txBody>
          <a:bodyPr wrap="square">
            <a:spAutoFit/>
          </a:bodyPr>
          <a:lstStyle/>
          <a:p>
            <a:pPr eaLnBrk="1" hangingPunct="1">
              <a:defRPr/>
            </a:pPr>
            <a:r>
              <a:rPr lang="es-MX" sz="2400" i="0" dirty="0">
                <a:solidFill>
                  <a:srgbClr val="0000FF"/>
                </a:solidFill>
                <a:effectLst>
                  <a:outerShdw blurRad="38100" dist="38100" dir="2700000" algn="tl">
                    <a:srgbClr val="000000"/>
                  </a:outerShdw>
                </a:effectLst>
                <a:latin typeface="Comic Sans MS" panose="030F0702030302020204" pitchFamily="66" charset="0"/>
              </a:rPr>
              <a:t>Estructura de un Indicador relativo. </a:t>
            </a:r>
          </a:p>
          <a:p>
            <a:pPr eaLnBrk="1" hangingPunct="1">
              <a:defRPr/>
            </a:pPr>
            <a:endParaRPr lang="es-MX" sz="2400" i="0" dirty="0">
              <a:solidFill>
                <a:srgbClr val="0000FF"/>
              </a:solidFill>
              <a:effectLst>
                <a:outerShdw blurRad="38100" dist="38100" dir="2700000" algn="tl">
                  <a:srgbClr val="000000"/>
                </a:outerShdw>
              </a:effectLst>
              <a:latin typeface="Comic Sans MS" panose="030F0702030302020204" pitchFamily="66" charset="0"/>
            </a:endParaRPr>
          </a:p>
          <a:p>
            <a:pPr eaLnBrk="1" hangingPunct="1">
              <a:defRPr/>
            </a:pPr>
            <a:r>
              <a:rPr lang="es-MX" sz="2400" i="0" dirty="0">
                <a:solidFill>
                  <a:srgbClr val="0000FF"/>
                </a:solidFill>
                <a:effectLst>
                  <a:outerShdw blurRad="38100" dist="38100" dir="2700000" algn="tl">
                    <a:srgbClr val="000000"/>
                  </a:outerShdw>
                </a:effectLst>
                <a:latin typeface="Comic Sans MS" panose="030F0702030302020204" pitchFamily="66" charset="0"/>
              </a:rPr>
              <a:t>En general, un indicador relativo es el resultado de dividir una cantidad por otra. Por lo tanto, este tipo de indicador esta compuesta de tres elementos básicos: numerador, denominador y una constante.</a:t>
            </a:r>
          </a:p>
          <a:p>
            <a:pPr eaLnBrk="1" hangingPunct="1">
              <a:defRPr/>
            </a:pPr>
            <a:r>
              <a:rPr lang="es-MX" sz="2400" i="0" dirty="0">
                <a:solidFill>
                  <a:srgbClr val="FFFF00"/>
                </a:solidFill>
                <a:effectLst>
                  <a:outerShdw blurRad="38100" dist="38100" dir="2700000" algn="tl">
                    <a:srgbClr val="000000"/>
                  </a:outerShdw>
                </a:effectLst>
                <a:latin typeface="Comic Sans MS" panose="030F0702030302020204" pitchFamily="66" charset="0"/>
              </a:rPr>
              <a:t>	</a:t>
            </a:r>
          </a:p>
          <a:p>
            <a:pPr eaLnBrk="1" hangingPunct="1">
              <a:defRPr/>
            </a:pPr>
            <a:r>
              <a:rPr lang="es-MX" sz="2400" i="0" dirty="0">
                <a:solidFill>
                  <a:srgbClr val="FFFF00"/>
                </a:solidFill>
                <a:effectLst>
                  <a:outerShdw blurRad="38100" dist="38100" dir="2700000" algn="tl">
                    <a:srgbClr val="000000"/>
                  </a:outerShdw>
                </a:effectLst>
                <a:latin typeface="Comic Sans MS" panose="030F0702030302020204" pitchFamily="66" charset="0"/>
              </a:rPr>
              <a:t>  </a:t>
            </a:r>
            <a:r>
              <a:rPr lang="es-MX" sz="2400" i="0" dirty="0">
                <a:solidFill>
                  <a:srgbClr val="FF3300"/>
                </a:solidFill>
                <a:effectLst>
                  <a:outerShdw blurRad="38100" dist="38100" dir="2700000" algn="tl">
                    <a:srgbClr val="000000"/>
                  </a:outerShdw>
                </a:effectLst>
                <a:latin typeface="Comic Sans MS" panose="030F0702030302020204" pitchFamily="66" charset="0"/>
              </a:rPr>
              <a:t>Indicador  = (numerador/Denominador)* constante</a:t>
            </a:r>
            <a:endParaRPr lang="es-MX" sz="2400" i="0" dirty="0">
              <a:solidFill>
                <a:srgbClr val="FFFF00"/>
              </a:solidFill>
              <a:latin typeface="Comic Sans MS" panose="030F0702030302020204" pitchFamily="66" charset="0"/>
            </a:endParaRPr>
          </a:p>
        </p:txBody>
      </p:sp>
      <p:sp>
        <p:nvSpPr>
          <p:cNvPr id="960515" name="Text Box 3">
            <a:extLst>
              <a:ext uri="{FF2B5EF4-FFF2-40B4-BE49-F238E27FC236}">
                <a16:creationId xmlns:a16="http://schemas.microsoft.com/office/drawing/2014/main" id="{25173A04-5634-415B-BD38-BEDA8E81EA35}"/>
              </a:ext>
            </a:extLst>
          </p:cNvPr>
          <p:cNvSpPr txBox="1">
            <a:spLocks noChangeArrowheads="1"/>
          </p:cNvSpPr>
          <p:nvPr/>
        </p:nvSpPr>
        <p:spPr bwMode="auto">
          <a:xfrm>
            <a:off x="971600" y="1124744"/>
            <a:ext cx="6048375" cy="584775"/>
          </a:xfrm>
          <a:prstGeom prst="rect">
            <a:avLst/>
          </a:prstGeom>
          <a:noFill/>
          <a:ln w="9525">
            <a:noFill/>
            <a:miter lim="800000"/>
            <a:headEnd/>
            <a:tailEnd/>
          </a:ln>
          <a:effectLst>
            <a:outerShdw dist="35921" dir="2700000" algn="ctr" rotWithShape="0">
              <a:srgbClr val="FF0000"/>
            </a:outerShdw>
          </a:effectLst>
        </p:spPr>
        <p:txBody>
          <a:bodyPr>
            <a:spAutoFit/>
          </a:bodyPr>
          <a:lstStyle/>
          <a:p>
            <a:pPr algn="ctr" eaLnBrk="1" hangingPunct="1">
              <a:defRPr/>
            </a:pPr>
            <a:r>
              <a:rPr lang="es-MX" sz="3200" i="0" dirty="0">
                <a:solidFill>
                  <a:srgbClr val="0000FF"/>
                </a:solidFill>
                <a:effectLst>
                  <a:outerShdw blurRad="38100" dist="38100" dir="2700000" algn="tl">
                    <a:srgbClr val="000000"/>
                  </a:outerShdw>
                </a:effectLst>
                <a:latin typeface="Comic Sans MS" panose="030F0702030302020204" pitchFamily="66" charset="0"/>
              </a:rPr>
              <a:t>Indicadores:</a:t>
            </a:r>
            <a:endParaRPr lang="es-ES" sz="3200" i="0" dirty="0">
              <a:solidFill>
                <a:srgbClr val="0000FF"/>
              </a:solidFill>
              <a:effectLst>
                <a:outerShdw blurRad="38100" dist="38100" dir="2700000" algn="tl">
                  <a:srgbClr val="000000"/>
                </a:outerShdw>
              </a:effectLst>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1B76A-F905-4EE4-88D2-C54C820B7919}"/>
              </a:ext>
            </a:extLst>
          </p:cNvPr>
          <p:cNvSpPr>
            <a:spLocks noGrp="1"/>
          </p:cNvSpPr>
          <p:nvPr>
            <p:ph type="title"/>
          </p:nvPr>
        </p:nvSpPr>
        <p:spPr/>
        <p:txBody>
          <a:bodyPr/>
          <a:lstStyle/>
          <a:p>
            <a:r>
              <a:rPr lang="es-MX" b="1" dirty="0">
                <a:solidFill>
                  <a:srgbClr val="0000FF"/>
                </a:solidFill>
              </a:rPr>
              <a:t>OBJETIVOS</a:t>
            </a:r>
            <a:endParaRPr lang="es-EC" b="1" dirty="0">
              <a:solidFill>
                <a:srgbClr val="0000FF"/>
              </a:solidFill>
            </a:endParaRPr>
          </a:p>
        </p:txBody>
      </p:sp>
      <p:sp>
        <p:nvSpPr>
          <p:cNvPr id="3" name="Marcador de contenido 2">
            <a:extLst>
              <a:ext uri="{FF2B5EF4-FFF2-40B4-BE49-F238E27FC236}">
                <a16:creationId xmlns:a16="http://schemas.microsoft.com/office/drawing/2014/main" id="{E3AD23DE-7CAF-4A80-9AF6-E3945970F81B}"/>
              </a:ext>
            </a:extLst>
          </p:cNvPr>
          <p:cNvSpPr>
            <a:spLocks noGrp="1"/>
          </p:cNvSpPr>
          <p:nvPr>
            <p:ph idx="1"/>
          </p:nvPr>
        </p:nvSpPr>
        <p:spPr/>
        <p:txBody>
          <a:bodyPr>
            <a:normAutofit fontScale="85000" lnSpcReduction="20000"/>
          </a:bodyPr>
          <a:lstStyle/>
          <a:p>
            <a:pPr marL="0" indent="0">
              <a:buNone/>
            </a:pPr>
            <a:r>
              <a:rPr lang="es-MX" dirty="0"/>
              <a:t>Que el alumno identifique los elementos metodológicos necesarios</a:t>
            </a:r>
          </a:p>
          <a:p>
            <a:pPr marL="0" indent="0">
              <a:buNone/>
            </a:pPr>
            <a:r>
              <a:rPr lang="es-MX" dirty="0"/>
              <a:t>para la detección y cuantificación de daños de salud, aplicando</a:t>
            </a:r>
          </a:p>
          <a:p>
            <a:pPr marL="0" indent="0">
              <a:buNone/>
            </a:pPr>
            <a:r>
              <a:rPr lang="es-MX" dirty="0"/>
              <a:t>diversas medidas epidemiológicas con la finalidad de prevención y controlar los problemas de salud pública que aquejan a la población</a:t>
            </a:r>
            <a:endParaRPr lang="es-EC" dirty="0"/>
          </a:p>
          <a:p>
            <a:pPr marL="0" indent="0">
              <a:buNone/>
            </a:pPr>
            <a:r>
              <a:rPr lang="es-EC" dirty="0"/>
              <a:t>Conocer las principales tipos de medidas usadas en epidemiología:</a:t>
            </a:r>
          </a:p>
          <a:p>
            <a:r>
              <a:rPr lang="es-EC" dirty="0"/>
              <a:t>Medidas de frecuencia</a:t>
            </a:r>
          </a:p>
          <a:p>
            <a:r>
              <a:rPr lang="es-EC" dirty="0"/>
              <a:t>Medidas de asociación</a:t>
            </a:r>
          </a:p>
          <a:p>
            <a:r>
              <a:rPr lang="es-EC" dirty="0"/>
              <a:t>Medidas de impacto</a:t>
            </a:r>
          </a:p>
          <a:p>
            <a:endParaRPr lang="es-EC" dirty="0"/>
          </a:p>
        </p:txBody>
      </p:sp>
    </p:spTree>
    <p:extLst>
      <p:ext uri="{BB962C8B-B14F-4D97-AF65-F5344CB8AC3E}">
        <p14:creationId xmlns:p14="http://schemas.microsoft.com/office/powerpoint/2010/main" val="331575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7" y="1566952"/>
            <a:ext cx="6984776" cy="4031873"/>
          </a:xfrm>
          <a:prstGeom prst="rect">
            <a:avLst/>
          </a:prstGeom>
        </p:spPr>
        <p:txBody>
          <a:bodyPr wrap="square">
            <a:spAutoFit/>
          </a:bodyPr>
          <a:lstStyle/>
          <a:p>
            <a:r>
              <a:rPr lang="es-CL" sz="2000" b="1" dirty="0">
                <a:latin typeface="Comic Sans MS" panose="030F0702030302020204" pitchFamily="66" charset="0"/>
                <a:cs typeface="Tahoma" pitchFamily="34" charset="0"/>
              </a:rPr>
              <a:t>Datos secundarios: registro o información ya existente</a:t>
            </a:r>
            <a:r>
              <a:rPr lang="es-CL" sz="2000" dirty="0">
                <a:latin typeface="Comic Sans MS" panose="030F0702030302020204" pitchFamily="66" charset="0"/>
                <a:cs typeface="Tahoma" pitchFamily="34" charset="0"/>
              </a:rPr>
              <a:t>.</a:t>
            </a:r>
          </a:p>
          <a:p>
            <a:endParaRPr lang="es-ES" sz="2000" dirty="0">
              <a:latin typeface="Comic Sans MS" panose="030F0702030302020204" pitchFamily="66" charset="0"/>
            </a:endParaRPr>
          </a:p>
          <a:p>
            <a:pPr marL="285750" indent="-285750">
              <a:buFont typeface="Arial" panose="020B0604020202020204" pitchFamily="34" charset="0"/>
              <a:buChar char="•"/>
            </a:pPr>
            <a:r>
              <a:rPr lang="es-ES" sz="2000" dirty="0">
                <a:latin typeface="Comic Sans MS" panose="030F0702030302020204" pitchFamily="66" charset="0"/>
              </a:rPr>
              <a:t>Registros sociodemográficos.</a:t>
            </a:r>
          </a:p>
          <a:p>
            <a:pPr marL="285750" indent="-285750">
              <a:buFont typeface="Arial" panose="020B0604020202020204" pitchFamily="34" charset="0"/>
              <a:buChar char="•"/>
            </a:pPr>
            <a:r>
              <a:rPr lang="es-ES" sz="2000" dirty="0">
                <a:latin typeface="Comic Sans MS" panose="030F0702030302020204" pitchFamily="66" charset="0"/>
              </a:rPr>
              <a:t>Censo de población y vivienda.</a:t>
            </a:r>
          </a:p>
          <a:p>
            <a:pPr marL="285750" indent="-285750">
              <a:buFont typeface="Arial" panose="020B0604020202020204" pitchFamily="34" charset="0"/>
              <a:buChar char="•"/>
            </a:pPr>
            <a:r>
              <a:rPr lang="es-CL" sz="2000" dirty="0">
                <a:latin typeface="Comic Sans MS" panose="030F0702030302020204" pitchFamily="66" charset="0"/>
                <a:cs typeface="Tahoma" pitchFamily="34" charset="0"/>
              </a:rPr>
              <a:t>Estadísticas de mortalidad, natalidad</a:t>
            </a:r>
            <a:endParaRPr lang="es-ES" sz="2000" dirty="0">
              <a:latin typeface="Comic Sans MS" panose="030F0702030302020204" pitchFamily="66" charset="0"/>
            </a:endParaRPr>
          </a:p>
          <a:p>
            <a:pPr marL="285750" indent="-285750">
              <a:buFont typeface="Arial" panose="020B0604020202020204" pitchFamily="34" charset="0"/>
              <a:buChar char="•"/>
            </a:pPr>
            <a:r>
              <a:rPr lang="es-ES" sz="2000" dirty="0">
                <a:latin typeface="Comic Sans MS" panose="030F0702030302020204" pitchFamily="66" charset="0"/>
              </a:rPr>
              <a:t>Registros de servicios de salud o</a:t>
            </a:r>
            <a:r>
              <a:rPr lang="es-CL" sz="2000" dirty="0">
                <a:latin typeface="Comic Sans MS" panose="030F0702030302020204" pitchFamily="66" charset="0"/>
                <a:cs typeface="Tahoma" pitchFamily="34" charset="0"/>
              </a:rPr>
              <a:t> atención de salud</a:t>
            </a:r>
          </a:p>
          <a:p>
            <a:pPr marL="285750" indent="-285750">
              <a:buFont typeface="Arial" panose="020B0604020202020204" pitchFamily="34" charset="0"/>
              <a:buChar char="•"/>
            </a:pPr>
            <a:r>
              <a:rPr lang="es-CL" sz="2000" dirty="0">
                <a:latin typeface="Comic Sans MS" panose="030F0702030302020204" pitchFamily="66" charset="0"/>
                <a:cs typeface="Tahoma" pitchFamily="34" charset="0"/>
              </a:rPr>
              <a:t>Registros laborales</a:t>
            </a:r>
          </a:p>
          <a:p>
            <a:pPr marL="285750" indent="-285750">
              <a:buFont typeface="Arial" panose="020B0604020202020204" pitchFamily="34" charset="0"/>
              <a:buChar char="•"/>
            </a:pPr>
            <a:r>
              <a:rPr lang="es-CL" sz="2000" dirty="0">
                <a:latin typeface="Comic Sans MS" panose="030F0702030302020204" pitchFamily="66" charset="0"/>
                <a:cs typeface="Tahoma" pitchFamily="34" charset="0"/>
              </a:rPr>
              <a:t>Registros de  vigilancia epidemiológica y ambiental </a:t>
            </a:r>
          </a:p>
          <a:p>
            <a:pPr marL="285750" indent="-285750">
              <a:buFont typeface="Arial" panose="020B0604020202020204" pitchFamily="34" charset="0"/>
              <a:buChar char="•"/>
            </a:pPr>
            <a:r>
              <a:rPr lang="es-ES" sz="2000" dirty="0">
                <a:latin typeface="Comic Sans MS" panose="030F0702030302020204" pitchFamily="66" charset="0"/>
              </a:rPr>
              <a:t>Datos económicos, políticos, bienestar social. </a:t>
            </a:r>
            <a:r>
              <a:rPr lang="es-ES" sz="2000" dirty="0" err="1">
                <a:latin typeface="Comic Sans MS" panose="030F0702030302020204" pitchFamily="66" charset="0"/>
              </a:rPr>
              <a:t>Etc</a:t>
            </a:r>
            <a:endParaRPr lang="es-ES" sz="2000" dirty="0">
              <a:latin typeface="Comic Sans MS" panose="030F0702030302020204" pitchFamily="66" charset="0"/>
            </a:endParaRPr>
          </a:p>
          <a:p>
            <a:endParaRPr lang="es-CL" sz="2000" dirty="0">
              <a:latin typeface="Comic Sans MS" panose="030F0702030302020204" pitchFamily="66" charset="0"/>
              <a:cs typeface="Tahoma" pitchFamily="34" charset="0"/>
            </a:endParaRPr>
          </a:p>
          <a:p>
            <a:pPr>
              <a:lnSpc>
                <a:spcPct val="90000"/>
              </a:lnSpc>
              <a:defRPr/>
            </a:pPr>
            <a:r>
              <a:rPr lang="es-CL" sz="2000" b="1" dirty="0">
                <a:latin typeface="Comic Sans MS" panose="030F0702030302020204" pitchFamily="66" charset="0"/>
                <a:cs typeface="Tahoma" pitchFamily="34" charset="0"/>
              </a:rPr>
              <a:t>Datos primarios: </a:t>
            </a:r>
            <a:r>
              <a:rPr lang="es-CL" sz="2000" dirty="0">
                <a:latin typeface="Comic Sans MS" panose="030F0702030302020204" pitchFamily="66" charset="0"/>
                <a:cs typeface="Tahoma" pitchFamily="34" charset="0"/>
              </a:rPr>
              <a:t>son aquellos generados directamente en procesos de investigación. </a:t>
            </a:r>
            <a:endParaRPr lang="es-ES" sz="2000" dirty="0">
              <a:latin typeface="Comic Sans MS" panose="030F0702030302020204" pitchFamily="66" charset="0"/>
            </a:endParaRPr>
          </a:p>
        </p:txBody>
      </p:sp>
      <p:sp>
        <p:nvSpPr>
          <p:cNvPr id="3" name="Rectángulo 2"/>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1566952"/>
            <a:ext cx="1957280" cy="1693497"/>
          </a:xfrm>
          <a:prstGeom prst="rect">
            <a:avLst/>
          </a:prstGeom>
        </p:spPr>
      </p:pic>
      <p:sp>
        <p:nvSpPr>
          <p:cNvPr id="6" name="Rectangle 2">
            <a:extLst>
              <a:ext uri="{FF2B5EF4-FFF2-40B4-BE49-F238E27FC236}">
                <a16:creationId xmlns:a16="http://schemas.microsoft.com/office/drawing/2014/main" id="{F3129C79-7B27-4AC9-98EA-C71DD85B9724}"/>
              </a:ext>
            </a:extLst>
          </p:cNvPr>
          <p:cNvSpPr txBox="1">
            <a:spLocks noChangeArrowheads="1"/>
          </p:cNvSpPr>
          <p:nvPr/>
        </p:nvSpPr>
        <p:spPr>
          <a:xfrm>
            <a:off x="304624" y="548680"/>
            <a:ext cx="8534751" cy="914400"/>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33400" indent="-533400">
              <a:defRPr/>
            </a:pPr>
            <a:r>
              <a:rPr lang="en-US" sz="2800" b="1" dirty="0">
                <a:solidFill>
                  <a:srgbClr val="0000FF"/>
                </a:solidFill>
                <a:latin typeface="Comic Sans MS" panose="030F0702030302020204" pitchFamily="66" charset="0"/>
                <a:cs typeface="Tahoma" pitchFamily="34" charset="0"/>
              </a:rPr>
              <a:t>Fuentes de </a:t>
            </a:r>
            <a:r>
              <a:rPr lang="en-US" sz="2800" b="1" dirty="0" err="1">
                <a:solidFill>
                  <a:srgbClr val="0000FF"/>
                </a:solidFill>
                <a:latin typeface="Comic Sans MS" panose="030F0702030302020204" pitchFamily="66" charset="0"/>
                <a:cs typeface="Tahoma" pitchFamily="34" charset="0"/>
              </a:rPr>
              <a:t>información</a:t>
            </a:r>
            <a:r>
              <a:rPr lang="en-US" sz="2800" b="1" dirty="0">
                <a:solidFill>
                  <a:srgbClr val="0000FF"/>
                </a:solidFill>
                <a:latin typeface="Comic Sans MS" panose="030F0702030302020204" pitchFamily="66" charset="0"/>
                <a:cs typeface="Tahoma" pitchFamily="34" charset="0"/>
              </a:rPr>
              <a:t> de </a:t>
            </a:r>
            <a:r>
              <a:rPr lang="en-US" sz="2800" b="1" dirty="0" err="1">
                <a:solidFill>
                  <a:srgbClr val="0000FF"/>
                </a:solidFill>
                <a:latin typeface="Comic Sans MS" panose="030F0702030302020204" pitchFamily="66" charset="0"/>
                <a:cs typeface="Tahoma" pitchFamily="34" charset="0"/>
              </a:rPr>
              <a:t>uso</a:t>
            </a:r>
            <a:r>
              <a:rPr lang="en-US" sz="2800" b="1" dirty="0">
                <a:solidFill>
                  <a:srgbClr val="0000FF"/>
                </a:solidFill>
                <a:latin typeface="Comic Sans MS" panose="030F0702030302020204" pitchFamily="66" charset="0"/>
                <a:cs typeface="Tahoma" pitchFamily="34" charset="0"/>
              </a:rPr>
              <a:t> habitual</a:t>
            </a:r>
            <a:br>
              <a:rPr lang="en-US" sz="2800" b="1" dirty="0">
                <a:solidFill>
                  <a:srgbClr val="0000FF"/>
                </a:solidFill>
                <a:latin typeface="Comic Sans MS" panose="030F0702030302020204" pitchFamily="66" charset="0"/>
                <a:cs typeface="Tahoma" pitchFamily="34" charset="0"/>
              </a:rPr>
            </a:br>
            <a:r>
              <a:rPr lang="en-US" sz="2800" b="1" dirty="0" err="1">
                <a:solidFill>
                  <a:srgbClr val="0000FF"/>
                </a:solidFill>
                <a:latin typeface="Comic Sans MS" panose="030F0702030302020204" pitchFamily="66" charset="0"/>
                <a:cs typeface="Tahoma" pitchFamily="34" charset="0"/>
              </a:rPr>
              <a:t>en</a:t>
            </a:r>
            <a:r>
              <a:rPr lang="en-US" sz="2800" b="1" dirty="0">
                <a:solidFill>
                  <a:srgbClr val="0000FF"/>
                </a:solidFill>
                <a:latin typeface="Comic Sans MS" panose="030F0702030302020204" pitchFamily="66" charset="0"/>
                <a:cs typeface="Tahoma" pitchFamily="34" charset="0"/>
              </a:rPr>
              <a:t> </a:t>
            </a:r>
            <a:r>
              <a:rPr lang="en-US" sz="2800" b="1" dirty="0" err="1">
                <a:solidFill>
                  <a:srgbClr val="0000FF"/>
                </a:solidFill>
                <a:latin typeface="Comic Sans MS" panose="030F0702030302020204" pitchFamily="66" charset="0"/>
                <a:cs typeface="Tahoma" pitchFamily="34" charset="0"/>
              </a:rPr>
              <a:t>Epidemiolog</a:t>
            </a:r>
            <a:r>
              <a:rPr lang="es-CL" sz="2800" b="1" dirty="0" err="1">
                <a:solidFill>
                  <a:srgbClr val="0000FF"/>
                </a:solidFill>
                <a:latin typeface="Comic Sans MS" panose="030F0702030302020204" pitchFamily="66" charset="0"/>
                <a:cs typeface="Tahoma" pitchFamily="34" charset="0"/>
              </a:rPr>
              <a:t>ía</a:t>
            </a:r>
            <a:endParaRPr lang="es-CL" sz="2800" b="1" dirty="0">
              <a:solidFill>
                <a:srgbClr val="0000FF"/>
              </a:solidFill>
              <a:latin typeface="Comic Sans MS" panose="030F0702030302020204" pitchFamily="66" charset="0"/>
              <a:cs typeface="Tahoma" pitchFamily="34" charset="0"/>
            </a:endParaRPr>
          </a:p>
        </p:txBody>
      </p:sp>
    </p:spTree>
    <p:extLst>
      <p:ext uri="{BB962C8B-B14F-4D97-AF65-F5344CB8AC3E}">
        <p14:creationId xmlns:p14="http://schemas.microsoft.com/office/powerpoint/2010/main" val="1003775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62" name="Rectangle 2">
            <a:extLst>
              <a:ext uri="{FF2B5EF4-FFF2-40B4-BE49-F238E27FC236}">
                <a16:creationId xmlns:a16="http://schemas.microsoft.com/office/drawing/2014/main" id="{4291AD45-3D53-4AC9-9B2A-3368530D7198}"/>
              </a:ext>
            </a:extLst>
          </p:cNvPr>
          <p:cNvSpPr>
            <a:spLocks noGrp="1" noChangeArrowheads="1"/>
          </p:cNvSpPr>
          <p:nvPr>
            <p:ph type="title" idx="4294967295"/>
          </p:nvPr>
        </p:nvSpPr>
        <p:spPr>
          <a:effectLst>
            <a:outerShdw dist="35921" dir="2700000" algn="ctr" rotWithShape="0">
              <a:srgbClr val="FF0000"/>
            </a:outerShdw>
          </a:effectLst>
        </p:spPr>
        <p:txBody>
          <a:bodyPr>
            <a:normAutofit/>
          </a:bodyPr>
          <a:lstStyle/>
          <a:p>
            <a:pPr algn="ctr" eaLnBrk="1" hangingPunct="1">
              <a:defRPr/>
            </a:pPr>
            <a:r>
              <a:rPr lang="es-MX" sz="2800" dirty="0">
                <a:solidFill>
                  <a:srgbClr val="0000FF"/>
                </a:solidFill>
                <a:latin typeface="Comic Sans MS" panose="030F0702030302020204" pitchFamily="66" charset="0"/>
              </a:rPr>
              <a:t>TIPOS DE INDICADORES:</a:t>
            </a:r>
            <a:endParaRPr lang="es-ES" sz="2800" dirty="0">
              <a:solidFill>
                <a:srgbClr val="0000FF"/>
              </a:solidFill>
              <a:latin typeface="Comic Sans MS" panose="030F0702030302020204" pitchFamily="66" charset="0"/>
            </a:endParaRPr>
          </a:p>
        </p:txBody>
      </p:sp>
      <p:sp>
        <p:nvSpPr>
          <p:cNvPr id="962563" name="Rectangle 3">
            <a:extLst>
              <a:ext uri="{FF2B5EF4-FFF2-40B4-BE49-F238E27FC236}">
                <a16:creationId xmlns:a16="http://schemas.microsoft.com/office/drawing/2014/main" id="{047E0E3B-23EE-472C-AD50-E28AB327D20B}"/>
              </a:ext>
            </a:extLst>
          </p:cNvPr>
          <p:cNvSpPr>
            <a:spLocks noGrp="1" noChangeArrowheads="1"/>
          </p:cNvSpPr>
          <p:nvPr>
            <p:ph type="body" idx="4294967295"/>
          </p:nvPr>
        </p:nvSpPr>
        <p:spPr>
          <a:xfrm>
            <a:off x="1043608" y="2060575"/>
            <a:ext cx="7200800" cy="3341688"/>
          </a:xfrm>
        </p:spPr>
        <p:txBody>
          <a:bodyPr>
            <a:normAutofit/>
          </a:bodyPr>
          <a:lstStyle/>
          <a:p>
            <a:pPr eaLnBrk="1" hangingPunct="1">
              <a:lnSpc>
                <a:spcPct val="90000"/>
              </a:lnSpc>
              <a:buSzPct val="150000"/>
              <a:buFont typeface="Arial" panose="020B0604020202020204" pitchFamily="34" charset="0"/>
              <a:buChar char="•"/>
              <a:defRPr/>
            </a:pPr>
            <a:r>
              <a:rPr lang="es-MX" b="1" dirty="0">
                <a:solidFill>
                  <a:srgbClr val="00B050"/>
                </a:solidFill>
                <a:latin typeface="Comic Sans MS" panose="030F0702030302020204" pitchFamily="66" charset="0"/>
              </a:rPr>
              <a:t> Números Absolutos</a:t>
            </a:r>
          </a:p>
          <a:p>
            <a:pPr eaLnBrk="1" hangingPunct="1">
              <a:lnSpc>
                <a:spcPct val="90000"/>
              </a:lnSpc>
              <a:buSzPct val="150000"/>
              <a:buFont typeface="Arial" panose="020B0604020202020204" pitchFamily="34" charset="0"/>
              <a:buChar char="•"/>
              <a:defRPr/>
            </a:pPr>
            <a:r>
              <a:rPr lang="es-MX" b="1" dirty="0">
                <a:solidFill>
                  <a:srgbClr val="00B050"/>
                </a:solidFill>
                <a:latin typeface="Comic Sans MS" panose="030F0702030302020204" pitchFamily="66" charset="0"/>
              </a:rPr>
              <a:t> Porcentajes</a:t>
            </a:r>
          </a:p>
          <a:p>
            <a:pPr eaLnBrk="1" hangingPunct="1">
              <a:lnSpc>
                <a:spcPct val="90000"/>
              </a:lnSpc>
              <a:buSzPct val="150000"/>
              <a:buFont typeface="Arial" panose="020B0604020202020204" pitchFamily="34" charset="0"/>
              <a:buChar char="•"/>
              <a:defRPr/>
            </a:pPr>
            <a:r>
              <a:rPr lang="es-MX" b="1" dirty="0">
                <a:solidFill>
                  <a:srgbClr val="00B050"/>
                </a:solidFill>
                <a:latin typeface="Comic Sans MS" panose="030F0702030302020204" pitchFamily="66" charset="0"/>
              </a:rPr>
              <a:t> Proporciones</a:t>
            </a:r>
          </a:p>
          <a:p>
            <a:pPr eaLnBrk="1" hangingPunct="1">
              <a:lnSpc>
                <a:spcPct val="90000"/>
              </a:lnSpc>
              <a:buSzPct val="150000"/>
              <a:buFont typeface="Arial" panose="020B0604020202020204" pitchFamily="34" charset="0"/>
              <a:buChar char="•"/>
              <a:defRPr/>
            </a:pPr>
            <a:r>
              <a:rPr lang="es-MX" b="1" dirty="0">
                <a:solidFill>
                  <a:srgbClr val="00B050"/>
                </a:solidFill>
                <a:latin typeface="Comic Sans MS" panose="030F0702030302020204" pitchFamily="66" charset="0"/>
              </a:rPr>
              <a:t> Razones</a:t>
            </a:r>
          </a:p>
          <a:p>
            <a:pPr eaLnBrk="1" hangingPunct="1">
              <a:lnSpc>
                <a:spcPct val="90000"/>
              </a:lnSpc>
              <a:buSzPct val="150000"/>
              <a:buFont typeface="Arial" panose="020B0604020202020204" pitchFamily="34" charset="0"/>
              <a:buChar char="•"/>
              <a:defRPr/>
            </a:pPr>
            <a:r>
              <a:rPr lang="es-MX" b="1" dirty="0">
                <a:solidFill>
                  <a:srgbClr val="00B050"/>
                </a:solidFill>
                <a:latin typeface="Comic Sans MS" panose="030F0702030302020204" pitchFamily="66" charset="0"/>
              </a:rPr>
              <a:t> Tasas </a:t>
            </a:r>
          </a:p>
          <a:p>
            <a:pPr eaLnBrk="1" hangingPunct="1">
              <a:lnSpc>
                <a:spcPct val="90000"/>
              </a:lnSpc>
              <a:buSzPct val="150000"/>
              <a:buFont typeface="Arial" panose="020B0604020202020204" pitchFamily="34" charset="0"/>
              <a:buChar char="•"/>
              <a:defRPr/>
            </a:pPr>
            <a:r>
              <a:rPr lang="es-MX" b="1" dirty="0">
                <a:solidFill>
                  <a:srgbClr val="00B050"/>
                </a:solidFill>
                <a:latin typeface="Comic Sans MS" panose="030F0702030302020204" pitchFamily="66" charset="0"/>
              </a:rPr>
              <a:t> Índices</a:t>
            </a:r>
            <a:endParaRPr lang="es-ES" b="1"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29052059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2563">
                                            <p:txEl>
                                              <p:pRg st="0" end="0"/>
                                            </p:txEl>
                                          </p:spTgt>
                                        </p:tgtEl>
                                        <p:attrNameLst>
                                          <p:attrName>style.visibility</p:attrName>
                                        </p:attrNameLst>
                                      </p:cBhvr>
                                      <p:to>
                                        <p:strVal val="visible"/>
                                      </p:to>
                                    </p:set>
                                    <p:animEffect transition="in" filter="wipe(left)">
                                      <p:cBhvr>
                                        <p:cTn id="7" dur="500"/>
                                        <p:tgtEl>
                                          <p:spTgt spid="962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563">
                                            <p:txEl>
                                              <p:pRg st="1" end="1"/>
                                            </p:txEl>
                                          </p:spTgt>
                                        </p:tgtEl>
                                        <p:attrNameLst>
                                          <p:attrName>style.visibility</p:attrName>
                                        </p:attrNameLst>
                                      </p:cBhvr>
                                      <p:to>
                                        <p:strVal val="visible"/>
                                      </p:to>
                                    </p:set>
                                    <p:animEffect transition="in" filter="wipe(left)">
                                      <p:cBhvr>
                                        <p:cTn id="12" dur="500"/>
                                        <p:tgtEl>
                                          <p:spTgt spid="962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2563">
                                            <p:txEl>
                                              <p:pRg st="2" end="2"/>
                                            </p:txEl>
                                          </p:spTgt>
                                        </p:tgtEl>
                                        <p:attrNameLst>
                                          <p:attrName>style.visibility</p:attrName>
                                        </p:attrNameLst>
                                      </p:cBhvr>
                                      <p:to>
                                        <p:strVal val="visible"/>
                                      </p:to>
                                    </p:set>
                                    <p:animEffect transition="in" filter="wipe(left)">
                                      <p:cBhvr>
                                        <p:cTn id="17" dur="500"/>
                                        <p:tgtEl>
                                          <p:spTgt spid="962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62563">
                                            <p:txEl>
                                              <p:pRg st="3" end="3"/>
                                            </p:txEl>
                                          </p:spTgt>
                                        </p:tgtEl>
                                        <p:attrNameLst>
                                          <p:attrName>style.visibility</p:attrName>
                                        </p:attrNameLst>
                                      </p:cBhvr>
                                      <p:to>
                                        <p:strVal val="visible"/>
                                      </p:to>
                                    </p:set>
                                    <p:animEffect transition="in" filter="wipe(left)">
                                      <p:cBhvr>
                                        <p:cTn id="22" dur="500"/>
                                        <p:tgtEl>
                                          <p:spTgt spid="9625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62563">
                                            <p:txEl>
                                              <p:pRg st="4" end="4"/>
                                            </p:txEl>
                                          </p:spTgt>
                                        </p:tgtEl>
                                        <p:attrNameLst>
                                          <p:attrName>style.visibility</p:attrName>
                                        </p:attrNameLst>
                                      </p:cBhvr>
                                      <p:to>
                                        <p:strVal val="visible"/>
                                      </p:to>
                                    </p:set>
                                    <p:animEffect transition="in" filter="wipe(left)">
                                      <p:cBhvr>
                                        <p:cTn id="27" dur="500"/>
                                        <p:tgtEl>
                                          <p:spTgt spid="9625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62563">
                                            <p:txEl>
                                              <p:pRg st="5" end="5"/>
                                            </p:txEl>
                                          </p:spTgt>
                                        </p:tgtEl>
                                        <p:attrNameLst>
                                          <p:attrName>style.visibility</p:attrName>
                                        </p:attrNameLst>
                                      </p:cBhvr>
                                      <p:to>
                                        <p:strVal val="visible"/>
                                      </p:to>
                                    </p:set>
                                    <p:animEffect transition="in" filter="wipe(left)">
                                      <p:cBhvr>
                                        <p:cTn id="32" dur="500"/>
                                        <p:tgtEl>
                                          <p:spTgt spid="962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91680" y="960353"/>
            <a:ext cx="3150657" cy="928694"/>
          </a:xfrm>
        </p:spPr>
        <p:txBody>
          <a:bodyPr anchor="ctr">
            <a:noAutofit/>
          </a:bodyPr>
          <a:lstStyle/>
          <a:p>
            <a:pPr algn="ctr">
              <a:defRPr/>
            </a:pPr>
            <a:br>
              <a:rPr lang="es-MX" sz="3600" b="1" dirty="0">
                <a:solidFill>
                  <a:srgbClr val="00B0F0"/>
                </a:solidFill>
                <a:latin typeface="Tahoma" pitchFamily="34" charset="0"/>
                <a:cs typeface="Tahoma" pitchFamily="34" charset="0"/>
              </a:rPr>
            </a:br>
            <a:r>
              <a:rPr lang="es-MX" sz="3600" b="1" dirty="0">
                <a:solidFill>
                  <a:srgbClr val="00B0F0"/>
                </a:solidFill>
                <a:latin typeface="Tahoma" pitchFamily="34" charset="0"/>
                <a:cs typeface="Tahoma" pitchFamily="34" charset="0"/>
              </a:rPr>
              <a:t>Riesgo </a:t>
            </a:r>
            <a:br>
              <a:rPr lang="es-MX" sz="3600" b="1" dirty="0">
                <a:solidFill>
                  <a:srgbClr val="00B0F0"/>
                </a:solidFill>
                <a:latin typeface="Tahoma" pitchFamily="34" charset="0"/>
                <a:cs typeface="Tahoma" pitchFamily="34" charset="0"/>
              </a:rPr>
            </a:br>
            <a:endParaRPr lang="es-ES" sz="3600" b="1" dirty="0">
              <a:solidFill>
                <a:srgbClr val="00B0F0"/>
              </a:solidFill>
              <a:latin typeface="Tahoma" pitchFamily="34" charset="0"/>
              <a:cs typeface="Tahoma" pitchFamily="34" charset="0"/>
            </a:endParaRPr>
          </a:p>
        </p:txBody>
      </p:sp>
      <p:sp>
        <p:nvSpPr>
          <p:cNvPr id="46084" name="Text Box 4"/>
          <p:cNvSpPr txBox="1">
            <a:spLocks noChangeArrowheads="1"/>
          </p:cNvSpPr>
          <p:nvPr/>
        </p:nvSpPr>
        <p:spPr bwMode="auto">
          <a:xfrm>
            <a:off x="764636" y="3547426"/>
            <a:ext cx="5470376" cy="1738938"/>
          </a:xfrm>
          <a:prstGeom prst="rect">
            <a:avLst/>
          </a:prstGeom>
          <a:noFill/>
          <a:ln w="9525">
            <a:noFill/>
            <a:miter lim="800000"/>
            <a:headEnd/>
            <a:tailEnd/>
          </a:ln>
        </p:spPr>
        <p:txBody>
          <a:bodyPr wrap="square">
            <a:spAutoFit/>
          </a:bodyPr>
          <a:lstStyle/>
          <a:p>
            <a:pPr>
              <a:spcBef>
                <a:spcPct val="50000"/>
              </a:spcBef>
            </a:pPr>
            <a:endParaRPr lang="es-ES" sz="3200" b="1">
              <a:latin typeface="Arial" charset="0"/>
            </a:endParaRPr>
          </a:p>
          <a:p>
            <a:pPr>
              <a:spcBef>
                <a:spcPct val="50000"/>
              </a:spcBef>
            </a:pPr>
            <a:endParaRPr lang="es-ES" sz="3200" b="1">
              <a:latin typeface="Arial" charset="0"/>
            </a:endParaRPr>
          </a:p>
          <a:p>
            <a:pPr>
              <a:spcBef>
                <a:spcPct val="50000"/>
              </a:spcBef>
            </a:pPr>
            <a:endParaRPr lang="es-MX" b="1"/>
          </a:p>
        </p:txBody>
      </p:sp>
      <p:sp>
        <p:nvSpPr>
          <p:cNvPr id="46085" name="4 Rectángulo"/>
          <p:cNvSpPr>
            <a:spLocks noChangeArrowheads="1"/>
          </p:cNvSpPr>
          <p:nvPr/>
        </p:nvSpPr>
        <p:spPr bwMode="auto">
          <a:xfrm>
            <a:off x="899592" y="2786058"/>
            <a:ext cx="6887119" cy="3231654"/>
          </a:xfrm>
          <a:prstGeom prst="rect">
            <a:avLst/>
          </a:prstGeom>
          <a:noFill/>
          <a:ln w="9525">
            <a:noFill/>
            <a:miter lim="800000"/>
            <a:headEnd/>
            <a:tailEnd/>
          </a:ln>
        </p:spPr>
        <p:txBody>
          <a:bodyPr wrap="square" anchor="t">
            <a:spAutoFit/>
          </a:bodyPr>
          <a:lstStyle/>
          <a:p>
            <a:pPr algn="just">
              <a:spcBef>
                <a:spcPct val="50000"/>
              </a:spcBef>
              <a:buClr>
                <a:srgbClr val="FF0000"/>
              </a:buClr>
              <a:buFont typeface="Wingdings" pitchFamily="2" charset="2"/>
              <a:buChar char="ü"/>
            </a:pPr>
            <a:r>
              <a:rPr lang="es-ES" sz="2400" dirty="0">
                <a:latin typeface="Comic Sans MS" panose="030F0702030302020204" pitchFamily="66" charset="0"/>
                <a:cs typeface="Tahoma" pitchFamily="34" charset="0"/>
              </a:rPr>
              <a:t>El riesgo constituye una medida de la probabilidad estadística de que en un futuro se produzca una acontecimiento por lo general no deseado. </a:t>
            </a:r>
          </a:p>
          <a:p>
            <a:pPr algn="just">
              <a:spcBef>
                <a:spcPct val="50000"/>
              </a:spcBef>
              <a:buClr>
                <a:srgbClr val="FF0000"/>
              </a:buClr>
              <a:buFont typeface="Wingdings" pitchFamily="2" charset="2"/>
              <a:buChar char="ü"/>
            </a:pPr>
            <a:r>
              <a:rPr lang="es-ES" sz="2400" dirty="0">
                <a:latin typeface="Comic Sans MS" panose="030F0702030302020204" pitchFamily="66" charset="0"/>
                <a:cs typeface="Tahoma" pitchFamily="34" charset="0"/>
              </a:rPr>
              <a:t>En epidemiología se denomina riesgo o la probabilidad de que un individuo, libre de enfermedad pero susceptible de adquirirla, la desarrolle en un período determinado.</a:t>
            </a:r>
          </a:p>
        </p:txBody>
      </p:sp>
      <p:pic>
        <p:nvPicPr>
          <p:cNvPr id="46086" name="Picture 5" descr="tuberculosis"/>
          <p:cNvPicPr>
            <a:picLocks noChangeAspect="1" noChangeArrowheads="1"/>
          </p:cNvPicPr>
          <p:nvPr/>
        </p:nvPicPr>
        <p:blipFill>
          <a:blip r:embed="rId2"/>
          <a:srcRect/>
          <a:stretch>
            <a:fillRect/>
          </a:stretch>
        </p:blipFill>
        <p:spPr bwMode="auto">
          <a:xfrm>
            <a:off x="6235012" y="535773"/>
            <a:ext cx="2407653" cy="2500306"/>
          </a:xfrm>
          <a:prstGeom prst="rect">
            <a:avLst/>
          </a:prstGeom>
          <a:noFill/>
          <a:ln w="9525">
            <a:noFill/>
            <a:miter lim="800000"/>
            <a:headEnd/>
            <a:tailEnd/>
          </a:ln>
        </p:spPr>
      </p:pic>
    </p:spTree>
    <p:extLst>
      <p:ext uri="{BB962C8B-B14F-4D97-AF65-F5344CB8AC3E}">
        <p14:creationId xmlns:p14="http://schemas.microsoft.com/office/powerpoint/2010/main" val="204481441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1071563" y="2538423"/>
            <a:ext cx="6884813" cy="2462213"/>
          </a:xfrm>
          <a:prstGeom prst="rect">
            <a:avLst/>
          </a:prstGeom>
          <a:noFill/>
          <a:ln w="9525">
            <a:noFill/>
            <a:miter lim="800000"/>
            <a:headEnd/>
            <a:tailEnd/>
          </a:ln>
        </p:spPr>
        <p:txBody>
          <a:bodyPr wrap="square">
            <a:spAutoFit/>
          </a:bodyPr>
          <a:lstStyle/>
          <a:p>
            <a:pPr algn="just">
              <a:spcBef>
                <a:spcPct val="50000"/>
              </a:spcBef>
              <a:buClr>
                <a:srgbClr val="FF5050"/>
              </a:buClr>
              <a:buSzPct val="135000"/>
              <a:buFont typeface="Wingdings" pitchFamily="2" charset="2"/>
              <a:buChar char="Ø"/>
            </a:pPr>
            <a:r>
              <a:rPr lang="es-ES" sz="2800" dirty="0">
                <a:latin typeface="+mj-lt"/>
              </a:rPr>
              <a:t>Característica o circunstancia detectable de una persona o grupo de personas…</a:t>
            </a:r>
          </a:p>
          <a:p>
            <a:pPr algn="just">
              <a:spcBef>
                <a:spcPct val="50000"/>
              </a:spcBef>
              <a:buClr>
                <a:srgbClr val="FF5050"/>
              </a:buClr>
              <a:buSzPct val="135000"/>
              <a:buFont typeface="Wingdings" pitchFamily="2" charset="2"/>
              <a:buChar char="Ø"/>
            </a:pPr>
            <a:r>
              <a:rPr lang="es-ES" sz="2800" dirty="0">
                <a:latin typeface="+mj-lt"/>
              </a:rPr>
              <a:t>Asociada con un aumento en la probabilidad de padecer, desarrollar o estar especialmente expuesta a un proceso mórbido.</a:t>
            </a:r>
          </a:p>
        </p:txBody>
      </p:sp>
      <p:sp>
        <p:nvSpPr>
          <p:cNvPr id="13315" name="Text Box 5"/>
          <p:cNvSpPr txBox="1">
            <a:spLocks noChangeArrowheads="1"/>
          </p:cNvSpPr>
          <p:nvPr/>
        </p:nvSpPr>
        <p:spPr bwMode="auto">
          <a:xfrm>
            <a:off x="1835150" y="1287452"/>
            <a:ext cx="5184775" cy="641350"/>
          </a:xfrm>
          <a:prstGeom prst="rect">
            <a:avLst/>
          </a:prstGeom>
          <a:noFill/>
          <a:ln w="9525">
            <a:noFill/>
            <a:miter lim="800000"/>
            <a:headEnd/>
            <a:tailEnd/>
          </a:ln>
        </p:spPr>
        <p:txBody>
          <a:bodyPr>
            <a:spAutoFit/>
          </a:bodyPr>
          <a:lstStyle/>
          <a:p>
            <a:pPr algn="ctr">
              <a:spcBef>
                <a:spcPct val="50000"/>
              </a:spcBef>
              <a:defRPr/>
            </a:pPr>
            <a:r>
              <a:rPr lang="es-ES" sz="3600" b="1" dirty="0">
                <a:solidFill>
                  <a:srgbClr val="00B0F0"/>
                </a:solidFill>
                <a:latin typeface="Tahoma" pitchFamily="34" charset="0"/>
                <a:cs typeface="Tahoma" pitchFamily="34" charset="0"/>
              </a:rPr>
              <a:t>Factores de Riesgo</a:t>
            </a:r>
          </a:p>
        </p:txBody>
      </p:sp>
    </p:spTree>
    <p:extLst>
      <p:ext uri="{BB962C8B-B14F-4D97-AF65-F5344CB8AC3E}">
        <p14:creationId xmlns:p14="http://schemas.microsoft.com/office/powerpoint/2010/main" val="96757981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0076" y="642918"/>
            <a:ext cx="6400816" cy="917575"/>
          </a:xfrm>
        </p:spPr>
        <p:txBody>
          <a:bodyPr anchor="t">
            <a:noAutofit/>
          </a:bodyPr>
          <a:lstStyle/>
          <a:p>
            <a:pPr algn="ctr">
              <a:defRPr/>
            </a:pPr>
            <a:r>
              <a:rPr lang="es-MX" sz="4000" b="1" dirty="0">
                <a:solidFill>
                  <a:srgbClr val="0000FF"/>
                </a:solidFill>
                <a:latin typeface="Tahoma" pitchFamily="34" charset="0"/>
                <a:cs typeface="Tahoma" pitchFamily="34" charset="0"/>
              </a:rPr>
              <a:t>Cálculo del Riesgo</a:t>
            </a:r>
            <a:r>
              <a:rPr lang="es-MX" sz="3600" b="1" dirty="0">
                <a:solidFill>
                  <a:srgbClr val="0000FF"/>
                </a:solidFill>
                <a:latin typeface="Tahoma" pitchFamily="34" charset="0"/>
                <a:cs typeface="Tahoma" pitchFamily="34" charset="0"/>
              </a:rPr>
              <a:t> </a:t>
            </a:r>
            <a:br>
              <a:rPr lang="es-ES" sz="3600" b="1" dirty="0">
                <a:solidFill>
                  <a:schemeClr val="accent3"/>
                </a:solidFill>
                <a:latin typeface="Tahoma" pitchFamily="34" charset="0"/>
                <a:cs typeface="Tahoma" pitchFamily="34" charset="0"/>
              </a:rPr>
            </a:br>
            <a:endParaRPr lang="es-ES" sz="3600" b="1" dirty="0">
              <a:solidFill>
                <a:schemeClr val="accent3"/>
              </a:solidFill>
              <a:latin typeface="Tahoma" pitchFamily="34" charset="0"/>
              <a:cs typeface="Tahoma" pitchFamily="34" charset="0"/>
            </a:endParaRPr>
          </a:p>
        </p:txBody>
      </p:sp>
      <p:sp>
        <p:nvSpPr>
          <p:cNvPr id="48131" name="Text Box 3"/>
          <p:cNvSpPr txBox="1">
            <a:spLocks noChangeArrowheads="1"/>
          </p:cNvSpPr>
          <p:nvPr/>
        </p:nvSpPr>
        <p:spPr bwMode="auto">
          <a:xfrm>
            <a:off x="1071563" y="1524000"/>
            <a:ext cx="7462837" cy="4401205"/>
          </a:xfrm>
          <a:prstGeom prst="rect">
            <a:avLst/>
          </a:prstGeom>
          <a:noFill/>
          <a:ln w="9525">
            <a:noFill/>
            <a:miter lim="800000"/>
            <a:headEnd/>
            <a:tailEnd/>
          </a:ln>
        </p:spPr>
        <p:txBody>
          <a:bodyPr>
            <a:spAutoFit/>
          </a:bodyPr>
          <a:lstStyle/>
          <a:p>
            <a:pPr algn="just">
              <a:spcBef>
                <a:spcPct val="50000"/>
              </a:spcBef>
            </a:pPr>
            <a:r>
              <a:rPr lang="es-MX" sz="2800" dirty="0">
                <a:latin typeface="Calibri" pitchFamily="34" charset="0"/>
              </a:rPr>
              <a:t>Para calcular el riesgo de que una exposición dé lugar a un efecto sobre la salud se realiza un proceso de comparación de la frecuencia con la que la enfermedad se presenta en las personas.</a:t>
            </a:r>
          </a:p>
          <a:p>
            <a:pPr algn="just">
              <a:spcBef>
                <a:spcPct val="50000"/>
              </a:spcBef>
            </a:pPr>
            <a:r>
              <a:rPr lang="es-MX" sz="2800" dirty="0">
                <a:solidFill>
                  <a:srgbClr val="0000FF"/>
                </a:solidFill>
                <a:latin typeface="Calibri" pitchFamily="34" charset="0"/>
              </a:rPr>
              <a:t>Existen dos tipos de comparaciones</a:t>
            </a:r>
            <a:r>
              <a:rPr lang="es-MX" sz="2800" dirty="0">
                <a:solidFill>
                  <a:srgbClr val="000099"/>
                </a:solidFill>
                <a:latin typeface="Calibri" pitchFamily="34" charset="0"/>
              </a:rPr>
              <a:t>:</a:t>
            </a:r>
          </a:p>
          <a:p>
            <a:pPr algn="just">
              <a:spcBef>
                <a:spcPct val="50000"/>
              </a:spcBef>
              <a:buClr>
                <a:srgbClr val="FF0000"/>
              </a:buClr>
              <a:buFont typeface="Wingdings" pitchFamily="2" charset="2"/>
              <a:buChar char="Ø"/>
            </a:pPr>
            <a:r>
              <a:rPr lang="es-MX" sz="2800" dirty="0">
                <a:latin typeface="Calibri" pitchFamily="34" charset="0"/>
              </a:rPr>
              <a:t>Absolutas </a:t>
            </a:r>
          </a:p>
          <a:p>
            <a:pPr algn="just">
              <a:spcBef>
                <a:spcPct val="50000"/>
              </a:spcBef>
              <a:buClr>
                <a:srgbClr val="FF0000"/>
              </a:buClr>
              <a:buFont typeface="Wingdings" pitchFamily="2" charset="2"/>
              <a:buChar char="Ø"/>
            </a:pPr>
            <a:r>
              <a:rPr lang="es-MX" sz="2800" dirty="0">
                <a:latin typeface="Calibri" pitchFamily="34" charset="0"/>
              </a:rPr>
              <a:t>Relativas</a:t>
            </a:r>
          </a:p>
          <a:p>
            <a:pPr algn="just">
              <a:spcBef>
                <a:spcPct val="50000"/>
              </a:spcBef>
            </a:pPr>
            <a:endParaRPr lang="es-ES" sz="2800" dirty="0">
              <a:latin typeface="Calibri" pitchFamily="34" charset="0"/>
            </a:endParaRPr>
          </a:p>
        </p:txBody>
      </p:sp>
    </p:spTree>
    <p:extLst>
      <p:ext uri="{BB962C8B-B14F-4D97-AF65-F5344CB8AC3E}">
        <p14:creationId xmlns:p14="http://schemas.microsoft.com/office/powerpoint/2010/main" val="156523640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0066" y="571488"/>
            <a:ext cx="7929586" cy="714372"/>
          </a:xfrm>
        </p:spPr>
        <p:txBody>
          <a:bodyPr>
            <a:normAutofit/>
          </a:bodyPr>
          <a:lstStyle/>
          <a:p>
            <a:pPr>
              <a:defRPr/>
            </a:pPr>
            <a:r>
              <a:rPr lang="es-MX" sz="3200" b="1" dirty="0">
                <a:solidFill>
                  <a:srgbClr val="0000FF"/>
                </a:solidFill>
                <a:latin typeface="Arial" charset="0"/>
              </a:rPr>
              <a:t>Comparación de Frecuencias Absolutas</a:t>
            </a:r>
            <a:endParaRPr lang="es-ES" sz="3200" b="1" dirty="0">
              <a:solidFill>
                <a:srgbClr val="0000FF"/>
              </a:solidFill>
              <a:latin typeface="Arial" charset="0"/>
            </a:endParaRPr>
          </a:p>
        </p:txBody>
      </p:sp>
      <p:sp>
        <p:nvSpPr>
          <p:cNvPr id="49155" name="Text Box 3"/>
          <p:cNvSpPr txBox="1">
            <a:spLocks noChangeArrowheads="1"/>
          </p:cNvSpPr>
          <p:nvPr/>
        </p:nvSpPr>
        <p:spPr bwMode="auto">
          <a:xfrm>
            <a:off x="755575" y="1285860"/>
            <a:ext cx="7560841" cy="4154984"/>
          </a:xfrm>
          <a:prstGeom prst="rect">
            <a:avLst/>
          </a:prstGeom>
          <a:noFill/>
          <a:ln w="9525">
            <a:noFill/>
            <a:miter lim="800000"/>
            <a:headEnd/>
            <a:tailEnd/>
          </a:ln>
        </p:spPr>
        <p:txBody>
          <a:bodyPr wrap="square">
            <a:spAutoFit/>
          </a:bodyPr>
          <a:lstStyle/>
          <a:p>
            <a:pPr algn="just">
              <a:buClr>
                <a:srgbClr val="FF3300"/>
              </a:buClr>
              <a:buFont typeface="Wingdings" pitchFamily="2" charset="2"/>
              <a:buChar char="ü"/>
            </a:pPr>
            <a:r>
              <a:rPr lang="es-MX" sz="2400" b="1" dirty="0">
                <a:latin typeface="+mj-lt"/>
                <a:cs typeface="Tahoma" pitchFamily="34" charset="0"/>
              </a:rPr>
              <a:t>Riesgo Absoluto</a:t>
            </a:r>
            <a:r>
              <a:rPr lang="es-MX" sz="2400" dirty="0">
                <a:latin typeface="+mj-lt"/>
                <a:cs typeface="Tahoma" pitchFamily="34" charset="0"/>
              </a:rPr>
              <a:t>: Es una medida de la magnitud de un problema de salud pública causado por la exposición. </a:t>
            </a:r>
            <a:r>
              <a:rPr lang="es-ES" sz="2400" dirty="0">
                <a:latin typeface="+mj-lt"/>
                <a:cs typeface="Tahoma" pitchFamily="34" charset="0"/>
              </a:rPr>
              <a:t>Mide la incidencia del daño en la población total. </a:t>
            </a:r>
          </a:p>
          <a:p>
            <a:pPr algn="just">
              <a:spcBef>
                <a:spcPct val="50000"/>
              </a:spcBef>
              <a:buClr>
                <a:srgbClr val="FF0000"/>
              </a:buClr>
              <a:buSzPct val="135000"/>
              <a:buFont typeface="Wingdings" pitchFamily="2" charset="2"/>
              <a:buChar char="ü"/>
            </a:pPr>
            <a:r>
              <a:rPr lang="es-MX" sz="2400" b="1" dirty="0">
                <a:latin typeface="+mj-lt"/>
                <a:cs typeface="Tahoma" pitchFamily="34" charset="0"/>
              </a:rPr>
              <a:t>Fracción Atribuible o Fracción </a:t>
            </a:r>
            <a:r>
              <a:rPr lang="es-MX" sz="2400" b="1" u="sng" dirty="0">
                <a:latin typeface="+mj-lt"/>
                <a:cs typeface="Tahoma" pitchFamily="34" charset="0"/>
              </a:rPr>
              <a:t>Etiológica</a:t>
            </a:r>
            <a:r>
              <a:rPr lang="es-MX" sz="2400" dirty="0">
                <a:latin typeface="+mj-lt"/>
                <a:cs typeface="Tahoma" pitchFamily="34" charset="0"/>
              </a:rPr>
              <a:t>: Cuando una </a:t>
            </a:r>
            <a:r>
              <a:rPr lang="es-MX" sz="2400" b="1" i="1" dirty="0">
                <a:solidFill>
                  <a:srgbClr val="FF0000"/>
                </a:solidFill>
                <a:latin typeface="+mj-lt"/>
                <a:cs typeface="Tahoma" pitchFamily="34" charset="0"/>
              </a:rPr>
              <a:t>exposición es la causa </a:t>
            </a:r>
            <a:r>
              <a:rPr lang="es-MX" sz="2400" dirty="0">
                <a:latin typeface="+mj-lt"/>
                <a:cs typeface="Tahoma" pitchFamily="34" charset="0"/>
              </a:rPr>
              <a:t>de una enfermedad, la fracción atribuible es la proporción de la enfermedad en la población específica que </a:t>
            </a:r>
            <a:r>
              <a:rPr lang="es-MX" sz="2400" b="1" dirty="0">
                <a:solidFill>
                  <a:srgbClr val="FF0000"/>
                </a:solidFill>
                <a:latin typeface="+mj-lt"/>
                <a:cs typeface="Tahoma" pitchFamily="34" charset="0"/>
              </a:rPr>
              <a:t>se eliminaría si no existiera exposición</a:t>
            </a:r>
          </a:p>
          <a:p>
            <a:pPr algn="just">
              <a:spcBef>
                <a:spcPct val="50000"/>
              </a:spcBef>
              <a:buClr>
                <a:srgbClr val="FF0000"/>
              </a:buClr>
              <a:buSzPct val="135000"/>
              <a:buFont typeface="Wingdings" pitchFamily="2" charset="2"/>
              <a:buChar char="ü"/>
            </a:pPr>
            <a:r>
              <a:rPr lang="es-MX" sz="2400" b="1" dirty="0">
                <a:latin typeface="+mj-lt"/>
                <a:cs typeface="Tahoma" pitchFamily="34" charset="0"/>
              </a:rPr>
              <a:t>Riesgo Atribuible Poblacional</a:t>
            </a:r>
            <a:r>
              <a:rPr lang="es-MX" sz="2400" dirty="0">
                <a:latin typeface="+mj-lt"/>
                <a:cs typeface="Tahoma" pitchFamily="34" charset="0"/>
              </a:rPr>
              <a:t>: Es la proporción en la que </a:t>
            </a:r>
            <a:r>
              <a:rPr lang="es-MX" sz="2400" u="sng" dirty="0">
                <a:latin typeface="+mj-lt"/>
                <a:cs typeface="Tahoma" pitchFamily="34" charset="0"/>
              </a:rPr>
              <a:t>se reduciría la tasa de incidencia de la enfermedad </a:t>
            </a:r>
            <a:r>
              <a:rPr lang="es-MX" sz="2400" dirty="0">
                <a:latin typeface="+mj-lt"/>
                <a:cs typeface="Tahoma" pitchFamily="34" charset="0"/>
              </a:rPr>
              <a:t>en el conjunto de la población si se eliminara la </a:t>
            </a:r>
            <a:r>
              <a:rPr lang="es-MX" sz="2400" b="1" i="1" dirty="0">
                <a:solidFill>
                  <a:srgbClr val="FF0000"/>
                </a:solidFill>
                <a:latin typeface="+mj-lt"/>
                <a:cs typeface="Tahoma" pitchFamily="34" charset="0"/>
              </a:rPr>
              <a:t>exposición</a:t>
            </a:r>
            <a:endParaRPr lang="es-ES" sz="2400" b="1" i="1" dirty="0">
              <a:solidFill>
                <a:srgbClr val="FF0000"/>
              </a:solidFill>
              <a:latin typeface="+mj-lt"/>
              <a:cs typeface="Tahoma" pitchFamily="34" charset="0"/>
            </a:endParaRPr>
          </a:p>
        </p:txBody>
      </p:sp>
    </p:spTree>
    <p:extLst>
      <p:ext uri="{BB962C8B-B14F-4D97-AF65-F5344CB8AC3E}">
        <p14:creationId xmlns:p14="http://schemas.microsoft.com/office/powerpoint/2010/main" val="384057628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27584" y="1700808"/>
            <a:ext cx="7416823" cy="39859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s-CL" sz="1800" dirty="0">
                <a:solidFill>
                  <a:srgbClr val="FFC000"/>
                </a:solidFill>
                <a:latin typeface="Comic Sans MS" panose="030F0702030302020204" pitchFamily="66" charset="0"/>
              </a:rPr>
              <a:t>Medidas de frecuencia o distribución,</a:t>
            </a:r>
            <a:r>
              <a:rPr lang="en-US" sz="1800" dirty="0">
                <a:solidFill>
                  <a:srgbClr val="FFC000"/>
                </a:solidFill>
                <a:latin typeface="Comic Sans MS" panose="030F0702030302020204" pitchFamily="66" charset="0"/>
              </a:rPr>
              <a:t> </a:t>
            </a:r>
            <a:r>
              <a:rPr lang="en-US" sz="1800" dirty="0" err="1">
                <a:solidFill>
                  <a:srgbClr val="FFC000"/>
                </a:solidFill>
                <a:latin typeface="Comic Sans MS" panose="030F0702030302020204" pitchFamily="66" charset="0"/>
              </a:rPr>
              <a:t>responden</a:t>
            </a:r>
            <a:r>
              <a:rPr lang="en-US" sz="1800" dirty="0">
                <a:solidFill>
                  <a:srgbClr val="FFC000"/>
                </a:solidFill>
                <a:latin typeface="Comic Sans MS" panose="030F0702030302020204" pitchFamily="66" charset="0"/>
              </a:rPr>
              <a:t> a</a:t>
            </a:r>
            <a:r>
              <a:rPr lang="es-CL" sz="1800" dirty="0">
                <a:solidFill>
                  <a:srgbClr val="FFC000"/>
                </a:solidFill>
                <a:latin typeface="Comic Sans MS" panose="030F0702030302020204" pitchFamily="66" charset="0"/>
              </a:rPr>
              <a:t>:</a:t>
            </a:r>
          </a:p>
          <a:p>
            <a:pPr lvl="1" algn="just">
              <a:defRPr/>
            </a:pPr>
            <a:r>
              <a:rPr lang="es-CL" sz="1800" dirty="0">
                <a:latin typeface="Comic Sans MS" panose="030F0702030302020204" pitchFamily="66" charset="0"/>
              </a:rPr>
              <a:t>¿Cuánto?, ¿Cuántos?,</a:t>
            </a:r>
          </a:p>
          <a:p>
            <a:pPr lvl="1" algn="just">
              <a:defRPr/>
            </a:pPr>
            <a:r>
              <a:rPr lang="es-CL" sz="1800" dirty="0">
                <a:latin typeface="Comic Sans MS" panose="030F0702030302020204" pitchFamily="66" charset="0"/>
              </a:rPr>
              <a:t>¿Qué tan frecuentemente?, </a:t>
            </a:r>
          </a:p>
          <a:p>
            <a:pPr lvl="1" algn="just">
              <a:defRPr/>
            </a:pPr>
            <a:r>
              <a:rPr lang="es-CL" sz="1800" dirty="0">
                <a:latin typeface="Comic Sans MS" panose="030F0702030302020204" pitchFamily="66" charset="0"/>
              </a:rPr>
              <a:t>¿Qué tan probable?, </a:t>
            </a:r>
          </a:p>
          <a:p>
            <a:pPr lvl="1" algn="just">
              <a:defRPr/>
            </a:pPr>
            <a:r>
              <a:rPr lang="es-CL" sz="1800" dirty="0">
                <a:latin typeface="Comic Sans MS" panose="030F0702030302020204" pitchFamily="66" charset="0"/>
              </a:rPr>
              <a:t>¿Qué tan riesgoso?.</a:t>
            </a:r>
          </a:p>
          <a:p>
            <a:pPr lvl="1" algn="just">
              <a:defRPr/>
            </a:pPr>
            <a:endParaRPr lang="es-CL" sz="1800" dirty="0">
              <a:latin typeface="Comic Sans MS" panose="030F0702030302020204" pitchFamily="66" charset="0"/>
            </a:endParaRPr>
          </a:p>
          <a:p>
            <a:pPr algn="just">
              <a:defRPr/>
            </a:pPr>
            <a:r>
              <a:rPr lang="es-CL" sz="1800" dirty="0">
                <a:solidFill>
                  <a:srgbClr val="FFC000"/>
                </a:solidFill>
                <a:latin typeface="Comic Sans MS" panose="030F0702030302020204" pitchFamily="66" charset="0"/>
              </a:rPr>
              <a:t>Medidas de asociación</a:t>
            </a:r>
            <a:r>
              <a:rPr lang="en-US" sz="1800" dirty="0">
                <a:solidFill>
                  <a:srgbClr val="FFC000"/>
                </a:solidFill>
                <a:latin typeface="Comic Sans MS" panose="030F0702030302020204" pitchFamily="66" charset="0"/>
              </a:rPr>
              <a:t> </a:t>
            </a:r>
            <a:r>
              <a:rPr lang="en-US" sz="1800" dirty="0" err="1">
                <a:solidFill>
                  <a:srgbClr val="FFC000"/>
                </a:solidFill>
                <a:latin typeface="Comic Sans MS" panose="030F0702030302020204" pitchFamily="66" charset="0"/>
              </a:rPr>
              <a:t>responden</a:t>
            </a:r>
            <a:r>
              <a:rPr lang="en-US" sz="1800" dirty="0">
                <a:solidFill>
                  <a:srgbClr val="FFC000"/>
                </a:solidFill>
                <a:latin typeface="Comic Sans MS" panose="030F0702030302020204" pitchFamily="66" charset="0"/>
              </a:rPr>
              <a:t> a:</a:t>
            </a:r>
            <a:endParaRPr lang="es-CL" sz="1800" dirty="0">
              <a:solidFill>
                <a:srgbClr val="FFC000"/>
              </a:solidFill>
              <a:latin typeface="Comic Sans MS" panose="030F0702030302020204" pitchFamily="66" charset="0"/>
            </a:endParaRPr>
          </a:p>
          <a:p>
            <a:pPr lvl="1" algn="just">
              <a:defRPr/>
            </a:pPr>
            <a:r>
              <a:rPr lang="es-CL" sz="1800" dirty="0">
                <a:latin typeface="Comic Sans MS" panose="030F0702030302020204" pitchFamily="66" charset="0"/>
              </a:rPr>
              <a:t>¿Cuál es la fuerza de la </a:t>
            </a:r>
            <a:r>
              <a:rPr lang="en-US" sz="1800" dirty="0">
                <a:latin typeface="Comic Sans MS" panose="030F0702030302020204" pitchFamily="66" charset="0"/>
              </a:rPr>
              <a:t>a</a:t>
            </a:r>
            <a:r>
              <a:rPr lang="es-CL" sz="1800" dirty="0">
                <a:latin typeface="Comic Sans MS" panose="030F0702030302020204" pitchFamily="66" charset="0"/>
              </a:rPr>
              <a:t>socia</a:t>
            </a:r>
            <a:r>
              <a:rPr lang="en-US" sz="1800" dirty="0">
                <a:latin typeface="Comic Sans MS" panose="030F0702030302020204" pitchFamily="66" charset="0"/>
              </a:rPr>
              <a:t>c</a:t>
            </a:r>
            <a:r>
              <a:rPr lang="es-CL" sz="1800" dirty="0" err="1">
                <a:latin typeface="Comic Sans MS" panose="030F0702030302020204" pitchFamily="66" charset="0"/>
              </a:rPr>
              <a:t>ión</a:t>
            </a:r>
            <a:r>
              <a:rPr lang="es-CL" sz="1800" dirty="0">
                <a:latin typeface="Comic Sans MS" panose="030F0702030302020204" pitchFamily="66" charset="0"/>
              </a:rPr>
              <a:t>?</a:t>
            </a:r>
          </a:p>
          <a:p>
            <a:pPr lvl="1" algn="just">
              <a:defRPr/>
            </a:pPr>
            <a:endParaRPr lang="es-CL" sz="1800" dirty="0">
              <a:latin typeface="Comic Sans MS" panose="030F0702030302020204" pitchFamily="66" charset="0"/>
            </a:endParaRPr>
          </a:p>
          <a:p>
            <a:pPr algn="just">
              <a:defRPr/>
            </a:pPr>
            <a:r>
              <a:rPr lang="es-CL" sz="1800" dirty="0">
                <a:solidFill>
                  <a:srgbClr val="FFC000"/>
                </a:solidFill>
                <a:latin typeface="Comic Sans MS" panose="030F0702030302020204" pitchFamily="66" charset="0"/>
              </a:rPr>
              <a:t>Medidas de impacto</a:t>
            </a:r>
            <a:r>
              <a:rPr lang="en-US" sz="1800" dirty="0">
                <a:solidFill>
                  <a:srgbClr val="FFC000"/>
                </a:solidFill>
                <a:latin typeface="Comic Sans MS" panose="030F0702030302020204" pitchFamily="66" charset="0"/>
              </a:rPr>
              <a:t> </a:t>
            </a:r>
            <a:r>
              <a:rPr lang="en-US" sz="1800" dirty="0" err="1">
                <a:solidFill>
                  <a:srgbClr val="FFC000"/>
                </a:solidFill>
                <a:latin typeface="Comic Sans MS" panose="030F0702030302020204" pitchFamily="66" charset="0"/>
              </a:rPr>
              <a:t>responden</a:t>
            </a:r>
            <a:r>
              <a:rPr lang="en-US" sz="1800" dirty="0">
                <a:solidFill>
                  <a:srgbClr val="FFC000"/>
                </a:solidFill>
                <a:latin typeface="Comic Sans MS" panose="030F0702030302020204" pitchFamily="66" charset="0"/>
              </a:rPr>
              <a:t>  a:</a:t>
            </a:r>
            <a:endParaRPr lang="es-CL" sz="1800" dirty="0">
              <a:solidFill>
                <a:srgbClr val="FFC000"/>
              </a:solidFill>
              <a:latin typeface="Comic Sans MS" panose="030F0702030302020204" pitchFamily="66" charset="0"/>
            </a:endParaRPr>
          </a:p>
          <a:p>
            <a:pPr lvl="1" algn="just">
              <a:defRPr/>
            </a:pPr>
            <a:r>
              <a:rPr lang="es-CL" sz="1800" dirty="0">
                <a:latin typeface="Comic Sans MS" panose="030F0702030302020204" pitchFamily="66" charset="0"/>
              </a:rPr>
              <a:t>¿Qué tan importante?</a:t>
            </a:r>
          </a:p>
        </p:txBody>
      </p:sp>
      <p:sp>
        <p:nvSpPr>
          <p:cNvPr id="4" name="Rectangle 4"/>
          <p:cNvSpPr txBox="1">
            <a:spLocks noChangeArrowheads="1"/>
          </p:cNvSpPr>
          <p:nvPr/>
        </p:nvSpPr>
        <p:spPr>
          <a:xfrm>
            <a:off x="716388" y="1105078"/>
            <a:ext cx="6893512" cy="457200"/>
          </a:xfrm>
          <a:prstGeom prst="rect">
            <a:avLst/>
          </a:prstGeom>
          <a:effectLst>
            <a:outerShdw dist="35921" dir="2700000" algn="ctr" rotWithShape="0">
              <a:schemeClr val="bg2"/>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0050" indent="-400050">
              <a:defRPr/>
            </a:pPr>
            <a:r>
              <a:rPr lang="es-CL" sz="2400" b="1" dirty="0">
                <a:solidFill>
                  <a:srgbClr val="0000FF"/>
                </a:solidFill>
                <a:latin typeface="Comic Sans MS" pitchFamily="66" charset="0"/>
              </a:rPr>
              <a:t>Mediciones Usadas En Epidemiologia</a:t>
            </a:r>
          </a:p>
        </p:txBody>
      </p:sp>
      <p:sp>
        <p:nvSpPr>
          <p:cNvPr id="5" name="Rectángulo 4"/>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74808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05491-79F6-4F59-A265-B4EB27A8CED1}"/>
              </a:ext>
            </a:extLst>
          </p:cNvPr>
          <p:cNvSpPr>
            <a:spLocks noGrp="1"/>
          </p:cNvSpPr>
          <p:nvPr>
            <p:ph type="title"/>
          </p:nvPr>
        </p:nvSpPr>
        <p:spPr>
          <a:xfrm>
            <a:off x="827584" y="915337"/>
            <a:ext cx="7148016" cy="1073503"/>
          </a:xfrm>
        </p:spPr>
        <p:txBody>
          <a:bodyPr>
            <a:normAutofit fontScale="90000"/>
          </a:bodyPr>
          <a:lstStyle/>
          <a:p>
            <a:r>
              <a:rPr lang="es-MX" b="1" dirty="0">
                <a:solidFill>
                  <a:srgbClr val="0000FF"/>
                </a:solidFill>
              </a:rPr>
              <a:t>Mediciones usadas en Epidemiología</a:t>
            </a:r>
            <a:endParaRPr lang="es-EC" b="1" dirty="0">
              <a:solidFill>
                <a:srgbClr val="0000FF"/>
              </a:solidFill>
            </a:endParaRPr>
          </a:p>
        </p:txBody>
      </p:sp>
      <p:sp>
        <p:nvSpPr>
          <p:cNvPr id="3" name="Marcador de contenido 2">
            <a:extLst>
              <a:ext uri="{FF2B5EF4-FFF2-40B4-BE49-F238E27FC236}">
                <a16:creationId xmlns:a16="http://schemas.microsoft.com/office/drawing/2014/main" id="{258E35BD-D346-49C4-B3CE-741F41D9F983}"/>
              </a:ext>
            </a:extLst>
          </p:cNvPr>
          <p:cNvSpPr>
            <a:spLocks noGrp="1"/>
          </p:cNvSpPr>
          <p:nvPr>
            <p:ph idx="1"/>
          </p:nvPr>
        </p:nvSpPr>
        <p:spPr>
          <a:xfrm>
            <a:off x="827584" y="2348880"/>
            <a:ext cx="7560839" cy="3744415"/>
          </a:xfrm>
        </p:spPr>
        <p:txBody>
          <a:bodyPr>
            <a:normAutofit fontScale="85000" lnSpcReduction="20000"/>
          </a:bodyPr>
          <a:lstStyle/>
          <a:p>
            <a:r>
              <a:rPr lang="es-EC" b="1" dirty="0">
                <a:solidFill>
                  <a:schemeClr val="accent4">
                    <a:lumMod val="75000"/>
                  </a:schemeClr>
                </a:solidFill>
              </a:rPr>
              <a:t>Medidas de frecuencia </a:t>
            </a:r>
            <a:r>
              <a:rPr lang="es-EC" b="1" dirty="0"/>
              <a:t>o distribución responden a: </a:t>
            </a:r>
            <a:r>
              <a:rPr lang="es-MX" dirty="0"/>
              <a:t>›¿Cuánto?, ¿Cuántos?, ¿Qué tan frecuentemente?, ¿Qué tan probable?, ¿Qué tan riesgoso?.</a:t>
            </a:r>
          </a:p>
          <a:p>
            <a:pPr marL="0" indent="0">
              <a:buNone/>
            </a:pPr>
            <a:endParaRPr lang="es-EC" b="1" dirty="0"/>
          </a:p>
          <a:p>
            <a:r>
              <a:rPr lang="es-EC" b="1" dirty="0">
                <a:solidFill>
                  <a:schemeClr val="accent4">
                    <a:lumMod val="75000"/>
                  </a:schemeClr>
                </a:solidFill>
              </a:rPr>
              <a:t>Medidas de resumen </a:t>
            </a:r>
            <a:r>
              <a:rPr lang="es-EC" b="1" dirty="0"/>
              <a:t>responden a: </a:t>
            </a:r>
            <a:r>
              <a:rPr lang="es-EC" dirty="0"/>
              <a:t>¿Cuáles son las características dominantes del conjunto de datos?</a:t>
            </a:r>
            <a:endParaRPr lang="es-EC" dirty="0">
              <a:solidFill>
                <a:schemeClr val="accent4">
                  <a:lumMod val="75000"/>
                </a:schemeClr>
              </a:solidFill>
            </a:endParaRPr>
          </a:p>
          <a:p>
            <a:pPr marL="0" indent="0">
              <a:buNone/>
            </a:pPr>
            <a:endParaRPr lang="es-EC" b="1" dirty="0">
              <a:solidFill>
                <a:schemeClr val="accent4">
                  <a:lumMod val="75000"/>
                </a:schemeClr>
              </a:solidFill>
            </a:endParaRPr>
          </a:p>
          <a:p>
            <a:r>
              <a:rPr lang="es-EC" b="1" dirty="0">
                <a:solidFill>
                  <a:schemeClr val="accent4">
                    <a:lumMod val="75000"/>
                  </a:schemeClr>
                </a:solidFill>
              </a:rPr>
              <a:t>Medidas de asociación </a:t>
            </a:r>
            <a:r>
              <a:rPr lang="es-EC" b="1" dirty="0"/>
              <a:t>responden a: </a:t>
            </a:r>
            <a:r>
              <a:rPr lang="es-EC" dirty="0"/>
              <a:t>¿Cuál es la fuerza de la asociación?</a:t>
            </a:r>
          </a:p>
          <a:p>
            <a:pPr marL="0" indent="0">
              <a:buNone/>
            </a:pPr>
            <a:endParaRPr lang="es-EC" b="1" dirty="0"/>
          </a:p>
          <a:p>
            <a:r>
              <a:rPr lang="es-EC" b="1" dirty="0">
                <a:solidFill>
                  <a:schemeClr val="accent4">
                    <a:lumMod val="75000"/>
                  </a:schemeClr>
                </a:solidFill>
              </a:rPr>
              <a:t>Medidas de impacto </a:t>
            </a:r>
            <a:r>
              <a:rPr lang="es-EC" b="1" dirty="0"/>
              <a:t>responden a: </a:t>
            </a:r>
            <a:r>
              <a:rPr lang="es-EC" dirty="0"/>
              <a:t>¿Qué tan importante?</a:t>
            </a:r>
          </a:p>
          <a:p>
            <a:endParaRPr lang="es-EC" dirty="0"/>
          </a:p>
        </p:txBody>
      </p:sp>
    </p:spTree>
    <p:extLst>
      <p:ext uri="{BB962C8B-B14F-4D97-AF65-F5344CB8AC3E}">
        <p14:creationId xmlns:p14="http://schemas.microsoft.com/office/powerpoint/2010/main" val="3859437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19528" y="1000739"/>
            <a:ext cx="7343306" cy="628650"/>
          </a:xfrm>
          <a:prstGeom prst="rect">
            <a:avLst/>
          </a:prstGeom>
          <a:noFill/>
          <a:ln w="9525">
            <a:noFill/>
            <a:miter lim="800000"/>
            <a:headEnd/>
            <a:tailEnd/>
          </a:ln>
          <a:effectLst/>
        </p:spPr>
        <p:txBody>
          <a:bodyPr anchor="ctr"/>
          <a:lstStyle/>
          <a:p>
            <a:pPr>
              <a:defRPr/>
            </a:pPr>
            <a:r>
              <a:rPr lang="es-CL" sz="2400" b="1" dirty="0">
                <a:solidFill>
                  <a:srgbClr val="0000FF"/>
                </a:solidFill>
                <a:latin typeface="Comic Sans MS" pitchFamily="66" charset="0"/>
              </a:rPr>
              <a:t>Mediciones Usadas En Epidemiologia</a:t>
            </a:r>
          </a:p>
        </p:txBody>
      </p:sp>
      <p:sp>
        <p:nvSpPr>
          <p:cNvPr id="3" name="Rectangle 3"/>
          <p:cNvSpPr txBox="1">
            <a:spLocks noChangeArrowheads="1"/>
          </p:cNvSpPr>
          <p:nvPr/>
        </p:nvSpPr>
        <p:spPr>
          <a:xfrm>
            <a:off x="765797" y="2636912"/>
            <a:ext cx="5273700" cy="2726876"/>
          </a:xfrm>
          <a:prstGeom prst="rect">
            <a:avLst/>
          </a:prstGeom>
        </p:spPr>
        <p:txBody>
          <a:bodyPr/>
          <a:lstStyle/>
          <a:p>
            <a:pPr algn="just" eaLnBrk="0" hangingPunct="0">
              <a:spcBef>
                <a:spcPct val="20000"/>
              </a:spcBef>
              <a:buClr>
                <a:schemeClr val="hlink"/>
              </a:buClr>
              <a:buSzPct val="75000"/>
              <a:defRPr/>
            </a:pPr>
            <a:r>
              <a:rPr lang="es-CL" kern="0" dirty="0">
                <a:latin typeface="Comic Sans MS" pitchFamily="66" charset="0"/>
                <a:cs typeface="Times New Roman" pitchFamily="18" charset="0"/>
              </a:rPr>
              <a:t>Indica la magnitud de un evento o característica, es decir, las veces que ésta se repite en número de personas, episodios o 	eventos. </a:t>
            </a:r>
          </a:p>
          <a:p>
            <a:pPr algn="just" eaLnBrk="0" hangingPunct="0">
              <a:spcBef>
                <a:spcPct val="20000"/>
              </a:spcBef>
              <a:buClr>
                <a:schemeClr val="hlink"/>
              </a:buClr>
              <a:buSzPct val="75000"/>
              <a:defRPr/>
            </a:pPr>
            <a:endParaRPr lang="es-CL" kern="0" dirty="0">
              <a:latin typeface="Comic Sans MS" pitchFamily="66" charset="0"/>
              <a:cs typeface="Times New Roman" pitchFamily="18" charset="0"/>
            </a:endParaRPr>
          </a:p>
          <a:p>
            <a:pPr algn="just" eaLnBrk="0" hangingPunct="0">
              <a:spcBef>
                <a:spcPct val="20000"/>
              </a:spcBef>
              <a:buClr>
                <a:schemeClr val="hlink"/>
              </a:buClr>
              <a:buSzPct val="75000"/>
              <a:defRPr/>
            </a:pPr>
            <a:r>
              <a:rPr lang="es-CL" kern="0" dirty="0">
                <a:solidFill>
                  <a:schemeClr val="accent5">
                    <a:lumMod val="75000"/>
                  </a:schemeClr>
                </a:solidFill>
                <a:latin typeface="Comic Sans MS" pitchFamily="66" charset="0"/>
                <a:cs typeface="Times New Roman" pitchFamily="18" charset="0"/>
              </a:rPr>
              <a:t>Ejemplos: </a:t>
            </a:r>
            <a:r>
              <a:rPr lang="es-CL" kern="0" dirty="0">
                <a:latin typeface="Comic Sans MS" pitchFamily="66" charset="0"/>
                <a:cs typeface="Times New Roman" pitchFamily="18" charset="0"/>
              </a:rPr>
              <a:t>número de personas expuestos a plomo, número de mujeres y hombres afectados por cáncer de páncreas, número de accidentes ocupacionales.</a:t>
            </a:r>
          </a:p>
          <a:p>
            <a:pPr algn="just" eaLnBrk="0" hangingPunct="0">
              <a:spcBef>
                <a:spcPct val="20000"/>
              </a:spcBef>
              <a:buClr>
                <a:schemeClr val="hlink"/>
              </a:buClr>
              <a:buSzPct val="75000"/>
              <a:defRPr/>
            </a:pPr>
            <a:endParaRPr lang="es-CL" kern="0" dirty="0">
              <a:latin typeface="Comic Sans MS" pitchFamily="66" charset="0"/>
              <a:cs typeface="Times New Roman" pitchFamily="18" charset="0"/>
            </a:endParaRPr>
          </a:p>
          <a:p>
            <a:pPr algn="just" eaLnBrk="0" hangingPunct="0">
              <a:spcBef>
                <a:spcPct val="20000"/>
              </a:spcBef>
              <a:buClr>
                <a:schemeClr val="hlink"/>
              </a:buClr>
              <a:buSzPct val="75000"/>
              <a:defRPr/>
            </a:pPr>
            <a:r>
              <a:rPr lang="es-CL" kern="0" dirty="0">
                <a:solidFill>
                  <a:schemeClr val="accent5">
                    <a:lumMod val="75000"/>
                  </a:schemeClr>
                </a:solidFill>
                <a:latin typeface="Comic Sans MS" pitchFamily="66" charset="0"/>
                <a:cs typeface="Times New Roman" pitchFamily="18" charset="0"/>
              </a:rPr>
              <a:t>Ejemplos: </a:t>
            </a:r>
            <a:r>
              <a:rPr lang="es-CL" kern="0" dirty="0">
                <a:latin typeface="Comic Sans MS" pitchFamily="66" charset="0"/>
                <a:cs typeface="Times New Roman" pitchFamily="18" charset="0"/>
              </a:rPr>
              <a:t>El día lunes se atendió en el consultorio 9 casos de gripe</a:t>
            </a: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
        <p:nvSpPr>
          <p:cNvPr id="5" name="Rectangle 4"/>
          <p:cNvSpPr txBox="1">
            <a:spLocks noChangeArrowheads="1"/>
          </p:cNvSpPr>
          <p:nvPr/>
        </p:nvSpPr>
        <p:spPr>
          <a:xfrm>
            <a:off x="944381" y="1694278"/>
            <a:ext cx="3988671" cy="498872"/>
          </a:xfrm>
          <a:prstGeom prst="rect">
            <a:avLst/>
          </a:prstGeom>
          <a:solidFill>
            <a:schemeClr val="accent2">
              <a:lumMod val="40000"/>
              <a:lumOff val="60000"/>
            </a:schemeClr>
          </a:solidFill>
        </p:spPr>
        <p:txBody>
          <a:bodyPr lIns="69056" tIns="34529" rIns="69056" bIns="3452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700" b="1" dirty="0">
                <a:solidFill>
                  <a:srgbClr val="990000"/>
                </a:solidFill>
                <a:latin typeface="Comic Sans MS" panose="030F0702030302020204" pitchFamily="66" charset="0"/>
              </a:rPr>
              <a:t>Frecuencias Absolutas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9497" y="2492896"/>
            <a:ext cx="2338706" cy="2349147"/>
          </a:xfrm>
          <a:prstGeom prst="rect">
            <a:avLst/>
          </a:prstGeom>
        </p:spPr>
      </p:pic>
    </p:spTree>
    <p:extLst>
      <p:ext uri="{BB962C8B-B14F-4D97-AF65-F5344CB8AC3E}">
        <p14:creationId xmlns:p14="http://schemas.microsoft.com/office/powerpoint/2010/main" val="1037448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861111" y="924785"/>
            <a:ext cx="3988671" cy="498872"/>
          </a:xfrm>
          <a:prstGeom prst="rect">
            <a:avLst/>
          </a:prstGeom>
          <a:solidFill>
            <a:schemeClr val="accent2">
              <a:lumMod val="40000"/>
              <a:lumOff val="60000"/>
            </a:schemeClr>
          </a:solidFill>
        </p:spPr>
        <p:txBody>
          <a:bodyPr lIns="69056" tIns="34529" rIns="69056" bIns="3452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700" b="1" dirty="0">
                <a:solidFill>
                  <a:srgbClr val="990000"/>
                </a:solidFill>
                <a:latin typeface="Comic Sans MS" panose="030F0702030302020204" pitchFamily="66" charset="0"/>
              </a:rPr>
              <a:t>Frecuencias Absolutas</a:t>
            </a:r>
          </a:p>
        </p:txBody>
      </p:sp>
      <p:sp>
        <p:nvSpPr>
          <p:cNvPr id="3" name="Rectangle 5"/>
          <p:cNvSpPr txBox="1">
            <a:spLocks noChangeArrowheads="1"/>
          </p:cNvSpPr>
          <p:nvPr/>
        </p:nvSpPr>
        <p:spPr>
          <a:xfrm>
            <a:off x="861111" y="1632777"/>
            <a:ext cx="7142783" cy="4158853"/>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241" lvl="1" indent="-266700">
              <a:buClr>
                <a:schemeClr val="tx1"/>
              </a:buClr>
            </a:pPr>
            <a:r>
              <a:rPr lang="es-ES_tradnl" sz="1800" dirty="0">
                <a:latin typeface="Comic Sans MS" panose="030F0702030302020204" pitchFamily="66" charset="0"/>
              </a:rPr>
              <a:t>Señalan cuantos hechos relacionados con la salud, ocurrieron en la población en un determinado periodo.</a:t>
            </a:r>
          </a:p>
          <a:p>
            <a:pPr marL="401241" lvl="1" indent="-266700">
              <a:buClr>
                <a:schemeClr val="tx1"/>
              </a:buClr>
            </a:pPr>
            <a:r>
              <a:rPr lang="es-ES_tradnl" sz="1800" dirty="0">
                <a:latin typeface="Comic Sans MS" panose="030F0702030302020204" pitchFamily="66" charset="0"/>
              </a:rPr>
              <a:t>Ayuda a definir la magnitud del problema de Salud.</a:t>
            </a:r>
          </a:p>
          <a:p>
            <a:pPr marL="401241" lvl="1" indent="-266700">
              <a:buClr>
                <a:schemeClr val="tx1"/>
              </a:buClr>
            </a:pPr>
            <a:r>
              <a:rPr lang="es-ES_tradnl" sz="1800" dirty="0">
                <a:latin typeface="Comic Sans MS" panose="030F0702030302020204" pitchFamily="66" charset="0"/>
              </a:rPr>
              <a:t>Importancia : Fines Administrativos</a:t>
            </a:r>
          </a:p>
          <a:p>
            <a:pPr marL="401241" lvl="1" indent="-266700">
              <a:buClr>
                <a:schemeClr val="tx1"/>
              </a:buClr>
              <a:buNone/>
            </a:pPr>
            <a:endParaRPr lang="es-ES_tradnl" sz="1800" dirty="0">
              <a:latin typeface="Comic Sans MS" panose="030F0702030302020204" pitchFamily="66" charset="0"/>
            </a:endParaRPr>
          </a:p>
          <a:p>
            <a:pPr marL="0" indent="0" algn="just">
              <a:buNone/>
            </a:pPr>
            <a:r>
              <a:rPr lang="es-ES_tradnl" sz="1800" dirty="0">
                <a:solidFill>
                  <a:srgbClr val="993300"/>
                </a:solidFill>
                <a:latin typeface="Comic Sans MS" panose="030F0702030302020204" pitchFamily="66" charset="0"/>
              </a:rPr>
              <a:t>Ejemplo:</a:t>
            </a:r>
            <a:r>
              <a:rPr lang="es-ES_tradnl" sz="1800" dirty="0">
                <a:latin typeface="Comic Sans MS" panose="030F0702030302020204" pitchFamily="66" charset="0"/>
              </a:rPr>
              <a:t> Al saber que el año pasado nacieron 150 niños de los cuales murieron 3 por sarampión, sirve para calcular el número de vacunaciones </a:t>
            </a:r>
            <a:r>
              <a:rPr lang="es-ES_tradnl" sz="1800" dirty="0" err="1">
                <a:latin typeface="Comic Sans MS" panose="030F0702030302020204" pitchFamily="66" charset="0"/>
              </a:rPr>
              <a:t>antisarampión</a:t>
            </a:r>
            <a:r>
              <a:rPr lang="es-ES_tradnl" sz="1800" dirty="0">
                <a:latin typeface="Comic Sans MS" panose="030F0702030302020204" pitchFamily="66" charset="0"/>
              </a:rPr>
              <a:t>, que deben aplicarse por año.</a:t>
            </a:r>
          </a:p>
          <a:p>
            <a:pPr marL="0" indent="0" algn="just">
              <a:lnSpc>
                <a:spcPct val="10000"/>
              </a:lnSpc>
              <a:buNone/>
            </a:pPr>
            <a:endParaRPr lang="es-ES_tradnl" sz="1800" dirty="0">
              <a:latin typeface="Comic Sans MS" panose="030F0702030302020204" pitchFamily="66" charset="0"/>
            </a:endParaRPr>
          </a:p>
          <a:p>
            <a:pPr marL="0" indent="0" algn="just">
              <a:buNone/>
            </a:pPr>
            <a:r>
              <a:rPr lang="es-ES_tradnl" sz="1800" dirty="0">
                <a:solidFill>
                  <a:srgbClr val="993300"/>
                </a:solidFill>
                <a:latin typeface="Comic Sans MS" panose="030F0702030302020204" pitchFamily="66" charset="0"/>
              </a:rPr>
              <a:t>Ejemplo:</a:t>
            </a:r>
            <a:r>
              <a:rPr lang="es-ES_tradnl" sz="1800" dirty="0">
                <a:latin typeface="Comic Sans MS" panose="030F0702030302020204" pitchFamily="66" charset="0"/>
              </a:rPr>
              <a:t> El número de horas/médico necesarios para la atención.</a:t>
            </a: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7" y="4477397"/>
            <a:ext cx="1567403" cy="1523353"/>
          </a:xfrm>
          <a:prstGeom prst="rect">
            <a:avLst/>
          </a:prstGeom>
        </p:spPr>
      </p:pic>
    </p:spTree>
    <p:extLst>
      <p:ext uri="{BB962C8B-B14F-4D97-AF65-F5344CB8AC3E}">
        <p14:creationId xmlns:p14="http://schemas.microsoft.com/office/powerpoint/2010/main" val="584738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4294967295"/>
          </p:nvPr>
        </p:nvSpPr>
        <p:spPr>
          <a:xfrm>
            <a:off x="646113" y="1484313"/>
            <a:ext cx="8497887" cy="5373687"/>
          </a:xfrm>
        </p:spPr>
        <p:txBody>
          <a:bodyPr/>
          <a:lstStyle/>
          <a:p>
            <a:pPr marL="271463" lvl="1" indent="-92075" eaLnBrk="1" hangingPunct="1">
              <a:lnSpc>
                <a:spcPct val="80000"/>
              </a:lnSpc>
              <a:buFontTx/>
              <a:buNone/>
              <a:tabLst>
                <a:tab pos="174625" algn="l"/>
              </a:tabLst>
            </a:pPr>
            <a:endParaRPr lang="en-US" sz="1600" b="1"/>
          </a:p>
          <a:p>
            <a:pPr marL="271463" lvl="1" indent="-92075" eaLnBrk="1" hangingPunct="1">
              <a:lnSpc>
                <a:spcPct val="80000"/>
              </a:lnSpc>
              <a:buFontTx/>
              <a:buNone/>
              <a:tabLst>
                <a:tab pos="174625" algn="l"/>
              </a:tabLst>
            </a:pPr>
            <a:endParaRPr lang="en-US" sz="1600"/>
          </a:p>
        </p:txBody>
      </p:sp>
      <p:sp>
        <p:nvSpPr>
          <p:cNvPr id="73731" name="WordArt 4"/>
          <p:cNvSpPr>
            <a:spLocks noChangeArrowheads="1" noChangeShapeType="1" noTextEdit="1"/>
          </p:cNvSpPr>
          <p:nvPr/>
        </p:nvSpPr>
        <p:spPr bwMode="auto">
          <a:xfrm rot="-471199">
            <a:off x="861723" y="3223025"/>
            <a:ext cx="7271011" cy="99879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s-MX" sz="3600" b="1" kern="10" dirty="0">
                <a:ln w="9525">
                  <a:round/>
                  <a:headEnd/>
                  <a:tailEnd/>
                </a:ln>
                <a:solidFill>
                  <a:srgbClr val="B40411">
                    <a:alpha val="74901"/>
                  </a:srgbClr>
                </a:solidFill>
                <a:latin typeface="Arial"/>
              </a:rPr>
              <a:t>Medición de la salud Enfermedad</a:t>
            </a:r>
          </a:p>
        </p:txBody>
      </p:sp>
      <p:sp>
        <p:nvSpPr>
          <p:cNvPr id="73733" name="Slide Number Placeholder 1"/>
          <p:cNvSpPr>
            <a:spLocks noGrp="1"/>
          </p:cNvSpPr>
          <p:nvPr>
            <p:ph type="sldNum" sz="quarter" idx="10"/>
          </p:nvPr>
        </p:nvSpPr>
        <p:spPr bwMode="auto">
          <a:noFill/>
          <a:ln>
            <a:miter lim="800000"/>
            <a:headEnd/>
            <a:tailEnd/>
          </a:ln>
        </p:spPr>
        <p:txBody>
          <a:bodyPr/>
          <a:lstStyle/>
          <a:p>
            <a:fld id="{C98168EA-5C37-4DE8-8FCD-6E792CD5DFF2}" type="slidenum">
              <a:rPr lang="en-GB" smtClean="0"/>
              <a:pPr/>
              <a:t>3</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907980" y="1628800"/>
            <a:ext cx="3545437" cy="3509963"/>
          </a:xfrm>
          <a:prstGeom prst="rect">
            <a:avLst/>
          </a:prstGeom>
        </p:spPr>
        <p:txBody>
          <a:bodyPr/>
          <a:lstStyle/>
          <a:p>
            <a:pPr algn="just" eaLnBrk="0" hangingPunct="0">
              <a:spcBef>
                <a:spcPct val="20000"/>
              </a:spcBef>
              <a:buClr>
                <a:schemeClr val="hlink"/>
              </a:buClr>
              <a:buSzPct val="75000"/>
              <a:tabLst>
                <a:tab pos="204788" algn="l"/>
              </a:tabLst>
              <a:defRPr/>
            </a:pPr>
            <a:r>
              <a:rPr lang="es-CL" kern="0" dirty="0">
                <a:latin typeface="Comic Sans MS" pitchFamily="66" charset="0"/>
                <a:cs typeface="Times New Roman" pitchFamily="18" charset="0"/>
              </a:rPr>
              <a:t>Para comparar adecuadamente la frecuencia de los eventos de salud es necesario construir una medida que sea independiente del tamaño de la población en la que se realiza la medición. </a:t>
            </a:r>
          </a:p>
          <a:p>
            <a:pPr algn="just" eaLnBrk="0" hangingPunct="0">
              <a:spcBef>
                <a:spcPct val="20000"/>
              </a:spcBef>
              <a:buClr>
                <a:schemeClr val="hlink"/>
              </a:buClr>
              <a:buSzPct val="75000"/>
              <a:tabLst>
                <a:tab pos="204788" algn="l"/>
              </a:tabLst>
              <a:defRPr/>
            </a:pPr>
            <a:endParaRPr lang="es-CL" kern="0" dirty="0">
              <a:latin typeface="Comic Sans MS" pitchFamily="66" charset="0"/>
              <a:cs typeface="Times New Roman" pitchFamily="18" charset="0"/>
            </a:endParaRPr>
          </a:p>
          <a:p>
            <a:pPr algn="just" eaLnBrk="0" hangingPunct="0">
              <a:spcBef>
                <a:spcPct val="20000"/>
              </a:spcBef>
              <a:buClr>
                <a:schemeClr val="hlink"/>
              </a:buClr>
              <a:buSzPct val="75000"/>
              <a:tabLst>
                <a:tab pos="204788" algn="l"/>
              </a:tabLst>
              <a:defRPr/>
            </a:pPr>
            <a:r>
              <a:rPr lang="es-CL" kern="0" dirty="0">
                <a:latin typeface="Comic Sans MS" pitchFamily="66" charset="0"/>
                <a:cs typeface="Times New Roman" pitchFamily="18" charset="0"/>
              </a:rPr>
              <a:t>Esta</a:t>
            </a:r>
            <a:r>
              <a:rPr lang="en-US" kern="0" dirty="0">
                <a:latin typeface="Comic Sans MS" pitchFamily="66" charset="0"/>
                <a:cs typeface="Times New Roman" pitchFamily="18" charset="0"/>
              </a:rPr>
              <a:t>s</a:t>
            </a:r>
            <a:r>
              <a:rPr lang="es-CL" kern="0" dirty="0">
                <a:latin typeface="Comic Sans MS" pitchFamily="66" charset="0"/>
                <a:cs typeface="Times New Roman" pitchFamily="18" charset="0"/>
              </a:rPr>
              <a:t> medidas se obtiene</a:t>
            </a:r>
            <a:r>
              <a:rPr lang="en-US" kern="0" dirty="0">
                <a:latin typeface="Comic Sans MS" pitchFamily="66" charset="0"/>
                <a:cs typeface="Times New Roman" pitchFamily="18" charset="0"/>
              </a:rPr>
              <a:t>n</a:t>
            </a:r>
            <a:r>
              <a:rPr lang="es-CL" kern="0" dirty="0">
                <a:latin typeface="Comic Sans MS" pitchFamily="66" charset="0"/>
                <a:cs typeface="Times New Roman" pitchFamily="18" charset="0"/>
              </a:rPr>
              <a:t>, en general, relacionando el número de casos (numerador) con el número total de individuos que componen la población (denominador).</a:t>
            </a:r>
            <a:r>
              <a:rPr lang="es-CL" kern="0" dirty="0">
                <a:latin typeface="Comic Sans MS" pitchFamily="66" charset="0"/>
              </a:rPr>
              <a:t> </a:t>
            </a:r>
          </a:p>
        </p:txBody>
      </p:sp>
      <p:sp>
        <p:nvSpPr>
          <p:cNvPr id="3" name="Rectángulo 2"/>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
        <p:nvSpPr>
          <p:cNvPr id="4" name="Rectangle 8"/>
          <p:cNvSpPr>
            <a:spLocks noChangeArrowheads="1"/>
          </p:cNvSpPr>
          <p:nvPr/>
        </p:nvSpPr>
        <p:spPr bwMode="auto">
          <a:xfrm>
            <a:off x="578529" y="823167"/>
            <a:ext cx="4569536" cy="498872"/>
          </a:xfrm>
          <a:prstGeom prst="rect">
            <a:avLst/>
          </a:prstGeom>
          <a:solidFill>
            <a:schemeClr val="accent3">
              <a:lumMod val="20000"/>
              <a:lumOff val="80000"/>
            </a:schemeClr>
          </a:solidFill>
          <a:ln w="9525">
            <a:noFill/>
            <a:miter lim="800000"/>
            <a:headEnd/>
            <a:tailEnd/>
          </a:ln>
          <a:effectLst/>
        </p:spPr>
        <p:txBody>
          <a:bodyPr lIns="69056" tIns="34529" rIns="69056" bIns="34529" anchor="b"/>
          <a:lstStyle/>
          <a:p>
            <a:pPr algn="ctr">
              <a:defRPr/>
            </a:pPr>
            <a:r>
              <a:rPr lang="es-ES_tradnl" sz="2400" b="1" dirty="0">
                <a:solidFill>
                  <a:srgbClr val="990000"/>
                </a:solidFill>
                <a:latin typeface="Comic Sans MS" panose="030F0702030302020204" pitchFamily="66" charset="0"/>
              </a:rPr>
              <a:t>FRECUENCIAS RELATIVAS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585" y="1844824"/>
            <a:ext cx="3780693" cy="3384375"/>
          </a:xfrm>
          <a:prstGeom prst="rect">
            <a:avLst/>
          </a:prstGeom>
        </p:spPr>
      </p:pic>
    </p:spTree>
    <p:extLst>
      <p:ext uri="{BB962C8B-B14F-4D97-AF65-F5344CB8AC3E}">
        <p14:creationId xmlns:p14="http://schemas.microsoft.com/office/powerpoint/2010/main" val="4013573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4983406-9225-4C8D-BD20-A370085A0B91}"/>
              </a:ext>
            </a:extLst>
          </p:cNvPr>
          <p:cNvPicPr>
            <a:picLocks noChangeAspect="1"/>
          </p:cNvPicPr>
          <p:nvPr/>
        </p:nvPicPr>
        <p:blipFill>
          <a:blip r:embed="rId2"/>
          <a:stretch>
            <a:fillRect/>
          </a:stretch>
        </p:blipFill>
        <p:spPr>
          <a:xfrm>
            <a:off x="732910" y="1196752"/>
            <a:ext cx="7655513" cy="4752528"/>
          </a:xfrm>
          <a:prstGeom prst="rect">
            <a:avLst/>
          </a:prstGeom>
        </p:spPr>
      </p:pic>
      <p:sp>
        <p:nvSpPr>
          <p:cNvPr id="3" name="Rectangle 8">
            <a:extLst>
              <a:ext uri="{FF2B5EF4-FFF2-40B4-BE49-F238E27FC236}">
                <a16:creationId xmlns:a16="http://schemas.microsoft.com/office/drawing/2014/main" id="{0D05A76D-B680-421D-8FB2-68B62B8BCB2E}"/>
              </a:ext>
            </a:extLst>
          </p:cNvPr>
          <p:cNvSpPr>
            <a:spLocks noChangeArrowheads="1"/>
          </p:cNvSpPr>
          <p:nvPr/>
        </p:nvSpPr>
        <p:spPr bwMode="auto">
          <a:xfrm>
            <a:off x="611560" y="697880"/>
            <a:ext cx="4569536" cy="498872"/>
          </a:xfrm>
          <a:prstGeom prst="rect">
            <a:avLst/>
          </a:prstGeom>
          <a:solidFill>
            <a:schemeClr val="accent3">
              <a:lumMod val="20000"/>
              <a:lumOff val="80000"/>
            </a:schemeClr>
          </a:solidFill>
          <a:ln w="9525">
            <a:noFill/>
            <a:miter lim="800000"/>
            <a:headEnd/>
            <a:tailEnd/>
          </a:ln>
          <a:effectLst/>
        </p:spPr>
        <p:txBody>
          <a:bodyPr lIns="69056" tIns="34529" rIns="69056" bIns="34529" anchor="b"/>
          <a:lstStyle/>
          <a:p>
            <a:pPr algn="ctr">
              <a:defRPr/>
            </a:pPr>
            <a:r>
              <a:rPr lang="es-ES_tradnl" sz="2400" b="1" dirty="0">
                <a:solidFill>
                  <a:srgbClr val="990000"/>
                </a:solidFill>
                <a:latin typeface="Comic Sans MS" panose="030F0702030302020204" pitchFamily="66" charset="0"/>
              </a:rPr>
              <a:t>FRECUENCIAS RELATIVAS</a:t>
            </a:r>
          </a:p>
        </p:txBody>
      </p:sp>
    </p:spTree>
    <p:extLst>
      <p:ext uri="{BB962C8B-B14F-4D97-AF65-F5344CB8AC3E}">
        <p14:creationId xmlns:p14="http://schemas.microsoft.com/office/powerpoint/2010/main" val="2596794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065585-4783-427B-A36B-538D2B928513}"/>
              </a:ext>
            </a:extLst>
          </p:cNvPr>
          <p:cNvSpPr>
            <a:spLocks noGrp="1"/>
          </p:cNvSpPr>
          <p:nvPr>
            <p:ph type="title"/>
          </p:nvPr>
        </p:nvSpPr>
        <p:spPr/>
        <p:txBody>
          <a:bodyPr/>
          <a:lstStyle/>
          <a:p>
            <a:endParaRPr lang="es-EC"/>
          </a:p>
        </p:txBody>
      </p:sp>
      <p:graphicFrame>
        <p:nvGraphicFramePr>
          <p:cNvPr id="5" name="Tabla 5">
            <a:extLst>
              <a:ext uri="{FF2B5EF4-FFF2-40B4-BE49-F238E27FC236}">
                <a16:creationId xmlns:a16="http://schemas.microsoft.com/office/drawing/2014/main" id="{899A8443-5574-4574-B91A-FDC66BDA6F88}"/>
              </a:ext>
            </a:extLst>
          </p:cNvPr>
          <p:cNvGraphicFramePr>
            <a:graphicFrameLocks noGrp="1"/>
          </p:cNvGraphicFramePr>
          <p:nvPr/>
        </p:nvGraphicFramePr>
        <p:xfrm>
          <a:off x="467544" y="548680"/>
          <a:ext cx="7992888" cy="576064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4088027859"/>
                    </a:ext>
                  </a:extLst>
                </a:gridCol>
                <a:gridCol w="2664296">
                  <a:extLst>
                    <a:ext uri="{9D8B030D-6E8A-4147-A177-3AD203B41FA5}">
                      <a16:colId xmlns:a16="http://schemas.microsoft.com/office/drawing/2014/main" val="3471240074"/>
                    </a:ext>
                  </a:extLst>
                </a:gridCol>
                <a:gridCol w="2664296">
                  <a:extLst>
                    <a:ext uri="{9D8B030D-6E8A-4147-A177-3AD203B41FA5}">
                      <a16:colId xmlns:a16="http://schemas.microsoft.com/office/drawing/2014/main" val="2885601304"/>
                    </a:ext>
                  </a:extLst>
                </a:gridCol>
              </a:tblGrid>
              <a:tr h="915941">
                <a:tc>
                  <a:txBody>
                    <a:bodyPr/>
                    <a:lstStyle/>
                    <a:p>
                      <a:pPr algn="ctr"/>
                      <a:br>
                        <a:rPr lang="es-ES_tradnl" sz="1800" b="1" dirty="0">
                          <a:effectLst/>
                          <a:latin typeface="Comic Sans MS" panose="030F0702030302020204" pitchFamily="66" charset="0"/>
                        </a:rPr>
                      </a:br>
                      <a:r>
                        <a:rPr lang="es-ES_tradnl" sz="1800" b="1" dirty="0">
                          <a:effectLst/>
                          <a:latin typeface="Comic Sans MS" panose="030F0702030302020204" pitchFamily="66" charset="0"/>
                        </a:rPr>
                        <a:t>PREVALENCIA</a:t>
                      </a:r>
                    </a:p>
                  </a:txBody>
                  <a:tcPr marL="19472" marR="19472" marT="20028" marB="20028"/>
                </a:tc>
                <a:tc>
                  <a:txBody>
                    <a:bodyPr/>
                    <a:lstStyle/>
                    <a:p>
                      <a:pPr algn="ctr"/>
                      <a:r>
                        <a:rPr lang="es-ES_tradnl" sz="1800" b="1" dirty="0">
                          <a:effectLst/>
                          <a:latin typeface="Comic Sans MS" panose="030F0702030302020204" pitchFamily="66" charset="0"/>
                        </a:rPr>
                        <a:t>INCIDENCIA ACUMULADA</a:t>
                      </a:r>
                    </a:p>
                  </a:txBody>
                  <a:tcPr marL="19472" marR="19472" marT="20028" marB="20028"/>
                </a:tc>
                <a:tc>
                  <a:txBody>
                    <a:bodyPr/>
                    <a:lstStyle/>
                    <a:p>
                      <a:pPr algn="ctr"/>
                      <a:r>
                        <a:rPr lang="es-ES_tradnl" sz="1800" b="1" dirty="0">
                          <a:effectLst/>
                          <a:latin typeface="Comic Sans MS" panose="030F0702030302020204" pitchFamily="66" charset="0"/>
                        </a:rPr>
                        <a:t>TASA DE INCIDENCIA</a:t>
                      </a:r>
                    </a:p>
                  </a:txBody>
                  <a:tcPr marL="19472" marR="19472" marT="20028" marB="20028"/>
                </a:tc>
                <a:extLst>
                  <a:ext uri="{0D108BD9-81ED-4DB2-BD59-A6C34878D82A}">
                    <a16:rowId xmlns:a16="http://schemas.microsoft.com/office/drawing/2014/main" val="1942666954"/>
                  </a:ext>
                </a:extLst>
              </a:tr>
              <a:tr h="1644663">
                <a:tc>
                  <a:txBody>
                    <a:bodyPr/>
                    <a:lstStyle/>
                    <a:p>
                      <a:pPr>
                        <a:spcBef>
                          <a:spcPts val="1200"/>
                        </a:spcBef>
                      </a:pPr>
                      <a:r>
                        <a:rPr lang="es-ES_tradnl" sz="1800" b="1" dirty="0">
                          <a:effectLst/>
                          <a:latin typeface="Comic Sans MS" panose="030F0702030302020204" pitchFamily="66" charset="0"/>
                        </a:rPr>
                        <a:t>Numerador</a:t>
                      </a:r>
                      <a:endParaRPr lang="es-ES_tradnl" sz="1800" dirty="0">
                        <a:effectLst/>
                        <a:latin typeface="Comic Sans MS" panose="030F0702030302020204" pitchFamily="66" charset="0"/>
                      </a:endParaRPr>
                    </a:p>
                  </a:txBody>
                  <a:tcPr marL="19472" marR="19472" marT="20028" marB="20028"/>
                </a:tc>
                <a:tc>
                  <a:txBody>
                    <a:bodyPr/>
                    <a:lstStyle/>
                    <a:p>
                      <a:pPr>
                        <a:spcBef>
                          <a:spcPts val="1200"/>
                        </a:spcBef>
                      </a:pPr>
                      <a:r>
                        <a:rPr lang="es-MX" sz="1800" dirty="0">
                          <a:effectLst/>
                          <a:latin typeface="Comic Sans MS" panose="030F0702030302020204" pitchFamily="66" charset="0"/>
                        </a:rPr>
                        <a:t>Todos los casos en una única encuesta o examen de un grupo</a:t>
                      </a:r>
                    </a:p>
                  </a:txBody>
                  <a:tcPr marL="19472" marR="19472" marT="20028" marB="20028"/>
                </a:tc>
                <a:tc>
                  <a:txBody>
                    <a:bodyPr/>
                    <a:lstStyle/>
                    <a:p>
                      <a:pPr>
                        <a:spcBef>
                          <a:spcPts val="1200"/>
                        </a:spcBef>
                      </a:pPr>
                      <a:r>
                        <a:rPr lang="es-MX" sz="1800" dirty="0">
                          <a:effectLst/>
                          <a:latin typeface="Comic Sans MS" panose="030F0702030302020204" pitchFamily="66" charset="0"/>
                        </a:rPr>
                        <a:t>Casos nuevos que ocurren durante un período de tiempo en un grupo inicialmente libre de enfermedad</a:t>
                      </a:r>
                    </a:p>
                  </a:txBody>
                  <a:tcPr marL="19472" marR="19472" marT="20028" marB="20028"/>
                </a:tc>
                <a:extLst>
                  <a:ext uri="{0D108BD9-81ED-4DB2-BD59-A6C34878D82A}">
                    <a16:rowId xmlns:a16="http://schemas.microsoft.com/office/drawing/2014/main" val="4017740662"/>
                  </a:ext>
                </a:extLst>
              </a:tr>
              <a:tr h="1280302">
                <a:tc>
                  <a:txBody>
                    <a:bodyPr/>
                    <a:lstStyle/>
                    <a:p>
                      <a:pPr>
                        <a:spcBef>
                          <a:spcPts val="1200"/>
                        </a:spcBef>
                      </a:pPr>
                      <a:r>
                        <a:rPr lang="es-ES_tradnl" sz="1800" b="1" dirty="0">
                          <a:effectLst/>
                          <a:latin typeface="Comic Sans MS" panose="030F0702030302020204" pitchFamily="66" charset="0"/>
                        </a:rPr>
                        <a:t>Denominador</a:t>
                      </a:r>
                      <a:endParaRPr lang="es-ES_tradnl" sz="1800" dirty="0">
                        <a:effectLst/>
                        <a:latin typeface="Comic Sans MS" panose="030F0702030302020204" pitchFamily="66" charset="0"/>
                      </a:endParaRPr>
                    </a:p>
                  </a:txBody>
                  <a:tcPr marL="19472" marR="19472" marT="20028" marB="20028"/>
                </a:tc>
                <a:tc>
                  <a:txBody>
                    <a:bodyPr/>
                    <a:lstStyle/>
                    <a:p>
                      <a:pPr>
                        <a:spcBef>
                          <a:spcPts val="1200"/>
                        </a:spcBef>
                      </a:pPr>
                      <a:r>
                        <a:rPr lang="es-MX" sz="1800" dirty="0">
                          <a:effectLst/>
                          <a:latin typeface="Comic Sans MS" panose="030F0702030302020204" pitchFamily="66" charset="0"/>
                        </a:rPr>
                        <a:t>Todas las personas examinadas, incluyendo casos y no casos.</a:t>
                      </a:r>
                    </a:p>
                  </a:txBody>
                  <a:tcPr marL="19472" marR="19472" marT="20028" marB="20028"/>
                </a:tc>
                <a:tc>
                  <a:txBody>
                    <a:bodyPr/>
                    <a:lstStyle/>
                    <a:p>
                      <a:pPr>
                        <a:spcBef>
                          <a:spcPts val="1200"/>
                        </a:spcBef>
                      </a:pPr>
                      <a:r>
                        <a:rPr lang="es-MX" sz="1800" dirty="0">
                          <a:effectLst/>
                          <a:latin typeface="Comic Sans MS" panose="030F0702030302020204" pitchFamily="66" charset="0"/>
                        </a:rPr>
                        <a:t>Todas las personas susceptibles presentes al comienzo del período. No incluye casos</a:t>
                      </a:r>
                    </a:p>
                  </a:txBody>
                  <a:tcPr marL="19472" marR="19472" marT="20028" marB="20028"/>
                </a:tc>
                <a:extLst>
                  <a:ext uri="{0D108BD9-81ED-4DB2-BD59-A6C34878D82A}">
                    <a16:rowId xmlns:a16="http://schemas.microsoft.com/office/drawing/2014/main" val="3708109935"/>
                  </a:ext>
                </a:extLst>
              </a:tr>
              <a:tr h="576983">
                <a:tc>
                  <a:txBody>
                    <a:bodyPr/>
                    <a:lstStyle/>
                    <a:p>
                      <a:pPr>
                        <a:spcBef>
                          <a:spcPts val="1200"/>
                        </a:spcBef>
                      </a:pPr>
                      <a:r>
                        <a:rPr lang="es-ES_tradnl" sz="1800" b="1" dirty="0">
                          <a:effectLst/>
                          <a:latin typeface="Comic Sans MS" panose="030F0702030302020204" pitchFamily="66" charset="0"/>
                        </a:rPr>
                        <a:t>Tiempo</a:t>
                      </a:r>
                      <a:endParaRPr lang="es-ES_tradnl" sz="1800" dirty="0">
                        <a:effectLst/>
                        <a:latin typeface="Comic Sans MS" panose="030F0702030302020204" pitchFamily="66" charset="0"/>
                      </a:endParaRPr>
                    </a:p>
                  </a:txBody>
                  <a:tcPr marL="19472" marR="19472" marT="20028" marB="20028"/>
                </a:tc>
                <a:tc>
                  <a:txBody>
                    <a:bodyPr/>
                    <a:lstStyle/>
                    <a:p>
                      <a:pPr>
                        <a:spcBef>
                          <a:spcPts val="1200"/>
                        </a:spcBef>
                      </a:pPr>
                      <a:r>
                        <a:rPr lang="es-ES_tradnl" sz="1800">
                          <a:effectLst/>
                          <a:latin typeface="Comic Sans MS" panose="030F0702030302020204" pitchFamily="66" charset="0"/>
                        </a:rPr>
                        <a:t>Momento único</a:t>
                      </a:r>
                    </a:p>
                  </a:txBody>
                  <a:tcPr marL="19472" marR="19472" marT="20028" marB="20028"/>
                </a:tc>
                <a:tc>
                  <a:txBody>
                    <a:bodyPr/>
                    <a:lstStyle/>
                    <a:p>
                      <a:pPr>
                        <a:spcBef>
                          <a:spcPts val="1200"/>
                        </a:spcBef>
                      </a:pPr>
                      <a:r>
                        <a:rPr lang="es-ES_tradnl" sz="1800" dirty="0">
                          <a:effectLst/>
                          <a:latin typeface="Comic Sans MS" panose="030F0702030302020204" pitchFamily="66" charset="0"/>
                        </a:rPr>
                        <a:t>Duración del período</a:t>
                      </a:r>
                    </a:p>
                  </a:txBody>
                  <a:tcPr marL="19472" marR="19472" marT="20028" marB="20028"/>
                </a:tc>
                <a:extLst>
                  <a:ext uri="{0D108BD9-81ED-4DB2-BD59-A6C34878D82A}">
                    <a16:rowId xmlns:a16="http://schemas.microsoft.com/office/drawing/2014/main" val="1020252882"/>
                  </a:ext>
                </a:extLst>
              </a:tr>
              <a:tr h="1342751">
                <a:tc>
                  <a:txBody>
                    <a:bodyPr/>
                    <a:lstStyle/>
                    <a:p>
                      <a:pPr algn="l"/>
                      <a:r>
                        <a:rPr lang="es-MX" sz="1800" b="1" dirty="0">
                          <a:effectLst/>
                          <a:latin typeface="Comic Sans MS" panose="030F0702030302020204" pitchFamily="66" charset="0"/>
                        </a:rPr>
                        <a:t>Diseño de estudio donde se miden</a:t>
                      </a:r>
                      <a:endParaRPr lang="es-MX" sz="1800" dirty="0">
                        <a:effectLst/>
                        <a:latin typeface="Comic Sans MS" panose="030F0702030302020204" pitchFamily="66" charset="0"/>
                      </a:endParaRPr>
                    </a:p>
                  </a:txBody>
                  <a:tcPr marL="19472" marR="19472" marT="20028" marB="20028"/>
                </a:tc>
                <a:tc>
                  <a:txBody>
                    <a:bodyPr/>
                    <a:lstStyle/>
                    <a:p>
                      <a:pPr algn="l">
                        <a:spcBef>
                          <a:spcPts val="1200"/>
                        </a:spcBef>
                      </a:pPr>
                      <a:r>
                        <a:rPr lang="es-ES_tradnl" sz="1800" dirty="0">
                          <a:effectLst/>
                          <a:latin typeface="Comic Sans MS" panose="030F0702030302020204" pitchFamily="66" charset="0"/>
                        </a:rPr>
                        <a:t>Estudios de prevalencia o trasversales</a:t>
                      </a:r>
                    </a:p>
                  </a:txBody>
                  <a:tcPr marL="19472" marR="19472" marT="20028" marB="20028"/>
                </a:tc>
                <a:tc>
                  <a:txBody>
                    <a:bodyPr/>
                    <a:lstStyle/>
                    <a:p>
                      <a:pPr algn="l">
                        <a:spcBef>
                          <a:spcPts val="1200"/>
                        </a:spcBef>
                      </a:pPr>
                      <a:r>
                        <a:rPr lang="es-ES_tradnl" sz="1800" dirty="0">
                          <a:effectLst/>
                          <a:latin typeface="Comic Sans MS" panose="030F0702030302020204" pitchFamily="66" charset="0"/>
                        </a:rPr>
                        <a:t>Estudios de cohortes,  longitudinales, o casos-control</a:t>
                      </a:r>
                    </a:p>
                  </a:txBody>
                  <a:tcPr marL="19472" marR="19472" marT="20028" marB="20028"/>
                </a:tc>
                <a:extLst>
                  <a:ext uri="{0D108BD9-81ED-4DB2-BD59-A6C34878D82A}">
                    <a16:rowId xmlns:a16="http://schemas.microsoft.com/office/drawing/2014/main" val="3843933286"/>
                  </a:ext>
                </a:extLst>
              </a:tr>
            </a:tbl>
          </a:graphicData>
        </a:graphic>
      </p:graphicFrame>
    </p:spTree>
    <p:extLst>
      <p:ext uri="{BB962C8B-B14F-4D97-AF65-F5344CB8AC3E}">
        <p14:creationId xmlns:p14="http://schemas.microsoft.com/office/powerpoint/2010/main" val="257932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83568" y="862954"/>
            <a:ext cx="5247950" cy="498872"/>
          </a:xfrm>
          <a:prstGeom prst="rect">
            <a:avLst/>
          </a:prstGeom>
          <a:solidFill>
            <a:schemeClr val="accent3">
              <a:lumMod val="20000"/>
              <a:lumOff val="80000"/>
            </a:schemeClr>
          </a:solidFill>
          <a:ln w="9525">
            <a:noFill/>
            <a:miter lim="800000"/>
            <a:headEnd/>
            <a:tailEnd/>
          </a:ln>
          <a:effectLst/>
        </p:spPr>
        <p:txBody>
          <a:bodyPr lIns="69056" tIns="34529" rIns="69056" bIns="34529" anchor="b"/>
          <a:lstStyle/>
          <a:p>
            <a:pPr>
              <a:defRPr/>
            </a:pPr>
            <a:r>
              <a:rPr lang="es-ES_tradnl" sz="2400" b="1" dirty="0">
                <a:solidFill>
                  <a:srgbClr val="990000"/>
                </a:solidFill>
                <a:latin typeface="Comic Sans MS" panose="030F0702030302020204" pitchFamily="66" charset="0"/>
              </a:rPr>
              <a:t>FRECUENCIAS RELATIVAS</a:t>
            </a:r>
          </a:p>
        </p:txBody>
      </p:sp>
      <p:sp>
        <p:nvSpPr>
          <p:cNvPr id="4" name="Rectangle 11"/>
          <p:cNvSpPr txBox="1">
            <a:spLocks noChangeArrowheads="1"/>
          </p:cNvSpPr>
          <p:nvPr/>
        </p:nvSpPr>
        <p:spPr>
          <a:xfrm>
            <a:off x="683568" y="1556793"/>
            <a:ext cx="7776864" cy="4348396"/>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buClr>
                <a:schemeClr val="tx1"/>
              </a:buClr>
              <a:buSzPct val="60000"/>
              <a:buNone/>
            </a:pPr>
            <a:r>
              <a:rPr lang="es-ES_tradnl" sz="1800" b="1" dirty="0">
                <a:latin typeface="Comic Sans MS" panose="030F0702030302020204" pitchFamily="66" charset="0"/>
              </a:rPr>
              <a:t>¿Cómo medir la frecuencia de un suceso?</a:t>
            </a:r>
          </a:p>
          <a:p>
            <a:pPr marL="338138" indent="-338138" algn="ctr">
              <a:spcBef>
                <a:spcPct val="20000"/>
              </a:spcBef>
              <a:buClr>
                <a:schemeClr val="tx1"/>
              </a:buClr>
              <a:buSzPct val="60000"/>
              <a:buFont typeface="Wingdings" pitchFamily="2" charset="2"/>
              <a:buChar char="n"/>
            </a:pPr>
            <a:r>
              <a:rPr lang="es-ES_tradnl" sz="1800" dirty="0">
                <a:latin typeface="Comic Sans MS" panose="030F0702030302020204" pitchFamily="66" charset="0"/>
              </a:rPr>
              <a:t>Son coeficientes que resultan de relacionar un fenómeno de salud con otro, o éste fenómeno con la población</a:t>
            </a:r>
          </a:p>
          <a:p>
            <a:pPr marL="338138" indent="-338138" algn="just">
              <a:buClr>
                <a:schemeClr val="tx1"/>
              </a:buClr>
            </a:pPr>
            <a:r>
              <a:rPr lang="es-ES_tradnl" sz="1800" dirty="0">
                <a:latin typeface="Comic Sans MS" panose="030F0702030302020204" pitchFamily="66" charset="0"/>
              </a:rPr>
              <a:t>Las frecuencias relativas mas empleadas en Epidemiología son:</a:t>
            </a:r>
          </a:p>
          <a:p>
            <a:pPr marL="1213247" lvl="2" indent="-250031" algn="just">
              <a:buClr>
                <a:srgbClr val="990000"/>
              </a:buClr>
              <a:buFont typeface="Wingdings" pitchFamily="2" charset="2"/>
              <a:buChar char="Ø"/>
            </a:pPr>
            <a:r>
              <a:rPr lang="es-ES_tradnl" sz="1800" b="1" dirty="0">
                <a:highlight>
                  <a:srgbClr val="00FFFF"/>
                </a:highlight>
                <a:latin typeface="Comic Sans MS" panose="030F0702030302020204" pitchFamily="66" charset="0"/>
              </a:rPr>
              <a:t>NÚMEROS</a:t>
            </a:r>
          </a:p>
          <a:p>
            <a:pPr marL="1213247" lvl="2" indent="-250031" algn="just">
              <a:buClr>
                <a:srgbClr val="990000"/>
              </a:buClr>
              <a:buFont typeface="Wingdings" pitchFamily="2" charset="2"/>
              <a:buChar char="Ø"/>
            </a:pPr>
            <a:r>
              <a:rPr lang="es-ES_tradnl" sz="1800" b="1" dirty="0">
                <a:highlight>
                  <a:srgbClr val="00FFFF"/>
                </a:highlight>
                <a:latin typeface="Comic Sans MS" panose="030F0702030302020204" pitchFamily="66" charset="0"/>
              </a:rPr>
              <a:t>RAZONES</a:t>
            </a:r>
          </a:p>
          <a:p>
            <a:pPr marL="1213247" lvl="2" indent="-250031" algn="just">
              <a:buClr>
                <a:srgbClr val="990000"/>
              </a:buClr>
              <a:buFont typeface="Wingdings" pitchFamily="2" charset="2"/>
              <a:buChar char="Ø"/>
            </a:pPr>
            <a:r>
              <a:rPr lang="es-ES_tradnl" sz="1800" b="1" dirty="0">
                <a:highlight>
                  <a:srgbClr val="00FFFF"/>
                </a:highlight>
                <a:latin typeface="Comic Sans MS" panose="030F0702030302020204" pitchFamily="66" charset="0"/>
              </a:rPr>
              <a:t>PROPORCIONES</a:t>
            </a:r>
          </a:p>
          <a:p>
            <a:pPr marL="1213247" lvl="2" indent="-250031" algn="just">
              <a:buClr>
                <a:srgbClr val="990000"/>
              </a:buClr>
              <a:buFont typeface="Wingdings" pitchFamily="2" charset="2"/>
              <a:buChar char="Ø"/>
            </a:pPr>
            <a:r>
              <a:rPr lang="es-ES_tradnl" sz="1800" b="1" dirty="0">
                <a:highlight>
                  <a:srgbClr val="00FFFF"/>
                </a:highlight>
                <a:latin typeface="Comic Sans MS" panose="030F0702030302020204" pitchFamily="66" charset="0"/>
              </a:rPr>
              <a:t>PORCENTAJES, Y</a:t>
            </a:r>
          </a:p>
          <a:p>
            <a:pPr marL="1213247" lvl="2" indent="-250031" algn="just">
              <a:buClr>
                <a:srgbClr val="990000"/>
              </a:buClr>
              <a:buFont typeface="Wingdings" pitchFamily="2" charset="2"/>
              <a:buChar char="Ø"/>
            </a:pPr>
            <a:r>
              <a:rPr lang="es-ES_tradnl" sz="1800" b="1" dirty="0">
                <a:highlight>
                  <a:srgbClr val="00FFFF"/>
                </a:highlight>
                <a:latin typeface="Comic Sans MS" panose="030F0702030302020204" pitchFamily="66" charset="0"/>
              </a:rPr>
              <a:t>TASAS </a:t>
            </a:r>
          </a:p>
          <a:p>
            <a:pPr marL="1213247" lvl="2" indent="-250031" algn="just">
              <a:buClr>
                <a:srgbClr val="990000"/>
              </a:buClr>
              <a:buFont typeface="Wingdings" pitchFamily="2" charset="2"/>
              <a:buChar char="Ø"/>
            </a:pPr>
            <a:r>
              <a:rPr lang="es-ES_tradnl" sz="1800" b="1" dirty="0">
                <a:highlight>
                  <a:srgbClr val="00FFFF"/>
                </a:highlight>
                <a:latin typeface="Comic Sans MS" panose="030F0702030302020204" pitchFamily="66" charset="0"/>
              </a:rPr>
              <a:t>ODDS.</a:t>
            </a:r>
          </a:p>
          <a:p>
            <a:pPr marL="338138" indent="-338138" algn="just">
              <a:buClr>
                <a:srgbClr val="990000"/>
              </a:buClr>
              <a:buNone/>
            </a:pPr>
            <a:endParaRPr lang="es-ES_tradnl" sz="1800" dirty="0">
              <a:latin typeface="Comic Sans MS" panose="030F0702030302020204" pitchFamily="66" charset="0"/>
            </a:endParaRPr>
          </a:p>
          <a:p>
            <a:pPr marL="338138" indent="-338138" algn="just">
              <a:buClr>
                <a:schemeClr val="tx1"/>
              </a:buClr>
            </a:pPr>
            <a:r>
              <a:rPr lang="es-ES_tradnl" sz="1800" dirty="0">
                <a:latin typeface="Comic Sans MS" panose="030F0702030302020204" pitchFamily="66" charset="0"/>
              </a:rPr>
              <a:t>Las Razones y Proporciones se aplican tanto para la </a:t>
            </a:r>
            <a:r>
              <a:rPr lang="es-ES_tradnl" sz="1800" u="sng" dirty="0">
                <a:latin typeface="Comic Sans MS" panose="030F0702030302020204" pitchFamily="66" charset="0"/>
              </a:rPr>
              <a:t>morbilidad</a:t>
            </a:r>
            <a:r>
              <a:rPr lang="es-ES_tradnl" sz="1800" dirty="0">
                <a:latin typeface="Comic Sans MS" panose="030F0702030302020204" pitchFamily="66" charset="0"/>
              </a:rPr>
              <a:t> como para la </a:t>
            </a:r>
            <a:r>
              <a:rPr lang="es-ES_tradnl" sz="1800" u="sng" dirty="0">
                <a:latin typeface="Comic Sans MS" panose="030F0702030302020204" pitchFamily="66" charset="0"/>
              </a:rPr>
              <a:t>mortalidad.</a:t>
            </a:r>
          </a:p>
          <a:p>
            <a:pPr marL="338138" indent="-338138" algn="just">
              <a:buClr>
                <a:schemeClr val="tx1"/>
              </a:buClr>
            </a:pPr>
            <a:r>
              <a:rPr lang="es-ES_tradnl" sz="1800" dirty="0">
                <a:latin typeface="Comic Sans MS" panose="030F0702030302020204" pitchFamily="66" charset="0"/>
              </a:rPr>
              <a:t>La </a:t>
            </a:r>
            <a:r>
              <a:rPr lang="es-ES_tradnl" sz="1800" u="sng" dirty="0">
                <a:highlight>
                  <a:srgbClr val="FFFF00"/>
                </a:highlight>
                <a:latin typeface="Comic Sans MS" panose="030F0702030302020204" pitchFamily="66" charset="0"/>
              </a:rPr>
              <a:t>morbilidad</a:t>
            </a:r>
            <a:r>
              <a:rPr lang="es-ES_tradnl" sz="1800" dirty="0">
                <a:latin typeface="Comic Sans MS" panose="030F0702030302020204" pitchFamily="66" charset="0"/>
              </a:rPr>
              <a:t> generalmente se cuantifica con las </a:t>
            </a:r>
            <a:r>
              <a:rPr lang="es-ES_tradnl" sz="1800" u="sng" dirty="0">
                <a:latin typeface="Comic Sans MS" panose="030F0702030302020204" pitchFamily="66" charset="0"/>
              </a:rPr>
              <a:t>tasas de </a:t>
            </a:r>
            <a:r>
              <a:rPr lang="es-ES_tradnl" sz="1800" u="sng" dirty="0">
                <a:highlight>
                  <a:srgbClr val="FFFF00"/>
                </a:highlight>
                <a:latin typeface="Comic Sans MS" panose="030F0702030302020204" pitchFamily="66" charset="0"/>
              </a:rPr>
              <a:t>incidencia y las tasas de ataque</a:t>
            </a:r>
            <a:r>
              <a:rPr lang="es-ES_tradnl" sz="1800" dirty="0">
                <a:latin typeface="Comic Sans MS" panose="030F0702030302020204" pitchFamily="66" charset="0"/>
              </a:rPr>
              <a:t>; la </a:t>
            </a:r>
            <a:r>
              <a:rPr lang="es-ES_tradnl" sz="1800" u="sng" dirty="0">
                <a:highlight>
                  <a:srgbClr val="00FF00"/>
                </a:highlight>
                <a:latin typeface="Comic Sans MS" panose="030F0702030302020204" pitchFamily="66" charset="0"/>
              </a:rPr>
              <a:t>mortalidad</a:t>
            </a:r>
            <a:r>
              <a:rPr lang="es-ES_tradnl" sz="1800" dirty="0">
                <a:highlight>
                  <a:srgbClr val="00FF00"/>
                </a:highlight>
                <a:latin typeface="Comic Sans MS" panose="030F0702030302020204" pitchFamily="66" charset="0"/>
              </a:rPr>
              <a:t> con las </a:t>
            </a:r>
            <a:r>
              <a:rPr lang="es-ES_tradnl" sz="1800" u="sng" dirty="0">
                <a:highlight>
                  <a:srgbClr val="00FF00"/>
                </a:highlight>
                <a:latin typeface="Comic Sans MS" panose="030F0702030302020204" pitchFamily="66" charset="0"/>
              </a:rPr>
              <a:t>tasas de mortalidad.</a:t>
            </a:r>
          </a:p>
        </p:txBody>
      </p:sp>
      <p:sp>
        <p:nvSpPr>
          <p:cNvPr id="5" name="Rectángulo 4"/>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84991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6"/>
          <p:cNvSpPr>
            <a:spLocks noGrp="1" noChangeArrowheads="1"/>
          </p:cNvSpPr>
          <p:nvPr>
            <p:ph type="title"/>
          </p:nvPr>
        </p:nvSpPr>
        <p:spPr>
          <a:xfrm>
            <a:off x="899592" y="1196752"/>
            <a:ext cx="7143775" cy="928694"/>
          </a:xfrm>
        </p:spPr>
        <p:txBody>
          <a:bodyPr>
            <a:normAutofit/>
          </a:bodyPr>
          <a:lstStyle/>
          <a:p>
            <a:pPr>
              <a:defRPr/>
            </a:pPr>
            <a:r>
              <a:rPr lang="es-CL" sz="3200" b="1" baseline="30000" dirty="0">
                <a:solidFill>
                  <a:schemeClr val="accent4">
                    <a:lumMod val="75000"/>
                  </a:schemeClr>
                </a:solidFill>
                <a:latin typeface="Tahoma" pitchFamily="34" charset="0"/>
                <a:cs typeface="Tahoma" pitchFamily="34" charset="0"/>
              </a:rPr>
              <a:t>MEDIDAS DE FRECUENCIA MAS USADAS EN EPIDEMIOLOGÍA</a:t>
            </a:r>
            <a:endParaRPr lang="es-ES" sz="3200" b="1" baseline="30000" dirty="0">
              <a:solidFill>
                <a:schemeClr val="accent4">
                  <a:lumMod val="75000"/>
                </a:schemeClr>
              </a:solidFill>
              <a:latin typeface="Tahoma" pitchFamily="34" charset="0"/>
              <a:cs typeface="Tahoma" pitchFamily="34" charset="0"/>
            </a:endParaRPr>
          </a:p>
        </p:txBody>
      </p:sp>
      <p:sp>
        <p:nvSpPr>
          <p:cNvPr id="74755" name="Rectangle 3"/>
          <p:cNvSpPr>
            <a:spLocks noGrp="1" noChangeArrowheads="1"/>
          </p:cNvSpPr>
          <p:nvPr>
            <p:ph idx="1"/>
          </p:nvPr>
        </p:nvSpPr>
        <p:spPr>
          <a:xfrm>
            <a:off x="702455" y="2420888"/>
            <a:ext cx="7739090" cy="3786200"/>
          </a:xfrm>
        </p:spPr>
        <p:txBody>
          <a:bodyPr>
            <a:normAutofit lnSpcReduction="10000"/>
          </a:bodyPr>
          <a:lstStyle/>
          <a:p>
            <a:pPr algn="just">
              <a:defRPr/>
            </a:pPr>
            <a:endParaRPr lang="es-CL" sz="1800" b="1" u="sng" dirty="0">
              <a:solidFill>
                <a:srgbClr val="C00000"/>
              </a:solidFill>
              <a:latin typeface="Comic Sans MS" panose="030F0702030302020204" pitchFamily="66" charset="0"/>
              <a:cs typeface="Tahoma" pitchFamily="34" charset="0"/>
            </a:endParaRPr>
          </a:p>
          <a:p>
            <a:pPr algn="just">
              <a:defRPr/>
            </a:pPr>
            <a:r>
              <a:rPr lang="es-CL" sz="1900" dirty="0">
                <a:solidFill>
                  <a:schemeClr val="tx1"/>
                </a:solidFill>
                <a:latin typeface="Comic Sans MS" panose="030F0702030302020204" pitchFamily="66" charset="0"/>
                <a:cs typeface="Tahoma" pitchFamily="34" charset="0"/>
              </a:rPr>
              <a:t>Las medidas de frecuencia se u</a:t>
            </a:r>
            <a:r>
              <a:rPr lang="es-MX" sz="1900" dirty="0" err="1">
                <a:solidFill>
                  <a:schemeClr val="tx1"/>
                </a:solidFill>
                <a:latin typeface="Comic Sans MS" panose="030F0702030302020204" pitchFamily="66" charset="0"/>
              </a:rPr>
              <a:t>tilizarán</a:t>
            </a:r>
            <a:r>
              <a:rPr lang="es-MX" sz="1900" dirty="0">
                <a:solidFill>
                  <a:schemeClr val="tx1"/>
                </a:solidFill>
                <a:latin typeface="Comic Sans MS" panose="030F0702030302020204" pitchFamily="66" charset="0"/>
              </a:rPr>
              <a:t> en el </a:t>
            </a:r>
            <a:r>
              <a:rPr lang="es-MX" sz="1900" b="1" i="1" dirty="0">
                <a:solidFill>
                  <a:schemeClr val="tx1"/>
                </a:solidFill>
                <a:latin typeface="Comic Sans MS" panose="030F0702030302020204" pitchFamily="66" charset="0"/>
              </a:rPr>
              <a:t>análisis descriptivo</a:t>
            </a:r>
            <a:r>
              <a:rPr lang="es-MX" sz="1900" b="1" dirty="0">
                <a:solidFill>
                  <a:schemeClr val="tx1"/>
                </a:solidFill>
                <a:latin typeface="Comic Sans MS" panose="030F0702030302020204" pitchFamily="66" charset="0"/>
              </a:rPr>
              <a:t> </a:t>
            </a:r>
            <a:r>
              <a:rPr lang="es-MX" sz="1900" dirty="0">
                <a:solidFill>
                  <a:schemeClr val="tx1"/>
                </a:solidFill>
                <a:latin typeface="Comic Sans MS" panose="030F0702030302020204" pitchFamily="66" charset="0"/>
              </a:rPr>
              <a:t>de cualquier tipo de estudio epidemiológico ya sea observacional o experimental</a:t>
            </a:r>
            <a:endParaRPr lang="es-CL" sz="1900" dirty="0">
              <a:solidFill>
                <a:schemeClr val="tx1"/>
              </a:solidFill>
              <a:latin typeface="Comic Sans MS" panose="030F0702030302020204" pitchFamily="66" charset="0"/>
              <a:cs typeface="Tahoma" pitchFamily="34" charset="0"/>
            </a:endParaRPr>
          </a:p>
          <a:p>
            <a:pPr algn="just">
              <a:defRPr/>
            </a:pPr>
            <a:r>
              <a:rPr lang="es-CL" sz="1800" b="1" u="sng" dirty="0">
                <a:solidFill>
                  <a:srgbClr val="C00000"/>
                </a:solidFill>
                <a:latin typeface="Comic Sans MS" panose="030F0702030302020204" pitchFamily="66" charset="0"/>
                <a:cs typeface="Tahoma" pitchFamily="34" charset="0"/>
              </a:rPr>
              <a:t>Mortalidad:</a:t>
            </a:r>
            <a:r>
              <a:rPr lang="es-CL" sz="1800" b="1" dirty="0">
                <a:solidFill>
                  <a:srgbClr val="C00000"/>
                </a:solidFill>
                <a:latin typeface="Comic Sans MS" panose="030F0702030302020204" pitchFamily="66" charset="0"/>
                <a:cs typeface="Tahoma" pitchFamily="34" charset="0"/>
              </a:rPr>
              <a:t> </a:t>
            </a:r>
            <a:r>
              <a:rPr lang="es-CL" sz="1800" dirty="0">
                <a:latin typeface="Comic Sans MS" panose="030F0702030302020204" pitchFamily="66" charset="0"/>
                <a:cs typeface="Tahoma" pitchFamily="34" charset="0"/>
              </a:rPr>
              <a:t>La mortalidad es útil para estudiar enfermedades que provocan la muerte, especialmente cuando su </a:t>
            </a:r>
            <a:r>
              <a:rPr lang="es-CL" sz="1800" i="1" dirty="0">
                <a:latin typeface="Comic Sans MS" panose="030F0702030302020204" pitchFamily="66" charset="0"/>
                <a:cs typeface="Tahoma" pitchFamily="34" charset="0"/>
              </a:rPr>
              <a:t>letalidad </a:t>
            </a:r>
            <a:r>
              <a:rPr lang="es-CL" sz="1800" dirty="0">
                <a:latin typeface="Comic Sans MS" panose="030F0702030302020204" pitchFamily="66" charset="0"/>
                <a:cs typeface="Tahoma" pitchFamily="34" charset="0"/>
              </a:rPr>
              <a:t>(medida de la gravedad de una enfermedad) es importante. </a:t>
            </a:r>
          </a:p>
          <a:p>
            <a:pPr algn="just">
              <a:buFontTx/>
              <a:buNone/>
              <a:defRPr/>
            </a:pPr>
            <a:endParaRPr lang="es-CL" sz="1800" dirty="0">
              <a:effectLst>
                <a:outerShdw blurRad="38100" dist="38100" dir="2700000" algn="tl">
                  <a:srgbClr val="C0C0C0"/>
                </a:outerShdw>
              </a:effectLst>
              <a:latin typeface="Comic Sans MS" panose="030F0702030302020204" pitchFamily="66" charset="0"/>
              <a:cs typeface="Tahoma" pitchFamily="34" charset="0"/>
            </a:endParaRPr>
          </a:p>
          <a:p>
            <a:pPr algn="just">
              <a:defRPr/>
            </a:pPr>
            <a:r>
              <a:rPr lang="es-CL" sz="1800" b="1" u="sng" dirty="0">
                <a:solidFill>
                  <a:srgbClr val="C00000"/>
                </a:solidFill>
                <a:latin typeface="Comic Sans MS" panose="030F0702030302020204" pitchFamily="66" charset="0"/>
                <a:cs typeface="Tahoma" pitchFamily="34" charset="0"/>
              </a:rPr>
              <a:t>Morbilidad:</a:t>
            </a:r>
            <a:r>
              <a:rPr lang="es-CL" sz="1800" b="1" dirty="0">
                <a:latin typeface="Comic Sans MS" panose="030F0702030302020204" pitchFamily="66" charset="0"/>
                <a:cs typeface="Tahoma" pitchFamily="34" charset="0"/>
              </a:rPr>
              <a:t> </a:t>
            </a:r>
            <a:r>
              <a:rPr lang="es-CL" sz="1800" dirty="0">
                <a:latin typeface="Comic Sans MS" panose="030F0702030302020204" pitchFamily="66" charset="0"/>
                <a:cs typeface="Tahoma" pitchFamily="34" charset="0"/>
              </a:rPr>
              <a:t>Cuando la letalidad es baja y la frecuencia con la que se presenta una enfermedad no puede analizarse adecuadamente con los datos de mortalidad, la morbilidad se convierte en la </a:t>
            </a:r>
            <a:r>
              <a:rPr lang="es-CL" sz="1800" b="1" i="1" dirty="0">
                <a:latin typeface="Comic Sans MS" panose="030F0702030302020204" pitchFamily="66" charset="0"/>
                <a:cs typeface="Tahoma" pitchFamily="34" charset="0"/>
              </a:rPr>
              <a:t>medida epidemiológica de mayor importancia. </a:t>
            </a:r>
          </a:p>
        </p:txBody>
      </p:sp>
    </p:spTree>
    <p:extLst>
      <p:ext uri="{BB962C8B-B14F-4D97-AF65-F5344CB8AC3E}">
        <p14:creationId xmlns:p14="http://schemas.microsoft.com/office/powerpoint/2010/main" val="265156700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514850" y="3371850"/>
            <a:ext cx="114300" cy="114300"/>
          </a:xfrm>
          <a:prstGeom prst="rect">
            <a:avLst/>
          </a:prstGeom>
        </p:spPr>
      </p:pic>
      <p:sp>
        <p:nvSpPr>
          <p:cNvPr id="3" name="Rectangle 4"/>
          <p:cNvSpPr txBox="1">
            <a:spLocks noChangeArrowheads="1"/>
          </p:cNvSpPr>
          <p:nvPr/>
        </p:nvSpPr>
        <p:spPr>
          <a:xfrm>
            <a:off x="2082477" y="1207037"/>
            <a:ext cx="6098381" cy="540544"/>
          </a:xfrm>
          <a:prstGeom prst="rect">
            <a:avLst/>
          </a:prstGeom>
        </p:spPr>
        <p:txBody>
          <a:bodyPr lIns="69056" tIns="34529" rIns="69056" bIns="3452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DEFINICIONES Y FORMULAS</a:t>
            </a:r>
            <a:endParaRPr lang="es-ES_tradnl" sz="2400" b="1" dirty="0">
              <a:latin typeface="Comic Sans MS" panose="030F0702030302020204" pitchFamily="66" charset="0"/>
            </a:endParaRPr>
          </a:p>
        </p:txBody>
      </p:sp>
      <p:sp>
        <p:nvSpPr>
          <p:cNvPr id="4" name="Rectangle 5"/>
          <p:cNvSpPr txBox="1">
            <a:spLocks noChangeArrowheads="1"/>
          </p:cNvSpPr>
          <p:nvPr/>
        </p:nvSpPr>
        <p:spPr>
          <a:xfrm>
            <a:off x="1850900" y="1905579"/>
            <a:ext cx="6561534" cy="917972"/>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1800" b="1" dirty="0">
                <a:latin typeface="Comic Sans MS" panose="030F0702030302020204" pitchFamily="66" charset="0"/>
              </a:rPr>
              <a:t>La fórmula para todos los indicadores epidemiológicos, </a:t>
            </a:r>
          </a:p>
          <a:p>
            <a:pPr marL="0" indent="0">
              <a:buNone/>
            </a:pPr>
            <a:r>
              <a:rPr lang="es-ES_tradnl" sz="1800" b="1" dirty="0">
                <a:latin typeface="Comic Sans MS" panose="030F0702030302020204" pitchFamily="66" charset="0"/>
              </a:rPr>
              <a:t>tienen la misma forma básica:</a:t>
            </a:r>
          </a:p>
        </p:txBody>
      </p:sp>
      <p:sp>
        <p:nvSpPr>
          <p:cNvPr id="5" name="Text Box 15"/>
          <p:cNvSpPr txBox="1">
            <a:spLocks noChangeArrowheads="1"/>
          </p:cNvSpPr>
          <p:nvPr/>
        </p:nvSpPr>
        <p:spPr bwMode="auto">
          <a:xfrm>
            <a:off x="1937914" y="4929866"/>
            <a:ext cx="6178834" cy="923330"/>
          </a:xfrm>
          <a:prstGeom prst="rect">
            <a:avLst/>
          </a:prstGeom>
          <a:noFill/>
          <a:ln w="9525">
            <a:noFill/>
            <a:miter lim="800000"/>
            <a:headEnd/>
            <a:tailEnd/>
          </a:ln>
        </p:spPr>
        <p:txBody>
          <a:bodyPr wrap="square">
            <a:spAutoFit/>
          </a:bodyPr>
          <a:lstStyle/>
          <a:p>
            <a:r>
              <a:rPr lang="es-ES_tradnl" b="1" dirty="0">
                <a:latin typeface="Comic Sans MS" panose="030F0702030302020204" pitchFamily="66" charset="0"/>
              </a:rPr>
              <a:t>Las diferencias entre los cálculos recaen en las definiciones de X y </a:t>
            </a:r>
            <a:r>
              <a:rPr lang="es-ES_tradnl" b="1" dirty="0" err="1">
                <a:latin typeface="Comic Sans MS" panose="030F0702030302020204" pitchFamily="66" charset="0"/>
              </a:rPr>
              <a:t>Y</a:t>
            </a:r>
            <a:r>
              <a:rPr lang="es-ES_tradnl" b="1" dirty="0">
                <a:latin typeface="Comic Sans MS" panose="030F0702030302020204" pitchFamily="66" charset="0"/>
              </a:rPr>
              <a:t>, y en los valores asignados a K.</a:t>
            </a:r>
          </a:p>
        </p:txBody>
      </p:sp>
      <p:grpSp>
        <p:nvGrpSpPr>
          <p:cNvPr id="6" name="Group 19"/>
          <p:cNvGrpSpPr>
            <a:grpSpLocks/>
          </p:cNvGrpSpPr>
          <p:nvPr/>
        </p:nvGrpSpPr>
        <p:grpSpPr bwMode="auto">
          <a:xfrm>
            <a:off x="3131793" y="2981550"/>
            <a:ext cx="4824413" cy="1359694"/>
            <a:chOff x="988" y="1683"/>
            <a:chExt cx="4052" cy="1142"/>
          </a:xfrm>
        </p:grpSpPr>
        <p:sp>
          <p:nvSpPr>
            <p:cNvPr id="7" name="Rectangle 20"/>
            <p:cNvSpPr>
              <a:spLocks noChangeArrowheads="1"/>
            </p:cNvSpPr>
            <p:nvPr/>
          </p:nvSpPr>
          <p:spPr bwMode="auto">
            <a:xfrm>
              <a:off x="988" y="1683"/>
              <a:ext cx="4052" cy="1142"/>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8100" cmpd="dbl">
              <a:solidFill>
                <a:schemeClr val="tx1"/>
              </a:solidFill>
              <a:miter lim="800000"/>
              <a:headEnd/>
              <a:tailEnd/>
            </a:ln>
          </p:spPr>
          <p:txBody>
            <a:bodyPr wrap="none" anchor="ctr"/>
            <a:lstStyle/>
            <a:p>
              <a:pPr algn="ctr"/>
              <a:endParaRPr lang="es-ES_tradnl" sz="2100" b="1" dirty="0">
                <a:latin typeface="Arial" charset="0"/>
              </a:endParaRPr>
            </a:p>
            <a:p>
              <a:pPr algn="ctr"/>
              <a:r>
                <a:rPr lang="es-ES_tradnl" sz="2400" b="1" dirty="0">
                  <a:latin typeface="Arial" charset="0"/>
                </a:rPr>
                <a:t>Tasa      =       X	     x      K</a:t>
              </a:r>
            </a:p>
            <a:p>
              <a:pPr algn="ctr"/>
              <a:r>
                <a:rPr lang="es-ES_tradnl" sz="2400" b="1" dirty="0">
                  <a:latin typeface="Arial" charset="0"/>
                </a:rPr>
                <a:t>      Y</a:t>
              </a:r>
            </a:p>
            <a:p>
              <a:pPr algn="ctr"/>
              <a:endParaRPr lang="es-ES_tradnl" sz="2400" b="1" dirty="0">
                <a:latin typeface="Arial" charset="0"/>
              </a:endParaRPr>
            </a:p>
          </p:txBody>
        </p:sp>
        <p:sp>
          <p:nvSpPr>
            <p:cNvPr id="8" name="Line 21"/>
            <p:cNvSpPr>
              <a:spLocks noChangeShapeType="1"/>
            </p:cNvSpPr>
            <p:nvPr/>
          </p:nvSpPr>
          <p:spPr bwMode="auto">
            <a:xfrm>
              <a:off x="2923" y="2240"/>
              <a:ext cx="527" cy="5"/>
            </a:xfrm>
            <a:prstGeom prst="line">
              <a:avLst/>
            </a:prstGeom>
            <a:noFill/>
            <a:ln w="28575">
              <a:solidFill>
                <a:schemeClr val="tx1"/>
              </a:solidFill>
              <a:round/>
              <a:headEnd/>
              <a:tailEnd/>
            </a:ln>
            <a:effectLst/>
          </p:spPr>
          <p:txBody>
            <a:bodyPr wrap="none"/>
            <a:lstStyle/>
            <a:p>
              <a:pPr>
                <a:defRPr/>
              </a:pPr>
              <a:endParaRPr lang="es-ES" sz="1350"/>
            </a:p>
          </p:txBody>
        </p:sp>
      </p:grpSp>
      <p:sp>
        <p:nvSpPr>
          <p:cNvPr id="9" name="Rectángulo 8"/>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18351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15616" y="3717032"/>
            <a:ext cx="6912768" cy="2376264"/>
          </a:xfrm>
          <a:prstGeom prst="rect">
            <a:avLst/>
          </a:prstGeom>
          <a:solidFill>
            <a:srgbClr val="FFFF66"/>
          </a:solidFill>
          <a:ln w="9525">
            <a:solidFill>
              <a:schemeClr val="tx1"/>
            </a:solidFill>
            <a:miter lim="800000"/>
            <a:headEnd/>
            <a:tailEnd/>
          </a:ln>
        </p:spPr>
        <p:txBody>
          <a:bodyPr wrap="none" anchor="ctr"/>
          <a:lstStyle/>
          <a:p>
            <a:pPr eaLnBrk="0" hangingPunct="0"/>
            <a:r>
              <a:rPr lang="es-ES_tradnl" b="1" dirty="0">
                <a:solidFill>
                  <a:srgbClr val="CC3300"/>
                </a:solidFill>
                <a:latin typeface="Franklin Gothic Medium" pitchFamily="34" charset="0"/>
              </a:rPr>
              <a:t>VALORES DE “K” GENERALMENTE USADOS POR CONCENSO</a:t>
            </a:r>
          </a:p>
          <a:p>
            <a:pPr eaLnBrk="0" hangingPunct="0"/>
            <a:r>
              <a:rPr lang="es-ES_tradnl" b="1" dirty="0">
                <a:solidFill>
                  <a:srgbClr val="CC3300"/>
                </a:solidFill>
                <a:latin typeface="Franklin Gothic Medium" pitchFamily="34" charset="0"/>
              </a:rPr>
              <a:t> </a:t>
            </a:r>
          </a:p>
          <a:p>
            <a:pPr eaLnBrk="0" hangingPunct="0"/>
            <a:r>
              <a:rPr lang="es-ES_tradnl" b="1" dirty="0">
                <a:solidFill>
                  <a:srgbClr val="CC3300"/>
                </a:solidFill>
                <a:latin typeface="Franklin Gothic Medium" pitchFamily="34" charset="0"/>
              </a:rPr>
              <a:t>         </a:t>
            </a:r>
            <a:r>
              <a:rPr lang="es-ES_tradnl" b="1" dirty="0">
                <a:latin typeface="Franklin Gothic Medium" pitchFamily="34" charset="0"/>
              </a:rPr>
              <a:t>X 100		Para Tasas de ataque.</a:t>
            </a:r>
          </a:p>
          <a:p>
            <a:pPr lvl="1"/>
            <a:r>
              <a:rPr lang="es-ES_tradnl" b="1" dirty="0">
                <a:latin typeface="Franklin Gothic Medium" pitchFamily="34" charset="0"/>
              </a:rPr>
              <a:t> X 1.000		Para Tasas de mortalidad infantil o </a:t>
            </a:r>
          </a:p>
          <a:p>
            <a:pPr lvl="1"/>
            <a:r>
              <a:rPr lang="es-ES_tradnl" b="1" dirty="0">
                <a:latin typeface="Franklin Gothic Medium" pitchFamily="34" charset="0"/>
              </a:rPr>
              <a:t>			mortalidad general.</a:t>
            </a:r>
          </a:p>
          <a:p>
            <a:pPr lvl="1"/>
            <a:r>
              <a:rPr lang="es-ES_tradnl" b="1" dirty="0">
                <a:latin typeface="Franklin Gothic Medium" pitchFamily="34" charset="0"/>
              </a:rPr>
              <a:t>X 10.000	Para Tasas de mortalidad materna.</a:t>
            </a:r>
          </a:p>
          <a:p>
            <a:pPr lvl="1"/>
            <a:r>
              <a:rPr lang="es-ES_tradnl" b="1" dirty="0">
                <a:latin typeface="Franklin Gothic Medium" pitchFamily="34" charset="0"/>
              </a:rPr>
              <a:t>X 100.000	Para Tasas de morbilidad.</a:t>
            </a:r>
          </a:p>
        </p:txBody>
      </p:sp>
      <p:sp>
        <p:nvSpPr>
          <p:cNvPr id="3" name="Text Box 3"/>
          <p:cNvSpPr txBox="1">
            <a:spLocks noChangeArrowheads="1"/>
          </p:cNvSpPr>
          <p:nvPr/>
        </p:nvSpPr>
        <p:spPr bwMode="auto">
          <a:xfrm>
            <a:off x="1002452" y="1836949"/>
            <a:ext cx="6912768" cy="1477328"/>
          </a:xfrm>
          <a:prstGeom prst="rect">
            <a:avLst/>
          </a:prstGeom>
          <a:noFill/>
          <a:ln w="9525">
            <a:noFill/>
            <a:miter lim="800000"/>
            <a:headEnd/>
            <a:tailEnd/>
          </a:ln>
        </p:spPr>
        <p:txBody>
          <a:bodyPr wrap="square">
            <a:spAutoFit/>
          </a:bodyPr>
          <a:lstStyle/>
          <a:p>
            <a:pPr marL="336947" indent="-336947"/>
            <a:r>
              <a:rPr kumimoji="1" lang="es-ES_tradnl" b="1" dirty="0">
                <a:latin typeface="Franklin Gothic Medium" pitchFamily="34" charset="0"/>
              </a:rPr>
              <a:t>	</a:t>
            </a:r>
            <a:r>
              <a:rPr kumimoji="1" lang="es-ES_tradnl" b="1" dirty="0">
                <a:latin typeface="Comic Sans MS" panose="030F0702030302020204" pitchFamily="66" charset="0"/>
              </a:rPr>
              <a:t>Es un valor asignado, necesariamente múltiplo de 10.</a:t>
            </a:r>
          </a:p>
          <a:p>
            <a:pPr marL="336947" indent="-336947"/>
            <a:endParaRPr kumimoji="1" lang="es-ES_tradnl" b="1" dirty="0">
              <a:latin typeface="Comic Sans MS" panose="030F0702030302020204" pitchFamily="66" charset="0"/>
            </a:endParaRPr>
          </a:p>
          <a:p>
            <a:pPr marL="336947" indent="-336947"/>
            <a:r>
              <a:rPr kumimoji="1" lang="es-ES_tradnl" b="1" dirty="0">
                <a:latin typeface="Comic Sans MS" panose="030F0702030302020204" pitchFamily="66" charset="0"/>
              </a:rPr>
              <a:t>	La selección del valor de K generalmente se efectúa de tal modo que la tasa menor calculada en una serie tenga </a:t>
            </a:r>
            <a:r>
              <a:rPr kumimoji="1" lang="es-ES_tradnl" b="1" u="sng" dirty="0">
                <a:latin typeface="Comic Sans MS" panose="030F0702030302020204" pitchFamily="66" charset="0"/>
              </a:rPr>
              <a:t>por lo menos un dígito a la izquierda del punto decimal.</a:t>
            </a:r>
          </a:p>
        </p:txBody>
      </p:sp>
      <p:sp>
        <p:nvSpPr>
          <p:cNvPr id="4" name="Text Box 4"/>
          <p:cNvSpPr txBox="1">
            <a:spLocks noChangeArrowheads="1"/>
          </p:cNvSpPr>
          <p:nvPr/>
        </p:nvSpPr>
        <p:spPr bwMode="auto">
          <a:xfrm>
            <a:off x="2509902" y="1195549"/>
            <a:ext cx="4657044" cy="461665"/>
          </a:xfrm>
          <a:prstGeom prst="rect">
            <a:avLst/>
          </a:prstGeom>
          <a:noFill/>
          <a:ln w="9525">
            <a:noFill/>
            <a:miter lim="800000"/>
            <a:headEnd/>
            <a:tailEnd/>
          </a:ln>
          <a:effectLst/>
        </p:spPr>
        <p:txBody>
          <a:bodyPr wrap="none">
            <a:spAutoFit/>
          </a:bodyPr>
          <a:lstStyle/>
          <a:p>
            <a:pPr>
              <a:defRPr/>
            </a:pPr>
            <a:r>
              <a:rPr lang="es-ES_tradnl" sz="2400" b="1" dirty="0">
                <a:solidFill>
                  <a:srgbClr val="990000"/>
                </a:solidFill>
                <a:effectLst>
                  <a:outerShdw blurRad="38100" dist="38100" dir="2700000" algn="tl">
                    <a:srgbClr val="000000"/>
                  </a:outerShdw>
                </a:effectLst>
                <a:latin typeface="Comic Sans MS" panose="030F0702030302020204" pitchFamily="66" charset="0"/>
              </a:rPr>
              <a:t>FACTOR DE AMPLIACIÓN  K</a:t>
            </a:r>
          </a:p>
        </p:txBody>
      </p:sp>
      <p:sp>
        <p:nvSpPr>
          <p:cNvPr id="5" name="Rectángulo 4"/>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67506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879411" y="717306"/>
            <a:ext cx="7215220" cy="336215"/>
          </a:xfrm>
          <a:prstGeom prst="rect">
            <a:avLst/>
          </a:prstGeom>
          <a:solidFill>
            <a:schemeClr val="accent3">
              <a:lumMod val="40000"/>
              <a:lumOff val="60000"/>
            </a:schemeClr>
          </a:solidFill>
        </p:spPr>
        <p:txBody>
          <a:bodyPr lIns="69056" tIns="34529" rIns="69056" bIns="3452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FRECUENCIA RELATIVA. </a:t>
            </a:r>
          </a:p>
          <a:p>
            <a:pPr>
              <a:defRPr/>
            </a:pPr>
            <a:endParaRPr lang="es-ES_tradnl" sz="2400" b="1" dirty="0">
              <a:solidFill>
                <a:srgbClr val="990000"/>
              </a:solidFill>
              <a:latin typeface="Comic Sans MS" panose="030F0702030302020204" pitchFamily="66" charset="0"/>
            </a:endParaRPr>
          </a:p>
          <a:p>
            <a:pPr>
              <a:defRPr/>
            </a:pPr>
            <a:r>
              <a:rPr lang="es-ES_tradnl" sz="2400" b="1" dirty="0">
                <a:solidFill>
                  <a:srgbClr val="990000"/>
                </a:solidFill>
                <a:latin typeface="Comic Sans MS" panose="030F0702030302020204" pitchFamily="66" charset="0"/>
              </a:rPr>
              <a:t>RAZONES</a:t>
            </a:r>
          </a:p>
        </p:txBody>
      </p:sp>
      <p:sp>
        <p:nvSpPr>
          <p:cNvPr id="3" name="Rectangle 5"/>
          <p:cNvSpPr txBox="1">
            <a:spLocks noChangeArrowheads="1"/>
          </p:cNvSpPr>
          <p:nvPr/>
        </p:nvSpPr>
        <p:spPr>
          <a:xfrm>
            <a:off x="755576" y="1844824"/>
            <a:ext cx="7632848" cy="4295870"/>
          </a:xfrm>
          <a:prstGeom prst="rect">
            <a:avLst/>
          </a:prstGeom>
        </p:spPr>
        <p:txBody>
          <a:bodyPr lIns="69056" tIns="34529" rIns="69056" bIns="34529">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844" indent="-273844" algn="just">
              <a:buClr>
                <a:srgbClr val="990000"/>
              </a:buClr>
              <a:buFont typeface="Wingdings"/>
              <a:buChar char=""/>
              <a:defRPr/>
            </a:pPr>
            <a:r>
              <a:rPr lang="es-ES_tradnl" sz="1800" dirty="0">
                <a:latin typeface="Comic Sans MS" panose="030F0702030302020204" pitchFamily="66" charset="0"/>
              </a:rPr>
              <a:t>Una razón es la expresión de la frecuencia de algún evento comparado con  otros eventos.</a:t>
            </a:r>
          </a:p>
          <a:p>
            <a:pPr marL="273844" indent="-273844" algn="just">
              <a:buClr>
                <a:srgbClr val="990000"/>
              </a:buClr>
              <a:buFont typeface="Wingdings"/>
              <a:buChar char=""/>
              <a:defRPr/>
            </a:pPr>
            <a:r>
              <a:rPr lang="es-ES_tradnl" sz="1800" dirty="0">
                <a:latin typeface="Comic Sans MS" panose="030F0702030302020204" pitchFamily="66" charset="0"/>
              </a:rPr>
              <a:t>Una cantidad no está contenida dentro de la otra.</a:t>
            </a:r>
          </a:p>
          <a:p>
            <a:pPr marL="273844" indent="-273844" algn="just">
              <a:buClr>
                <a:srgbClr val="990000"/>
              </a:buClr>
              <a:buFont typeface="Wingdings"/>
              <a:buChar char=""/>
              <a:defRPr/>
            </a:pPr>
            <a:r>
              <a:rPr lang="es-ES_tradnl" sz="1800" dirty="0">
                <a:latin typeface="Comic Sans MS" panose="030F0702030302020204" pitchFamily="66" charset="0"/>
              </a:rPr>
              <a:t>Se compara fenómenos diferentes  (El número de alumnos con vacuna  del 6° grado comparados con  el número de alumnos sin vacuna  del 6° grado en una escuela en particular).</a:t>
            </a:r>
          </a:p>
          <a:p>
            <a:pPr marL="273844" indent="-273844" algn="just">
              <a:buClr>
                <a:srgbClr val="990000"/>
              </a:buClr>
              <a:buFont typeface="Wingdings"/>
              <a:buChar char=""/>
              <a:defRPr/>
            </a:pPr>
            <a:endParaRPr lang="es-ES_tradnl" sz="1800" b="1" i="1" dirty="0">
              <a:latin typeface="Comic Sans MS" panose="030F0702030302020204" pitchFamily="66" charset="0"/>
            </a:endParaRPr>
          </a:p>
          <a:p>
            <a:pPr marL="273844" indent="-273844" algn="just">
              <a:buClr>
                <a:srgbClr val="990000"/>
              </a:buClr>
              <a:buFont typeface="Wingdings"/>
              <a:buChar char=""/>
              <a:defRPr/>
            </a:pPr>
            <a:r>
              <a:rPr lang="es-ES_tradnl" sz="1800" b="1" dirty="0">
                <a:solidFill>
                  <a:srgbClr val="993300"/>
                </a:solidFill>
                <a:latin typeface="Comic Sans MS" panose="030F0702030302020204" pitchFamily="66" charset="0"/>
              </a:rPr>
              <a:t>Comentarios: </a:t>
            </a:r>
          </a:p>
          <a:p>
            <a:pPr marL="603647" lvl="1" indent="-195263" algn="just">
              <a:buClr>
                <a:srgbClr val="993300"/>
              </a:buClr>
              <a:buSzPct val="90000"/>
              <a:buFont typeface="Wingdings" pitchFamily="2" charset="2"/>
              <a:buChar char="Ø"/>
              <a:defRPr/>
            </a:pPr>
            <a:r>
              <a:rPr lang="es-ES_tradnl" sz="1800" dirty="0">
                <a:latin typeface="Comic Sans MS" panose="030F0702030302020204" pitchFamily="66" charset="0"/>
              </a:rPr>
              <a:t>La población y el intervalo (o punto) de tiempo, de los cuales los datos provienen, deben ser específicos, tal como sucede con las tasas.</a:t>
            </a:r>
          </a:p>
          <a:p>
            <a:pPr marL="603647" lvl="1" indent="-195263" algn="just">
              <a:buClr>
                <a:srgbClr val="993300"/>
              </a:buClr>
              <a:buSzPct val="90000"/>
              <a:buNone/>
              <a:defRPr/>
            </a:pPr>
            <a:endParaRPr lang="es-ES_tradnl" sz="1800" dirty="0">
              <a:latin typeface="Comic Sans MS" panose="030F0702030302020204" pitchFamily="66" charset="0"/>
            </a:endParaRPr>
          </a:p>
          <a:p>
            <a:pPr marL="603647" lvl="1" indent="-195263" algn="just">
              <a:buClr>
                <a:srgbClr val="993300"/>
              </a:buClr>
              <a:buSzPct val="90000"/>
              <a:buFont typeface="Wingdings" pitchFamily="2" charset="2"/>
              <a:buChar char="Ø"/>
              <a:defRPr/>
            </a:pPr>
            <a:r>
              <a:rPr lang="es-ES_tradnl" sz="1800" dirty="0">
                <a:latin typeface="Comic Sans MS" panose="030F0702030302020204" pitchFamily="66" charset="0"/>
              </a:rPr>
              <a:t>Las razones puede calcularse a partir de tasas así como a partir del número de eventos.</a:t>
            </a: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09302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592084" y="1294933"/>
            <a:ext cx="2112063" cy="470297"/>
          </a:xfrm>
          <a:prstGeom prst="rect">
            <a:avLst/>
          </a:prstGeom>
        </p:spPr>
        <p:txBody>
          <a:bodyPr lIns="69056" tIns="34529" rIns="69056" bIns="34529">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RAZONES</a:t>
            </a:r>
          </a:p>
        </p:txBody>
      </p:sp>
      <p:sp>
        <p:nvSpPr>
          <p:cNvPr id="3" name="Rectangle 5"/>
          <p:cNvSpPr txBox="1">
            <a:spLocks noChangeArrowheads="1"/>
          </p:cNvSpPr>
          <p:nvPr/>
        </p:nvSpPr>
        <p:spPr>
          <a:xfrm>
            <a:off x="979996" y="3645023"/>
            <a:ext cx="7137550" cy="2664297"/>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75085" indent="-675085">
              <a:buNone/>
            </a:pPr>
            <a:r>
              <a:rPr lang="es-ES_tradnl" sz="1800" b="1" dirty="0">
                <a:latin typeface="Comic Sans MS" panose="030F0702030302020204" pitchFamily="66" charset="0"/>
              </a:rPr>
              <a:t>X</a:t>
            </a:r>
            <a:r>
              <a:rPr lang="es-ES_tradnl" sz="1800" dirty="0">
                <a:latin typeface="Comic Sans MS" panose="030F0702030302020204" pitchFamily="66" charset="0"/>
              </a:rPr>
              <a:t>  =	</a:t>
            </a:r>
            <a:r>
              <a:rPr lang="es-ES_tradnl" sz="1800" b="1" dirty="0">
                <a:latin typeface="Comic Sans MS" panose="030F0702030302020204" pitchFamily="66" charset="0"/>
              </a:rPr>
              <a:t>Número de eventos, personas, etc. que tienen uno o más atributos específicos.</a:t>
            </a:r>
          </a:p>
          <a:p>
            <a:pPr marL="675085" indent="-675085">
              <a:buNone/>
            </a:pPr>
            <a:endParaRPr lang="es-ES_tradnl" sz="1800" b="1" dirty="0">
              <a:latin typeface="Comic Sans MS" panose="030F0702030302020204" pitchFamily="66" charset="0"/>
            </a:endParaRPr>
          </a:p>
          <a:p>
            <a:pPr marL="675085" indent="-675085">
              <a:buNone/>
            </a:pPr>
            <a:r>
              <a:rPr lang="es-ES_tradnl" sz="1800" b="1" dirty="0">
                <a:latin typeface="Comic Sans MS" panose="030F0702030302020204" pitchFamily="66" charset="0"/>
              </a:rPr>
              <a:t>Y  =	Número de eventos, personas, etc. que tienen uno o más atributos específicos, pero difieren en algún modo con los atributos de los miembros de X.</a:t>
            </a:r>
          </a:p>
          <a:p>
            <a:pPr marL="675085" indent="-675085">
              <a:buNone/>
            </a:pPr>
            <a:endParaRPr lang="es-ES_tradnl" sz="1800" b="1" dirty="0">
              <a:latin typeface="Comic Sans MS" panose="030F0702030302020204" pitchFamily="66" charset="0"/>
            </a:endParaRPr>
          </a:p>
          <a:p>
            <a:pPr marL="675085" indent="-675085">
              <a:buNone/>
            </a:pPr>
            <a:r>
              <a:rPr lang="es-ES_tradnl" sz="1800" b="1" dirty="0">
                <a:latin typeface="Comic Sans MS" panose="030F0702030302020204" pitchFamily="66" charset="0"/>
              </a:rPr>
              <a:t>K  =	1</a:t>
            </a:r>
          </a:p>
        </p:txBody>
      </p:sp>
      <p:sp>
        <p:nvSpPr>
          <p:cNvPr id="7" name="Rectángulo 6"/>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
        <p:nvSpPr>
          <p:cNvPr id="8" name="Rectángulo 7">
            <a:extLst>
              <a:ext uri="{FF2B5EF4-FFF2-40B4-BE49-F238E27FC236}">
                <a16:creationId xmlns:a16="http://schemas.microsoft.com/office/drawing/2014/main" id="{C4CA151F-BCA9-455D-8B4D-85C1BFD65840}"/>
              </a:ext>
            </a:extLst>
          </p:cNvPr>
          <p:cNvSpPr/>
          <p:nvPr/>
        </p:nvSpPr>
        <p:spPr>
          <a:xfrm>
            <a:off x="592084" y="570903"/>
            <a:ext cx="4203395" cy="461665"/>
          </a:xfrm>
          <a:prstGeom prst="rect">
            <a:avLst/>
          </a:prstGeom>
          <a:solidFill>
            <a:schemeClr val="accent3">
              <a:lumMod val="40000"/>
              <a:lumOff val="60000"/>
            </a:schemeClr>
          </a:solidFill>
        </p:spPr>
        <p:txBody>
          <a:bodyPr wrap="none">
            <a:spAutoFit/>
          </a:bodyPr>
          <a:lstStyle/>
          <a:p>
            <a:pPr>
              <a:defRPr/>
            </a:pPr>
            <a:r>
              <a:rPr lang="es-ES_tradnl" sz="2400" b="1" dirty="0">
                <a:solidFill>
                  <a:srgbClr val="990000"/>
                </a:solidFill>
                <a:latin typeface="Comic Sans MS" panose="030F0702030302020204" pitchFamily="66" charset="0"/>
              </a:rPr>
              <a:t>FRECUENCIA RELATIVA. </a:t>
            </a:r>
          </a:p>
        </p:txBody>
      </p:sp>
      <p:grpSp>
        <p:nvGrpSpPr>
          <p:cNvPr id="9" name="Group 8">
            <a:extLst>
              <a:ext uri="{FF2B5EF4-FFF2-40B4-BE49-F238E27FC236}">
                <a16:creationId xmlns:a16="http://schemas.microsoft.com/office/drawing/2014/main" id="{6B182379-AABD-441B-ACB6-E45B5182E0ED}"/>
              </a:ext>
            </a:extLst>
          </p:cNvPr>
          <p:cNvGrpSpPr>
            <a:grpSpLocks/>
          </p:cNvGrpSpPr>
          <p:nvPr/>
        </p:nvGrpSpPr>
        <p:grpSpPr bwMode="auto">
          <a:xfrm>
            <a:off x="1331640" y="1940811"/>
            <a:ext cx="5597662" cy="971550"/>
            <a:chOff x="1292" y="1117"/>
            <a:chExt cx="3402" cy="816"/>
          </a:xfrm>
        </p:grpSpPr>
        <p:sp>
          <p:nvSpPr>
            <p:cNvPr id="10" name="Rectangle 6">
              <a:extLst>
                <a:ext uri="{FF2B5EF4-FFF2-40B4-BE49-F238E27FC236}">
                  <a16:creationId xmlns:a16="http://schemas.microsoft.com/office/drawing/2014/main" id="{C1FAEB9F-C61C-468A-B4D4-EA59EC4E36D9}"/>
                </a:ext>
              </a:extLst>
            </p:cNvPr>
            <p:cNvSpPr>
              <a:spLocks noChangeArrowheads="1"/>
            </p:cNvSpPr>
            <p:nvPr/>
          </p:nvSpPr>
          <p:spPr bwMode="auto">
            <a:xfrm>
              <a:off x="1292" y="1117"/>
              <a:ext cx="3402" cy="816"/>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8100" cmpd="dbl">
              <a:solidFill>
                <a:schemeClr val="tx1"/>
              </a:solidFill>
              <a:miter lim="800000"/>
              <a:headEnd/>
              <a:tailEnd/>
            </a:ln>
          </p:spPr>
          <p:txBody>
            <a:bodyPr wrap="none" anchor="ctr"/>
            <a:lstStyle/>
            <a:p>
              <a:pPr algn="ctr"/>
              <a:endParaRPr lang="es-ES_tradnl" b="1" dirty="0">
                <a:latin typeface="Arial" charset="0"/>
              </a:endParaRPr>
            </a:p>
            <a:p>
              <a:pPr algn="ctr"/>
              <a:r>
                <a:rPr lang="es-ES_tradnl" sz="2100" b="1" dirty="0">
                  <a:latin typeface="Arial" charset="0"/>
                </a:rPr>
                <a:t>Razón    =     X       </a:t>
              </a:r>
              <a:r>
                <a:rPr lang="es-ES_tradnl" sz="2100" b="1" dirty="0" err="1">
                  <a:latin typeface="Arial" charset="0"/>
                </a:rPr>
                <a:t>x</a:t>
              </a:r>
              <a:r>
                <a:rPr lang="es-ES_tradnl" sz="2100" b="1" dirty="0">
                  <a:latin typeface="Arial" charset="0"/>
                </a:rPr>
                <a:t>     K</a:t>
              </a:r>
              <a:r>
                <a:rPr lang="es-ES_tradnl" sz="2100" b="1" u="sng" dirty="0">
                  <a:latin typeface="Arial" charset="0"/>
                </a:rPr>
                <a:t>    </a:t>
              </a:r>
            </a:p>
            <a:p>
              <a:pPr algn="ctr"/>
              <a:r>
                <a:rPr lang="es-ES_tradnl" sz="2100" b="1" dirty="0">
                  <a:latin typeface="Arial" charset="0"/>
                </a:rPr>
                <a:t> Y</a:t>
              </a:r>
            </a:p>
          </p:txBody>
        </p:sp>
        <p:sp>
          <p:nvSpPr>
            <p:cNvPr id="11" name="Line 7">
              <a:extLst>
                <a:ext uri="{FF2B5EF4-FFF2-40B4-BE49-F238E27FC236}">
                  <a16:creationId xmlns:a16="http://schemas.microsoft.com/office/drawing/2014/main" id="{56929EA1-4C1C-48AD-901A-A366F3885FD0}"/>
                </a:ext>
              </a:extLst>
            </p:cNvPr>
            <p:cNvSpPr>
              <a:spLocks noChangeShapeType="1"/>
            </p:cNvSpPr>
            <p:nvPr/>
          </p:nvSpPr>
          <p:spPr bwMode="auto">
            <a:xfrm>
              <a:off x="2835" y="1616"/>
              <a:ext cx="362" cy="0"/>
            </a:xfrm>
            <a:prstGeom prst="line">
              <a:avLst/>
            </a:prstGeom>
            <a:noFill/>
            <a:ln w="28575">
              <a:solidFill>
                <a:schemeClr val="tx1"/>
              </a:solidFill>
              <a:round/>
              <a:headEnd/>
              <a:tailEnd/>
            </a:ln>
            <a:effectLst/>
          </p:spPr>
          <p:txBody>
            <a:bodyPr wrap="none"/>
            <a:lstStyle/>
            <a:p>
              <a:pPr>
                <a:defRPr/>
              </a:pPr>
              <a:endParaRPr lang="es-ES" sz="1350"/>
            </a:p>
          </p:txBody>
        </p:sp>
      </p:grpSp>
    </p:spTree>
    <p:extLst>
      <p:ext uri="{BB962C8B-B14F-4D97-AF65-F5344CB8AC3E}">
        <p14:creationId xmlns:p14="http://schemas.microsoft.com/office/powerpoint/2010/main" val="4098046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67888" y="1097489"/>
            <a:ext cx="1950595" cy="4437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MX" sz="2400" b="1" dirty="0">
                <a:solidFill>
                  <a:schemeClr val="accent2">
                    <a:lumMod val="75000"/>
                  </a:schemeClr>
                </a:solidFill>
                <a:latin typeface="Comic Sans MS" panose="030F0702030302020204" pitchFamily="66" charset="0"/>
              </a:rPr>
              <a:t>RAZONES</a:t>
            </a:r>
            <a:endParaRPr lang="es-ES" sz="2400" b="1" dirty="0">
              <a:solidFill>
                <a:schemeClr val="accent2">
                  <a:lumMod val="75000"/>
                </a:schemeClr>
              </a:solidFill>
              <a:latin typeface="Comic Sans MS" panose="030F0702030302020204" pitchFamily="66" charset="0"/>
            </a:endParaRPr>
          </a:p>
        </p:txBody>
      </p:sp>
      <p:sp>
        <p:nvSpPr>
          <p:cNvPr id="3" name="Rectangle 3"/>
          <p:cNvSpPr txBox="1">
            <a:spLocks noChangeArrowheads="1"/>
          </p:cNvSpPr>
          <p:nvPr/>
        </p:nvSpPr>
        <p:spPr>
          <a:xfrm>
            <a:off x="867888" y="1826571"/>
            <a:ext cx="7448528" cy="3398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MX" sz="1800" dirty="0">
                <a:latin typeface="Comic Sans MS" panose="030F0702030302020204" pitchFamily="66" charset="0"/>
              </a:rPr>
              <a:t>También llamado </a:t>
            </a:r>
            <a:r>
              <a:rPr lang="es-MX" sz="1800" dirty="0">
                <a:solidFill>
                  <a:schemeClr val="accent1"/>
                </a:solidFill>
                <a:effectLst>
                  <a:outerShdw blurRad="38100" dist="38100" dir="2700000" algn="tl">
                    <a:srgbClr val="FFFFFF"/>
                  </a:outerShdw>
                </a:effectLst>
                <a:latin typeface="Comic Sans MS" panose="030F0702030302020204" pitchFamily="66" charset="0"/>
              </a:rPr>
              <a:t>Índice</a:t>
            </a:r>
            <a:r>
              <a:rPr lang="es-MX" sz="1800" dirty="0">
                <a:latin typeface="Comic Sans MS" panose="030F0702030302020204" pitchFamily="66" charset="0"/>
              </a:rPr>
              <a:t>, representa el </a:t>
            </a:r>
            <a:r>
              <a:rPr lang="es-MX" sz="1800" dirty="0" err="1">
                <a:latin typeface="Comic Sans MS" panose="030F0702030302020204" pitchFamily="66" charset="0"/>
              </a:rPr>
              <a:t>cuociente</a:t>
            </a:r>
            <a:r>
              <a:rPr lang="es-MX" sz="1800" dirty="0">
                <a:latin typeface="Comic Sans MS" panose="030F0702030302020204" pitchFamily="66" charset="0"/>
              </a:rPr>
              <a:t> de dividir dos valores diferentes.</a:t>
            </a:r>
          </a:p>
          <a:p>
            <a:pPr>
              <a:defRPr/>
            </a:pPr>
            <a:r>
              <a:rPr lang="es-MX" sz="1800" dirty="0">
                <a:latin typeface="Comic Sans MS" panose="030F0702030302020204" pitchFamily="66" charset="0"/>
              </a:rPr>
              <a:t>Su expresión simbólica es </a:t>
            </a:r>
            <a:r>
              <a:rPr lang="es-MX" sz="1800" dirty="0">
                <a:solidFill>
                  <a:schemeClr val="accent1"/>
                </a:solidFill>
                <a:effectLst>
                  <a:outerShdw blurRad="38100" dist="38100" dir="2700000" algn="tl">
                    <a:srgbClr val="FFFFFF"/>
                  </a:outerShdw>
                </a:effectLst>
                <a:latin typeface="Comic Sans MS" panose="030F0702030302020204" pitchFamily="66" charset="0"/>
              </a:rPr>
              <a:t>Razón</a:t>
            </a:r>
            <a:r>
              <a:rPr lang="es-MX" sz="1800" dirty="0">
                <a:latin typeface="Comic Sans MS" panose="030F0702030302020204" pitchFamily="66" charset="0"/>
              </a:rPr>
              <a:t> </a:t>
            </a:r>
            <a:r>
              <a:rPr lang="es-MX" sz="1800" dirty="0">
                <a:solidFill>
                  <a:schemeClr val="accent1"/>
                </a:solidFill>
                <a:effectLst>
                  <a:outerShdw blurRad="38100" dist="38100" dir="2700000" algn="tl">
                    <a:srgbClr val="FFFFFF"/>
                  </a:outerShdw>
                </a:effectLst>
                <a:latin typeface="Comic Sans MS" panose="030F0702030302020204" pitchFamily="66" charset="0"/>
              </a:rPr>
              <a:t>=</a:t>
            </a:r>
            <a:r>
              <a:rPr lang="es-MX" sz="1800" dirty="0">
                <a:latin typeface="Comic Sans MS" panose="030F0702030302020204" pitchFamily="66" charset="0"/>
              </a:rPr>
              <a:t> </a:t>
            </a:r>
            <a:r>
              <a:rPr lang="es-MX" sz="1800" dirty="0">
                <a:solidFill>
                  <a:schemeClr val="accent1"/>
                </a:solidFill>
                <a:effectLst>
                  <a:outerShdw blurRad="38100" dist="38100" dir="2700000" algn="tl">
                    <a:srgbClr val="FFFFFF"/>
                  </a:outerShdw>
                </a:effectLst>
                <a:latin typeface="Comic Sans MS" panose="030F0702030302020204" pitchFamily="66" charset="0"/>
              </a:rPr>
              <a:t>a/b.</a:t>
            </a:r>
          </a:p>
          <a:p>
            <a:pPr marL="0" indent="0">
              <a:buNone/>
              <a:defRPr/>
            </a:pPr>
            <a:endParaRPr lang="es-MX" sz="1800" dirty="0">
              <a:solidFill>
                <a:schemeClr val="accent1"/>
              </a:solidFill>
              <a:effectLst>
                <a:outerShdw blurRad="38100" dist="38100" dir="2700000" algn="tl">
                  <a:srgbClr val="FFFFFF"/>
                </a:outerShdw>
              </a:effectLst>
              <a:latin typeface="Comic Sans MS" panose="030F0702030302020204" pitchFamily="66" charset="0"/>
            </a:endParaRPr>
          </a:p>
          <a:p>
            <a:pPr>
              <a:defRPr/>
            </a:pPr>
            <a:r>
              <a:rPr lang="es-MX" sz="1800" dirty="0">
                <a:solidFill>
                  <a:schemeClr val="accent1"/>
                </a:solidFill>
                <a:effectLst>
                  <a:outerShdw blurRad="38100" dist="38100" dir="2700000" algn="tl">
                    <a:srgbClr val="FFFFFF"/>
                  </a:outerShdw>
                </a:effectLst>
                <a:latin typeface="Comic Sans MS" panose="030F0702030302020204" pitchFamily="66" charset="0"/>
              </a:rPr>
              <a:t>Ejemplos: </a:t>
            </a:r>
          </a:p>
          <a:p>
            <a:pPr>
              <a:defRPr/>
            </a:pPr>
            <a:endParaRPr lang="es-MX" sz="1800" dirty="0">
              <a:solidFill>
                <a:schemeClr val="accent1"/>
              </a:solidFill>
              <a:effectLst>
                <a:outerShdw blurRad="38100" dist="38100" dir="2700000" algn="tl">
                  <a:srgbClr val="FFFFFF"/>
                </a:outerShdw>
              </a:effectLst>
              <a:latin typeface="Comic Sans MS" panose="030F0702030302020204" pitchFamily="66" charset="0"/>
            </a:endParaRPr>
          </a:p>
          <a:p>
            <a:pPr lvl="1">
              <a:defRPr/>
            </a:pPr>
            <a:r>
              <a:rPr lang="es-MX" sz="1800" dirty="0">
                <a:latin typeface="Comic Sans MS" panose="030F0702030302020204" pitchFamily="66" charset="0"/>
              </a:rPr>
              <a:t>Índice de Masculinidad: </a:t>
            </a:r>
            <a:r>
              <a:rPr lang="es-MX" sz="1800" u="sng" dirty="0">
                <a:latin typeface="Comic Sans MS" panose="030F0702030302020204" pitchFamily="66" charset="0"/>
              </a:rPr>
              <a:t>Total de Hombres</a:t>
            </a:r>
            <a:r>
              <a:rPr lang="es-MX" sz="1800" dirty="0">
                <a:latin typeface="Comic Sans MS" panose="030F0702030302020204" pitchFamily="66" charset="0"/>
              </a:rPr>
              <a:t>  x 100</a:t>
            </a:r>
          </a:p>
          <a:p>
            <a:pPr lvl="1">
              <a:buFont typeface="Wingdings" panose="05000000000000000000" pitchFamily="2" charset="2"/>
              <a:buNone/>
              <a:defRPr/>
            </a:pPr>
            <a:r>
              <a:rPr lang="es-MX" sz="1800" dirty="0">
                <a:latin typeface="Comic Sans MS" panose="030F0702030302020204" pitchFamily="66" charset="0"/>
              </a:rPr>
              <a:t>				        Total de Mujeres</a:t>
            </a:r>
          </a:p>
          <a:p>
            <a:pPr lvl="1">
              <a:buFont typeface="Wingdings" panose="05000000000000000000" pitchFamily="2" charset="2"/>
              <a:buNone/>
              <a:defRPr/>
            </a:pPr>
            <a:endParaRPr lang="es-MX" sz="1800" dirty="0">
              <a:latin typeface="Comic Sans MS" panose="030F0702030302020204" pitchFamily="66" charset="0"/>
            </a:endParaRPr>
          </a:p>
          <a:p>
            <a:pPr lvl="1">
              <a:defRPr/>
            </a:pPr>
            <a:r>
              <a:rPr lang="es-MX" sz="1800" dirty="0">
                <a:latin typeface="Comic Sans MS" panose="030F0702030302020204" pitchFamily="66" charset="0"/>
              </a:rPr>
              <a:t>Índice de Feminidad: </a:t>
            </a:r>
            <a:r>
              <a:rPr lang="es-MX" sz="1800" u="sng" dirty="0">
                <a:latin typeface="Comic Sans MS" panose="030F0702030302020204" pitchFamily="66" charset="0"/>
              </a:rPr>
              <a:t>Total de Mujeres </a:t>
            </a:r>
            <a:r>
              <a:rPr lang="es-MX" sz="1800" dirty="0">
                <a:latin typeface="Comic Sans MS" panose="030F0702030302020204" pitchFamily="66" charset="0"/>
              </a:rPr>
              <a:t>  x 100</a:t>
            </a:r>
          </a:p>
          <a:p>
            <a:pPr lvl="1">
              <a:buFont typeface="Wingdings" panose="05000000000000000000" pitchFamily="2" charset="2"/>
              <a:buNone/>
              <a:defRPr/>
            </a:pPr>
            <a:r>
              <a:rPr lang="es-MX" sz="1800" dirty="0">
                <a:latin typeface="Comic Sans MS" panose="030F0702030302020204" pitchFamily="66" charset="0"/>
              </a:rPr>
              <a:t>				     Total de Hombres</a:t>
            </a:r>
          </a:p>
          <a:p>
            <a:pPr lvl="1">
              <a:buFont typeface="Wingdings" panose="05000000000000000000" pitchFamily="2" charset="2"/>
              <a:buNone/>
              <a:defRPr/>
            </a:pPr>
            <a:endParaRPr lang="es-ES" sz="1800" dirty="0"/>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961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714612" y="1428736"/>
            <a:ext cx="5170370" cy="1828800"/>
          </a:xfrm>
        </p:spPr>
        <p:txBody>
          <a:bodyPr/>
          <a:lstStyle/>
          <a:p>
            <a:r>
              <a:rPr lang="es-PE" dirty="0">
                <a:latin typeface="Gill Sans Ultra Bold Condensed" pitchFamily="34" charset="0"/>
              </a:rPr>
              <a:t>MEDICIONES EN EPIDEMIOLOGIA</a:t>
            </a:r>
          </a:p>
        </p:txBody>
      </p:sp>
      <p:pic>
        <p:nvPicPr>
          <p:cNvPr id="3" name="Picture 2" descr="http://www.hablandodesigs.com/wordpress/wp-content/uploads/2006/11/51045-30.png"/>
          <p:cNvPicPr>
            <a:picLocks noChangeAspect="1" noChangeArrowheads="1"/>
          </p:cNvPicPr>
          <p:nvPr/>
        </p:nvPicPr>
        <p:blipFill>
          <a:blip r:embed="rId2"/>
          <a:srcRect/>
          <a:stretch>
            <a:fillRect/>
          </a:stretch>
        </p:blipFill>
        <p:spPr bwMode="auto">
          <a:xfrm>
            <a:off x="1907704" y="3404984"/>
            <a:ext cx="5328592" cy="3517922"/>
          </a:xfrm>
          <a:prstGeom prst="rect">
            <a:avLst/>
          </a:prstGeom>
          <a:noFill/>
        </p:spPr>
      </p:pic>
    </p:spTree>
    <p:extLst>
      <p:ext uri="{BB962C8B-B14F-4D97-AF65-F5344CB8AC3E}">
        <p14:creationId xmlns:p14="http://schemas.microsoft.com/office/powerpoint/2010/main" val="2851572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27496" y="941611"/>
            <a:ext cx="6858000" cy="347240"/>
          </a:xfrm>
          <a:prstGeom prst="rect">
            <a:avLst/>
          </a:prstGeom>
        </p:spPr>
        <p:txBody>
          <a:bodyPr lIns="69056" tIns="34529" rIns="69056" bIns="3452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DISTRIBUCION PROPORCIONAL</a:t>
            </a:r>
          </a:p>
        </p:txBody>
      </p:sp>
      <p:sp>
        <p:nvSpPr>
          <p:cNvPr id="3" name="Rectangle 3"/>
          <p:cNvSpPr txBox="1">
            <a:spLocks noChangeArrowheads="1"/>
          </p:cNvSpPr>
          <p:nvPr/>
        </p:nvSpPr>
        <p:spPr>
          <a:xfrm>
            <a:off x="1061372" y="4177189"/>
            <a:ext cx="7668173" cy="1567472"/>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241" indent="-401241">
              <a:buNone/>
            </a:pPr>
            <a:r>
              <a:rPr lang="es-ES_tradnl" sz="1800" dirty="0">
                <a:latin typeface="Comic Sans MS" panose="030F0702030302020204" pitchFamily="66" charset="0"/>
              </a:rPr>
              <a:t>X = Número de eventos o personas, etc. que conforman una  categoría o subgrupo en particular, perteneciente a un grupo mayor.</a:t>
            </a:r>
          </a:p>
          <a:p>
            <a:pPr marL="401241" indent="-401241">
              <a:buNone/>
            </a:pPr>
            <a:r>
              <a:rPr lang="es-ES_tradnl" sz="1800" dirty="0">
                <a:latin typeface="Comic Sans MS" panose="030F0702030302020204" pitchFamily="66" charset="0"/>
              </a:rPr>
              <a:t>Y =  Número total de eventos o personas, etc. presentes en  todas las categorías de una serie de datos en particular.</a:t>
            </a:r>
          </a:p>
          <a:p>
            <a:pPr marL="401241" indent="-401241">
              <a:buNone/>
            </a:pPr>
            <a:r>
              <a:rPr lang="es-ES_tradnl" sz="1800" dirty="0">
                <a:latin typeface="Comic Sans MS" panose="030F0702030302020204" pitchFamily="66" charset="0"/>
              </a:rPr>
              <a:t>K =	Siempre es igual </a:t>
            </a:r>
            <a:r>
              <a:rPr lang="es-ES_tradnl" sz="1800" dirty="0">
                <a:highlight>
                  <a:srgbClr val="00FF00"/>
                </a:highlight>
                <a:latin typeface="Comic Sans MS" panose="030F0702030302020204" pitchFamily="66" charset="0"/>
              </a:rPr>
              <a:t>a 1OO</a:t>
            </a:r>
            <a:r>
              <a:rPr lang="es-ES_tradnl" sz="1800" dirty="0">
                <a:latin typeface="Comic Sans MS" panose="030F0702030302020204" pitchFamily="66" charset="0"/>
              </a:rPr>
              <a:t>.</a:t>
            </a:r>
          </a:p>
        </p:txBody>
      </p:sp>
      <p:sp>
        <p:nvSpPr>
          <p:cNvPr id="4" name="Text Box 8"/>
          <p:cNvSpPr txBox="1">
            <a:spLocks noChangeArrowheads="1"/>
          </p:cNvSpPr>
          <p:nvPr/>
        </p:nvSpPr>
        <p:spPr bwMode="auto">
          <a:xfrm>
            <a:off x="977405" y="1397199"/>
            <a:ext cx="7836109" cy="1477328"/>
          </a:xfrm>
          <a:prstGeom prst="rect">
            <a:avLst/>
          </a:prstGeom>
          <a:noFill/>
          <a:ln w="9525">
            <a:noFill/>
            <a:miter lim="800000"/>
            <a:headEnd/>
            <a:tailEnd/>
          </a:ln>
        </p:spPr>
        <p:txBody>
          <a:bodyPr wrap="square">
            <a:spAutoFit/>
          </a:bodyPr>
          <a:lstStyle/>
          <a:p>
            <a:r>
              <a:rPr lang="es-ES_tradnl" dirty="0">
                <a:latin typeface="Comic Sans MS" panose="030F0702030302020204" pitchFamily="66" charset="0"/>
              </a:rPr>
              <a:t>Es el porcentaje o proporción de eventos que ocurren en una de las categorías (o subgrupos), del número total de eventos de una serie de datos. </a:t>
            </a:r>
          </a:p>
          <a:p>
            <a:r>
              <a:rPr lang="es-ES_tradnl" dirty="0">
                <a:latin typeface="Comic Sans MS" panose="030F0702030302020204" pitchFamily="66" charset="0"/>
              </a:rPr>
              <a:t>El numerador es siempre parte del denominador,  y el valor de la </a:t>
            </a:r>
          </a:p>
          <a:p>
            <a:r>
              <a:rPr lang="es-ES_tradnl" dirty="0">
                <a:latin typeface="Comic Sans MS" panose="030F0702030302020204" pitchFamily="66" charset="0"/>
              </a:rPr>
              <a:t>proporción es siempre menor que la unidad.</a:t>
            </a:r>
          </a:p>
        </p:txBody>
      </p:sp>
      <p:grpSp>
        <p:nvGrpSpPr>
          <p:cNvPr id="5" name="Group 12"/>
          <p:cNvGrpSpPr>
            <a:grpSpLocks/>
          </p:cNvGrpSpPr>
          <p:nvPr/>
        </p:nvGrpSpPr>
        <p:grpSpPr bwMode="auto">
          <a:xfrm>
            <a:off x="2691154" y="3064803"/>
            <a:ext cx="3618310" cy="902494"/>
            <a:chOff x="1292" y="2024"/>
            <a:chExt cx="3039" cy="758"/>
          </a:xfrm>
        </p:grpSpPr>
        <p:sp>
          <p:nvSpPr>
            <p:cNvPr id="6" name="Rectangle 10"/>
            <p:cNvSpPr>
              <a:spLocks noChangeArrowheads="1"/>
            </p:cNvSpPr>
            <p:nvPr/>
          </p:nvSpPr>
          <p:spPr bwMode="auto">
            <a:xfrm>
              <a:off x="1292" y="2024"/>
              <a:ext cx="3039" cy="75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8100" cmpd="dbl">
              <a:solidFill>
                <a:schemeClr val="tx1"/>
              </a:solidFill>
              <a:miter lim="800000"/>
              <a:headEnd/>
              <a:tailEnd/>
            </a:ln>
          </p:spPr>
          <p:txBody>
            <a:bodyPr wrap="none" anchor="ctr"/>
            <a:lstStyle/>
            <a:p>
              <a:pPr algn="ctr"/>
              <a:r>
                <a:rPr lang="es-ES_tradnl" b="1" dirty="0">
                  <a:latin typeface="Franklin Gothic Medium" pitchFamily="34" charset="0"/>
                </a:rPr>
                <a:t>(%)  proporción</a:t>
              </a:r>
              <a:r>
                <a:rPr lang="es-ES_tradnl" dirty="0">
                  <a:latin typeface="Franklin Gothic Medium" pitchFamily="34" charset="0"/>
                </a:rPr>
                <a:t>      </a:t>
              </a:r>
              <a:r>
                <a:rPr lang="es-ES_tradnl" b="1" dirty="0">
                  <a:latin typeface="Franklin Gothic Medium" pitchFamily="34" charset="0"/>
                </a:rPr>
                <a:t>=  X     </a:t>
              </a:r>
              <a:r>
                <a:rPr lang="es-ES_tradnl" b="1" dirty="0" err="1">
                  <a:latin typeface="Franklin Gothic Medium" pitchFamily="34" charset="0"/>
                </a:rPr>
                <a:t>x</a:t>
              </a:r>
              <a:r>
                <a:rPr lang="es-ES_tradnl" b="1" dirty="0">
                  <a:latin typeface="Franklin Gothic Medium" pitchFamily="34" charset="0"/>
                </a:rPr>
                <a:t>    K</a:t>
              </a:r>
            </a:p>
            <a:p>
              <a:pPr algn="ctr"/>
              <a:r>
                <a:rPr lang="es-ES_tradnl" dirty="0">
                  <a:latin typeface="Franklin Gothic Medium" pitchFamily="34" charset="0"/>
                </a:rPr>
                <a:t>                        </a:t>
              </a:r>
              <a:r>
                <a:rPr lang="es-ES_tradnl" b="1" dirty="0">
                  <a:latin typeface="Franklin Gothic Medium" pitchFamily="34" charset="0"/>
                </a:rPr>
                <a:t>Y</a:t>
              </a:r>
              <a:endParaRPr lang="es-ES_tradnl" dirty="0">
                <a:latin typeface="Franklin Gothic Medium" pitchFamily="34" charset="0"/>
              </a:endParaRPr>
            </a:p>
          </p:txBody>
        </p:sp>
        <p:sp>
          <p:nvSpPr>
            <p:cNvPr id="7" name="Line 11"/>
            <p:cNvSpPr>
              <a:spLocks noChangeShapeType="1"/>
            </p:cNvSpPr>
            <p:nvPr/>
          </p:nvSpPr>
          <p:spPr bwMode="auto">
            <a:xfrm>
              <a:off x="3243" y="2387"/>
              <a:ext cx="272" cy="0"/>
            </a:xfrm>
            <a:prstGeom prst="line">
              <a:avLst/>
            </a:prstGeom>
            <a:noFill/>
            <a:ln w="28575">
              <a:solidFill>
                <a:schemeClr val="tx1"/>
              </a:solidFill>
              <a:round/>
              <a:headEnd/>
              <a:tailEnd/>
            </a:ln>
            <a:effectLst/>
          </p:spPr>
          <p:txBody>
            <a:bodyPr wrap="none"/>
            <a:lstStyle/>
            <a:p>
              <a:pPr>
                <a:defRPr/>
              </a:pPr>
              <a:endParaRPr lang="es-ES" sz="1350"/>
            </a:p>
          </p:txBody>
        </p:sp>
      </p:grpSp>
      <p:sp>
        <p:nvSpPr>
          <p:cNvPr id="8" name="Rectángulo 7"/>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16572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71340" y="952773"/>
            <a:ext cx="5244603" cy="540544"/>
          </a:xfrm>
          <a:prstGeom prst="rect">
            <a:avLst/>
          </a:prstGeom>
        </p:spPr>
        <p:txBody>
          <a:bodyPr lIns="69056" tIns="34529" rIns="69056" bIns="3452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dirty="0">
                <a:solidFill>
                  <a:srgbClr val="990000"/>
                </a:solidFill>
                <a:latin typeface="Comic Sans MS" panose="030F0702030302020204" pitchFamily="66" charset="0"/>
              </a:rPr>
              <a:t>DISTRIBUCION PROPORCIONAL</a:t>
            </a:r>
          </a:p>
        </p:txBody>
      </p:sp>
      <p:sp>
        <p:nvSpPr>
          <p:cNvPr id="3" name="Rectangle 3"/>
          <p:cNvSpPr txBox="1">
            <a:spLocks noChangeArrowheads="1"/>
          </p:cNvSpPr>
          <p:nvPr/>
        </p:nvSpPr>
        <p:spPr>
          <a:xfrm>
            <a:off x="1068050" y="1412355"/>
            <a:ext cx="7802380" cy="3169050"/>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900"/>
              </a:spcBef>
              <a:buClr>
                <a:srgbClr val="990000"/>
              </a:buClr>
            </a:pPr>
            <a:r>
              <a:rPr lang="es-ES_tradnl" sz="1800" dirty="0">
                <a:latin typeface="Comic Sans MS" panose="030F0702030302020204" pitchFamily="66" charset="0"/>
              </a:rPr>
              <a:t>Comúnmente es usada en situaciones donde no es posible calcular una tasa de incidencia; sin embargo ésta </a:t>
            </a:r>
            <a:r>
              <a:rPr lang="es-ES_tradnl" sz="1800" u="sng" dirty="0">
                <a:solidFill>
                  <a:srgbClr val="993300"/>
                </a:solidFill>
                <a:latin typeface="Comic Sans MS" panose="030F0702030302020204" pitchFamily="66" charset="0"/>
              </a:rPr>
              <a:t>no es una tasa</a:t>
            </a:r>
            <a:r>
              <a:rPr lang="es-ES_tradnl" sz="1800" dirty="0">
                <a:latin typeface="Comic Sans MS" panose="030F0702030302020204" pitchFamily="66" charset="0"/>
              </a:rPr>
              <a:t> y por lo tanto no puede ser interpretada  como una estimación del riesgo de exposición o infección.</a:t>
            </a:r>
          </a:p>
          <a:p>
            <a:pPr marL="0" indent="0">
              <a:lnSpc>
                <a:spcPct val="100000"/>
              </a:lnSpc>
              <a:spcBef>
                <a:spcPts val="900"/>
              </a:spcBef>
              <a:buClr>
                <a:srgbClr val="990000"/>
              </a:buClr>
            </a:pPr>
            <a:r>
              <a:rPr lang="es-ES_tradnl" sz="1800" dirty="0">
                <a:latin typeface="Comic Sans MS" panose="030F0702030302020204" pitchFamily="66" charset="0"/>
              </a:rPr>
              <a:t>Los diversos porcentajes en una serie de datos pueden y deben ser sumados para todas las categorías de la serie, y el total debe ser 100%.  Las tasas </a:t>
            </a:r>
            <a:r>
              <a:rPr lang="es-ES_tradnl" sz="1800" u="sng" dirty="0">
                <a:solidFill>
                  <a:srgbClr val="993300"/>
                </a:solidFill>
                <a:latin typeface="Comic Sans MS" panose="030F0702030302020204" pitchFamily="66" charset="0"/>
              </a:rPr>
              <a:t>no pueden ser</a:t>
            </a:r>
            <a:r>
              <a:rPr lang="es-ES_tradnl" sz="1800" dirty="0">
                <a:latin typeface="Comic Sans MS" panose="030F0702030302020204" pitchFamily="66" charset="0"/>
              </a:rPr>
              <a:t> totalizadas en forma similar.</a:t>
            </a:r>
          </a:p>
          <a:p>
            <a:pPr marL="0" indent="0">
              <a:lnSpc>
                <a:spcPct val="100000"/>
              </a:lnSpc>
              <a:spcBef>
                <a:spcPts val="900"/>
              </a:spcBef>
              <a:buClr>
                <a:srgbClr val="990000"/>
              </a:buClr>
            </a:pPr>
            <a:r>
              <a:rPr lang="es-ES_tradnl" sz="1800" dirty="0">
                <a:solidFill>
                  <a:srgbClr val="993300"/>
                </a:solidFill>
                <a:latin typeface="Comic Sans MS" panose="030F0702030302020204" pitchFamily="66" charset="0"/>
              </a:rPr>
              <a:t>Ejemplo :</a:t>
            </a:r>
            <a:r>
              <a:rPr lang="es-ES_tradnl" sz="1800" dirty="0">
                <a:latin typeface="Comic Sans MS" panose="030F0702030302020204" pitchFamily="66" charset="0"/>
              </a:rPr>
              <a:t>   En un brote </a:t>
            </a:r>
            <a:r>
              <a:rPr lang="es-ES_tradnl" sz="1800" dirty="0" err="1">
                <a:latin typeface="Comic Sans MS" panose="030F0702030302020204" pitchFamily="66" charset="0"/>
              </a:rPr>
              <a:t>Covid</a:t>
            </a:r>
            <a:r>
              <a:rPr lang="es-ES_tradnl" sz="1800" dirty="0">
                <a:latin typeface="Comic Sans MS" panose="030F0702030302020204" pitchFamily="66" charset="0"/>
              </a:rPr>
              <a:t>, con 26 casos de una enfermedad  "X",  7  fueron mujeres y 19 fueron hombres.  </a:t>
            </a:r>
          </a:p>
          <a:p>
            <a:pPr marL="0" indent="0">
              <a:lnSpc>
                <a:spcPct val="100000"/>
              </a:lnSpc>
              <a:spcBef>
                <a:spcPts val="900"/>
              </a:spcBef>
              <a:buClr>
                <a:srgbClr val="990000"/>
              </a:buClr>
              <a:buNone/>
            </a:pPr>
            <a:r>
              <a:rPr lang="es-ES_tradnl" sz="1800" dirty="0">
                <a:solidFill>
                  <a:srgbClr val="993300"/>
                </a:solidFill>
                <a:latin typeface="Comic Sans MS" panose="030F0702030302020204" pitchFamily="66" charset="0"/>
              </a:rPr>
              <a:t>¿Cuál es la distribución proporcional de los </a:t>
            </a:r>
            <a:r>
              <a:rPr lang="es-ES_tradnl" sz="1800" u="sng" dirty="0">
                <a:solidFill>
                  <a:srgbClr val="993300"/>
                </a:solidFill>
                <a:latin typeface="Comic Sans MS" panose="030F0702030302020204" pitchFamily="66" charset="0"/>
              </a:rPr>
              <a:t>casos según el sexo</a:t>
            </a:r>
            <a:r>
              <a:rPr lang="es-ES_tradnl" sz="1800" dirty="0">
                <a:solidFill>
                  <a:srgbClr val="993300"/>
                </a:solidFill>
                <a:latin typeface="Comic Sans MS" panose="030F0702030302020204" pitchFamily="66" charset="0"/>
              </a:rPr>
              <a:t>?.</a:t>
            </a:r>
            <a:r>
              <a:rPr lang="es-ES_tradnl" sz="1800" dirty="0">
                <a:latin typeface="Comic Sans MS" panose="030F0702030302020204" pitchFamily="66" charset="0"/>
              </a:rPr>
              <a:t>        </a:t>
            </a:r>
            <a:r>
              <a:rPr lang="es-ES_tradnl" sz="2100" b="1" dirty="0">
                <a:latin typeface="Arial Narrow" pitchFamily="34" charset="0"/>
              </a:rPr>
              <a:t>		</a:t>
            </a:r>
          </a:p>
        </p:txBody>
      </p:sp>
      <p:grpSp>
        <p:nvGrpSpPr>
          <p:cNvPr id="4" name="Group 4"/>
          <p:cNvGrpSpPr>
            <a:grpSpLocks/>
          </p:cNvGrpSpPr>
          <p:nvPr/>
        </p:nvGrpSpPr>
        <p:grpSpPr bwMode="auto">
          <a:xfrm>
            <a:off x="1322365" y="4915668"/>
            <a:ext cx="7293749" cy="702469"/>
            <a:chOff x="204" y="3475"/>
            <a:chExt cx="5352" cy="590"/>
          </a:xfrm>
        </p:grpSpPr>
        <p:sp>
          <p:nvSpPr>
            <p:cNvPr id="5" name="Rectangle 5"/>
            <p:cNvSpPr>
              <a:spLocks noChangeArrowheads="1"/>
            </p:cNvSpPr>
            <p:nvPr/>
          </p:nvSpPr>
          <p:spPr bwMode="auto">
            <a:xfrm>
              <a:off x="204" y="3475"/>
              <a:ext cx="1905" cy="590"/>
            </a:xfrm>
            <a:prstGeom prst="rect">
              <a:avLst/>
            </a:prstGeom>
            <a:solidFill>
              <a:schemeClr val="accent1"/>
            </a:solidFill>
            <a:ln w="28575">
              <a:solidFill>
                <a:schemeClr val="tx1"/>
              </a:solidFill>
              <a:miter lim="800000"/>
              <a:headEnd/>
              <a:tailEnd/>
            </a:ln>
          </p:spPr>
          <p:txBody>
            <a:bodyPr wrap="none" anchor="ctr"/>
            <a:lstStyle/>
            <a:p>
              <a:pPr algn="ctr"/>
              <a:r>
                <a:rPr lang="es-ES_tradnl" sz="1500" b="1" u="sng" dirty="0">
                  <a:latin typeface="Arial Narrow" pitchFamily="34" charset="0"/>
                </a:rPr>
                <a:t>% Mujeres</a:t>
              </a:r>
              <a:r>
                <a:rPr lang="es-ES_tradnl" sz="1500" b="1" dirty="0">
                  <a:latin typeface="Arial Narrow" pitchFamily="34" charset="0"/>
                </a:rPr>
                <a:t> =  7  x 100 = 27 %</a:t>
              </a:r>
            </a:p>
            <a:p>
              <a:pPr algn="ctr"/>
              <a:r>
                <a:rPr lang="es-ES_tradnl" sz="1500" b="1" dirty="0">
                  <a:latin typeface="Arial Narrow" pitchFamily="34" charset="0"/>
                </a:rPr>
                <a:t>26</a:t>
              </a:r>
            </a:p>
          </p:txBody>
        </p:sp>
        <p:sp>
          <p:nvSpPr>
            <p:cNvPr id="6" name="Rectangle 6"/>
            <p:cNvSpPr>
              <a:spLocks noChangeArrowheads="1"/>
            </p:cNvSpPr>
            <p:nvPr/>
          </p:nvSpPr>
          <p:spPr bwMode="auto">
            <a:xfrm>
              <a:off x="2109" y="3475"/>
              <a:ext cx="1996" cy="590"/>
            </a:xfrm>
            <a:prstGeom prst="rect">
              <a:avLst/>
            </a:prstGeom>
            <a:solidFill>
              <a:schemeClr val="accent1"/>
            </a:solidFill>
            <a:ln w="28575">
              <a:solidFill>
                <a:schemeClr val="tx1"/>
              </a:solidFill>
              <a:miter lim="800000"/>
              <a:headEnd/>
              <a:tailEnd/>
            </a:ln>
          </p:spPr>
          <p:txBody>
            <a:bodyPr wrap="none" anchor="ctr"/>
            <a:lstStyle/>
            <a:p>
              <a:pPr algn="ctr">
                <a:spcBef>
                  <a:spcPct val="20000"/>
                </a:spcBef>
                <a:buClr>
                  <a:schemeClr val="hlink"/>
                </a:buClr>
                <a:buSzPct val="60000"/>
                <a:buFont typeface="Wingdings" pitchFamily="2" charset="2"/>
                <a:buNone/>
              </a:pPr>
              <a:endParaRPr lang="es-ES_tradnl" sz="225" b="1" dirty="0"/>
            </a:p>
            <a:p>
              <a:pPr algn="ctr">
                <a:spcBef>
                  <a:spcPct val="20000"/>
                </a:spcBef>
                <a:buClr>
                  <a:schemeClr val="hlink"/>
                </a:buClr>
                <a:buSzPct val="60000"/>
                <a:buFont typeface="Wingdings" pitchFamily="2" charset="2"/>
                <a:buNone/>
              </a:pPr>
              <a:r>
                <a:rPr lang="es-ES_tradnl" sz="1500" b="1" u="sng" dirty="0">
                  <a:latin typeface="Arial Narrow" pitchFamily="34" charset="0"/>
                </a:rPr>
                <a:t>% Hombres</a:t>
              </a:r>
              <a:r>
                <a:rPr lang="es-ES_tradnl" sz="1500" b="1" dirty="0">
                  <a:latin typeface="Arial Narrow" pitchFamily="34" charset="0"/>
                </a:rPr>
                <a:t> = 19  x 100 = 73 %</a:t>
              </a:r>
            </a:p>
            <a:p>
              <a:pPr algn="ctr">
                <a:spcBef>
                  <a:spcPct val="20000"/>
                </a:spcBef>
                <a:buClr>
                  <a:schemeClr val="hlink"/>
                </a:buClr>
                <a:buSzPct val="60000"/>
                <a:buFont typeface="Wingdings" pitchFamily="2" charset="2"/>
                <a:buNone/>
              </a:pPr>
              <a:r>
                <a:rPr lang="es-ES_tradnl" sz="1500" b="1" dirty="0">
                  <a:latin typeface="Arial Narrow" pitchFamily="34" charset="0"/>
                </a:rPr>
                <a:t> 26</a:t>
              </a:r>
              <a:endParaRPr lang="es-ES_tradnl" sz="1500" dirty="0">
                <a:latin typeface="Arial Narrow" pitchFamily="34" charset="0"/>
              </a:endParaRPr>
            </a:p>
          </p:txBody>
        </p:sp>
        <p:sp>
          <p:nvSpPr>
            <p:cNvPr id="7" name="Rectangle 7"/>
            <p:cNvSpPr>
              <a:spLocks noChangeArrowheads="1"/>
            </p:cNvSpPr>
            <p:nvPr/>
          </p:nvSpPr>
          <p:spPr bwMode="auto">
            <a:xfrm>
              <a:off x="4105" y="3475"/>
              <a:ext cx="1451" cy="590"/>
            </a:xfrm>
            <a:prstGeom prst="rect">
              <a:avLst/>
            </a:prstGeom>
            <a:solidFill>
              <a:schemeClr val="accent1"/>
            </a:solidFill>
            <a:ln w="28575">
              <a:solidFill>
                <a:schemeClr val="tx1"/>
              </a:solidFill>
              <a:miter lim="800000"/>
              <a:headEnd/>
              <a:tailEnd/>
            </a:ln>
          </p:spPr>
          <p:txBody>
            <a:bodyPr wrap="none" anchor="ctr"/>
            <a:lstStyle/>
            <a:p>
              <a:pPr algn="ctr"/>
              <a:r>
                <a:rPr lang="es-ES_tradnl" sz="1500" b="1" dirty="0">
                  <a:latin typeface="Arial Narrow" pitchFamily="34" charset="0"/>
                </a:rPr>
                <a:t>27% + 73% = 100 %</a:t>
              </a:r>
            </a:p>
          </p:txBody>
        </p:sp>
        <p:sp>
          <p:nvSpPr>
            <p:cNvPr id="8" name="Line 8"/>
            <p:cNvSpPr>
              <a:spLocks noChangeShapeType="1"/>
            </p:cNvSpPr>
            <p:nvPr/>
          </p:nvSpPr>
          <p:spPr bwMode="auto">
            <a:xfrm>
              <a:off x="1066" y="3793"/>
              <a:ext cx="181" cy="0"/>
            </a:xfrm>
            <a:prstGeom prst="line">
              <a:avLst/>
            </a:prstGeom>
            <a:noFill/>
            <a:ln w="19050">
              <a:solidFill>
                <a:schemeClr val="tx1"/>
              </a:solidFill>
              <a:round/>
              <a:headEnd/>
              <a:tailEnd/>
            </a:ln>
            <a:effectLst/>
          </p:spPr>
          <p:txBody>
            <a:bodyPr wrap="none"/>
            <a:lstStyle/>
            <a:p>
              <a:pPr>
                <a:defRPr/>
              </a:pPr>
              <a:endParaRPr lang="es-ES" sz="1350"/>
            </a:p>
          </p:txBody>
        </p:sp>
        <p:sp>
          <p:nvSpPr>
            <p:cNvPr id="9" name="Line 9"/>
            <p:cNvSpPr>
              <a:spLocks noChangeShapeType="1"/>
            </p:cNvSpPr>
            <p:nvPr/>
          </p:nvSpPr>
          <p:spPr bwMode="auto">
            <a:xfrm>
              <a:off x="3016" y="3793"/>
              <a:ext cx="227" cy="0"/>
            </a:xfrm>
            <a:prstGeom prst="line">
              <a:avLst/>
            </a:prstGeom>
            <a:noFill/>
            <a:ln w="19050">
              <a:solidFill>
                <a:schemeClr val="tx1"/>
              </a:solidFill>
              <a:round/>
              <a:headEnd/>
              <a:tailEnd/>
            </a:ln>
            <a:effectLst/>
          </p:spPr>
          <p:txBody>
            <a:bodyPr wrap="none"/>
            <a:lstStyle/>
            <a:p>
              <a:pPr>
                <a:defRPr/>
              </a:pPr>
              <a:endParaRPr lang="es-ES" sz="1350"/>
            </a:p>
          </p:txBody>
        </p:sp>
      </p:grpSp>
      <p:sp>
        <p:nvSpPr>
          <p:cNvPr id="10" name="Rectángulo 9"/>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13761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09944" y="1143795"/>
            <a:ext cx="3258000" cy="584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MX" sz="2400" b="1" dirty="0">
                <a:solidFill>
                  <a:schemeClr val="accent2">
                    <a:lumMod val="75000"/>
                  </a:schemeClr>
                </a:solidFill>
                <a:latin typeface="Comic Sans MS" panose="030F0702030302020204" pitchFamily="66" charset="0"/>
              </a:rPr>
              <a:t>PROPORCIONES</a:t>
            </a:r>
            <a:endParaRPr lang="es-ES" sz="2400" b="1" dirty="0">
              <a:solidFill>
                <a:schemeClr val="accent2">
                  <a:lumMod val="75000"/>
                </a:schemeClr>
              </a:solidFill>
              <a:latin typeface="Comic Sans MS" panose="030F0702030302020204" pitchFamily="66" charset="0"/>
            </a:endParaRPr>
          </a:p>
        </p:txBody>
      </p:sp>
      <p:sp>
        <p:nvSpPr>
          <p:cNvPr id="3" name="Rectangle 3"/>
          <p:cNvSpPr txBox="1">
            <a:spLocks noChangeArrowheads="1"/>
          </p:cNvSpPr>
          <p:nvPr/>
        </p:nvSpPr>
        <p:spPr>
          <a:xfrm>
            <a:off x="809944" y="1728626"/>
            <a:ext cx="7722496" cy="36399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MX" sz="1800" dirty="0">
                <a:latin typeface="Comic Sans MS" panose="030F0702030302020204" pitchFamily="66" charset="0"/>
              </a:rPr>
              <a:t>Fracción en el que el numerador está incluido en el denominador</a:t>
            </a:r>
          </a:p>
          <a:p>
            <a:pPr>
              <a:defRPr/>
            </a:pPr>
            <a:r>
              <a:rPr lang="es-MX" sz="1800" dirty="0">
                <a:latin typeface="Comic Sans MS" panose="030F0702030302020204" pitchFamily="66" charset="0"/>
              </a:rPr>
              <a:t>Consiste en una razón en la cual la característica incluida en el numerador esta incluida en el denominador.</a:t>
            </a:r>
          </a:p>
          <a:p>
            <a:pPr>
              <a:defRPr/>
            </a:pPr>
            <a:r>
              <a:rPr lang="es-MX" sz="1800" dirty="0">
                <a:latin typeface="Comic Sans MS" panose="030F0702030302020204" pitchFamily="66" charset="0"/>
              </a:rPr>
              <a:t>Su expresión simbólica: </a:t>
            </a:r>
          </a:p>
          <a:p>
            <a:pPr>
              <a:defRPr/>
            </a:pPr>
            <a:endParaRPr lang="es-MX" sz="1800" dirty="0">
              <a:latin typeface="Comic Sans MS" panose="030F0702030302020204" pitchFamily="66" charset="0"/>
            </a:endParaRPr>
          </a:p>
          <a:p>
            <a:pPr algn="ctr">
              <a:buFont typeface="Wingdings" panose="05000000000000000000" pitchFamily="2" charset="2"/>
              <a:buNone/>
              <a:defRPr/>
            </a:pPr>
            <a:r>
              <a:rPr lang="es-MX" sz="1800" dirty="0">
                <a:solidFill>
                  <a:schemeClr val="accent1"/>
                </a:solidFill>
                <a:effectLst>
                  <a:outerShdw blurRad="38100" dist="38100" dir="2700000" algn="tl">
                    <a:srgbClr val="FFFFFF"/>
                  </a:outerShdw>
                </a:effectLst>
                <a:latin typeface="Comic Sans MS" panose="030F0702030302020204" pitchFamily="66" charset="0"/>
              </a:rPr>
              <a:t>Proporción = a/</a:t>
            </a:r>
            <a:r>
              <a:rPr lang="es-MX" sz="1800" dirty="0" err="1">
                <a:solidFill>
                  <a:schemeClr val="accent1"/>
                </a:solidFill>
                <a:effectLst>
                  <a:outerShdw blurRad="38100" dist="38100" dir="2700000" algn="tl">
                    <a:srgbClr val="FFFFFF"/>
                  </a:outerShdw>
                </a:effectLst>
                <a:latin typeface="Comic Sans MS" panose="030F0702030302020204" pitchFamily="66" charset="0"/>
              </a:rPr>
              <a:t>a+b</a:t>
            </a:r>
            <a:endParaRPr lang="es-MX" sz="1800" dirty="0">
              <a:solidFill>
                <a:schemeClr val="accent1"/>
              </a:solidFill>
              <a:effectLst>
                <a:outerShdw blurRad="38100" dist="38100" dir="2700000" algn="tl">
                  <a:srgbClr val="FFFFFF"/>
                </a:outerShdw>
              </a:effectLst>
              <a:latin typeface="Comic Sans MS" panose="030F0702030302020204" pitchFamily="66" charset="0"/>
            </a:endParaRPr>
          </a:p>
          <a:p>
            <a:pPr algn="ctr">
              <a:buFont typeface="Wingdings" panose="05000000000000000000" pitchFamily="2" charset="2"/>
              <a:buNone/>
              <a:defRPr/>
            </a:pPr>
            <a:endParaRPr lang="es-MX" sz="1800" dirty="0">
              <a:solidFill>
                <a:schemeClr val="accent1"/>
              </a:solidFill>
              <a:effectLst>
                <a:outerShdw blurRad="38100" dist="38100" dir="2700000" algn="tl">
                  <a:srgbClr val="FFFFFF"/>
                </a:outerShdw>
              </a:effectLst>
              <a:latin typeface="Comic Sans MS" panose="030F0702030302020204" pitchFamily="66" charset="0"/>
            </a:endParaRPr>
          </a:p>
          <a:p>
            <a:pPr>
              <a:defRPr/>
            </a:pPr>
            <a:r>
              <a:rPr lang="es-MX" sz="1800" dirty="0">
                <a:solidFill>
                  <a:schemeClr val="accent1"/>
                </a:solidFill>
                <a:effectLst>
                  <a:outerShdw blurRad="38100" dist="38100" dir="2700000" algn="tl">
                    <a:srgbClr val="FFFFFF"/>
                  </a:outerShdw>
                </a:effectLst>
                <a:latin typeface="Comic Sans MS" panose="030F0702030302020204" pitchFamily="66" charset="0"/>
              </a:rPr>
              <a:t>Ejemplo: </a:t>
            </a:r>
          </a:p>
          <a:p>
            <a:pPr algn="ctr">
              <a:buFont typeface="Wingdings" panose="05000000000000000000" pitchFamily="2" charset="2"/>
              <a:buNone/>
              <a:defRPr/>
            </a:pPr>
            <a:r>
              <a:rPr lang="es-MX" sz="1800" dirty="0">
                <a:latin typeface="Comic Sans MS" panose="030F0702030302020204" pitchFamily="66" charset="0"/>
              </a:rPr>
              <a:t>	Proporción de Mujeres: </a:t>
            </a:r>
            <a:r>
              <a:rPr lang="es-MX" sz="1800" u="sng" dirty="0">
                <a:latin typeface="Comic Sans MS" panose="030F0702030302020204" pitchFamily="66" charset="0"/>
              </a:rPr>
              <a:t>Total de Mujeres </a:t>
            </a:r>
            <a:r>
              <a:rPr lang="es-MX" sz="1800" dirty="0">
                <a:latin typeface="Comic Sans MS" panose="030F0702030302020204" pitchFamily="66" charset="0"/>
              </a:rPr>
              <a:t>  </a:t>
            </a:r>
          </a:p>
          <a:p>
            <a:pPr lvl="1" algn="ctr">
              <a:buFont typeface="Wingdings" panose="05000000000000000000" pitchFamily="2" charset="2"/>
              <a:buNone/>
              <a:defRPr/>
            </a:pPr>
            <a:r>
              <a:rPr lang="es-MX" sz="1800" dirty="0">
                <a:latin typeface="Comic Sans MS" panose="030F0702030302020204" pitchFamily="66" charset="0"/>
              </a:rPr>
              <a:t>			            Población Total</a:t>
            </a:r>
          </a:p>
          <a:p>
            <a:pPr lvl="1" algn="ctr">
              <a:buFont typeface="Wingdings" panose="05000000000000000000" pitchFamily="2" charset="2"/>
              <a:buNone/>
              <a:defRPr/>
            </a:pPr>
            <a:endParaRPr lang="es-ES" sz="1800" dirty="0">
              <a:solidFill>
                <a:schemeClr val="accent1"/>
              </a:solidFill>
              <a:effectLst>
                <a:outerShdw blurRad="38100" dist="38100" dir="2700000" algn="tl">
                  <a:srgbClr val="FFFFFF"/>
                </a:outerShdw>
              </a:effectLst>
            </a:endParaRP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32469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06732" y="1408438"/>
            <a:ext cx="2557697" cy="466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MX" sz="2400" b="1" dirty="0">
                <a:solidFill>
                  <a:schemeClr val="accent2">
                    <a:lumMod val="75000"/>
                  </a:schemeClr>
                </a:solidFill>
                <a:latin typeface="Comic Sans MS" panose="030F0702030302020204" pitchFamily="66" charset="0"/>
              </a:rPr>
              <a:t>PORCENTAJES</a:t>
            </a:r>
            <a:endParaRPr lang="es-ES" sz="2400" b="1" dirty="0">
              <a:solidFill>
                <a:schemeClr val="accent2">
                  <a:lumMod val="75000"/>
                </a:schemeClr>
              </a:solidFill>
              <a:latin typeface="Comic Sans MS" panose="030F0702030302020204" pitchFamily="66" charset="0"/>
            </a:endParaRPr>
          </a:p>
        </p:txBody>
      </p:sp>
      <p:sp>
        <p:nvSpPr>
          <p:cNvPr id="3" name="Rectangle 3"/>
          <p:cNvSpPr txBox="1">
            <a:spLocks noChangeArrowheads="1"/>
          </p:cNvSpPr>
          <p:nvPr/>
        </p:nvSpPr>
        <p:spPr>
          <a:xfrm>
            <a:off x="1467162" y="2380163"/>
            <a:ext cx="7054746" cy="2363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MX" sz="1800" dirty="0">
                <a:latin typeface="Comic Sans MS" panose="030F0702030302020204" pitchFamily="66" charset="0"/>
              </a:rPr>
              <a:t>Es una Proporción multiplicada por 100.</a:t>
            </a:r>
          </a:p>
          <a:p>
            <a:pPr>
              <a:defRPr/>
            </a:pPr>
            <a:r>
              <a:rPr lang="es-MX" sz="1800" dirty="0">
                <a:latin typeface="Comic Sans MS" panose="030F0702030302020204" pitchFamily="66" charset="0"/>
              </a:rPr>
              <a:t>Su expresión simbólica:</a:t>
            </a:r>
          </a:p>
          <a:p>
            <a:pPr>
              <a:defRPr/>
            </a:pPr>
            <a:endParaRPr lang="es-MX" sz="1800" dirty="0">
              <a:latin typeface="Comic Sans MS" panose="030F0702030302020204" pitchFamily="66" charset="0"/>
            </a:endParaRPr>
          </a:p>
          <a:p>
            <a:pPr algn="ctr">
              <a:buFont typeface="Wingdings" panose="05000000000000000000" pitchFamily="2" charset="2"/>
              <a:buNone/>
              <a:defRPr/>
            </a:pPr>
            <a:r>
              <a:rPr lang="es-MX" sz="1800" dirty="0">
                <a:solidFill>
                  <a:schemeClr val="accent1"/>
                </a:solidFill>
                <a:effectLst>
                  <a:outerShdw blurRad="38100" dist="38100" dir="2700000" algn="tl">
                    <a:srgbClr val="FFFFFF"/>
                  </a:outerShdw>
                </a:effectLst>
                <a:latin typeface="Comic Sans MS" panose="030F0702030302020204" pitchFamily="66" charset="0"/>
              </a:rPr>
              <a:t>Proporción = a/ </a:t>
            </a:r>
            <a:r>
              <a:rPr lang="es-MX" sz="1800" dirty="0" err="1">
                <a:solidFill>
                  <a:schemeClr val="accent1"/>
                </a:solidFill>
                <a:effectLst>
                  <a:outerShdw blurRad="38100" dist="38100" dir="2700000" algn="tl">
                    <a:srgbClr val="FFFFFF"/>
                  </a:outerShdw>
                </a:effectLst>
                <a:latin typeface="Comic Sans MS" panose="030F0702030302020204" pitchFamily="66" charset="0"/>
              </a:rPr>
              <a:t>a+b</a:t>
            </a:r>
            <a:r>
              <a:rPr lang="es-MX" sz="1800" dirty="0">
                <a:solidFill>
                  <a:schemeClr val="accent1"/>
                </a:solidFill>
                <a:effectLst>
                  <a:outerShdw blurRad="38100" dist="38100" dir="2700000" algn="tl">
                    <a:srgbClr val="FFFFFF"/>
                  </a:outerShdw>
                </a:effectLst>
                <a:latin typeface="Comic Sans MS" panose="030F0702030302020204" pitchFamily="66" charset="0"/>
              </a:rPr>
              <a:t> x 100</a:t>
            </a:r>
          </a:p>
          <a:p>
            <a:pPr algn="ctr">
              <a:buFont typeface="Wingdings" panose="05000000000000000000" pitchFamily="2" charset="2"/>
              <a:buNone/>
              <a:defRPr/>
            </a:pPr>
            <a:endParaRPr lang="es-MX" sz="1800" dirty="0">
              <a:solidFill>
                <a:schemeClr val="accent1"/>
              </a:solidFill>
              <a:effectLst>
                <a:outerShdw blurRad="38100" dist="38100" dir="2700000" algn="tl">
                  <a:srgbClr val="FFFFFF"/>
                </a:outerShdw>
              </a:effectLst>
              <a:latin typeface="Comic Sans MS" panose="030F0702030302020204" pitchFamily="66" charset="0"/>
            </a:endParaRPr>
          </a:p>
          <a:p>
            <a:pPr algn="just">
              <a:defRPr/>
            </a:pPr>
            <a:r>
              <a:rPr lang="es-MX" sz="1800" dirty="0">
                <a:latin typeface="Comic Sans MS" panose="030F0702030302020204" pitchFamily="66" charset="0"/>
              </a:rPr>
              <a:t>Utilizado para estimar la contribución o importancia relativa de una característica con relación al total de las características.</a:t>
            </a:r>
          </a:p>
          <a:p>
            <a:pPr algn="just">
              <a:buFont typeface="Wingdings" panose="05000000000000000000" pitchFamily="2" charset="2"/>
              <a:buNone/>
              <a:defRPr/>
            </a:pPr>
            <a:endParaRPr lang="es-ES" sz="1800" dirty="0">
              <a:latin typeface="Comic Sans MS" panose="030F0702030302020204" pitchFamily="66" charset="0"/>
            </a:endParaRP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72275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1533155" y="1178818"/>
            <a:ext cx="6316265" cy="601265"/>
          </a:xfrm>
          <a:prstGeom prst="rect">
            <a:avLst/>
          </a:prstGeom>
        </p:spPr>
        <p:txBody>
          <a:bodyPr lIns="69056" tIns="34529" rIns="69056" bIns="3452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chemeClr val="accent2">
                    <a:lumMod val="75000"/>
                  </a:schemeClr>
                </a:solidFill>
                <a:latin typeface="Comic Sans MS" panose="030F0702030302020204" pitchFamily="66" charset="0"/>
              </a:rPr>
              <a:t>TASAS</a:t>
            </a:r>
          </a:p>
        </p:txBody>
      </p:sp>
      <p:sp>
        <p:nvSpPr>
          <p:cNvPr id="11" name="Rectangle 5"/>
          <p:cNvSpPr txBox="1">
            <a:spLocks noChangeArrowheads="1"/>
          </p:cNvSpPr>
          <p:nvPr/>
        </p:nvSpPr>
        <p:spPr>
          <a:xfrm>
            <a:off x="971601" y="1988443"/>
            <a:ext cx="7416824" cy="3726656"/>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8138" indent="-338138">
              <a:lnSpc>
                <a:spcPct val="100000"/>
              </a:lnSpc>
              <a:spcBef>
                <a:spcPts val="900"/>
              </a:spcBef>
              <a:spcAft>
                <a:spcPts val="450"/>
              </a:spcAft>
              <a:buClr>
                <a:srgbClr val="990000"/>
              </a:buClr>
            </a:pPr>
            <a:r>
              <a:rPr lang="es-ES_tradnl" sz="1800" dirty="0">
                <a:latin typeface="Comic Sans MS" panose="030F0702030302020204" pitchFamily="66" charset="0"/>
              </a:rPr>
              <a:t>Indicador que mide el </a:t>
            </a:r>
            <a:r>
              <a:rPr lang="es-ES_tradnl" sz="1800" i="1" dirty="0">
                <a:solidFill>
                  <a:srgbClr val="FF0000"/>
                </a:solidFill>
                <a:latin typeface="Comic Sans MS" panose="030F0702030302020204" pitchFamily="66" charset="0"/>
              </a:rPr>
              <a:t>riesgo de enfermar, morir o sufrir un daño a la salud</a:t>
            </a:r>
            <a:r>
              <a:rPr lang="es-ES_tradnl" sz="1800" dirty="0">
                <a:latin typeface="Comic Sans MS" panose="030F0702030302020204" pitchFamily="66" charset="0"/>
              </a:rPr>
              <a:t>, que tiene un individuo de una determinada población, en un tiempo especificado.</a:t>
            </a:r>
          </a:p>
          <a:p>
            <a:pPr marL="338138" indent="-338138">
              <a:lnSpc>
                <a:spcPct val="100000"/>
              </a:lnSpc>
              <a:spcBef>
                <a:spcPts val="900"/>
              </a:spcBef>
              <a:spcAft>
                <a:spcPts val="450"/>
              </a:spcAft>
              <a:buClr>
                <a:srgbClr val="990000"/>
              </a:buClr>
            </a:pPr>
            <a:r>
              <a:rPr lang="es-ES_tradnl" sz="1800" dirty="0">
                <a:latin typeface="Comic Sans MS" panose="030F0702030302020204" pitchFamily="66" charset="0"/>
              </a:rPr>
              <a:t> Expresa la </a:t>
            </a:r>
            <a:r>
              <a:rPr lang="es-ES_tradnl" sz="1800" i="1" dirty="0">
                <a:solidFill>
                  <a:srgbClr val="FF0000"/>
                </a:solidFill>
                <a:latin typeface="Comic Sans MS" panose="030F0702030302020204" pitchFamily="66" charset="0"/>
              </a:rPr>
              <a:t>probabilidad de sufrir un daño específico</a:t>
            </a:r>
            <a:r>
              <a:rPr lang="es-ES_tradnl" sz="1800" dirty="0">
                <a:latin typeface="Comic Sans MS" panose="030F0702030302020204" pitchFamily="66" charset="0"/>
              </a:rPr>
              <a:t>.</a:t>
            </a:r>
          </a:p>
          <a:p>
            <a:pPr marL="0" indent="0">
              <a:lnSpc>
                <a:spcPct val="100000"/>
              </a:lnSpc>
              <a:spcBef>
                <a:spcPts val="900"/>
              </a:spcBef>
              <a:spcAft>
                <a:spcPts val="450"/>
              </a:spcAft>
              <a:buClr>
                <a:srgbClr val="990000"/>
              </a:buClr>
              <a:buNone/>
            </a:pPr>
            <a:endParaRPr lang="es-ES_tradnl" sz="1800" dirty="0">
              <a:latin typeface="Comic Sans MS" panose="030F0702030302020204" pitchFamily="66" charset="0"/>
            </a:endParaRPr>
          </a:p>
          <a:p>
            <a:pPr marL="338138" indent="-338138">
              <a:lnSpc>
                <a:spcPct val="100000"/>
              </a:lnSpc>
              <a:spcBef>
                <a:spcPts val="900"/>
              </a:spcBef>
              <a:spcAft>
                <a:spcPts val="450"/>
              </a:spcAft>
              <a:buClr>
                <a:srgbClr val="990000"/>
              </a:buClr>
            </a:pPr>
            <a:r>
              <a:rPr lang="es-ES_tradnl" sz="1800" b="1" dirty="0">
                <a:latin typeface="Comic Sans MS" panose="030F0702030302020204" pitchFamily="66" charset="0"/>
              </a:rPr>
              <a:t> ELEMENTOS:</a:t>
            </a:r>
            <a:endParaRPr lang="es-ES_tradnl" sz="1800" dirty="0">
              <a:latin typeface="Comic Sans MS" panose="030F0702030302020204" pitchFamily="66" charset="0"/>
            </a:endParaRPr>
          </a:p>
          <a:p>
            <a:pPr marL="1031081" lvl="2" indent="-375047">
              <a:lnSpc>
                <a:spcPct val="100000"/>
              </a:lnSpc>
              <a:spcBef>
                <a:spcPts val="900"/>
              </a:spcBef>
              <a:spcAft>
                <a:spcPts val="450"/>
              </a:spcAft>
              <a:buSzPct val="90000"/>
              <a:buFont typeface="Wingdings" pitchFamily="2" charset="2"/>
              <a:buChar char="Ø"/>
            </a:pPr>
            <a:r>
              <a:rPr lang="es-ES_tradnl" sz="1800" dirty="0">
                <a:latin typeface="Comic Sans MS" panose="030F0702030302020204" pitchFamily="66" charset="0"/>
              </a:rPr>
              <a:t>NATURALEZA O INDOLE DEL EVENTO.</a:t>
            </a:r>
          </a:p>
          <a:p>
            <a:pPr marL="1031081" lvl="2" indent="-375047">
              <a:lnSpc>
                <a:spcPct val="100000"/>
              </a:lnSpc>
              <a:spcBef>
                <a:spcPts val="900"/>
              </a:spcBef>
              <a:spcAft>
                <a:spcPts val="450"/>
              </a:spcAft>
              <a:buSzPct val="90000"/>
              <a:buFont typeface="Wingdings" pitchFamily="2" charset="2"/>
              <a:buChar char="Ø"/>
            </a:pPr>
            <a:r>
              <a:rPr lang="es-ES_tradnl" sz="1800" dirty="0">
                <a:latin typeface="Comic Sans MS" panose="030F0702030302020204" pitchFamily="66" charset="0"/>
              </a:rPr>
              <a:t>LUGAR DE OCURRENCIA DEL EVENTO.</a:t>
            </a:r>
          </a:p>
          <a:p>
            <a:pPr marL="1031081" lvl="2" indent="-375047">
              <a:lnSpc>
                <a:spcPct val="100000"/>
              </a:lnSpc>
              <a:spcBef>
                <a:spcPts val="900"/>
              </a:spcBef>
              <a:spcAft>
                <a:spcPts val="450"/>
              </a:spcAft>
              <a:buSzPct val="90000"/>
              <a:buFont typeface="Wingdings" pitchFamily="2" charset="2"/>
              <a:buChar char="Ø"/>
            </a:pPr>
            <a:r>
              <a:rPr lang="es-ES_tradnl" sz="1800" dirty="0">
                <a:latin typeface="Comic Sans MS" panose="030F0702030302020204" pitchFamily="66" charset="0"/>
              </a:rPr>
              <a:t>TIEMPO O PERIODO DE OCURRENCIA DEL EVENTO.</a:t>
            </a: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22736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899592" y="2467022"/>
            <a:ext cx="6893653" cy="30519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VE" sz="1800" dirty="0">
                <a:latin typeface="Comic Sans MS" panose="030F0702030302020204" pitchFamily="66" charset="0"/>
              </a:rPr>
              <a:t>El numerador representa el número de eventos ocurridos en el periodo en determinados sujetos de observación.</a:t>
            </a:r>
          </a:p>
          <a:p>
            <a:pPr algn="just"/>
            <a:endParaRPr lang="es-VE" sz="1800" dirty="0">
              <a:latin typeface="Comic Sans MS" panose="030F0702030302020204" pitchFamily="66" charset="0"/>
            </a:endParaRPr>
          </a:p>
          <a:p>
            <a:pPr algn="just"/>
            <a:r>
              <a:rPr lang="es-VE" sz="1800" dirty="0">
                <a:latin typeface="Comic Sans MS" panose="030F0702030302020204" pitchFamily="66" charset="0"/>
              </a:rPr>
              <a:t>Indica el numero de sujetos que cambiaron durante el periodo a un nuevo evento que anteriormente no presentaban.</a:t>
            </a:r>
          </a:p>
          <a:p>
            <a:pPr algn="just"/>
            <a:endParaRPr lang="es-VE" sz="1800" dirty="0">
              <a:latin typeface="Comic Sans MS" panose="030F0702030302020204" pitchFamily="66" charset="0"/>
            </a:endParaRPr>
          </a:p>
          <a:p>
            <a:pPr algn="just"/>
            <a:r>
              <a:rPr lang="es-VE" sz="1800" dirty="0">
                <a:latin typeface="Comic Sans MS" panose="030F0702030302020204" pitchFamily="66" charset="0"/>
              </a:rPr>
              <a:t>El numerador expresa la velocidad de cambio del evento en los sujetos a riesgo durante el periodo.</a:t>
            </a:r>
          </a:p>
        </p:txBody>
      </p:sp>
      <p:sp>
        <p:nvSpPr>
          <p:cNvPr id="3" name="Rectangle 4"/>
          <p:cNvSpPr txBox="1">
            <a:spLocks noChangeArrowheads="1"/>
          </p:cNvSpPr>
          <p:nvPr/>
        </p:nvSpPr>
        <p:spPr>
          <a:xfrm>
            <a:off x="1042998" y="1041270"/>
            <a:ext cx="1944290" cy="519113"/>
          </a:xfrm>
          <a:prstGeom prst="rect">
            <a:avLst/>
          </a:prstGeom>
        </p:spPr>
        <p:txBody>
          <a:bodyPr lIns="69056" tIns="34529" rIns="69056" bIns="34529">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dirty="0">
                <a:solidFill>
                  <a:srgbClr val="990000"/>
                </a:solidFill>
                <a:latin typeface="Comic Sans MS" panose="030F0702030302020204" pitchFamily="66" charset="0"/>
              </a:rPr>
              <a:t>TASAS</a:t>
            </a:r>
          </a:p>
        </p:txBody>
      </p:sp>
      <p:sp>
        <p:nvSpPr>
          <p:cNvPr id="4" name="4 CuadroTexto"/>
          <p:cNvSpPr txBox="1"/>
          <p:nvPr/>
        </p:nvSpPr>
        <p:spPr>
          <a:xfrm>
            <a:off x="3151207" y="1725292"/>
            <a:ext cx="2589868" cy="415498"/>
          </a:xfrm>
          <a:prstGeom prst="rect">
            <a:avLst/>
          </a:prstGeom>
          <a:noFill/>
        </p:spPr>
        <p:txBody>
          <a:bodyPr wrap="square">
            <a:spAutoFit/>
          </a:bodyPr>
          <a:lstStyle/>
          <a:p>
            <a:pPr algn="r">
              <a:defRPr/>
            </a:pPr>
            <a:r>
              <a:rPr lang="es-VE" sz="2100" b="1" dirty="0">
                <a:solidFill>
                  <a:schemeClr val="accent5">
                    <a:lumMod val="75000"/>
                  </a:schemeClr>
                </a:solidFill>
                <a:latin typeface="Comic Sans MS" panose="030F0702030302020204" pitchFamily="66" charset="0"/>
              </a:rPr>
              <a:t>EL NUMERADOR</a:t>
            </a:r>
          </a:p>
        </p:txBody>
      </p:sp>
      <p:sp>
        <p:nvSpPr>
          <p:cNvPr id="5" name="Rectángulo 4"/>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20496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393185" y="2550172"/>
            <a:ext cx="5836415" cy="17576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VE" sz="2100" dirty="0"/>
          </a:p>
          <a:p>
            <a:pPr algn="just"/>
            <a:r>
              <a:rPr lang="es-VE" sz="1800" dirty="0">
                <a:latin typeface="Comic Sans MS" panose="030F0702030302020204" pitchFamily="66" charset="0"/>
              </a:rPr>
              <a:t>Se expresa en unidad de tiempo que se determina tiempo- persona. Generalmente llamada año-persona o persona-año. Pero también puede llamarse mes – persona  si la observación tiene como base el  mes.</a:t>
            </a:r>
          </a:p>
          <a:p>
            <a:pPr algn="just"/>
            <a:endParaRPr lang="es-VE" sz="1800" dirty="0">
              <a:latin typeface="Comic Sans MS" panose="030F0702030302020204" pitchFamily="66" charset="0"/>
            </a:endParaRPr>
          </a:p>
        </p:txBody>
      </p:sp>
      <p:sp>
        <p:nvSpPr>
          <p:cNvPr id="3" name="Rectangle 4"/>
          <p:cNvSpPr txBox="1">
            <a:spLocks noChangeArrowheads="1"/>
          </p:cNvSpPr>
          <p:nvPr/>
        </p:nvSpPr>
        <p:spPr>
          <a:xfrm>
            <a:off x="949108" y="1224272"/>
            <a:ext cx="1944290" cy="374021"/>
          </a:xfrm>
          <a:prstGeom prst="rect">
            <a:avLst/>
          </a:prstGeom>
        </p:spPr>
        <p:txBody>
          <a:bodyPr lIns="69056" tIns="34529" rIns="69056" bIns="34529" anchor="b">
            <a:noAutofit/>
          </a:bodyPr>
          <a:lstStyle/>
          <a:p>
            <a:pPr>
              <a:defRPr/>
            </a:pPr>
            <a:r>
              <a:rPr lang="es-ES_tradnl" sz="2400" b="1" cap="small" dirty="0">
                <a:solidFill>
                  <a:srgbClr val="990000"/>
                </a:solidFill>
                <a:latin typeface="Comic Sans MS" panose="030F0702030302020204" pitchFamily="66" charset="0"/>
                <a:ea typeface="+mj-ea"/>
                <a:cs typeface="+mj-cs"/>
              </a:rPr>
              <a:t>TASAS</a:t>
            </a:r>
          </a:p>
        </p:txBody>
      </p:sp>
      <p:sp>
        <p:nvSpPr>
          <p:cNvPr id="4" name="4 CuadroTexto"/>
          <p:cNvSpPr txBox="1"/>
          <p:nvPr/>
        </p:nvSpPr>
        <p:spPr>
          <a:xfrm>
            <a:off x="3359552" y="2157757"/>
            <a:ext cx="2898116" cy="415498"/>
          </a:xfrm>
          <a:prstGeom prst="rect">
            <a:avLst/>
          </a:prstGeom>
          <a:noFill/>
        </p:spPr>
        <p:txBody>
          <a:bodyPr wrap="square">
            <a:spAutoFit/>
          </a:bodyPr>
          <a:lstStyle/>
          <a:p>
            <a:pPr algn="r">
              <a:defRPr/>
            </a:pPr>
            <a:r>
              <a:rPr lang="es-VE" sz="2100" b="1" dirty="0">
                <a:solidFill>
                  <a:schemeClr val="accent5">
                    <a:lumMod val="75000"/>
                  </a:schemeClr>
                </a:solidFill>
                <a:latin typeface="Comic Sans MS" panose="030F0702030302020204" pitchFamily="66" charset="0"/>
              </a:rPr>
              <a:t>EL DENOMINADOR</a:t>
            </a:r>
          </a:p>
        </p:txBody>
      </p:sp>
      <p:sp>
        <p:nvSpPr>
          <p:cNvPr id="5" name="Rectángulo 4"/>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3056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895865" y="1216103"/>
            <a:ext cx="1347304" cy="553640"/>
          </a:xfrm>
          <a:prstGeom prst="rect">
            <a:avLst/>
          </a:prstGeom>
        </p:spPr>
        <p:txBody>
          <a:bodyPr lIns="69056" tIns="34529" rIns="69056" bIns="3452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TASAS</a:t>
            </a:r>
          </a:p>
        </p:txBody>
      </p:sp>
      <p:sp>
        <p:nvSpPr>
          <p:cNvPr id="3" name="Text Box 7"/>
          <p:cNvSpPr txBox="1">
            <a:spLocks noChangeArrowheads="1"/>
          </p:cNvSpPr>
          <p:nvPr/>
        </p:nvSpPr>
        <p:spPr bwMode="auto">
          <a:xfrm>
            <a:off x="1569516" y="2326549"/>
            <a:ext cx="6372225" cy="3391121"/>
          </a:xfrm>
          <a:prstGeom prst="rect">
            <a:avLst/>
          </a:prstGeom>
          <a:noFill/>
          <a:ln w="9525">
            <a:noFill/>
            <a:miter lim="800000"/>
            <a:headEnd/>
            <a:tailEnd/>
          </a:ln>
        </p:spPr>
        <p:txBody>
          <a:bodyPr>
            <a:spAutoFit/>
          </a:bodyPr>
          <a:lstStyle/>
          <a:p>
            <a:pPr marL="273844" indent="-273844" algn="just" eaLnBrk="0" hangingPunct="0">
              <a:lnSpc>
                <a:spcPct val="120000"/>
              </a:lnSpc>
            </a:pPr>
            <a:r>
              <a:rPr lang="es-ES_tradnl" b="1" dirty="0">
                <a:solidFill>
                  <a:srgbClr val="993300"/>
                </a:solidFill>
                <a:latin typeface="Comic Sans MS" panose="030F0702030302020204" pitchFamily="66" charset="0"/>
              </a:rPr>
              <a:t>Requiere de ciertas exigencias como:</a:t>
            </a:r>
          </a:p>
          <a:p>
            <a:pPr marL="273844" indent="-273844" algn="just" eaLnBrk="0" hangingPunct="0">
              <a:lnSpc>
                <a:spcPct val="120000"/>
              </a:lnSpc>
            </a:pPr>
            <a:endParaRPr lang="es-ES_tradnl" b="1" dirty="0">
              <a:solidFill>
                <a:srgbClr val="993300"/>
              </a:solidFill>
              <a:latin typeface="Comic Sans MS" panose="030F0702030302020204" pitchFamily="66" charset="0"/>
            </a:endParaRPr>
          </a:p>
          <a:p>
            <a:pPr marL="273844" indent="-273844" algn="just" eaLnBrk="0" hangingPunct="0">
              <a:lnSpc>
                <a:spcPct val="120000"/>
              </a:lnSpc>
              <a:buFontTx/>
              <a:buChar char="•"/>
            </a:pPr>
            <a:r>
              <a:rPr lang="es-ES_tradnl" dirty="0">
                <a:latin typeface="Comic Sans MS" panose="030F0702030302020204" pitchFamily="66" charset="0"/>
              </a:rPr>
              <a:t>Los términos de la relación numerador y denominador, deben referirse al mismo </a:t>
            </a:r>
            <a:r>
              <a:rPr lang="es-ES_tradnl" u="sng" dirty="0">
                <a:latin typeface="Comic Sans MS" panose="030F0702030302020204" pitchFamily="66" charset="0"/>
              </a:rPr>
              <a:t>lugar</a:t>
            </a:r>
            <a:r>
              <a:rPr lang="es-ES_tradnl" dirty="0">
                <a:latin typeface="Comic Sans MS" panose="030F0702030302020204" pitchFamily="66" charset="0"/>
              </a:rPr>
              <a:t>, al mismo </a:t>
            </a:r>
            <a:r>
              <a:rPr lang="es-ES_tradnl" u="sng" dirty="0">
                <a:latin typeface="Comic Sans MS" panose="030F0702030302020204" pitchFamily="66" charset="0"/>
              </a:rPr>
              <a:t>período de tiempo</a:t>
            </a:r>
            <a:r>
              <a:rPr lang="es-ES_tradnl" dirty="0">
                <a:latin typeface="Comic Sans MS" panose="030F0702030302020204" pitchFamily="66" charset="0"/>
              </a:rPr>
              <a:t> y al mismo </a:t>
            </a:r>
            <a:r>
              <a:rPr lang="es-ES_tradnl" u="sng" dirty="0">
                <a:latin typeface="Comic Sans MS" panose="030F0702030302020204" pitchFamily="66" charset="0"/>
              </a:rPr>
              <a:t>grupo poblacional.</a:t>
            </a:r>
          </a:p>
          <a:p>
            <a:pPr marL="273844" indent="-273844" algn="just" eaLnBrk="0" hangingPunct="0">
              <a:lnSpc>
                <a:spcPct val="120000"/>
              </a:lnSpc>
            </a:pPr>
            <a:endParaRPr lang="es-ES_tradnl" u="sng" dirty="0">
              <a:latin typeface="Comic Sans MS" panose="030F0702030302020204" pitchFamily="66" charset="0"/>
            </a:endParaRPr>
          </a:p>
          <a:p>
            <a:pPr marL="273844" indent="-273844" algn="just" eaLnBrk="0" hangingPunct="0">
              <a:lnSpc>
                <a:spcPct val="120000"/>
              </a:lnSpc>
              <a:buFontTx/>
              <a:buChar char="•"/>
            </a:pPr>
            <a:r>
              <a:rPr lang="es-ES_tradnl" dirty="0">
                <a:latin typeface="Comic Sans MS" panose="030F0702030302020204" pitchFamily="66" charset="0"/>
              </a:rPr>
              <a:t>El numerador debe incluir </a:t>
            </a:r>
            <a:r>
              <a:rPr lang="es-ES_tradnl" u="sng" dirty="0">
                <a:latin typeface="Comic Sans MS" panose="030F0702030302020204" pitchFamily="66" charset="0"/>
              </a:rPr>
              <a:t>hechos que sean similares.</a:t>
            </a:r>
          </a:p>
          <a:p>
            <a:pPr marL="273844" indent="-273844" algn="just" eaLnBrk="0" hangingPunct="0">
              <a:lnSpc>
                <a:spcPct val="120000"/>
              </a:lnSpc>
            </a:pPr>
            <a:endParaRPr lang="es-ES_tradnl" u="sng" dirty="0">
              <a:latin typeface="Comic Sans MS" panose="030F0702030302020204" pitchFamily="66" charset="0"/>
            </a:endParaRPr>
          </a:p>
          <a:p>
            <a:pPr marL="273844" indent="-273844" algn="just" eaLnBrk="0" hangingPunct="0">
              <a:lnSpc>
                <a:spcPct val="120000"/>
              </a:lnSpc>
              <a:buFontTx/>
              <a:buChar char="•"/>
            </a:pPr>
            <a:r>
              <a:rPr lang="es-ES_tradnl" dirty="0">
                <a:latin typeface="Comic Sans MS" panose="030F0702030302020204" pitchFamily="66" charset="0"/>
              </a:rPr>
              <a:t>El denominador debe estar referido a la </a:t>
            </a:r>
            <a:r>
              <a:rPr lang="es-ES_tradnl" u="sng" dirty="0">
                <a:latin typeface="Comic Sans MS" panose="030F0702030302020204" pitchFamily="66" charset="0"/>
              </a:rPr>
              <a:t>población expuesta al riesgo</a:t>
            </a:r>
            <a:r>
              <a:rPr lang="es-ES_tradnl" dirty="0">
                <a:latin typeface="Comic Sans MS" panose="030F0702030302020204" pitchFamily="66" charset="0"/>
              </a:rPr>
              <a:t> de un evento.</a:t>
            </a:r>
          </a:p>
        </p:txBody>
      </p:sp>
      <p:sp>
        <p:nvSpPr>
          <p:cNvPr id="4" name="Text Box 8"/>
          <p:cNvSpPr txBox="1">
            <a:spLocks noChangeArrowheads="1"/>
          </p:cNvSpPr>
          <p:nvPr/>
        </p:nvSpPr>
        <p:spPr bwMode="auto">
          <a:xfrm>
            <a:off x="3733102" y="1769743"/>
            <a:ext cx="2045054" cy="415498"/>
          </a:xfrm>
          <a:prstGeom prst="rect">
            <a:avLst/>
          </a:prstGeom>
          <a:noFill/>
          <a:ln w="9525">
            <a:noFill/>
            <a:miter lim="800000"/>
            <a:headEnd/>
            <a:tailEnd/>
          </a:ln>
          <a:effectLst/>
        </p:spPr>
        <p:txBody>
          <a:bodyPr wrap="square">
            <a:spAutoFit/>
          </a:bodyPr>
          <a:lstStyle/>
          <a:p>
            <a:pPr eaLnBrk="0" hangingPunct="0">
              <a:spcBef>
                <a:spcPct val="20000"/>
              </a:spcBef>
              <a:buClr>
                <a:schemeClr val="hlink"/>
              </a:buClr>
              <a:buSzPct val="70000"/>
              <a:buFont typeface="Wingdings" pitchFamily="2" charset="2"/>
              <a:buNone/>
              <a:defRPr/>
            </a:pPr>
            <a:r>
              <a:rPr kumimoji="1" lang="es-ES_tradnl" sz="2100" b="1" dirty="0">
                <a:solidFill>
                  <a:schemeClr val="accent5">
                    <a:lumMod val="75000"/>
                  </a:schemeClr>
                </a:solidFill>
                <a:effectLst>
                  <a:outerShdw blurRad="38100" dist="38100" dir="2700000" algn="tl">
                    <a:srgbClr val="000000"/>
                  </a:outerShdw>
                </a:effectLst>
                <a:latin typeface="Comic Sans MS" panose="030F0702030302020204" pitchFamily="66" charset="0"/>
              </a:rPr>
              <a:t>REQUISITOS</a:t>
            </a:r>
            <a:endParaRPr lang="es-ES_tradnl" sz="2100" dirty="0">
              <a:solidFill>
                <a:schemeClr val="accent5">
                  <a:lumMod val="75000"/>
                </a:schemeClr>
              </a:solidFill>
              <a:effectLst>
                <a:outerShdw blurRad="38100" dist="38100" dir="2700000" algn="tl">
                  <a:srgbClr val="000000"/>
                </a:outerShdw>
              </a:effectLst>
              <a:latin typeface="Comic Sans MS" panose="030F0702030302020204" pitchFamily="66" charset="0"/>
            </a:endParaRPr>
          </a:p>
        </p:txBody>
      </p:sp>
      <p:sp>
        <p:nvSpPr>
          <p:cNvPr id="5" name="Rectángulo 4"/>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23792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6186" y="1256735"/>
            <a:ext cx="3805628" cy="4774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MX" sz="2400" b="1" dirty="0">
                <a:solidFill>
                  <a:schemeClr val="accent2">
                    <a:lumMod val="75000"/>
                  </a:schemeClr>
                </a:solidFill>
                <a:latin typeface="Comic Sans MS" panose="030F0702030302020204" pitchFamily="66" charset="0"/>
              </a:rPr>
              <a:t>TASA O COEFICIENTE</a:t>
            </a:r>
            <a:endParaRPr lang="es-ES" sz="2400" b="1" dirty="0">
              <a:solidFill>
                <a:schemeClr val="accent2">
                  <a:lumMod val="75000"/>
                </a:schemeClr>
              </a:solidFill>
              <a:latin typeface="Comic Sans MS" panose="030F0702030302020204" pitchFamily="66" charset="0"/>
            </a:endParaRPr>
          </a:p>
        </p:txBody>
      </p:sp>
      <p:sp>
        <p:nvSpPr>
          <p:cNvPr id="3" name="Rectangle 3"/>
          <p:cNvSpPr txBox="1">
            <a:spLocks noChangeArrowheads="1"/>
          </p:cNvSpPr>
          <p:nvPr/>
        </p:nvSpPr>
        <p:spPr>
          <a:xfrm>
            <a:off x="1995566" y="1967460"/>
            <a:ext cx="6172200" cy="3398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50"/>
              </a:spcAft>
              <a:defRPr/>
            </a:pPr>
            <a:r>
              <a:rPr lang="es-MX" sz="1800" dirty="0">
                <a:latin typeface="Comic Sans MS" panose="030F0702030302020204" pitchFamily="66" charset="0"/>
              </a:rPr>
              <a:t>Es un indicador que estima </a:t>
            </a:r>
            <a:r>
              <a:rPr lang="es-MX" sz="1800" b="1" dirty="0">
                <a:solidFill>
                  <a:srgbClr val="FF0000"/>
                </a:solidFill>
                <a:effectLst>
                  <a:outerShdw blurRad="38100" dist="38100" dir="2700000" algn="tl">
                    <a:srgbClr val="FFFFFF"/>
                  </a:outerShdw>
                </a:effectLst>
                <a:latin typeface="Comic Sans MS" panose="030F0702030302020204" pitchFamily="66" charset="0"/>
              </a:rPr>
              <a:t>RIESGO</a:t>
            </a:r>
            <a:r>
              <a:rPr lang="es-MX" sz="1800" dirty="0">
                <a:latin typeface="Comic Sans MS" panose="030F0702030302020204" pitchFamily="66" charset="0"/>
              </a:rPr>
              <a:t>.</a:t>
            </a:r>
          </a:p>
          <a:p>
            <a:pPr algn="just">
              <a:spcAft>
                <a:spcPts val="450"/>
              </a:spcAft>
              <a:defRPr/>
            </a:pPr>
            <a:r>
              <a:rPr lang="es-MX" sz="1800" dirty="0">
                <a:latin typeface="Comic Sans MS" panose="030F0702030302020204" pitchFamily="66" charset="0"/>
              </a:rPr>
              <a:t>Representa la velocidad de cambio de una característica expresada en el numerador con relación a la velocidad de cambio de otra característica incluida en el denominador.</a:t>
            </a:r>
          </a:p>
          <a:p>
            <a:pPr algn="just">
              <a:spcAft>
                <a:spcPts val="450"/>
              </a:spcAft>
              <a:defRPr/>
            </a:pPr>
            <a:r>
              <a:rPr lang="es-MX" sz="1800" dirty="0">
                <a:latin typeface="Comic Sans MS" panose="030F0702030302020204" pitchFamily="66" charset="0"/>
              </a:rPr>
              <a:t>Su expresión simbólica:</a:t>
            </a:r>
          </a:p>
          <a:p>
            <a:pPr algn="ctr">
              <a:spcAft>
                <a:spcPts val="450"/>
              </a:spcAft>
              <a:buNone/>
              <a:defRPr/>
            </a:pPr>
            <a:r>
              <a:rPr lang="es-MX" sz="1800" dirty="0">
                <a:solidFill>
                  <a:schemeClr val="accent1"/>
                </a:solidFill>
                <a:effectLst>
                  <a:outerShdw blurRad="38100" dist="38100" dir="2700000" algn="tl">
                    <a:srgbClr val="FFFFFF"/>
                  </a:outerShdw>
                </a:effectLst>
                <a:latin typeface="Comic Sans MS" panose="030F0702030302020204" pitchFamily="66" charset="0"/>
              </a:rPr>
              <a:t>Tasa: a/n x k</a:t>
            </a:r>
          </a:p>
          <a:p>
            <a:pPr algn="ctr">
              <a:spcAft>
                <a:spcPts val="450"/>
              </a:spcAft>
              <a:buNone/>
              <a:defRPr/>
            </a:pPr>
            <a:r>
              <a:rPr lang="es-MX" sz="1800" dirty="0">
                <a:solidFill>
                  <a:schemeClr val="accent1"/>
                </a:solidFill>
                <a:effectLst>
                  <a:outerShdw blurRad="38100" dist="38100" dir="2700000" algn="tl">
                    <a:srgbClr val="FFFFFF"/>
                  </a:outerShdw>
                </a:effectLst>
                <a:latin typeface="Comic Sans MS" panose="030F0702030302020204" pitchFamily="66" charset="0"/>
              </a:rPr>
              <a:t>a: evento a medir.</a:t>
            </a:r>
          </a:p>
          <a:p>
            <a:pPr algn="ctr">
              <a:spcAft>
                <a:spcPts val="450"/>
              </a:spcAft>
              <a:buNone/>
              <a:defRPr/>
            </a:pPr>
            <a:r>
              <a:rPr lang="es-MX" sz="1800" dirty="0">
                <a:solidFill>
                  <a:schemeClr val="accent1"/>
                </a:solidFill>
                <a:effectLst>
                  <a:outerShdw blurRad="38100" dist="38100" dir="2700000" algn="tl">
                    <a:srgbClr val="FFFFFF"/>
                  </a:outerShdw>
                </a:effectLst>
                <a:latin typeface="Comic Sans MS" panose="030F0702030302020204" pitchFamily="66" charset="0"/>
              </a:rPr>
              <a:t>n: población expuesta</a:t>
            </a:r>
          </a:p>
          <a:p>
            <a:pPr algn="ctr">
              <a:spcAft>
                <a:spcPts val="450"/>
              </a:spcAft>
              <a:buNone/>
              <a:defRPr/>
            </a:pPr>
            <a:r>
              <a:rPr lang="es-MX" sz="1800" dirty="0">
                <a:solidFill>
                  <a:schemeClr val="accent1"/>
                </a:solidFill>
                <a:effectLst>
                  <a:outerShdw blurRad="38100" dist="38100" dir="2700000" algn="tl">
                    <a:srgbClr val="FFFFFF"/>
                  </a:outerShdw>
                </a:effectLst>
                <a:latin typeface="Comic Sans MS" panose="030F0702030302020204" pitchFamily="66" charset="0"/>
              </a:rPr>
              <a:t>K: constante para multiplicar el resultado (10</a:t>
            </a:r>
            <a:r>
              <a:rPr lang="en-US" sz="1800" dirty="0">
                <a:solidFill>
                  <a:schemeClr val="accent1"/>
                </a:solidFill>
                <a:effectLst>
                  <a:outerShdw blurRad="38100" dist="38100" dir="2700000" algn="tl">
                    <a:srgbClr val="FFFFFF"/>
                  </a:outerShdw>
                </a:effectLst>
                <a:latin typeface="Comic Sans MS" panose="030F0702030302020204" pitchFamily="66" charset="0"/>
                <a:cs typeface="Arial" charset="0"/>
              </a:rPr>
              <a:t>n)</a:t>
            </a: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17164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73374" y="886691"/>
            <a:ext cx="3285403" cy="461665"/>
          </a:xfrm>
          <a:prstGeom prst="rect">
            <a:avLst/>
          </a:prstGeom>
          <a:noFill/>
          <a:ln w="9525">
            <a:noFill/>
            <a:miter lim="800000"/>
            <a:headEnd/>
            <a:tailEnd/>
          </a:ln>
          <a:effectLst/>
        </p:spPr>
        <p:txBody>
          <a:bodyPr wrap="square">
            <a:spAutoFit/>
          </a:bodyPr>
          <a:lstStyle/>
          <a:p>
            <a:pPr algn="ctr" eaLnBrk="0" hangingPunct="0">
              <a:defRPr/>
            </a:pPr>
            <a:r>
              <a:rPr lang="es-ES_tradnl" sz="2400" b="1" dirty="0">
                <a:solidFill>
                  <a:srgbClr val="990000"/>
                </a:solidFill>
                <a:effectLst>
                  <a:outerShdw blurRad="38100" dist="38100" dir="2700000" algn="tl">
                    <a:srgbClr val="000000"/>
                  </a:outerShdw>
                </a:effectLst>
                <a:latin typeface="Comic Sans MS" panose="030F0702030302020204" pitchFamily="66" charset="0"/>
              </a:rPr>
              <a:t>TIPOS DE TASAS</a:t>
            </a:r>
          </a:p>
        </p:txBody>
      </p:sp>
      <p:sp>
        <p:nvSpPr>
          <p:cNvPr id="3" name="Text Box 5"/>
          <p:cNvSpPr txBox="1">
            <a:spLocks noChangeArrowheads="1"/>
          </p:cNvSpPr>
          <p:nvPr/>
        </p:nvSpPr>
        <p:spPr bwMode="auto">
          <a:xfrm>
            <a:off x="2522195" y="3232869"/>
            <a:ext cx="6103144" cy="2585323"/>
          </a:xfrm>
          <a:prstGeom prst="rect">
            <a:avLst/>
          </a:prstGeom>
          <a:noFill/>
          <a:ln w="9525">
            <a:noFill/>
            <a:miter lim="800000"/>
            <a:headEnd/>
            <a:tailEnd/>
          </a:ln>
        </p:spPr>
        <p:txBody>
          <a:bodyPr>
            <a:spAutoFit/>
          </a:bodyPr>
          <a:lstStyle/>
          <a:p>
            <a:pPr marL="342900" indent="-342900" algn="just" eaLnBrk="0" hangingPunct="0">
              <a:buAutoNum type="arabicPeriod" startAt="2"/>
            </a:pPr>
            <a:r>
              <a:rPr lang="es-ES_tradnl" b="1" dirty="0">
                <a:solidFill>
                  <a:schemeClr val="accent1">
                    <a:lumMod val="50000"/>
                  </a:schemeClr>
                </a:solidFill>
                <a:latin typeface="Comic Sans MS" panose="030F0702030302020204" pitchFamily="66" charset="0"/>
              </a:rPr>
              <a:t>POR LA POBLACION DE REFERENCIA</a:t>
            </a:r>
          </a:p>
          <a:p>
            <a:pPr algn="just" eaLnBrk="0" hangingPunct="0"/>
            <a:endParaRPr lang="es-ES_tradnl" b="1" dirty="0">
              <a:solidFill>
                <a:schemeClr val="accent1">
                  <a:lumMod val="50000"/>
                </a:schemeClr>
              </a:solidFill>
              <a:latin typeface="Comic Sans MS" panose="030F0702030302020204" pitchFamily="66" charset="0"/>
            </a:endParaRPr>
          </a:p>
          <a:p>
            <a:pPr marL="538163" lvl="1" indent="-203597" algn="just" eaLnBrk="0" hangingPunct="0">
              <a:buClr>
                <a:srgbClr val="663300"/>
              </a:buClr>
              <a:buFontTx/>
              <a:buChar char="•"/>
            </a:pPr>
            <a:r>
              <a:rPr lang="es-ES_tradnl" b="1" u="sng" dirty="0">
                <a:solidFill>
                  <a:srgbClr val="663300"/>
                </a:solidFill>
                <a:latin typeface="Comic Sans MS" panose="030F0702030302020204" pitchFamily="66" charset="0"/>
              </a:rPr>
              <a:t>Tasas Generales, Crudas o Brutas: </a:t>
            </a:r>
          </a:p>
          <a:p>
            <a:pPr marL="538163" lvl="1" indent="-203597" algn="just" eaLnBrk="0" hangingPunct="0">
              <a:buClr>
                <a:schemeClr val="tx1"/>
              </a:buClr>
            </a:pPr>
            <a:r>
              <a:rPr lang="es-ES_tradnl" dirty="0">
                <a:latin typeface="Comic Sans MS" panose="030F0702030302020204" pitchFamily="66" charset="0"/>
              </a:rPr>
              <a:t>	</a:t>
            </a:r>
            <a:r>
              <a:rPr lang="es-ES_tradnl" b="1" dirty="0">
                <a:latin typeface="Comic Sans MS" panose="030F0702030302020204" pitchFamily="66" charset="0"/>
              </a:rPr>
              <a:t>Cuando se refiere a la población total.</a:t>
            </a:r>
          </a:p>
          <a:p>
            <a:pPr marL="538163" lvl="1" indent="-203597" algn="just" eaLnBrk="0" hangingPunct="0">
              <a:buClr>
                <a:schemeClr val="tx1"/>
              </a:buClr>
            </a:pPr>
            <a:endParaRPr lang="es-ES_tradnl" dirty="0">
              <a:latin typeface="Comic Sans MS" panose="030F0702030302020204" pitchFamily="66" charset="0"/>
            </a:endParaRPr>
          </a:p>
          <a:p>
            <a:pPr marL="538163" lvl="1" indent="-203597" algn="just" eaLnBrk="0" hangingPunct="0">
              <a:buFontTx/>
              <a:buChar char="•"/>
            </a:pPr>
            <a:r>
              <a:rPr lang="es-ES_tradnl" b="1" u="sng" dirty="0">
                <a:solidFill>
                  <a:srgbClr val="663300"/>
                </a:solidFill>
                <a:latin typeface="Comic Sans MS" panose="030F0702030302020204" pitchFamily="66" charset="0"/>
              </a:rPr>
              <a:t>Tasas Específicas: </a:t>
            </a:r>
          </a:p>
          <a:p>
            <a:pPr marL="538163" lvl="1" indent="-203597" algn="just" eaLnBrk="0" hangingPunct="0"/>
            <a:r>
              <a:rPr lang="es-ES_tradnl" dirty="0">
                <a:latin typeface="Comic Sans MS" panose="030F0702030302020204" pitchFamily="66" charset="0"/>
              </a:rPr>
              <a:t>	</a:t>
            </a:r>
            <a:r>
              <a:rPr lang="es-ES_tradnl" b="1" dirty="0">
                <a:latin typeface="Comic Sans MS" panose="030F0702030302020204" pitchFamily="66" charset="0"/>
              </a:rPr>
              <a:t>Referidas a una parte de la población de acuerdo a alguna característica como:  Sexo, edad, ocupación, estado civil, etc.</a:t>
            </a:r>
          </a:p>
        </p:txBody>
      </p:sp>
      <p:sp>
        <p:nvSpPr>
          <p:cNvPr id="4" name="Text Box 6"/>
          <p:cNvSpPr txBox="1">
            <a:spLocks noChangeArrowheads="1"/>
          </p:cNvSpPr>
          <p:nvPr/>
        </p:nvSpPr>
        <p:spPr bwMode="auto">
          <a:xfrm>
            <a:off x="2522195" y="1413448"/>
            <a:ext cx="4914900" cy="1754326"/>
          </a:xfrm>
          <a:prstGeom prst="rect">
            <a:avLst/>
          </a:prstGeom>
          <a:noFill/>
          <a:ln w="9525">
            <a:noFill/>
            <a:miter lim="800000"/>
            <a:headEnd/>
            <a:tailEnd/>
          </a:ln>
        </p:spPr>
        <p:txBody>
          <a:bodyPr>
            <a:spAutoFit/>
          </a:bodyPr>
          <a:lstStyle/>
          <a:p>
            <a:pPr marL="342900" indent="-342900" eaLnBrk="0" hangingPunct="0">
              <a:buAutoNum type="arabicPeriod"/>
            </a:pPr>
            <a:r>
              <a:rPr lang="es-ES_tradnl" b="1" dirty="0">
                <a:solidFill>
                  <a:schemeClr val="accent1">
                    <a:lumMod val="50000"/>
                  </a:schemeClr>
                </a:solidFill>
                <a:latin typeface="Comic Sans MS" panose="030F0702030302020204" pitchFamily="66" charset="0"/>
              </a:rPr>
              <a:t>POR SU NATURALEZA</a:t>
            </a:r>
          </a:p>
          <a:p>
            <a:pPr marL="342900" indent="-342900" eaLnBrk="0" hangingPunct="0">
              <a:buAutoNum type="arabicPeriod"/>
            </a:pPr>
            <a:endParaRPr lang="es-ES_tradnl" b="1" dirty="0">
              <a:solidFill>
                <a:schemeClr val="accent1">
                  <a:lumMod val="50000"/>
                </a:schemeClr>
              </a:solidFill>
              <a:latin typeface="Comic Sans MS" panose="030F0702030302020204" pitchFamily="66" charset="0"/>
            </a:endParaRPr>
          </a:p>
          <a:p>
            <a:pPr marL="338138" lvl="1" indent="200025" eaLnBrk="0" hangingPunct="0">
              <a:buFontTx/>
              <a:buChar char="•"/>
            </a:pPr>
            <a:r>
              <a:rPr lang="es-ES_tradnl" b="1" dirty="0">
                <a:latin typeface="Comic Sans MS" panose="030F0702030302020204" pitchFamily="66" charset="0"/>
              </a:rPr>
              <a:t>Tasa de Morbilidad.</a:t>
            </a:r>
          </a:p>
          <a:p>
            <a:pPr marL="338138" lvl="1" indent="200025" eaLnBrk="0" hangingPunct="0">
              <a:buFontTx/>
              <a:buChar char="•"/>
            </a:pPr>
            <a:r>
              <a:rPr lang="es-ES_tradnl" b="1" dirty="0">
                <a:latin typeface="Comic Sans MS" panose="030F0702030302020204" pitchFamily="66" charset="0"/>
              </a:rPr>
              <a:t>Tasa de Mortalidad.</a:t>
            </a:r>
          </a:p>
          <a:p>
            <a:pPr marL="338138" lvl="1" indent="200025" eaLnBrk="0" hangingPunct="0">
              <a:buFontTx/>
              <a:buChar char="•"/>
            </a:pPr>
            <a:r>
              <a:rPr lang="es-ES_tradnl" b="1" dirty="0">
                <a:latin typeface="Comic Sans MS" panose="030F0702030302020204" pitchFamily="66" charset="0"/>
              </a:rPr>
              <a:t>Tasa de Letalidad.</a:t>
            </a:r>
          </a:p>
          <a:p>
            <a:pPr marL="338138" lvl="1" indent="200025" eaLnBrk="0" hangingPunct="0">
              <a:buFontTx/>
              <a:buChar char="•"/>
            </a:pPr>
            <a:r>
              <a:rPr lang="es-ES_tradnl" b="1" dirty="0">
                <a:latin typeface="Comic Sans MS" panose="030F0702030302020204" pitchFamily="66" charset="0"/>
              </a:rPr>
              <a:t>Tasa de Natalidad.</a:t>
            </a:r>
          </a:p>
        </p:txBody>
      </p:sp>
      <p:sp>
        <p:nvSpPr>
          <p:cNvPr id="5" name="Rectángulo 4"/>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21021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193D9-8EB5-47F9-8367-4904920EE474}"/>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43DB4EEE-5C28-4C9F-8E73-5640D9DD5960}"/>
              </a:ext>
            </a:extLst>
          </p:cNvPr>
          <p:cNvSpPr>
            <a:spLocks noGrp="1"/>
          </p:cNvSpPr>
          <p:nvPr>
            <p:ph idx="1"/>
          </p:nvPr>
        </p:nvSpPr>
        <p:spPr/>
        <p:txBody>
          <a:bodyPr/>
          <a:lstStyle/>
          <a:p>
            <a:r>
              <a:rPr lang="es-MX" dirty="0"/>
              <a:t>El fenómeno epidemiológico se percibe cuando se presenta más de un caso, es decir cuando hay indicios de que un problema de salud se esta propagando</a:t>
            </a:r>
            <a:endParaRPr lang="es-EC" dirty="0"/>
          </a:p>
        </p:txBody>
      </p:sp>
    </p:spTree>
    <p:extLst>
      <p:ext uri="{BB962C8B-B14F-4D97-AF65-F5344CB8AC3E}">
        <p14:creationId xmlns:p14="http://schemas.microsoft.com/office/powerpoint/2010/main" val="2915488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367969" y="1509232"/>
            <a:ext cx="6774821" cy="4524315"/>
          </a:xfrm>
          <a:prstGeom prst="rect">
            <a:avLst/>
          </a:prstGeom>
          <a:noFill/>
          <a:ln w="9525">
            <a:noFill/>
            <a:miter lim="800000"/>
            <a:headEnd/>
            <a:tailEnd/>
          </a:ln>
        </p:spPr>
        <p:txBody>
          <a:bodyPr wrap="square">
            <a:spAutoFit/>
          </a:bodyPr>
          <a:lstStyle/>
          <a:p>
            <a:pPr marL="342900" indent="-342900" algn="just" eaLnBrk="0" hangingPunct="0">
              <a:buClr>
                <a:srgbClr val="990000"/>
              </a:buClr>
              <a:buFont typeface="Wingdings" pitchFamily="2" charset="2"/>
              <a:buChar char="§"/>
            </a:pPr>
            <a:r>
              <a:rPr lang="es-ES_tradnl" b="1" dirty="0">
                <a:latin typeface="Comic Sans MS" panose="030F0702030302020204" pitchFamily="66" charset="0"/>
              </a:rPr>
              <a:t>Mide la frecuencia de la enfermedad en una población específica.</a:t>
            </a:r>
          </a:p>
          <a:p>
            <a:pPr marL="342900" indent="-342900" algn="just" eaLnBrk="0" hangingPunct="0">
              <a:buClr>
                <a:srgbClr val="990000"/>
              </a:buClr>
              <a:buFont typeface="Wingdings" pitchFamily="2" charset="2"/>
              <a:buChar char="§"/>
            </a:pPr>
            <a:r>
              <a:rPr lang="es-ES_tradnl" b="1" dirty="0">
                <a:latin typeface="Comic Sans MS" panose="030F0702030302020204" pitchFamily="66" charset="0"/>
              </a:rPr>
              <a:t>Relaciona el número de enfermos con la población a la cual pertenece.</a:t>
            </a:r>
          </a:p>
          <a:p>
            <a:pPr marL="342900" indent="-342900" algn="just" eaLnBrk="0" hangingPunct="0">
              <a:buClr>
                <a:srgbClr val="990000"/>
              </a:buClr>
              <a:buFont typeface="Wingdings" pitchFamily="2" charset="2"/>
              <a:buChar char="§"/>
            </a:pPr>
            <a:r>
              <a:rPr lang="es-ES_tradnl" b="1" dirty="0">
                <a:latin typeface="Comic Sans MS" panose="030F0702030302020204" pitchFamily="66" charset="0"/>
              </a:rPr>
              <a:t>Se expresa en forma de TASAS de:</a:t>
            </a:r>
          </a:p>
          <a:p>
            <a:pPr marL="342900" indent="-342900" algn="just" eaLnBrk="0" hangingPunct="0">
              <a:buClr>
                <a:srgbClr val="990000"/>
              </a:buClr>
              <a:buFont typeface="Wingdings" pitchFamily="2" charset="2"/>
              <a:buChar char="§"/>
            </a:pPr>
            <a:endParaRPr lang="es-ES_tradnl" b="1" dirty="0">
              <a:latin typeface="Comic Sans MS" panose="030F0702030302020204" pitchFamily="66" charset="0"/>
            </a:endParaRPr>
          </a:p>
          <a:p>
            <a:pPr marL="815579" lvl="1" indent="-342900" algn="just" eaLnBrk="0" hangingPunct="0">
              <a:buFontTx/>
              <a:buAutoNum type="arabicPeriod"/>
            </a:pPr>
            <a:r>
              <a:rPr lang="es-ES_tradnl" b="1" dirty="0">
                <a:solidFill>
                  <a:srgbClr val="993300"/>
                </a:solidFill>
                <a:latin typeface="Comic Sans MS" panose="030F0702030302020204" pitchFamily="66" charset="0"/>
              </a:rPr>
              <a:t>INCIDENCIA</a:t>
            </a:r>
          </a:p>
          <a:p>
            <a:pPr marL="1293019" lvl="2" indent="-342900" algn="just" eaLnBrk="0" hangingPunct="0">
              <a:buClr>
                <a:srgbClr val="CC3300"/>
              </a:buClr>
              <a:buSzPct val="85000"/>
              <a:buFont typeface="Wingdings" pitchFamily="2" charset="2"/>
              <a:buChar char="Ø"/>
            </a:pPr>
            <a:r>
              <a:rPr lang="es-ES_tradnl" b="1" dirty="0">
                <a:latin typeface="Comic Sans MS" panose="030F0702030302020204" pitchFamily="66" charset="0"/>
              </a:rPr>
              <a:t>Tasa de Incidencia Acumulada</a:t>
            </a:r>
          </a:p>
          <a:p>
            <a:pPr marL="1293019" lvl="2" indent="-342900" algn="just" eaLnBrk="0" hangingPunct="0">
              <a:buClr>
                <a:srgbClr val="CC3300"/>
              </a:buClr>
              <a:buSzPct val="85000"/>
              <a:buFont typeface="Wingdings" pitchFamily="2" charset="2"/>
              <a:buChar char="Ø"/>
            </a:pPr>
            <a:r>
              <a:rPr lang="es-ES_tradnl" b="1" dirty="0">
                <a:latin typeface="Comic Sans MS" panose="030F0702030302020204" pitchFamily="66" charset="0"/>
              </a:rPr>
              <a:t>Densidad de Incidencia</a:t>
            </a:r>
          </a:p>
          <a:p>
            <a:pPr marL="1293019" lvl="2" indent="-342900" algn="just" eaLnBrk="0" hangingPunct="0">
              <a:buClr>
                <a:srgbClr val="CC3300"/>
              </a:buClr>
              <a:buSzPct val="85000"/>
              <a:buFont typeface="Wingdings" pitchFamily="2" charset="2"/>
              <a:buChar char="Ø"/>
            </a:pPr>
            <a:r>
              <a:rPr lang="es-ES_tradnl" b="1" dirty="0">
                <a:latin typeface="Comic Sans MS" panose="030F0702030302020204" pitchFamily="66" charset="0"/>
              </a:rPr>
              <a:t>Tasa de Ataque (Es una forma de Incidencia)</a:t>
            </a:r>
          </a:p>
          <a:p>
            <a:pPr marL="1770460" lvl="3" indent="-342900" algn="just" eaLnBrk="0" hangingPunct="0">
              <a:buClr>
                <a:schemeClr val="folHlink"/>
              </a:buClr>
              <a:buSzPct val="85000"/>
              <a:buFont typeface="Wingdings" pitchFamily="2" charset="2"/>
              <a:buChar char="ü"/>
            </a:pPr>
            <a:r>
              <a:rPr lang="es-ES_tradnl" b="1" dirty="0">
                <a:latin typeface="Comic Sans MS" panose="030F0702030302020204" pitchFamily="66" charset="0"/>
              </a:rPr>
              <a:t>Tasa de Ataque </a:t>
            </a:r>
          </a:p>
          <a:p>
            <a:pPr marL="1770460" lvl="3" indent="-342900" algn="just" eaLnBrk="0" hangingPunct="0">
              <a:buClr>
                <a:schemeClr val="folHlink"/>
              </a:buClr>
              <a:buSzPct val="85000"/>
              <a:buFont typeface="Wingdings" pitchFamily="2" charset="2"/>
              <a:buChar char="ü"/>
            </a:pPr>
            <a:r>
              <a:rPr lang="es-ES_tradnl" b="1" dirty="0">
                <a:latin typeface="Comic Sans MS" panose="030F0702030302020204" pitchFamily="66" charset="0"/>
              </a:rPr>
              <a:t>Tasa de Ataque Secundario</a:t>
            </a:r>
          </a:p>
          <a:p>
            <a:pPr marL="815579" lvl="1" indent="-342900" algn="just" eaLnBrk="0" hangingPunct="0"/>
            <a:endParaRPr lang="es-ES_tradnl" b="1" dirty="0">
              <a:latin typeface="Comic Sans MS" panose="030F0702030302020204" pitchFamily="66" charset="0"/>
            </a:endParaRPr>
          </a:p>
          <a:p>
            <a:pPr marL="815579" lvl="1" indent="-342900" algn="just" eaLnBrk="0" hangingPunct="0">
              <a:buClr>
                <a:srgbClr val="993300"/>
              </a:buClr>
              <a:buFontTx/>
              <a:buAutoNum type="arabicPeriod" startAt="2"/>
            </a:pPr>
            <a:r>
              <a:rPr lang="es-ES_tradnl" b="1" dirty="0">
                <a:solidFill>
                  <a:srgbClr val="993300"/>
                </a:solidFill>
                <a:latin typeface="Comic Sans MS" panose="030F0702030302020204" pitchFamily="66" charset="0"/>
              </a:rPr>
              <a:t>PREVALENCIA</a:t>
            </a:r>
          </a:p>
          <a:p>
            <a:pPr marL="1293019" lvl="2" indent="-342900" algn="just" eaLnBrk="0" hangingPunct="0">
              <a:buClr>
                <a:srgbClr val="CC3300"/>
              </a:buClr>
              <a:buSzPct val="85000"/>
              <a:buFont typeface="Wingdings" pitchFamily="2" charset="2"/>
              <a:buChar char="Ø"/>
            </a:pPr>
            <a:r>
              <a:rPr lang="es-ES_tradnl" b="1" dirty="0">
                <a:latin typeface="Comic Sans MS" panose="030F0702030302020204" pitchFamily="66" charset="0"/>
              </a:rPr>
              <a:t>	Prevalencia Puntual o de Momento.</a:t>
            </a:r>
          </a:p>
          <a:p>
            <a:pPr marL="1293019" lvl="2" indent="-342900" algn="just" eaLnBrk="0" hangingPunct="0">
              <a:buClr>
                <a:srgbClr val="CC3300"/>
              </a:buClr>
              <a:buSzPct val="85000"/>
              <a:buFont typeface="Wingdings" pitchFamily="2" charset="2"/>
              <a:buChar char="Ø"/>
            </a:pPr>
            <a:r>
              <a:rPr lang="es-ES_tradnl" b="1" dirty="0">
                <a:latin typeface="Comic Sans MS" panose="030F0702030302020204" pitchFamily="66" charset="0"/>
              </a:rPr>
              <a:t>	Prevalencia </a:t>
            </a:r>
            <a:r>
              <a:rPr lang="es-ES_tradnl" b="1" dirty="0" err="1">
                <a:latin typeface="Comic Sans MS" panose="030F0702030302020204" pitchFamily="66" charset="0"/>
              </a:rPr>
              <a:t>Lápsica</a:t>
            </a:r>
            <a:r>
              <a:rPr lang="es-ES_tradnl" b="1" dirty="0">
                <a:latin typeface="Comic Sans MS" panose="030F0702030302020204" pitchFamily="66" charset="0"/>
              </a:rPr>
              <a:t> o de Período.</a:t>
            </a:r>
          </a:p>
        </p:txBody>
      </p:sp>
      <p:sp>
        <p:nvSpPr>
          <p:cNvPr id="3" name="Text Box 5"/>
          <p:cNvSpPr txBox="1">
            <a:spLocks noChangeArrowheads="1"/>
          </p:cNvSpPr>
          <p:nvPr/>
        </p:nvSpPr>
        <p:spPr bwMode="auto">
          <a:xfrm>
            <a:off x="573374" y="950100"/>
            <a:ext cx="4574467" cy="489365"/>
          </a:xfrm>
          <a:prstGeom prst="rect">
            <a:avLst/>
          </a:prstGeom>
          <a:noFill/>
          <a:ln w="9525">
            <a:noFill/>
            <a:miter lim="800000"/>
            <a:headEnd/>
            <a:tailEnd/>
          </a:ln>
          <a:effectLst/>
        </p:spPr>
        <p:txBody>
          <a:bodyPr wrap="square">
            <a:spAutoFit/>
          </a:bodyPr>
          <a:lstStyle/>
          <a:p>
            <a:pPr algn="ctr" eaLnBrk="0" hangingPunct="0">
              <a:lnSpc>
                <a:spcPct val="10000"/>
              </a:lnSpc>
              <a:defRPr/>
            </a:pPr>
            <a:endParaRPr lang="es-ES_tradnl" dirty="0">
              <a:solidFill>
                <a:schemeClr val="bg1"/>
              </a:solidFill>
              <a:latin typeface="Arial Black" pitchFamily="34" charset="0"/>
            </a:endParaRPr>
          </a:p>
          <a:p>
            <a:pPr algn="ctr" eaLnBrk="0" hangingPunct="0">
              <a:defRPr/>
            </a:pPr>
            <a:r>
              <a:rPr lang="es-ES_tradnl" sz="2400" b="1" dirty="0">
                <a:solidFill>
                  <a:srgbClr val="990000"/>
                </a:solidFill>
                <a:effectLst>
                  <a:outerShdw blurRad="38100" dist="38100" dir="2700000" algn="tl">
                    <a:srgbClr val="000000"/>
                  </a:outerShdw>
                </a:effectLst>
                <a:latin typeface="Comic Sans MS" panose="030F0702030302020204" pitchFamily="66" charset="0"/>
              </a:rPr>
              <a:t>A. TASAS DE MORBILIDAD</a:t>
            </a: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64330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784481" y="1059352"/>
            <a:ext cx="3825138" cy="344802"/>
          </a:xfrm>
          <a:prstGeom prst="rect">
            <a:avLst/>
          </a:prstGeom>
        </p:spPr>
        <p:txBody>
          <a:bodyPr lIns="69056" tIns="34529" rIns="69056" bIns="3452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TASA DE INCIDENCIA</a:t>
            </a:r>
          </a:p>
        </p:txBody>
      </p:sp>
      <p:sp>
        <p:nvSpPr>
          <p:cNvPr id="3" name="Rectangle 5"/>
          <p:cNvSpPr txBox="1">
            <a:spLocks noChangeArrowheads="1"/>
          </p:cNvSpPr>
          <p:nvPr/>
        </p:nvSpPr>
        <p:spPr>
          <a:xfrm>
            <a:off x="1433023" y="1965659"/>
            <a:ext cx="6353191" cy="2789366"/>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buClr>
                <a:srgbClr val="990000"/>
              </a:buClr>
            </a:pPr>
            <a:r>
              <a:rPr lang="es-ES_tradnl" sz="1800" dirty="0">
                <a:latin typeface="Comic Sans MS" panose="030F0702030302020204" pitchFamily="66" charset="0"/>
              </a:rPr>
              <a:t>Una tasa de </a:t>
            </a:r>
            <a:r>
              <a:rPr lang="es-ES_tradnl" sz="1800" dirty="0">
                <a:solidFill>
                  <a:srgbClr val="FF0000"/>
                </a:solidFill>
                <a:latin typeface="Comic Sans MS" panose="030F0702030302020204" pitchFamily="66" charset="0"/>
              </a:rPr>
              <a:t>incidencia</a:t>
            </a:r>
            <a:r>
              <a:rPr lang="es-ES_tradnl" sz="1800" dirty="0">
                <a:latin typeface="Comic Sans MS" panose="030F0702030302020204" pitchFamily="66" charset="0"/>
              </a:rPr>
              <a:t> es la medida de la frecuencia de la ocurrencia de </a:t>
            </a:r>
            <a:r>
              <a:rPr lang="es-ES_tradnl" sz="1800" u="sng" dirty="0">
                <a:solidFill>
                  <a:srgbClr val="FF0000"/>
                </a:solidFill>
                <a:latin typeface="Comic Sans MS" panose="030F0702030302020204" pitchFamily="66" charset="0"/>
              </a:rPr>
              <a:t>casos nuevos</a:t>
            </a:r>
            <a:r>
              <a:rPr lang="es-ES_tradnl" sz="1800" dirty="0">
                <a:solidFill>
                  <a:srgbClr val="FF0000"/>
                </a:solidFill>
                <a:latin typeface="Comic Sans MS" panose="030F0702030302020204" pitchFamily="66" charset="0"/>
              </a:rPr>
              <a:t> </a:t>
            </a:r>
            <a:r>
              <a:rPr lang="es-ES_tradnl" sz="1800" dirty="0">
                <a:latin typeface="Comic Sans MS" panose="030F0702030302020204" pitchFamily="66" charset="0"/>
              </a:rPr>
              <a:t>de una enfermedad, dentro de una población definida durante un período específico de tiempo.</a:t>
            </a:r>
          </a:p>
          <a:p>
            <a:pPr algn="just">
              <a:lnSpc>
                <a:spcPct val="80000"/>
              </a:lnSpc>
              <a:buClr>
                <a:srgbClr val="990000"/>
              </a:buClr>
              <a:buFont typeface="Wingdings" pitchFamily="2" charset="2"/>
              <a:buNone/>
            </a:pPr>
            <a:endParaRPr lang="es-ES_tradnl" sz="1800" dirty="0">
              <a:latin typeface="Comic Sans MS" panose="030F0702030302020204" pitchFamily="66" charset="0"/>
            </a:endParaRPr>
          </a:p>
          <a:p>
            <a:pPr algn="just">
              <a:lnSpc>
                <a:spcPct val="80000"/>
              </a:lnSpc>
              <a:buClr>
                <a:srgbClr val="990000"/>
              </a:buClr>
            </a:pPr>
            <a:r>
              <a:rPr lang="es-ES_tradnl" sz="1800" dirty="0">
                <a:latin typeface="Comic Sans MS" panose="030F0702030302020204" pitchFamily="66" charset="0"/>
              </a:rPr>
              <a:t>“Potencial instantáneo de </a:t>
            </a:r>
            <a:r>
              <a:rPr lang="es-ES_tradnl" sz="1800" u="sng" dirty="0">
                <a:latin typeface="Comic Sans MS" panose="030F0702030302020204" pitchFamily="66" charset="0"/>
              </a:rPr>
              <a:t>cambio del estado de salud al de enfermedad</a:t>
            </a:r>
            <a:r>
              <a:rPr lang="es-ES_tradnl" sz="1800" dirty="0">
                <a:latin typeface="Comic Sans MS" panose="030F0702030302020204" pitchFamily="66" charset="0"/>
              </a:rPr>
              <a:t> de la población”.</a:t>
            </a:r>
          </a:p>
          <a:p>
            <a:pPr algn="just">
              <a:lnSpc>
                <a:spcPct val="80000"/>
              </a:lnSpc>
              <a:buClr>
                <a:srgbClr val="990000"/>
              </a:buClr>
              <a:buFont typeface="Wingdings" pitchFamily="2" charset="2"/>
              <a:buNone/>
            </a:pPr>
            <a:endParaRPr lang="es-ES_tradnl" sz="1800" dirty="0">
              <a:latin typeface="Comic Sans MS" panose="030F0702030302020204" pitchFamily="66" charset="0"/>
            </a:endParaRPr>
          </a:p>
          <a:p>
            <a:pPr algn="just">
              <a:lnSpc>
                <a:spcPct val="80000"/>
              </a:lnSpc>
              <a:buClr>
                <a:srgbClr val="990000"/>
              </a:buClr>
            </a:pPr>
            <a:r>
              <a:rPr lang="es-ES_tradnl" sz="1800" dirty="0">
                <a:latin typeface="Comic Sans MS" panose="030F0702030302020204" pitchFamily="66" charset="0"/>
              </a:rPr>
              <a:t>Indica el </a:t>
            </a:r>
            <a:r>
              <a:rPr lang="es-ES_tradnl" sz="1800" dirty="0">
                <a:solidFill>
                  <a:srgbClr val="FF0000"/>
                </a:solidFill>
                <a:latin typeface="Comic Sans MS" panose="030F0702030302020204" pitchFamily="66" charset="0"/>
              </a:rPr>
              <a:t>Riesgo promedio de enfermar  </a:t>
            </a:r>
            <a:r>
              <a:rPr lang="es-ES_tradnl" sz="1800" dirty="0">
                <a:latin typeface="Comic Sans MS" panose="030F0702030302020204" pitchFamily="66" charset="0"/>
              </a:rPr>
              <a:t>de esa enfermedad específica.</a:t>
            </a: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04394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a:xfrm>
            <a:off x="608097" y="1121886"/>
            <a:ext cx="3671642" cy="481013"/>
          </a:xfrm>
          <a:prstGeom prst="rect">
            <a:avLst/>
          </a:prstGeom>
        </p:spPr>
        <p:txBody>
          <a:bodyPr lIns="69056" tIns="34529" rIns="69056" bIns="34529">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TASA DE INCIDENCIA</a:t>
            </a:r>
          </a:p>
        </p:txBody>
      </p:sp>
      <p:sp>
        <p:nvSpPr>
          <p:cNvPr id="8" name="Rectangle 5"/>
          <p:cNvSpPr txBox="1">
            <a:spLocks noChangeArrowheads="1"/>
          </p:cNvSpPr>
          <p:nvPr/>
        </p:nvSpPr>
        <p:spPr>
          <a:xfrm>
            <a:off x="1478726" y="2581637"/>
            <a:ext cx="6399609" cy="3219450"/>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endParaRPr lang="es-ES_tradnl" sz="600" b="1" dirty="0">
              <a:latin typeface="Franklin Gothic Medium" pitchFamily="34" charset="0"/>
            </a:endParaRPr>
          </a:p>
          <a:p>
            <a:pPr marL="622697" lvl="1" indent="-422672" algn="just">
              <a:lnSpc>
                <a:spcPct val="80000"/>
              </a:lnSpc>
              <a:buNone/>
            </a:pPr>
            <a:r>
              <a:rPr lang="es-ES_tradnl" sz="1800" dirty="0">
                <a:latin typeface="Comic Sans MS" panose="030F0702030302020204" pitchFamily="66" charset="0"/>
              </a:rPr>
              <a:t>X: Número de personas en una población definida (definida en términos de tiempo, lugar y persona), quienes enfermaron por una causa específica, durante un </a:t>
            </a:r>
            <a:r>
              <a:rPr lang="es-ES_tradnl" sz="1800" dirty="0">
                <a:solidFill>
                  <a:srgbClr val="993300"/>
                </a:solidFill>
                <a:latin typeface="Comic Sans MS" panose="030F0702030302020204" pitchFamily="66" charset="0"/>
              </a:rPr>
              <a:t>periodo  específico de tiempo.</a:t>
            </a:r>
          </a:p>
          <a:p>
            <a:pPr marL="622697" lvl="1" indent="-422672" algn="just">
              <a:lnSpc>
                <a:spcPct val="80000"/>
              </a:lnSpc>
              <a:buNone/>
            </a:pPr>
            <a:endParaRPr lang="es-ES_tradnl" sz="1800" dirty="0">
              <a:solidFill>
                <a:srgbClr val="993300"/>
              </a:solidFill>
              <a:latin typeface="Comic Sans MS" panose="030F0702030302020204" pitchFamily="66" charset="0"/>
            </a:endParaRPr>
          </a:p>
          <a:p>
            <a:pPr marL="622697" lvl="1" indent="-422672" algn="just">
              <a:lnSpc>
                <a:spcPct val="80000"/>
              </a:lnSpc>
              <a:buNone/>
            </a:pPr>
            <a:r>
              <a:rPr lang="es-ES_tradnl" sz="1800" dirty="0">
                <a:latin typeface="Comic Sans MS" panose="030F0702030302020204" pitchFamily="66" charset="0"/>
              </a:rPr>
              <a:t>Y: 	Cantidad </a:t>
            </a:r>
            <a:r>
              <a:rPr lang="es-ES_tradnl" sz="1800" dirty="0">
                <a:solidFill>
                  <a:srgbClr val="993300"/>
                </a:solidFill>
                <a:latin typeface="Comic Sans MS" panose="030F0702030302020204" pitchFamily="66" charset="0"/>
              </a:rPr>
              <a:t>tiempo-persona</a:t>
            </a:r>
            <a:r>
              <a:rPr lang="es-ES_tradnl" sz="1800" dirty="0">
                <a:latin typeface="Comic Sans MS" panose="030F0702030302020204" pitchFamily="66" charset="0"/>
              </a:rPr>
              <a:t> generado por los individuos que comprende la población en estudio o el </a:t>
            </a:r>
            <a:r>
              <a:rPr lang="es-ES_tradnl" sz="1800" dirty="0">
                <a:solidFill>
                  <a:srgbClr val="993300"/>
                </a:solidFill>
                <a:latin typeface="Comic Sans MS" panose="030F0702030302020204" pitchFamily="66" charset="0"/>
              </a:rPr>
              <a:t>número de personas</a:t>
            </a:r>
            <a:r>
              <a:rPr lang="es-ES_tradnl" sz="1800" dirty="0">
                <a:latin typeface="Comic Sans MS" panose="030F0702030302020204" pitchFamily="66" charset="0"/>
              </a:rPr>
              <a:t> sin la enfermedad al inicio del período de observación.</a:t>
            </a:r>
          </a:p>
          <a:p>
            <a:pPr marL="622697" lvl="1" indent="-422672" algn="just">
              <a:lnSpc>
                <a:spcPct val="80000"/>
              </a:lnSpc>
              <a:buNone/>
            </a:pPr>
            <a:endParaRPr lang="es-ES_tradnl" sz="1800" dirty="0">
              <a:latin typeface="Comic Sans MS" panose="030F0702030302020204" pitchFamily="66" charset="0"/>
            </a:endParaRPr>
          </a:p>
          <a:p>
            <a:pPr marL="622697" lvl="1" indent="-422672" algn="just">
              <a:lnSpc>
                <a:spcPct val="80000"/>
              </a:lnSpc>
              <a:buNone/>
            </a:pPr>
            <a:r>
              <a:rPr lang="es-ES_tradnl" sz="1800" dirty="0">
                <a:latin typeface="Comic Sans MS" panose="030F0702030302020204" pitchFamily="66" charset="0"/>
              </a:rPr>
              <a:t>K: Es el factor de extensión asignado, </a:t>
            </a:r>
            <a:r>
              <a:rPr lang="es-ES_tradnl" sz="1800" u="sng" dirty="0">
                <a:solidFill>
                  <a:srgbClr val="993300"/>
                </a:solidFill>
                <a:latin typeface="Comic Sans MS" panose="030F0702030302020204" pitchFamily="66" charset="0"/>
              </a:rPr>
              <a:t>usualmente 100,000</a:t>
            </a:r>
            <a:r>
              <a:rPr lang="es-ES_tradnl" sz="1800" dirty="0">
                <a:solidFill>
                  <a:srgbClr val="993300"/>
                </a:solidFill>
                <a:latin typeface="Comic Sans MS" panose="030F0702030302020204" pitchFamily="66" charset="0"/>
              </a:rPr>
              <a:t>.</a:t>
            </a:r>
            <a:r>
              <a:rPr lang="es-ES_tradnl" sz="1800" dirty="0">
                <a:latin typeface="Comic Sans MS" panose="030F0702030302020204" pitchFamily="66" charset="0"/>
              </a:rPr>
              <a:t>  Sin embargo, el valor de 100; 1,000; 10,000 </a:t>
            </a:r>
            <a:r>
              <a:rPr lang="es-ES_tradnl" sz="1800" dirty="0" err="1">
                <a:latin typeface="Comic Sans MS" panose="030F0702030302020204" pitchFamily="66" charset="0"/>
              </a:rPr>
              <a:t>ó</a:t>
            </a:r>
            <a:r>
              <a:rPr lang="es-ES_tradnl" sz="1800" dirty="0">
                <a:latin typeface="Comic Sans MS" panose="030F0702030302020204" pitchFamily="66" charset="0"/>
              </a:rPr>
              <a:t> aún 1’000,000 son frecuentemente utilizados.</a:t>
            </a:r>
          </a:p>
        </p:txBody>
      </p:sp>
      <p:grpSp>
        <p:nvGrpSpPr>
          <p:cNvPr id="9" name="Group 12"/>
          <p:cNvGrpSpPr>
            <a:grpSpLocks/>
          </p:cNvGrpSpPr>
          <p:nvPr/>
        </p:nvGrpSpPr>
        <p:grpSpPr bwMode="auto">
          <a:xfrm>
            <a:off x="2140118" y="1714244"/>
            <a:ext cx="5076825" cy="756047"/>
            <a:chOff x="793" y="754"/>
            <a:chExt cx="4264" cy="635"/>
          </a:xfrm>
        </p:grpSpPr>
        <p:sp>
          <p:nvSpPr>
            <p:cNvPr id="10" name="Rectangle 6"/>
            <p:cNvSpPr>
              <a:spLocks noChangeArrowheads="1"/>
            </p:cNvSpPr>
            <p:nvPr/>
          </p:nvSpPr>
          <p:spPr bwMode="auto">
            <a:xfrm>
              <a:off x="793" y="754"/>
              <a:ext cx="4264" cy="635"/>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8100" cmpd="dbl">
              <a:solidFill>
                <a:schemeClr val="tx1"/>
              </a:solidFill>
              <a:miter lim="800000"/>
              <a:headEnd/>
              <a:tailEnd/>
            </a:ln>
          </p:spPr>
          <p:txBody>
            <a:bodyPr wrap="none" anchor="ctr"/>
            <a:lstStyle/>
            <a:p>
              <a:pPr algn="ctr">
                <a:defRPr/>
              </a:pPr>
              <a:endParaRPr lang="es-ES_tradnl" sz="675" b="1" dirty="0">
                <a:latin typeface="Arial" charset="0"/>
              </a:endParaRPr>
            </a:p>
            <a:p>
              <a:pPr algn="ctr">
                <a:defRPr/>
              </a:pPr>
              <a:r>
                <a:rPr lang="es-ES_tradnl" b="1" dirty="0">
                  <a:latin typeface="Arial" charset="0"/>
                </a:rPr>
                <a:t>TASA INCIDENCIA      = 	   X       </a:t>
              </a:r>
              <a:r>
                <a:rPr lang="es-ES_tradnl" b="1" dirty="0" err="1">
                  <a:latin typeface="Arial" charset="0"/>
                </a:rPr>
                <a:t>x</a:t>
              </a:r>
              <a:r>
                <a:rPr lang="es-ES_tradnl" b="1" dirty="0">
                  <a:latin typeface="Arial" charset="0"/>
                </a:rPr>
                <a:t>    K</a:t>
              </a:r>
            </a:p>
            <a:p>
              <a:pPr lvl="3" algn="ctr">
                <a:defRPr/>
              </a:pPr>
              <a:r>
                <a:rPr lang="es-ES_tradnl" b="1" dirty="0">
                  <a:latin typeface="Arial" charset="0"/>
                </a:rPr>
                <a:t>          Y</a:t>
              </a:r>
            </a:p>
          </p:txBody>
        </p:sp>
        <p:sp>
          <p:nvSpPr>
            <p:cNvPr id="11" name="Line 11"/>
            <p:cNvSpPr>
              <a:spLocks noChangeShapeType="1"/>
            </p:cNvSpPr>
            <p:nvPr/>
          </p:nvSpPr>
          <p:spPr bwMode="auto">
            <a:xfrm>
              <a:off x="3560" y="1117"/>
              <a:ext cx="363" cy="0"/>
            </a:xfrm>
            <a:prstGeom prst="line">
              <a:avLst/>
            </a:prstGeom>
            <a:noFill/>
            <a:ln w="28575">
              <a:solidFill>
                <a:schemeClr val="tx1"/>
              </a:solidFill>
              <a:round/>
              <a:headEnd/>
              <a:tailEnd/>
            </a:ln>
            <a:effectLst/>
          </p:spPr>
          <p:txBody>
            <a:bodyPr wrap="none"/>
            <a:lstStyle/>
            <a:p>
              <a:pPr>
                <a:defRPr/>
              </a:pPr>
              <a:endParaRPr lang="es-ES" sz="1350"/>
            </a:p>
          </p:txBody>
        </p:sp>
      </p:grpSp>
      <p:sp>
        <p:nvSpPr>
          <p:cNvPr id="12" name="Rectángulo 11"/>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32170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53908" y="1072676"/>
            <a:ext cx="6316265" cy="484585"/>
          </a:xfrm>
          <a:prstGeom prst="rect">
            <a:avLst/>
          </a:prstGeom>
        </p:spPr>
        <p:txBody>
          <a:bodyPr lIns="69056" tIns="34529" rIns="69056" bIns="34529">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TASA DE INCIDENCIA*</a:t>
            </a:r>
          </a:p>
        </p:txBody>
      </p:sp>
      <p:sp>
        <p:nvSpPr>
          <p:cNvPr id="3" name="Rectangle 7"/>
          <p:cNvSpPr txBox="1">
            <a:spLocks noChangeArrowheads="1"/>
          </p:cNvSpPr>
          <p:nvPr/>
        </p:nvSpPr>
        <p:spPr>
          <a:xfrm>
            <a:off x="1616011" y="1458453"/>
            <a:ext cx="6373415" cy="2538413"/>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endParaRPr lang="es-ES_tradnl" sz="450" b="1" dirty="0"/>
          </a:p>
          <a:p>
            <a:pPr algn="just">
              <a:buClr>
                <a:srgbClr val="990000"/>
              </a:buClr>
            </a:pPr>
            <a:r>
              <a:rPr lang="es-ES_tradnl" sz="1800" b="1" dirty="0" err="1">
                <a:latin typeface="Comic Sans MS" panose="030F0702030302020204" pitchFamily="66" charset="0"/>
              </a:rPr>
              <a:t>Rothman</a:t>
            </a:r>
            <a:r>
              <a:rPr lang="es-ES_tradnl" sz="1800" dirty="0">
                <a:latin typeface="Comic Sans MS" panose="030F0702030302020204" pitchFamily="66" charset="0"/>
              </a:rPr>
              <a:t>: "Número de comienzos de enfermedad en la población dividido entre la suma de los períodos de tiempo-observación de todos los individuos de dicha población”</a:t>
            </a:r>
          </a:p>
          <a:p>
            <a:pPr algn="just">
              <a:buClr>
                <a:srgbClr val="990000"/>
              </a:buClr>
              <a:buFont typeface="Wingdings" pitchFamily="2" charset="2"/>
              <a:buNone/>
            </a:pPr>
            <a:endParaRPr lang="es-ES_tradnl" sz="1800" dirty="0">
              <a:latin typeface="Comic Sans MS" panose="030F0702030302020204" pitchFamily="66" charset="0"/>
            </a:endParaRPr>
          </a:p>
          <a:p>
            <a:pPr algn="just">
              <a:buClr>
                <a:srgbClr val="990000"/>
              </a:buClr>
            </a:pPr>
            <a:r>
              <a:rPr lang="es-ES_tradnl" sz="1800" dirty="0">
                <a:latin typeface="Comic Sans MS" panose="030F0702030302020204" pitchFamily="66" charset="0"/>
              </a:rPr>
              <a:t>Se emplea si el diseño permite conocer la duración del tiempo de observación en cada individuo que forma la población.</a:t>
            </a:r>
          </a:p>
        </p:txBody>
      </p:sp>
      <p:grpSp>
        <p:nvGrpSpPr>
          <p:cNvPr id="4" name="Group 12"/>
          <p:cNvGrpSpPr>
            <a:grpSpLocks/>
          </p:cNvGrpSpPr>
          <p:nvPr/>
        </p:nvGrpSpPr>
        <p:grpSpPr bwMode="auto">
          <a:xfrm>
            <a:off x="2048206" y="4270121"/>
            <a:ext cx="5509022" cy="971550"/>
            <a:chOff x="521" y="1752"/>
            <a:chExt cx="4763" cy="816"/>
          </a:xfrm>
        </p:grpSpPr>
        <p:sp>
          <p:nvSpPr>
            <p:cNvPr id="5" name="Rectangle 13"/>
            <p:cNvSpPr>
              <a:spLocks noChangeArrowheads="1"/>
            </p:cNvSpPr>
            <p:nvPr/>
          </p:nvSpPr>
          <p:spPr bwMode="auto">
            <a:xfrm>
              <a:off x="521" y="1752"/>
              <a:ext cx="4763" cy="816"/>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8100" cmpd="dbl">
              <a:solidFill>
                <a:schemeClr val="tx1"/>
              </a:solidFill>
              <a:miter lim="800000"/>
              <a:headEnd/>
              <a:tailEnd/>
            </a:ln>
          </p:spPr>
          <p:txBody>
            <a:bodyPr wrap="none" anchor="ctr"/>
            <a:lstStyle/>
            <a:p>
              <a:pPr algn="ctr">
                <a:lnSpc>
                  <a:spcPct val="120000"/>
                </a:lnSpc>
              </a:pPr>
              <a:r>
                <a:rPr lang="es-ES_tradnl" b="1" dirty="0">
                  <a:latin typeface="Franklin Gothic Medium" pitchFamily="34" charset="0"/>
                </a:rPr>
                <a:t>* DENSIDAD DE  =</a:t>
              </a:r>
              <a:r>
                <a:rPr lang="es-ES_tradnl" dirty="0">
                  <a:latin typeface="Franklin Gothic Medium" pitchFamily="34" charset="0"/>
                </a:rPr>
                <a:t>  No. de comienzos de Enfermedad</a:t>
              </a:r>
            </a:p>
            <a:p>
              <a:pPr algn="ctr">
                <a:lnSpc>
                  <a:spcPct val="120000"/>
                </a:lnSpc>
              </a:pPr>
              <a:r>
                <a:rPr lang="es-ES_tradnl" dirty="0">
                  <a:latin typeface="Franklin Gothic Medium" pitchFamily="34" charset="0"/>
                </a:rPr>
                <a:t>   </a:t>
              </a:r>
              <a:r>
                <a:rPr lang="es-ES_tradnl" b="1" dirty="0">
                  <a:latin typeface="Franklin Gothic Medium" pitchFamily="34" charset="0"/>
                </a:rPr>
                <a:t>INCIDENCIA    </a:t>
              </a:r>
              <a:r>
                <a:rPr lang="es-ES_tradnl" dirty="0">
                  <a:latin typeface="Franklin Gothic Medium" pitchFamily="34" charset="0"/>
                </a:rPr>
                <a:t>      Suma  Periodos T-P observación</a:t>
              </a:r>
            </a:p>
            <a:p>
              <a:pPr algn="ctr"/>
              <a:endParaRPr lang="es-ES_tradnl" dirty="0">
                <a:latin typeface="Franklin Gothic Medium" pitchFamily="34" charset="0"/>
              </a:endParaRPr>
            </a:p>
          </p:txBody>
        </p:sp>
        <p:sp>
          <p:nvSpPr>
            <p:cNvPr id="6" name="Line 14"/>
            <p:cNvSpPr>
              <a:spLocks noChangeShapeType="1"/>
            </p:cNvSpPr>
            <p:nvPr/>
          </p:nvSpPr>
          <p:spPr bwMode="auto">
            <a:xfrm>
              <a:off x="2289" y="2024"/>
              <a:ext cx="2858" cy="0"/>
            </a:xfrm>
            <a:prstGeom prst="line">
              <a:avLst/>
            </a:prstGeom>
            <a:noFill/>
            <a:ln w="28575">
              <a:solidFill>
                <a:schemeClr val="tx1"/>
              </a:solidFill>
              <a:round/>
              <a:headEnd/>
              <a:tailEnd/>
            </a:ln>
            <a:effectLst/>
          </p:spPr>
          <p:txBody>
            <a:bodyPr wrap="none"/>
            <a:lstStyle/>
            <a:p>
              <a:pPr>
                <a:defRPr/>
              </a:pPr>
              <a:endParaRPr lang="es-ES" sz="1350"/>
            </a:p>
          </p:txBody>
        </p:sp>
      </p:grpSp>
      <p:sp>
        <p:nvSpPr>
          <p:cNvPr id="7" name="Rectángulo 6"/>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32126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573374" y="1002397"/>
            <a:ext cx="6858000" cy="535781"/>
          </a:xfrm>
          <a:prstGeom prst="rect">
            <a:avLst/>
          </a:prstGeom>
        </p:spPr>
        <p:txBody>
          <a:bodyPr lIns="69056" tIns="34529" rIns="69056" bIns="3452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TASA DE INCIDENCIA ACUMULADA</a:t>
            </a:r>
          </a:p>
        </p:txBody>
      </p:sp>
      <p:sp>
        <p:nvSpPr>
          <p:cNvPr id="3" name="Rectangle 5"/>
          <p:cNvSpPr txBox="1">
            <a:spLocks noChangeArrowheads="1"/>
          </p:cNvSpPr>
          <p:nvPr/>
        </p:nvSpPr>
        <p:spPr>
          <a:xfrm>
            <a:off x="920188" y="2613132"/>
            <a:ext cx="7862859" cy="2133892"/>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Font typeface="Wingdings" pitchFamily="2" charset="2"/>
              <a:buNone/>
            </a:pPr>
            <a:endParaRPr lang="es-ES_tradnl" sz="225" b="1" dirty="0"/>
          </a:p>
          <a:p>
            <a:pPr algn="just">
              <a:buClr>
                <a:srgbClr val="990000"/>
              </a:buClr>
            </a:pPr>
            <a:r>
              <a:rPr lang="es-ES_tradnl" sz="1800" dirty="0">
                <a:latin typeface="Comic Sans MS" panose="030F0702030302020204" pitchFamily="66" charset="0"/>
              </a:rPr>
              <a:t>Forma habitual de expresar la incidencia de una enfermedad y equivale al riesgo promedio de los individuos que conforma el grupo.</a:t>
            </a:r>
          </a:p>
          <a:p>
            <a:pPr algn="just">
              <a:buClr>
                <a:srgbClr val="990000"/>
              </a:buClr>
              <a:buFont typeface="Wingdings" pitchFamily="2" charset="2"/>
              <a:buNone/>
            </a:pPr>
            <a:endParaRPr lang="es-ES_tradnl" sz="1800" dirty="0">
              <a:latin typeface="Comic Sans MS" panose="030F0702030302020204" pitchFamily="66" charset="0"/>
            </a:endParaRPr>
          </a:p>
          <a:p>
            <a:pPr algn="just">
              <a:buClr>
                <a:srgbClr val="990000"/>
              </a:buClr>
            </a:pPr>
            <a:r>
              <a:rPr lang="es-ES_tradnl" sz="1800" dirty="0">
                <a:solidFill>
                  <a:srgbClr val="CC3300"/>
                </a:solidFill>
                <a:latin typeface="Comic Sans MS" panose="030F0702030302020204" pitchFamily="66" charset="0"/>
              </a:rPr>
              <a:t>Ejemplo:</a:t>
            </a:r>
            <a:r>
              <a:rPr lang="es-ES_tradnl" sz="1800" dirty="0">
                <a:latin typeface="Comic Sans MS" panose="030F0702030302020204" pitchFamily="66" charset="0"/>
              </a:rPr>
              <a:t>	Durante 1996 se reportaron, un total de 412 casos de una enfermedad en particular en una ciudad con una población de 212.000 habitantes. </a:t>
            </a:r>
            <a:r>
              <a:rPr lang="es-ES_tradnl" sz="1800" dirty="0">
                <a:solidFill>
                  <a:srgbClr val="CC3300"/>
                </a:solidFill>
                <a:latin typeface="Comic Sans MS" panose="030F0702030302020204" pitchFamily="66" charset="0"/>
              </a:rPr>
              <a:t>¿Cuál es la tasa de incidencia acumulada por 100,000 habitantes en esta ciudad durante éste año?</a:t>
            </a:r>
          </a:p>
        </p:txBody>
      </p:sp>
      <p:grpSp>
        <p:nvGrpSpPr>
          <p:cNvPr id="4" name="Group 8"/>
          <p:cNvGrpSpPr>
            <a:grpSpLocks/>
          </p:cNvGrpSpPr>
          <p:nvPr/>
        </p:nvGrpSpPr>
        <p:grpSpPr bwMode="auto">
          <a:xfrm>
            <a:off x="2055758" y="1616669"/>
            <a:ext cx="4644629" cy="917972"/>
            <a:chOff x="793" y="935"/>
            <a:chExt cx="3901" cy="771"/>
          </a:xfrm>
        </p:grpSpPr>
        <p:sp>
          <p:nvSpPr>
            <p:cNvPr id="5" name="Rectangle 6"/>
            <p:cNvSpPr>
              <a:spLocks noChangeArrowheads="1"/>
            </p:cNvSpPr>
            <p:nvPr/>
          </p:nvSpPr>
          <p:spPr bwMode="auto">
            <a:xfrm>
              <a:off x="793" y="935"/>
              <a:ext cx="3901" cy="771"/>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8100" cmpd="dbl">
              <a:solidFill>
                <a:schemeClr val="tx1"/>
              </a:solidFill>
              <a:miter lim="800000"/>
              <a:headEnd/>
              <a:tailEnd/>
            </a:ln>
          </p:spPr>
          <p:txBody>
            <a:bodyPr wrap="none" anchor="ctr"/>
            <a:lstStyle/>
            <a:p>
              <a:pPr algn="ctr"/>
              <a:endParaRPr lang="es-ES_tradnl" sz="225" b="1">
                <a:latin typeface="Franklin Gothic Medium" pitchFamily="34" charset="0"/>
              </a:endParaRPr>
            </a:p>
            <a:p>
              <a:pPr algn="ctr"/>
              <a:r>
                <a:rPr lang="es-ES_tradnl" b="1">
                  <a:latin typeface="Franklin Gothic Medium" pitchFamily="34" charset="0"/>
                </a:rPr>
                <a:t>T. I. A  =     Nº   de   Casos    Nuevos</a:t>
              </a:r>
              <a:r>
                <a:rPr lang="es-ES_tradnl" b="1" u="sng">
                  <a:latin typeface="Franklin Gothic Medium" pitchFamily="34" charset="0"/>
                </a:rPr>
                <a:t>           K     </a:t>
              </a:r>
              <a:endParaRPr lang="es-ES_tradnl" b="1">
                <a:latin typeface="Franklin Gothic Medium" pitchFamily="34" charset="0"/>
              </a:endParaRPr>
            </a:p>
            <a:p>
              <a:pPr algn="ctr"/>
              <a:r>
                <a:rPr lang="es-ES_tradnl" b="1">
                  <a:latin typeface="Franklin Gothic Medium" pitchFamily="34" charset="0"/>
                </a:rPr>
                <a:t>     Población al inicio del periodo</a:t>
              </a:r>
              <a:endParaRPr lang="es-ES_tradnl">
                <a:latin typeface="Franklin Gothic Medium" pitchFamily="34" charset="0"/>
              </a:endParaRPr>
            </a:p>
          </p:txBody>
        </p:sp>
        <p:sp>
          <p:nvSpPr>
            <p:cNvPr id="6" name="Line 7"/>
            <p:cNvSpPr>
              <a:spLocks noChangeShapeType="1"/>
            </p:cNvSpPr>
            <p:nvPr/>
          </p:nvSpPr>
          <p:spPr bwMode="auto">
            <a:xfrm>
              <a:off x="1610" y="1344"/>
              <a:ext cx="2540" cy="0"/>
            </a:xfrm>
            <a:prstGeom prst="line">
              <a:avLst/>
            </a:prstGeom>
            <a:noFill/>
            <a:ln w="28575">
              <a:solidFill>
                <a:schemeClr val="tx1"/>
              </a:solidFill>
              <a:round/>
              <a:headEnd/>
              <a:tailEnd/>
            </a:ln>
            <a:effectLst/>
          </p:spPr>
          <p:txBody>
            <a:bodyPr wrap="none"/>
            <a:lstStyle/>
            <a:p>
              <a:pPr>
                <a:defRPr/>
              </a:pPr>
              <a:endParaRPr lang="es-ES" sz="1350"/>
            </a:p>
          </p:txBody>
        </p:sp>
      </p:grpSp>
      <p:grpSp>
        <p:nvGrpSpPr>
          <p:cNvPr id="7" name="Group 11"/>
          <p:cNvGrpSpPr>
            <a:grpSpLocks/>
          </p:cNvGrpSpPr>
          <p:nvPr/>
        </p:nvGrpSpPr>
        <p:grpSpPr bwMode="auto">
          <a:xfrm>
            <a:off x="2196027" y="4918246"/>
            <a:ext cx="4886325" cy="842963"/>
            <a:chOff x="1292" y="3475"/>
            <a:chExt cx="3992" cy="708"/>
          </a:xfrm>
        </p:grpSpPr>
        <p:sp>
          <p:nvSpPr>
            <p:cNvPr id="8" name="Rectangle 9"/>
            <p:cNvSpPr>
              <a:spLocks noChangeArrowheads="1"/>
            </p:cNvSpPr>
            <p:nvPr/>
          </p:nvSpPr>
          <p:spPr bwMode="auto">
            <a:xfrm>
              <a:off x="1292" y="3475"/>
              <a:ext cx="3992" cy="708"/>
            </a:xfrm>
            <a:prstGeom prst="rect">
              <a:avLst/>
            </a:prstGeom>
            <a:solidFill>
              <a:schemeClr val="accent1"/>
            </a:solidFill>
            <a:ln w="28575">
              <a:solidFill>
                <a:schemeClr val="tx1"/>
              </a:solidFill>
              <a:miter lim="800000"/>
              <a:headEnd/>
              <a:tailEnd/>
            </a:ln>
          </p:spPr>
          <p:txBody>
            <a:bodyPr wrap="none" anchor="ctr"/>
            <a:lstStyle/>
            <a:p>
              <a:r>
                <a:rPr lang="es-ES_tradnl" b="1">
                  <a:latin typeface="Arial Narrow" pitchFamily="34" charset="0"/>
                </a:rPr>
                <a:t>  TIA  =      412       x  100.000  = 194  por 100 mil Hab.</a:t>
              </a:r>
            </a:p>
            <a:p>
              <a:r>
                <a:rPr lang="es-ES_tradnl" b="1">
                  <a:latin typeface="Arial Narrow" pitchFamily="34" charset="0"/>
                </a:rPr>
                <a:t>               212.000 </a:t>
              </a:r>
            </a:p>
          </p:txBody>
        </p:sp>
        <p:sp>
          <p:nvSpPr>
            <p:cNvPr id="9" name="Line 10"/>
            <p:cNvSpPr>
              <a:spLocks noChangeShapeType="1"/>
            </p:cNvSpPr>
            <p:nvPr/>
          </p:nvSpPr>
          <p:spPr bwMode="auto">
            <a:xfrm>
              <a:off x="1882" y="3838"/>
              <a:ext cx="680" cy="0"/>
            </a:xfrm>
            <a:prstGeom prst="line">
              <a:avLst/>
            </a:prstGeom>
            <a:noFill/>
            <a:ln w="28575">
              <a:solidFill>
                <a:schemeClr val="tx1"/>
              </a:solidFill>
              <a:round/>
              <a:headEnd/>
              <a:tailEnd/>
            </a:ln>
            <a:effectLst/>
          </p:spPr>
          <p:txBody>
            <a:bodyPr wrap="none"/>
            <a:lstStyle/>
            <a:p>
              <a:pPr>
                <a:defRPr/>
              </a:pPr>
              <a:endParaRPr lang="es-ES" sz="1350"/>
            </a:p>
          </p:txBody>
        </p:sp>
      </p:grpSp>
      <p:sp>
        <p:nvSpPr>
          <p:cNvPr id="10" name="Rectángulo 9"/>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386579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750442" y="1262817"/>
            <a:ext cx="6316265" cy="688241"/>
          </a:xfrm>
          <a:prstGeom prst="rect">
            <a:avLst/>
          </a:prstGeom>
        </p:spPr>
        <p:txBody>
          <a:bodyPr lIns="69056" tIns="34529" rIns="69056" bIns="3452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TASA DE INCIDENCIA</a:t>
            </a:r>
          </a:p>
          <a:p>
            <a:pPr>
              <a:defRPr/>
            </a:pPr>
            <a:br>
              <a:rPr lang="es-ES_tradnl" sz="2400" b="1" dirty="0">
                <a:solidFill>
                  <a:srgbClr val="990000"/>
                </a:solidFill>
                <a:latin typeface="Comic Sans MS" panose="030F0702030302020204" pitchFamily="66" charset="0"/>
              </a:rPr>
            </a:br>
            <a:r>
              <a:rPr lang="es-ES_tradnl" sz="2400" b="1" dirty="0">
                <a:solidFill>
                  <a:srgbClr val="990000"/>
                </a:solidFill>
                <a:latin typeface="Comic Sans MS" panose="030F0702030302020204" pitchFamily="66" charset="0"/>
              </a:rPr>
              <a:t>	</a:t>
            </a:r>
            <a:r>
              <a:rPr lang="es-ES_tradnl" sz="2400" b="1" dirty="0">
                <a:solidFill>
                  <a:srgbClr val="CC3300"/>
                </a:solidFill>
                <a:latin typeface="Comic Sans MS" panose="030F0702030302020204" pitchFamily="66" charset="0"/>
              </a:rPr>
              <a:t>Conclusiones</a:t>
            </a:r>
          </a:p>
        </p:txBody>
      </p:sp>
      <p:sp>
        <p:nvSpPr>
          <p:cNvPr id="11" name="Rectangle 5"/>
          <p:cNvSpPr txBox="1">
            <a:spLocks noChangeArrowheads="1"/>
          </p:cNvSpPr>
          <p:nvPr/>
        </p:nvSpPr>
        <p:spPr>
          <a:xfrm>
            <a:off x="1857436" y="2714263"/>
            <a:ext cx="6453188" cy="2561622"/>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8835" indent="-198835" algn="just">
              <a:spcAft>
                <a:spcPts val="900"/>
              </a:spcAft>
              <a:buClr>
                <a:srgbClr val="990000"/>
              </a:buClr>
              <a:buFont typeface="Wingdings" pitchFamily="2" charset="2"/>
              <a:buChar char="§"/>
            </a:pPr>
            <a:r>
              <a:rPr lang="es-ES_tradnl" sz="1800" dirty="0">
                <a:latin typeface="Comic Sans MS" panose="030F0702030302020204" pitchFamily="66" charset="0"/>
              </a:rPr>
              <a:t>En la práctica, las tasas de incidencia son las más comúnmente utilizadas en la medición de la extensión o frecuencia en que las enfermedades infecciosas ocurren en los grupos poblacionales.</a:t>
            </a:r>
          </a:p>
          <a:p>
            <a:pPr marL="198835" indent="-198835" algn="just">
              <a:spcAft>
                <a:spcPts val="900"/>
              </a:spcAft>
              <a:buClr>
                <a:srgbClr val="990000"/>
              </a:buClr>
              <a:buFont typeface="Wingdings" pitchFamily="2" charset="2"/>
              <a:buChar char="§"/>
            </a:pPr>
            <a:r>
              <a:rPr lang="es-ES_tradnl" sz="1800" dirty="0">
                <a:latin typeface="Comic Sans MS" panose="030F0702030302020204" pitchFamily="66" charset="0"/>
              </a:rPr>
              <a:t>Una población que tiene mayor tasa de incidencia de una enfermedad en comparación con una segunda, se dice que ésta tiene mayor riesgo de enfermar que la segunda. La primera población puede también ser denominada, como grupo de alto riesgo (en relación a la segunda población).</a:t>
            </a: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38750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722173" y="1185058"/>
            <a:ext cx="6316265" cy="931069"/>
          </a:xfrm>
          <a:prstGeom prst="rect">
            <a:avLst/>
          </a:prstGeom>
        </p:spPr>
        <p:txBody>
          <a:bodyPr lIns="69056" tIns="34529" rIns="69056" bIns="34529">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TASA DE INCIDENCIA</a:t>
            </a:r>
          </a:p>
          <a:p>
            <a:pPr>
              <a:defRPr/>
            </a:pPr>
            <a:br>
              <a:rPr lang="es-ES_tradnl" sz="2400" b="1" dirty="0">
                <a:solidFill>
                  <a:srgbClr val="990000"/>
                </a:solidFill>
                <a:latin typeface="Comic Sans MS" panose="030F0702030302020204" pitchFamily="66" charset="0"/>
              </a:rPr>
            </a:br>
            <a:r>
              <a:rPr lang="es-ES_tradnl" sz="2400" b="1" dirty="0">
                <a:solidFill>
                  <a:srgbClr val="990000"/>
                </a:solidFill>
                <a:latin typeface="Comic Sans MS" panose="030F0702030302020204" pitchFamily="66" charset="0"/>
              </a:rPr>
              <a:t>	</a:t>
            </a:r>
            <a:r>
              <a:rPr lang="es-ES_tradnl" sz="2400" b="1" dirty="0">
                <a:solidFill>
                  <a:srgbClr val="CC3300"/>
                </a:solidFill>
                <a:latin typeface="Comic Sans MS" panose="030F0702030302020204" pitchFamily="66" charset="0"/>
              </a:rPr>
              <a:t>Conclusiones</a:t>
            </a:r>
          </a:p>
        </p:txBody>
      </p:sp>
      <p:sp>
        <p:nvSpPr>
          <p:cNvPr id="3" name="Rectangle 4"/>
          <p:cNvSpPr txBox="1">
            <a:spLocks noChangeArrowheads="1"/>
          </p:cNvSpPr>
          <p:nvPr/>
        </p:nvSpPr>
        <p:spPr>
          <a:xfrm>
            <a:off x="1848021" y="2639731"/>
            <a:ext cx="6343650" cy="1906949"/>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8835" indent="-198835">
              <a:spcAft>
                <a:spcPts val="900"/>
              </a:spcAft>
            </a:pPr>
            <a:r>
              <a:rPr lang="es-ES_tradnl" sz="1800" dirty="0">
                <a:latin typeface="Comic Sans MS" panose="030F0702030302020204" pitchFamily="66" charset="0"/>
              </a:rPr>
              <a:t>Idealmente, el denominador, ( Y ) debe sólo incluir a las personas susceptibles (en riesgo de enfermar).</a:t>
            </a:r>
          </a:p>
          <a:p>
            <a:pPr marL="198835" indent="-198835">
              <a:spcAft>
                <a:spcPts val="900"/>
              </a:spcAft>
            </a:pPr>
            <a:r>
              <a:rPr lang="es-ES_tradnl" sz="1800" dirty="0">
                <a:latin typeface="Comic Sans MS" panose="030F0702030302020204" pitchFamily="66" charset="0"/>
              </a:rPr>
              <a:t>El </a:t>
            </a:r>
            <a:r>
              <a:rPr lang="es-ES_tradnl" sz="1800" u="sng" dirty="0">
                <a:latin typeface="Comic Sans MS" panose="030F0702030302020204" pitchFamily="66" charset="0"/>
              </a:rPr>
              <a:t>intervalo específico de tiempo</a:t>
            </a:r>
            <a:r>
              <a:rPr lang="es-ES_tradnl" sz="1800" dirty="0">
                <a:latin typeface="Comic Sans MS" panose="030F0702030302020204" pitchFamily="66" charset="0"/>
              </a:rPr>
              <a:t> más comúnmente utilizado es el año calendario, pero puede emplearse cualquier intervalo siempre y cuando se identifiquen sus límites.</a:t>
            </a: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863851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836566" y="1054445"/>
            <a:ext cx="3252191" cy="436520"/>
          </a:xfrm>
          <a:prstGeom prst="rect">
            <a:avLst/>
          </a:prstGeom>
        </p:spPr>
        <p:txBody>
          <a:bodyPr lIns="69056" tIns="34529" rIns="69056" bIns="3452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TASA DE ATAQUE</a:t>
            </a:r>
          </a:p>
        </p:txBody>
      </p:sp>
      <p:sp>
        <p:nvSpPr>
          <p:cNvPr id="3" name="Rectangle 5"/>
          <p:cNvSpPr txBox="1">
            <a:spLocks noChangeArrowheads="1"/>
          </p:cNvSpPr>
          <p:nvPr/>
        </p:nvSpPr>
        <p:spPr>
          <a:xfrm>
            <a:off x="1704335" y="1627278"/>
            <a:ext cx="5886450" cy="1311421"/>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990000"/>
              </a:buClr>
            </a:pPr>
            <a:r>
              <a:rPr lang="es-ES_tradnl" sz="1800" dirty="0">
                <a:latin typeface="Comic Sans MS" panose="030F0702030302020204" pitchFamily="66" charset="0"/>
              </a:rPr>
              <a:t>Una tasa de ataque es una </a:t>
            </a:r>
            <a:r>
              <a:rPr lang="es-ES_tradnl" sz="1800" u="sng" dirty="0">
                <a:latin typeface="Comic Sans MS" panose="030F0702030302020204" pitchFamily="66" charset="0"/>
              </a:rPr>
              <a:t>tasa de incidencia</a:t>
            </a:r>
            <a:r>
              <a:rPr lang="es-ES_tradnl" sz="1800" dirty="0">
                <a:latin typeface="Comic Sans MS" panose="030F0702030302020204" pitchFamily="66" charset="0"/>
              </a:rPr>
              <a:t>  usualmente expresada como un porcentaje y aplicada a poblaciones definidas con precisión que han sido observadas en un periodo limitado de tiempo, como en una epidemia.	</a:t>
            </a:r>
          </a:p>
        </p:txBody>
      </p:sp>
      <p:grpSp>
        <p:nvGrpSpPr>
          <p:cNvPr id="4" name="Group 8"/>
          <p:cNvGrpSpPr>
            <a:grpSpLocks/>
          </p:cNvGrpSpPr>
          <p:nvPr/>
        </p:nvGrpSpPr>
        <p:grpSpPr bwMode="auto">
          <a:xfrm>
            <a:off x="2670219" y="3156139"/>
            <a:ext cx="4105275" cy="971550"/>
            <a:chOff x="1111" y="2341"/>
            <a:chExt cx="3448" cy="816"/>
          </a:xfrm>
        </p:grpSpPr>
        <p:sp>
          <p:nvSpPr>
            <p:cNvPr id="5" name="Rectangle 6"/>
            <p:cNvSpPr>
              <a:spLocks noChangeArrowheads="1"/>
            </p:cNvSpPr>
            <p:nvPr/>
          </p:nvSpPr>
          <p:spPr bwMode="auto">
            <a:xfrm>
              <a:off x="1111" y="2341"/>
              <a:ext cx="3448" cy="816"/>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8100" cmpd="dbl">
              <a:solidFill>
                <a:schemeClr val="tx1"/>
              </a:solidFill>
              <a:miter lim="800000"/>
              <a:headEnd/>
              <a:tailEnd/>
            </a:ln>
          </p:spPr>
          <p:txBody>
            <a:bodyPr wrap="none" anchor="ctr"/>
            <a:lstStyle/>
            <a:p>
              <a:pPr algn="ctr"/>
              <a:r>
                <a:rPr lang="es-ES_tradnl" b="1">
                  <a:latin typeface="Arial Narrow" pitchFamily="34" charset="0"/>
                </a:rPr>
                <a:t>      Tasa de Ataque    =    X     x   K           </a:t>
              </a:r>
            </a:p>
            <a:p>
              <a:pPr lvl="2" algn="ctr"/>
              <a:r>
                <a:rPr lang="es-ES_tradnl" b="1">
                  <a:latin typeface="Arial Narrow" pitchFamily="34" charset="0"/>
                </a:rPr>
                <a:t>       Y</a:t>
              </a:r>
            </a:p>
          </p:txBody>
        </p:sp>
        <p:sp>
          <p:nvSpPr>
            <p:cNvPr id="6" name="Line 7"/>
            <p:cNvSpPr>
              <a:spLocks noChangeShapeType="1"/>
            </p:cNvSpPr>
            <p:nvPr/>
          </p:nvSpPr>
          <p:spPr bwMode="auto">
            <a:xfrm>
              <a:off x="3107" y="2750"/>
              <a:ext cx="362" cy="0"/>
            </a:xfrm>
            <a:prstGeom prst="line">
              <a:avLst/>
            </a:prstGeom>
            <a:noFill/>
            <a:ln w="28575">
              <a:solidFill>
                <a:schemeClr val="tx1"/>
              </a:solidFill>
              <a:round/>
              <a:headEnd/>
              <a:tailEnd/>
            </a:ln>
            <a:effectLst/>
          </p:spPr>
          <p:txBody>
            <a:bodyPr wrap="none"/>
            <a:lstStyle/>
            <a:p>
              <a:pPr>
                <a:defRPr/>
              </a:pPr>
              <a:endParaRPr lang="es-ES" sz="1350"/>
            </a:p>
          </p:txBody>
        </p:sp>
      </p:grpSp>
      <p:sp>
        <p:nvSpPr>
          <p:cNvPr id="7" name="Text Box 9"/>
          <p:cNvSpPr txBox="1">
            <a:spLocks noChangeArrowheads="1"/>
          </p:cNvSpPr>
          <p:nvPr/>
        </p:nvSpPr>
        <p:spPr bwMode="auto">
          <a:xfrm>
            <a:off x="1996939" y="4475344"/>
            <a:ext cx="5822103" cy="923330"/>
          </a:xfrm>
          <a:prstGeom prst="rect">
            <a:avLst/>
          </a:prstGeom>
          <a:noFill/>
          <a:ln w="9525">
            <a:noFill/>
            <a:miter lim="800000"/>
            <a:headEnd/>
            <a:tailEnd/>
          </a:ln>
        </p:spPr>
        <p:txBody>
          <a:bodyPr wrap="square">
            <a:spAutoFit/>
          </a:bodyPr>
          <a:lstStyle/>
          <a:p>
            <a:r>
              <a:rPr lang="es-ES_tradnl" dirty="0">
                <a:latin typeface="Comic Sans MS" panose="030F0702030302020204" pitchFamily="66" charset="0"/>
              </a:rPr>
              <a:t>X =  La misma que la tasa de incidencia.</a:t>
            </a:r>
          </a:p>
          <a:p>
            <a:r>
              <a:rPr lang="es-ES_tradnl" dirty="0">
                <a:latin typeface="Comic Sans MS" panose="030F0702030302020204" pitchFamily="66" charset="0"/>
              </a:rPr>
              <a:t>Y =  La misma que la tasa de incidencia.</a:t>
            </a:r>
          </a:p>
          <a:p>
            <a:r>
              <a:rPr lang="es-ES_tradnl" dirty="0">
                <a:latin typeface="Comic Sans MS" panose="030F0702030302020204" pitchFamily="66" charset="0"/>
              </a:rPr>
              <a:t>K =  Casi siempre 100, aunque ésta puede ser 1,000.</a:t>
            </a:r>
          </a:p>
        </p:txBody>
      </p:sp>
      <p:sp>
        <p:nvSpPr>
          <p:cNvPr id="8" name="Rectángulo 7"/>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45013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786571" y="1094828"/>
            <a:ext cx="5376948" cy="387455"/>
          </a:xfrm>
          <a:prstGeom prst="rect">
            <a:avLst/>
          </a:prstGeom>
        </p:spPr>
        <p:txBody>
          <a:bodyPr lIns="69056" tIns="34529" rIns="69056" bIns="3452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TASA DE ATAQUE SECUNDARIO</a:t>
            </a:r>
          </a:p>
        </p:txBody>
      </p:sp>
      <p:sp>
        <p:nvSpPr>
          <p:cNvPr id="3" name="Rectangle 5"/>
          <p:cNvSpPr txBox="1">
            <a:spLocks noChangeArrowheads="1"/>
          </p:cNvSpPr>
          <p:nvPr/>
        </p:nvSpPr>
        <p:spPr>
          <a:xfrm>
            <a:off x="1400200" y="1673573"/>
            <a:ext cx="6295146" cy="859666"/>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241" indent="-401241">
              <a:buNone/>
            </a:pPr>
            <a:endParaRPr lang="es-ES_tradnl" sz="375" dirty="0"/>
          </a:p>
          <a:p>
            <a:pPr marL="401241" indent="-401241">
              <a:buClr>
                <a:srgbClr val="990000"/>
              </a:buClr>
            </a:pPr>
            <a:r>
              <a:rPr lang="es-ES_tradnl" sz="1800" dirty="0">
                <a:latin typeface="Comic Sans MS" panose="030F0702030302020204" pitchFamily="66" charset="0"/>
              </a:rPr>
              <a:t>Mide la velocidad de propagación de una enfermedad entre los contactos de una enfermedad transmisible.</a:t>
            </a:r>
          </a:p>
        </p:txBody>
      </p:sp>
      <p:grpSp>
        <p:nvGrpSpPr>
          <p:cNvPr id="4" name="Group 8"/>
          <p:cNvGrpSpPr>
            <a:grpSpLocks/>
          </p:cNvGrpSpPr>
          <p:nvPr/>
        </p:nvGrpSpPr>
        <p:grpSpPr bwMode="auto">
          <a:xfrm>
            <a:off x="1621929" y="2939147"/>
            <a:ext cx="5941219" cy="1079897"/>
            <a:chOff x="249" y="2387"/>
            <a:chExt cx="4990" cy="907"/>
          </a:xfrm>
        </p:grpSpPr>
        <p:sp>
          <p:nvSpPr>
            <p:cNvPr id="5" name="Rectangle 6"/>
            <p:cNvSpPr>
              <a:spLocks noChangeArrowheads="1"/>
            </p:cNvSpPr>
            <p:nvPr/>
          </p:nvSpPr>
          <p:spPr bwMode="auto">
            <a:xfrm>
              <a:off x="249" y="2387"/>
              <a:ext cx="4990" cy="907"/>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8100" cmpd="dbl">
              <a:solidFill>
                <a:schemeClr val="tx1"/>
              </a:solidFill>
              <a:miter lim="800000"/>
              <a:headEnd/>
              <a:tailEnd/>
            </a:ln>
          </p:spPr>
          <p:txBody>
            <a:bodyPr wrap="none" anchor="ctr"/>
            <a:lstStyle/>
            <a:p>
              <a:pPr algn="ctr">
                <a:lnSpc>
                  <a:spcPct val="120000"/>
                </a:lnSpc>
              </a:pPr>
              <a:endParaRPr lang="es-ES_tradnl" sz="300" b="1" dirty="0">
                <a:latin typeface="Arial Narrow" pitchFamily="34" charset="0"/>
              </a:endParaRPr>
            </a:p>
            <a:p>
              <a:pPr algn="ctr">
                <a:lnSpc>
                  <a:spcPct val="120000"/>
                </a:lnSpc>
              </a:pPr>
              <a:r>
                <a:rPr lang="es-ES_tradnl" b="1" dirty="0">
                  <a:latin typeface="Arial Narrow" pitchFamily="34" charset="0"/>
                </a:rPr>
                <a:t>T. A. S.  =          Nº de Casos Secundarios        x    100  </a:t>
              </a:r>
            </a:p>
            <a:p>
              <a:pPr algn="ctr">
                <a:lnSpc>
                  <a:spcPct val="120000"/>
                </a:lnSpc>
              </a:pPr>
              <a:r>
                <a:rPr lang="es-ES_tradnl" b="1" dirty="0">
                  <a:latin typeface="Arial Narrow" pitchFamily="34" charset="0"/>
                </a:rPr>
                <a:t>    Total de Contactos Censados</a:t>
              </a:r>
              <a:endParaRPr lang="es-ES_tradnl" dirty="0">
                <a:latin typeface="Arial Narrow" pitchFamily="34" charset="0"/>
              </a:endParaRPr>
            </a:p>
            <a:p>
              <a:pPr algn="ctr">
                <a:lnSpc>
                  <a:spcPct val="120000"/>
                </a:lnSpc>
              </a:pPr>
              <a:endParaRPr lang="es-ES_tradnl" dirty="0">
                <a:latin typeface="Arial Narrow" pitchFamily="34" charset="0"/>
              </a:endParaRPr>
            </a:p>
          </p:txBody>
        </p:sp>
        <p:sp>
          <p:nvSpPr>
            <p:cNvPr id="6" name="Line 7"/>
            <p:cNvSpPr>
              <a:spLocks noChangeShapeType="1"/>
            </p:cNvSpPr>
            <p:nvPr/>
          </p:nvSpPr>
          <p:spPr bwMode="auto">
            <a:xfrm>
              <a:off x="1655" y="2750"/>
              <a:ext cx="2313" cy="0"/>
            </a:xfrm>
            <a:prstGeom prst="line">
              <a:avLst/>
            </a:prstGeom>
            <a:noFill/>
            <a:ln w="28575">
              <a:solidFill>
                <a:schemeClr val="tx1"/>
              </a:solidFill>
              <a:round/>
              <a:headEnd/>
              <a:tailEnd/>
            </a:ln>
            <a:effectLst/>
          </p:spPr>
          <p:txBody>
            <a:bodyPr wrap="none"/>
            <a:lstStyle/>
            <a:p>
              <a:pPr>
                <a:defRPr/>
              </a:pPr>
              <a:endParaRPr lang="es-ES" sz="1350"/>
            </a:p>
          </p:txBody>
        </p:sp>
      </p:grpSp>
      <p:sp>
        <p:nvSpPr>
          <p:cNvPr id="7" name="Text Box 10"/>
          <p:cNvSpPr txBox="1">
            <a:spLocks noChangeArrowheads="1"/>
          </p:cNvSpPr>
          <p:nvPr/>
        </p:nvSpPr>
        <p:spPr bwMode="auto">
          <a:xfrm>
            <a:off x="920755" y="4443861"/>
            <a:ext cx="7343570" cy="1089529"/>
          </a:xfrm>
          <a:prstGeom prst="rect">
            <a:avLst/>
          </a:prstGeom>
          <a:noFill/>
          <a:ln w="9525">
            <a:noFill/>
            <a:miter lim="800000"/>
            <a:headEnd/>
            <a:tailEnd/>
          </a:ln>
        </p:spPr>
        <p:txBody>
          <a:bodyPr wrap="square">
            <a:spAutoFit/>
          </a:bodyPr>
          <a:lstStyle/>
          <a:p>
            <a:pPr lvl="1" eaLnBrk="0" hangingPunct="0">
              <a:lnSpc>
                <a:spcPct val="130000"/>
              </a:lnSpc>
            </a:pPr>
            <a:r>
              <a:rPr lang="es-ES_tradnl" b="1" dirty="0">
                <a:solidFill>
                  <a:srgbClr val="CC3300"/>
                </a:solidFill>
                <a:latin typeface="Comic Sans MS" panose="030F0702030302020204" pitchFamily="66" charset="0"/>
              </a:rPr>
              <a:t>CASO SECUNDARIO</a:t>
            </a:r>
            <a:r>
              <a:rPr lang="es-ES_tradnl" dirty="0">
                <a:solidFill>
                  <a:srgbClr val="CC3300"/>
                </a:solidFill>
                <a:latin typeface="Comic Sans MS" panose="030F0702030302020204" pitchFamily="66" charset="0"/>
              </a:rPr>
              <a:t>:</a:t>
            </a:r>
            <a:r>
              <a:rPr lang="es-ES_tradnl" dirty="0">
                <a:latin typeface="Comic Sans MS" panose="030F0702030302020204" pitchFamily="66" charset="0"/>
              </a:rPr>
              <a:t>  Es aquel que procede a partir de un caso primario, por transmisión de un daño.</a:t>
            </a:r>
          </a:p>
          <a:p>
            <a:endParaRPr lang="es-ES_tradnl" dirty="0">
              <a:latin typeface="Comic Sans MS" panose="030F0702030302020204" pitchFamily="66" charset="0"/>
            </a:endParaRPr>
          </a:p>
        </p:txBody>
      </p:sp>
      <p:sp>
        <p:nvSpPr>
          <p:cNvPr id="8" name="Rectángulo 7"/>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88899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797736" y="1030396"/>
            <a:ext cx="2396877" cy="409666"/>
          </a:xfrm>
          <a:prstGeom prst="rect">
            <a:avLst/>
          </a:prstGeom>
        </p:spPr>
        <p:txBody>
          <a:bodyPr lIns="69056" tIns="34529" rIns="69056" bIns="34529">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PREVALENCIA</a:t>
            </a:r>
          </a:p>
        </p:txBody>
      </p:sp>
      <p:sp>
        <p:nvSpPr>
          <p:cNvPr id="3" name="Rectangle 5"/>
          <p:cNvSpPr txBox="1">
            <a:spLocks noChangeArrowheads="1"/>
          </p:cNvSpPr>
          <p:nvPr/>
        </p:nvSpPr>
        <p:spPr>
          <a:xfrm>
            <a:off x="1310833" y="1440061"/>
            <a:ext cx="7122509" cy="3024188"/>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844" indent="-273844">
              <a:lnSpc>
                <a:spcPct val="80000"/>
              </a:lnSpc>
              <a:buClr>
                <a:srgbClr val="990000"/>
              </a:buClr>
            </a:pPr>
            <a:r>
              <a:rPr lang="es-ES_tradnl" sz="1800" dirty="0">
                <a:latin typeface="Comic Sans MS" panose="030F0702030302020204" pitchFamily="66" charset="0"/>
              </a:rPr>
              <a:t>Es la expresión de la carga total de morbilidad (casos nuevos y antiguos).</a:t>
            </a:r>
          </a:p>
          <a:p>
            <a:pPr marL="273844" indent="-273844">
              <a:lnSpc>
                <a:spcPct val="80000"/>
              </a:lnSpc>
              <a:buClr>
                <a:srgbClr val="990000"/>
              </a:buClr>
            </a:pPr>
            <a:endParaRPr lang="es-ES_tradnl" sz="1800" dirty="0">
              <a:latin typeface="Comic Sans MS" panose="030F0702030302020204" pitchFamily="66" charset="0"/>
            </a:endParaRPr>
          </a:p>
          <a:p>
            <a:pPr marL="273844" indent="-273844">
              <a:lnSpc>
                <a:spcPct val="80000"/>
              </a:lnSpc>
              <a:buNone/>
            </a:pPr>
            <a:r>
              <a:rPr lang="es-ES_tradnl" sz="1800" b="1" dirty="0">
                <a:solidFill>
                  <a:schemeClr val="accent1">
                    <a:lumMod val="50000"/>
                  </a:schemeClr>
                </a:solidFill>
                <a:latin typeface="Comic Sans MS" panose="030F0702030302020204" pitchFamily="66" charset="0"/>
              </a:rPr>
              <a:t>TIPOS:</a:t>
            </a:r>
          </a:p>
          <a:p>
            <a:pPr marL="758429" lvl="1" indent="-285750">
              <a:lnSpc>
                <a:spcPct val="80000"/>
              </a:lnSpc>
              <a:buClr>
                <a:srgbClr val="CC3300"/>
              </a:buClr>
              <a:buSzPct val="90000"/>
              <a:buFont typeface="Wingdings" pitchFamily="2" charset="2"/>
              <a:buAutoNum type="arabicPeriod"/>
            </a:pPr>
            <a:r>
              <a:rPr lang="es-ES_tradnl" sz="1800" dirty="0">
                <a:latin typeface="Comic Sans MS" panose="030F0702030302020204" pitchFamily="66" charset="0"/>
              </a:rPr>
              <a:t>Prevalencia de Punto, Puntual o de Momento</a:t>
            </a:r>
          </a:p>
          <a:p>
            <a:pPr marL="758429" lvl="1" indent="-285750">
              <a:lnSpc>
                <a:spcPct val="80000"/>
              </a:lnSpc>
              <a:buClr>
                <a:srgbClr val="CC3300"/>
              </a:buClr>
              <a:buSzPct val="90000"/>
              <a:buFont typeface="Wingdings" pitchFamily="2" charset="2"/>
              <a:buAutoNum type="arabicPeriod"/>
            </a:pPr>
            <a:r>
              <a:rPr lang="es-ES_tradnl" sz="1800" dirty="0">
                <a:latin typeface="Comic Sans MS" panose="030F0702030302020204" pitchFamily="66" charset="0"/>
              </a:rPr>
              <a:t>Prevalencia </a:t>
            </a:r>
            <a:r>
              <a:rPr lang="es-ES_tradnl" sz="1800" dirty="0" err="1">
                <a:latin typeface="Comic Sans MS" panose="030F0702030302020204" pitchFamily="66" charset="0"/>
              </a:rPr>
              <a:t>Lápsica</a:t>
            </a:r>
            <a:r>
              <a:rPr lang="es-ES_tradnl" sz="1800" dirty="0">
                <a:latin typeface="Comic Sans MS" panose="030F0702030302020204" pitchFamily="66" charset="0"/>
              </a:rPr>
              <a:t> o de Periodo.</a:t>
            </a:r>
          </a:p>
          <a:p>
            <a:pPr marL="758429" lvl="1" indent="-285750">
              <a:lnSpc>
                <a:spcPct val="80000"/>
              </a:lnSpc>
              <a:buClr>
                <a:srgbClr val="CC3300"/>
              </a:buClr>
              <a:buSzPct val="90000"/>
              <a:buFont typeface="Wingdings" pitchFamily="2" charset="2"/>
              <a:buAutoNum type="arabicPeriod"/>
            </a:pPr>
            <a:endParaRPr lang="es-ES_tradnl" sz="1800" dirty="0">
              <a:latin typeface="Comic Sans MS" panose="030F0702030302020204" pitchFamily="66" charset="0"/>
            </a:endParaRPr>
          </a:p>
          <a:p>
            <a:pPr marL="273844" indent="-273844">
              <a:lnSpc>
                <a:spcPct val="80000"/>
              </a:lnSpc>
              <a:buSzPct val="90000"/>
              <a:buNone/>
            </a:pPr>
            <a:r>
              <a:rPr lang="es-ES_tradnl" sz="1800" b="1" dirty="0">
                <a:solidFill>
                  <a:schemeClr val="accent1">
                    <a:lumMod val="50000"/>
                  </a:schemeClr>
                </a:solidFill>
                <a:latin typeface="Comic Sans MS" panose="030F0702030302020204" pitchFamily="66" charset="0"/>
              </a:rPr>
              <a:t>1.  PREVALENCIA PUNTUAL O DE MOMENTO</a:t>
            </a:r>
            <a:r>
              <a:rPr lang="es-ES_tradnl" sz="1800" dirty="0">
                <a:solidFill>
                  <a:schemeClr val="accent1">
                    <a:lumMod val="50000"/>
                  </a:schemeClr>
                </a:solidFill>
                <a:latin typeface="Comic Sans MS" panose="030F0702030302020204" pitchFamily="66" charset="0"/>
              </a:rPr>
              <a:t>:</a:t>
            </a:r>
          </a:p>
          <a:p>
            <a:pPr marL="273844" indent="-273844">
              <a:lnSpc>
                <a:spcPct val="80000"/>
              </a:lnSpc>
              <a:buNone/>
            </a:pPr>
            <a:r>
              <a:rPr lang="es-ES_tradnl" sz="1800" dirty="0">
                <a:latin typeface="Comic Sans MS" panose="030F0702030302020204" pitchFamily="66" charset="0"/>
              </a:rPr>
              <a:t>      Indica la frecuencia total de una enfermedad en un punto del tiempo, independientemente de cuando comienzan los casos; </a:t>
            </a:r>
          </a:p>
          <a:p>
            <a:pPr marL="273844" indent="-273844">
              <a:lnSpc>
                <a:spcPct val="80000"/>
              </a:lnSpc>
              <a:buNone/>
            </a:pPr>
            <a:r>
              <a:rPr lang="es-ES_tradnl" sz="1800" dirty="0">
                <a:solidFill>
                  <a:srgbClr val="CC3300"/>
                </a:solidFill>
                <a:latin typeface="Comic Sans MS" panose="030F0702030302020204" pitchFamily="66" charset="0"/>
              </a:rPr>
              <a:t>V.g. Prevalencia al 30 de junio del 2006 (día de la </a:t>
            </a:r>
            <a:r>
              <a:rPr lang="es-ES_tradnl" sz="2100" dirty="0">
                <a:solidFill>
                  <a:srgbClr val="CC3300"/>
                </a:solidFill>
                <a:latin typeface="Franklin Gothic Medium" pitchFamily="34" charset="0"/>
              </a:rPr>
              <a:t>medición)</a:t>
            </a:r>
            <a:r>
              <a:rPr lang="es-ES_tradnl" sz="2100" b="1" dirty="0">
                <a:solidFill>
                  <a:srgbClr val="CC3300"/>
                </a:solidFill>
                <a:latin typeface="Franklin Gothic Medium" pitchFamily="34" charset="0"/>
              </a:rPr>
              <a:t> </a:t>
            </a:r>
          </a:p>
        </p:txBody>
      </p:sp>
      <p:sp>
        <p:nvSpPr>
          <p:cNvPr id="4" name="Rectangle 6"/>
          <p:cNvSpPr>
            <a:spLocks noChangeArrowheads="1"/>
          </p:cNvSpPr>
          <p:nvPr/>
        </p:nvSpPr>
        <p:spPr bwMode="auto">
          <a:xfrm>
            <a:off x="1996175" y="4793108"/>
            <a:ext cx="5616178" cy="97155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8100" cmpd="dbl">
            <a:solidFill>
              <a:schemeClr val="tx1"/>
            </a:solidFill>
            <a:miter lim="800000"/>
            <a:headEnd/>
            <a:tailEnd/>
          </a:ln>
        </p:spPr>
        <p:txBody>
          <a:bodyPr wrap="none" anchor="ctr"/>
          <a:lstStyle/>
          <a:p>
            <a:pPr algn="ctr"/>
            <a:endParaRPr lang="es-ES_tradnl" sz="375" b="1" dirty="0">
              <a:latin typeface="Arial Narrow" pitchFamily="34" charset="0"/>
            </a:endParaRPr>
          </a:p>
          <a:p>
            <a:pPr algn="ctr"/>
            <a:r>
              <a:rPr lang="es-ES_tradnl" b="1" dirty="0">
                <a:latin typeface="Arial Narrow" pitchFamily="34" charset="0"/>
              </a:rPr>
              <a:t>Prevalencia Puntual =  </a:t>
            </a:r>
            <a:r>
              <a:rPr lang="es-ES_tradnl" b="1" u="sng" dirty="0">
                <a:latin typeface="Arial Narrow" pitchFamily="34" charset="0"/>
              </a:rPr>
              <a:t>Nº de Casos Nuevos y Antiguos</a:t>
            </a:r>
            <a:r>
              <a:rPr lang="es-ES_tradnl" b="1" dirty="0">
                <a:latin typeface="Arial Narrow" pitchFamily="34" charset="0"/>
              </a:rPr>
              <a:t>  x  K</a:t>
            </a:r>
            <a:endParaRPr lang="es-ES_tradnl" dirty="0">
              <a:latin typeface="Arial Narrow" pitchFamily="34" charset="0"/>
            </a:endParaRPr>
          </a:p>
          <a:p>
            <a:pPr algn="ctr"/>
            <a:r>
              <a:rPr lang="es-ES_tradnl" dirty="0">
                <a:latin typeface="Arial Narrow" pitchFamily="34" charset="0"/>
              </a:rPr>
              <a:t>                            </a:t>
            </a:r>
            <a:r>
              <a:rPr lang="es-ES_tradnl" b="1" dirty="0">
                <a:latin typeface="Arial Narrow" pitchFamily="34" charset="0"/>
              </a:rPr>
              <a:t>Población en Estudio</a:t>
            </a:r>
            <a:endParaRPr lang="es-ES_tradnl" dirty="0">
              <a:latin typeface="Arial Narrow" pitchFamily="34" charset="0"/>
            </a:endParaRPr>
          </a:p>
        </p:txBody>
      </p:sp>
      <p:sp>
        <p:nvSpPr>
          <p:cNvPr id="5" name="Rectángulo 4"/>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7215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8004EF-552A-4CF7-9110-A7A01540B4FC}"/>
              </a:ext>
            </a:extLst>
          </p:cNvPr>
          <p:cNvSpPr>
            <a:spLocks noGrp="1"/>
          </p:cNvSpPr>
          <p:nvPr>
            <p:ph type="title"/>
          </p:nvPr>
        </p:nvSpPr>
        <p:spPr>
          <a:xfrm>
            <a:off x="1176866" y="915337"/>
            <a:ext cx="6798734" cy="929487"/>
          </a:xfrm>
        </p:spPr>
        <p:txBody>
          <a:bodyPr/>
          <a:lstStyle/>
          <a:p>
            <a:r>
              <a:rPr lang="es-MX" b="1" dirty="0">
                <a:solidFill>
                  <a:srgbClr val="0000FF"/>
                </a:solidFill>
              </a:rPr>
              <a:t>MEDICIÓN</a:t>
            </a:r>
            <a:endParaRPr lang="es-EC" b="1" dirty="0">
              <a:solidFill>
                <a:srgbClr val="0000FF"/>
              </a:solidFill>
            </a:endParaRPr>
          </a:p>
        </p:txBody>
      </p:sp>
      <p:sp>
        <p:nvSpPr>
          <p:cNvPr id="3" name="Marcador de contenido 2">
            <a:extLst>
              <a:ext uri="{FF2B5EF4-FFF2-40B4-BE49-F238E27FC236}">
                <a16:creationId xmlns:a16="http://schemas.microsoft.com/office/drawing/2014/main" id="{805AC123-EC23-4DF8-A82D-24D271CA449E}"/>
              </a:ext>
            </a:extLst>
          </p:cNvPr>
          <p:cNvSpPr>
            <a:spLocks noGrp="1"/>
          </p:cNvSpPr>
          <p:nvPr>
            <p:ph idx="1"/>
          </p:nvPr>
        </p:nvSpPr>
        <p:spPr>
          <a:xfrm>
            <a:off x="827584" y="2348880"/>
            <a:ext cx="7560840" cy="3816424"/>
          </a:xfrm>
        </p:spPr>
        <p:txBody>
          <a:bodyPr>
            <a:noAutofit/>
          </a:bodyPr>
          <a:lstStyle/>
          <a:p>
            <a:pPr marL="0" indent="0" algn="just">
              <a:buNone/>
            </a:pPr>
            <a:r>
              <a:rPr lang="es-MX" dirty="0"/>
              <a:t>La medición de la infraestructura en salud, así como en la investigación de daños en el proceso salud-enfermedad o eventos en salud, nos permiten averiguar el nivel de salud de la población, son de gran ayuda e importancia para la Planeación y Evaluación de los recursos destinados al ramo de la salud.</a:t>
            </a:r>
          </a:p>
          <a:p>
            <a:pPr marL="0" indent="0" algn="just">
              <a:buNone/>
            </a:pPr>
            <a:r>
              <a:rPr lang="es-MX" dirty="0"/>
              <a:t>La información que se genera en cuanto a la morbilidad y mortalidad debe ser recolectada y analizada de la mejor manera posible para implementar propuestas y acciones útiles y adecuadas, que generen beneficios a la comunidad.</a:t>
            </a:r>
          </a:p>
        </p:txBody>
      </p:sp>
    </p:spTree>
    <p:extLst>
      <p:ext uri="{BB962C8B-B14F-4D97-AF65-F5344CB8AC3E}">
        <p14:creationId xmlns:p14="http://schemas.microsoft.com/office/powerpoint/2010/main" val="33922099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730901" y="1153586"/>
            <a:ext cx="2359541" cy="354740"/>
          </a:xfrm>
          <a:prstGeom prst="rect">
            <a:avLst/>
          </a:prstGeom>
        </p:spPr>
        <p:txBody>
          <a:bodyPr lIns="69056" tIns="34529" rIns="69056" bIns="34529">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PREVALENCIA</a:t>
            </a:r>
          </a:p>
        </p:txBody>
      </p:sp>
      <p:sp>
        <p:nvSpPr>
          <p:cNvPr id="3" name="Rectangle 5"/>
          <p:cNvSpPr txBox="1">
            <a:spLocks noChangeArrowheads="1"/>
          </p:cNvSpPr>
          <p:nvPr/>
        </p:nvSpPr>
        <p:spPr>
          <a:xfrm>
            <a:off x="1789137" y="1941654"/>
            <a:ext cx="6211491" cy="1163773"/>
          </a:xfrm>
          <a:prstGeom prst="rect">
            <a:avLst/>
          </a:prstGeom>
        </p:spPr>
        <p:txBody>
          <a:bodyPr lIns="69056" tIns="34529" rIns="69056" bIns="34529">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5740" indent="-205740">
              <a:spcAft>
                <a:spcPts val="450"/>
              </a:spcAft>
              <a:buNone/>
              <a:defRPr/>
            </a:pPr>
            <a:r>
              <a:rPr lang="es-ES_tradnl" sz="1800" b="1" dirty="0">
                <a:solidFill>
                  <a:srgbClr val="993300"/>
                </a:solidFill>
                <a:effectLst>
                  <a:outerShdw blurRad="38100" dist="38100" dir="2700000" algn="tl">
                    <a:srgbClr val="000000"/>
                  </a:outerShdw>
                </a:effectLst>
                <a:latin typeface="Comic Sans MS" panose="030F0702030302020204" pitchFamily="66" charset="0"/>
              </a:rPr>
              <a:t>B. PREVALENCIA LAPSICA O DE PERIODO:</a:t>
            </a:r>
          </a:p>
          <a:p>
            <a:pPr marL="205740" indent="-205740">
              <a:spcAft>
                <a:spcPts val="450"/>
              </a:spcAft>
              <a:buNone/>
              <a:defRPr/>
            </a:pPr>
            <a:r>
              <a:rPr lang="es-ES_tradnl" sz="1800" b="1" dirty="0">
                <a:latin typeface="Comic Sans MS" panose="030F0702030302020204" pitchFamily="66" charset="0"/>
              </a:rPr>
              <a:t>	</a:t>
            </a:r>
            <a:r>
              <a:rPr lang="es-ES_tradnl" sz="1800" dirty="0">
                <a:latin typeface="Comic Sans MS" panose="030F0702030302020204" pitchFamily="66" charset="0"/>
              </a:rPr>
              <a:t>Indica la frecuencia de casos de una enfermedad durante un lapso o periodo especificado de tiempo.</a:t>
            </a:r>
          </a:p>
        </p:txBody>
      </p:sp>
      <p:sp>
        <p:nvSpPr>
          <p:cNvPr id="4" name="Rectangle 6"/>
          <p:cNvSpPr>
            <a:spLocks noChangeArrowheads="1"/>
          </p:cNvSpPr>
          <p:nvPr/>
        </p:nvSpPr>
        <p:spPr bwMode="auto">
          <a:xfrm>
            <a:off x="1581641" y="3538755"/>
            <a:ext cx="6210300" cy="102512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8100" cmpd="dbl">
            <a:solidFill>
              <a:schemeClr val="tx1"/>
            </a:solidFill>
            <a:miter lim="800000"/>
            <a:headEnd/>
            <a:tailEnd/>
          </a:ln>
        </p:spPr>
        <p:txBody>
          <a:bodyPr wrap="none" anchor="ctr"/>
          <a:lstStyle/>
          <a:p>
            <a:pPr algn="ctr"/>
            <a:endParaRPr lang="es-ES_tradnl" sz="1500" b="1" dirty="0">
              <a:latin typeface="Arial Narrow" pitchFamily="34" charset="0"/>
            </a:endParaRPr>
          </a:p>
          <a:p>
            <a:pPr algn="ctr"/>
            <a:r>
              <a:rPr lang="es-ES_tradnl" sz="1650" b="1" dirty="0">
                <a:latin typeface="Arial Narrow" pitchFamily="34" charset="0"/>
              </a:rPr>
              <a:t>Prevalencia </a:t>
            </a:r>
            <a:r>
              <a:rPr lang="es-ES_tradnl" sz="1650" b="1" dirty="0" err="1">
                <a:latin typeface="Arial Narrow" pitchFamily="34" charset="0"/>
              </a:rPr>
              <a:t>Lápsica</a:t>
            </a:r>
            <a:r>
              <a:rPr lang="es-ES_tradnl" sz="1650" b="1" dirty="0">
                <a:latin typeface="Arial Narrow" pitchFamily="34" charset="0"/>
              </a:rPr>
              <a:t> = </a:t>
            </a:r>
            <a:r>
              <a:rPr lang="es-ES_tradnl" sz="1650" b="1" u="sng" dirty="0">
                <a:latin typeface="Arial Narrow" pitchFamily="34" charset="0"/>
              </a:rPr>
              <a:t>Nº de Casos Prevalentes  + Nº Casos Nuevos</a:t>
            </a:r>
            <a:r>
              <a:rPr lang="es-ES_tradnl" sz="1650" b="1" dirty="0">
                <a:latin typeface="Arial Narrow" pitchFamily="34" charset="0"/>
              </a:rPr>
              <a:t> x  K</a:t>
            </a:r>
            <a:endParaRPr lang="es-ES_tradnl" sz="1650" b="1" u="sng" dirty="0">
              <a:latin typeface="Arial Narrow" pitchFamily="34" charset="0"/>
            </a:endParaRPr>
          </a:p>
          <a:p>
            <a:pPr algn="ctr"/>
            <a:r>
              <a:rPr lang="es-ES_tradnl" sz="1650" b="1" dirty="0">
                <a:latin typeface="Arial Narrow" pitchFamily="34" charset="0"/>
              </a:rPr>
              <a:t>           Población en estudio</a:t>
            </a:r>
          </a:p>
          <a:p>
            <a:pPr algn="ctr"/>
            <a:endParaRPr lang="es-ES_tradnl" sz="1650" dirty="0">
              <a:latin typeface="Arial Narrow" pitchFamily="34" charset="0"/>
            </a:endParaRPr>
          </a:p>
        </p:txBody>
      </p:sp>
      <p:sp>
        <p:nvSpPr>
          <p:cNvPr id="5" name="Rectángulo 4"/>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288447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85126" y="971798"/>
            <a:ext cx="7752145" cy="738664"/>
          </a:xfrm>
          <a:prstGeom prst="rect">
            <a:avLst/>
          </a:prstGeom>
          <a:noFill/>
          <a:ln w="9525">
            <a:noFill/>
            <a:miter lim="800000"/>
            <a:headEnd/>
            <a:tailEnd/>
          </a:ln>
          <a:effectLst/>
        </p:spPr>
        <p:txBody>
          <a:bodyPr wrap="square">
            <a:spAutoFit/>
          </a:bodyPr>
          <a:lstStyle/>
          <a:p>
            <a:pPr algn="ctr" eaLnBrk="0" hangingPunct="0">
              <a:defRPr/>
            </a:pPr>
            <a:r>
              <a:rPr lang="es-ES_tradnl" sz="2100" b="1" dirty="0">
                <a:solidFill>
                  <a:srgbClr val="990000"/>
                </a:solidFill>
                <a:latin typeface="Comic Sans MS" panose="030F0702030302020204" pitchFamily="66" charset="0"/>
              </a:rPr>
              <a:t>RELACION ENTRE INCIDENCIA, PREVALENCIA Y DURACION DE LA ENFERMEDAD.</a:t>
            </a:r>
          </a:p>
        </p:txBody>
      </p:sp>
      <p:sp>
        <p:nvSpPr>
          <p:cNvPr id="3" name="Text Box 6"/>
          <p:cNvSpPr txBox="1">
            <a:spLocks noChangeArrowheads="1"/>
          </p:cNvSpPr>
          <p:nvPr/>
        </p:nvSpPr>
        <p:spPr bwMode="auto">
          <a:xfrm>
            <a:off x="1896392" y="3587539"/>
            <a:ext cx="5886450" cy="923330"/>
          </a:xfrm>
          <a:prstGeom prst="rect">
            <a:avLst/>
          </a:prstGeom>
          <a:noFill/>
          <a:ln w="9525">
            <a:noFill/>
            <a:miter lim="800000"/>
            <a:headEnd/>
            <a:tailEnd/>
          </a:ln>
        </p:spPr>
        <p:txBody>
          <a:bodyPr>
            <a:spAutoFit/>
          </a:bodyPr>
          <a:lstStyle/>
          <a:p>
            <a:pPr lvl="1" indent="-208360" eaLnBrk="0" hangingPunct="0"/>
            <a:r>
              <a:rPr lang="es-ES_tradnl" b="1" dirty="0">
                <a:latin typeface="Comic Sans MS" panose="030F0702030302020204" pitchFamily="66" charset="0"/>
                <a:sym typeface="Monotype Sorts" pitchFamily="2" charset="2"/>
              </a:rPr>
              <a:t>Donde:</a:t>
            </a:r>
            <a:r>
              <a:rPr lang="es-ES_tradnl" dirty="0">
                <a:latin typeface="Comic Sans MS" panose="030F0702030302020204" pitchFamily="66" charset="0"/>
                <a:sym typeface="Monotype Sorts" pitchFamily="2" charset="2"/>
              </a:rPr>
              <a:t>	P = Prevalencia de Punto.</a:t>
            </a:r>
          </a:p>
          <a:p>
            <a:pPr lvl="1" indent="-208360" eaLnBrk="0" hangingPunct="0"/>
            <a:r>
              <a:rPr lang="es-ES_tradnl" dirty="0">
                <a:latin typeface="Comic Sans MS" panose="030F0702030302020204" pitchFamily="66" charset="0"/>
                <a:sym typeface="Monotype Sorts" pitchFamily="2" charset="2"/>
              </a:rPr>
              <a:t>			I  = Incidencia.</a:t>
            </a:r>
          </a:p>
          <a:p>
            <a:pPr lvl="1" indent="-208360" eaLnBrk="0" hangingPunct="0"/>
            <a:r>
              <a:rPr lang="es-ES_tradnl" dirty="0">
                <a:latin typeface="Comic Sans MS" panose="030F0702030302020204" pitchFamily="66" charset="0"/>
                <a:sym typeface="Monotype Sorts" pitchFamily="2" charset="2"/>
              </a:rPr>
              <a:t>			D = Duración Media de la enfermedad.</a:t>
            </a:r>
          </a:p>
        </p:txBody>
      </p:sp>
      <p:sp>
        <p:nvSpPr>
          <p:cNvPr id="4" name="Text Box 7"/>
          <p:cNvSpPr txBox="1">
            <a:spLocks noChangeArrowheads="1"/>
          </p:cNvSpPr>
          <p:nvPr/>
        </p:nvSpPr>
        <p:spPr bwMode="auto">
          <a:xfrm>
            <a:off x="1532198" y="4617609"/>
            <a:ext cx="6858000" cy="1200329"/>
          </a:xfrm>
          <a:prstGeom prst="rect">
            <a:avLst/>
          </a:pr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ln w="9525">
            <a:noFill/>
            <a:miter lim="800000"/>
            <a:headEnd/>
            <a:tailEnd/>
          </a:ln>
        </p:spPr>
        <p:txBody>
          <a:bodyPr>
            <a:spAutoFit/>
          </a:bodyPr>
          <a:lstStyle/>
          <a:p>
            <a:pPr marL="280988" lvl="1" indent="-138113" eaLnBrk="0" hangingPunct="0"/>
            <a:r>
              <a:rPr lang="es-ES_tradnl" b="1" dirty="0">
                <a:solidFill>
                  <a:schemeClr val="accent1">
                    <a:lumMod val="50000"/>
                  </a:schemeClr>
                </a:solidFill>
                <a:latin typeface="Franklin Gothic Medium" pitchFamily="34" charset="0"/>
                <a:sym typeface="Monotype Sorts" pitchFamily="2" charset="2"/>
              </a:rPr>
              <a:t>Ejemplo:</a:t>
            </a:r>
            <a:r>
              <a:rPr lang="es-ES_tradnl" b="1" dirty="0">
                <a:latin typeface="Franklin Gothic Medium" pitchFamily="34" charset="0"/>
                <a:sym typeface="Monotype Sorts" pitchFamily="2" charset="2"/>
              </a:rPr>
              <a:t> </a:t>
            </a:r>
            <a:r>
              <a:rPr lang="es-ES_tradnl" dirty="0">
                <a:latin typeface="Franklin Gothic Medium" pitchFamily="34" charset="0"/>
                <a:sym typeface="Monotype Sorts" pitchFamily="2" charset="2"/>
              </a:rPr>
              <a:t>Se han descubierto en un año 60 por 100,000 casos 	      nuevos de cáncer (Incidencia). La duración media de la 	      enfermedad es de 2 años. La Prevalencia será: </a:t>
            </a:r>
          </a:p>
          <a:p>
            <a:pPr marL="280988" lvl="1" indent="-138113" eaLnBrk="0" hangingPunct="0"/>
            <a:r>
              <a:rPr lang="es-ES_tradnl" dirty="0">
                <a:latin typeface="Franklin Gothic Medium" pitchFamily="34" charset="0"/>
                <a:sym typeface="Monotype Sorts" pitchFamily="2" charset="2"/>
              </a:rPr>
              <a:t>			</a:t>
            </a:r>
            <a:r>
              <a:rPr lang="es-ES_tradnl" dirty="0">
                <a:solidFill>
                  <a:srgbClr val="990000"/>
                </a:solidFill>
                <a:latin typeface="Franklin Gothic Medium" pitchFamily="34" charset="0"/>
                <a:sym typeface="Monotype Sorts" pitchFamily="2" charset="2"/>
              </a:rPr>
              <a:t>P = 60 x 2 = 120 por 100,000</a:t>
            </a:r>
            <a:r>
              <a:rPr lang="es-ES_tradnl" dirty="0">
                <a:solidFill>
                  <a:srgbClr val="CC3300"/>
                </a:solidFill>
                <a:latin typeface="Franklin Gothic Medium" pitchFamily="34" charset="0"/>
                <a:sym typeface="Monotype Sorts" pitchFamily="2" charset="2"/>
              </a:rPr>
              <a:t>	</a:t>
            </a:r>
            <a:r>
              <a:rPr lang="es-ES_tradnl" dirty="0">
                <a:latin typeface="Franklin Gothic Medium" pitchFamily="34" charset="0"/>
                <a:sym typeface="Monotype Sorts" pitchFamily="2" charset="2"/>
              </a:rPr>
              <a:t>	</a:t>
            </a:r>
            <a:r>
              <a:rPr lang="es-ES_tradnl" b="1" dirty="0">
                <a:latin typeface="Franklin Gothic Medium" pitchFamily="34" charset="0"/>
                <a:sym typeface="Monotype Sorts" pitchFamily="2" charset="2"/>
              </a:rPr>
              <a:t>	</a:t>
            </a:r>
            <a:endParaRPr lang="es-ES_tradnl" b="1" dirty="0">
              <a:latin typeface="Franklin Gothic Medium" pitchFamily="34" charset="0"/>
            </a:endParaRPr>
          </a:p>
        </p:txBody>
      </p:sp>
      <p:sp>
        <p:nvSpPr>
          <p:cNvPr id="5" name="Text Box 9"/>
          <p:cNvSpPr txBox="1">
            <a:spLocks noChangeArrowheads="1"/>
          </p:cNvSpPr>
          <p:nvPr/>
        </p:nvSpPr>
        <p:spPr bwMode="auto">
          <a:xfrm>
            <a:off x="1015679" y="1817201"/>
            <a:ext cx="7630962" cy="923330"/>
          </a:xfrm>
          <a:prstGeom prst="rect">
            <a:avLst/>
          </a:prstGeom>
          <a:noFill/>
          <a:ln w="9525">
            <a:noFill/>
            <a:miter lim="800000"/>
            <a:headEnd/>
            <a:tailEnd/>
          </a:ln>
        </p:spPr>
        <p:txBody>
          <a:bodyPr wrap="square">
            <a:spAutoFit/>
          </a:bodyPr>
          <a:lstStyle/>
          <a:p>
            <a:pPr marL="336947" lvl="1" indent="-194072" algn="just" eaLnBrk="0" hangingPunct="0">
              <a:buClr>
                <a:srgbClr val="990000"/>
              </a:buClr>
              <a:buFont typeface="Wingdings" pitchFamily="2" charset="2"/>
              <a:buChar char="§"/>
            </a:pPr>
            <a:r>
              <a:rPr lang="es-ES_tradnl" dirty="0">
                <a:latin typeface="Comic Sans MS" panose="030F0702030302020204" pitchFamily="66" charset="0"/>
              </a:rPr>
              <a:t>Para las enfermedades cuya duración promedio es  relativamente estable, (Ej.: El Cáncer), la </a:t>
            </a:r>
            <a:r>
              <a:rPr lang="es-ES_tradnl" i="1" u="sng" dirty="0">
                <a:latin typeface="Comic Sans MS" panose="030F0702030302020204" pitchFamily="66" charset="0"/>
              </a:rPr>
              <a:t>Prevalencia</a:t>
            </a:r>
            <a:r>
              <a:rPr lang="es-ES_tradnl" dirty="0">
                <a:latin typeface="Comic Sans MS" panose="030F0702030302020204" pitchFamily="66" charset="0"/>
              </a:rPr>
              <a:t> está en función de la </a:t>
            </a:r>
            <a:r>
              <a:rPr lang="es-ES_tradnl" i="1" u="sng" dirty="0">
                <a:latin typeface="Comic Sans MS" panose="030F0702030302020204" pitchFamily="66" charset="0"/>
              </a:rPr>
              <a:t>Incidencia</a:t>
            </a:r>
            <a:r>
              <a:rPr lang="es-ES_tradnl" i="1" dirty="0">
                <a:latin typeface="Comic Sans MS" panose="030F0702030302020204" pitchFamily="66" charset="0"/>
              </a:rPr>
              <a:t> </a:t>
            </a:r>
            <a:r>
              <a:rPr lang="es-ES_tradnl" dirty="0">
                <a:latin typeface="Comic Sans MS" panose="030F0702030302020204" pitchFamily="66" charset="0"/>
              </a:rPr>
              <a:t>y de la </a:t>
            </a:r>
            <a:r>
              <a:rPr lang="es-ES_tradnl" i="1" u="sng" dirty="0">
                <a:latin typeface="Comic Sans MS" panose="030F0702030302020204" pitchFamily="66" charset="0"/>
              </a:rPr>
              <a:t>Duración Media</a:t>
            </a:r>
            <a:r>
              <a:rPr lang="es-ES_tradnl" i="1" dirty="0">
                <a:latin typeface="Comic Sans MS" panose="030F0702030302020204" pitchFamily="66" charset="0"/>
              </a:rPr>
              <a:t> </a:t>
            </a:r>
            <a:r>
              <a:rPr lang="es-ES_tradnl" dirty="0">
                <a:latin typeface="Comic Sans MS" panose="030F0702030302020204" pitchFamily="66" charset="0"/>
              </a:rPr>
              <a:t>de la enfermedad.</a:t>
            </a:r>
          </a:p>
        </p:txBody>
      </p:sp>
      <p:sp>
        <p:nvSpPr>
          <p:cNvPr id="6" name="Text Box 10"/>
          <p:cNvSpPr txBox="1">
            <a:spLocks noChangeArrowheads="1"/>
          </p:cNvSpPr>
          <p:nvPr/>
        </p:nvSpPr>
        <p:spPr bwMode="auto">
          <a:xfrm>
            <a:off x="1814834" y="2912354"/>
            <a:ext cx="1728788" cy="646331"/>
          </a:xfrm>
          <a:prstGeom prst="rect">
            <a:avLst/>
          </a:prstGeom>
          <a:noFill/>
          <a:ln w="9525">
            <a:noFill/>
            <a:miter lim="800000"/>
            <a:headEnd/>
            <a:tailEnd/>
          </a:ln>
        </p:spPr>
        <p:txBody>
          <a:bodyPr>
            <a:spAutoFit/>
          </a:bodyPr>
          <a:lstStyle/>
          <a:p>
            <a:pPr lvl="1" indent="-208360" eaLnBrk="0" hangingPunct="0">
              <a:buClr>
                <a:srgbClr val="990000"/>
              </a:buClr>
              <a:buFont typeface="Wingdings" pitchFamily="2" charset="2"/>
              <a:buChar char="§"/>
            </a:pPr>
            <a:r>
              <a:rPr lang="es-ES_tradnl" b="1" dirty="0">
                <a:latin typeface="Comic Sans MS" panose="030F0702030302020204" pitchFamily="66" charset="0"/>
              </a:rPr>
              <a:t>Por tanto:</a:t>
            </a:r>
          </a:p>
        </p:txBody>
      </p:sp>
      <p:sp>
        <p:nvSpPr>
          <p:cNvPr id="7" name="Rectangle 11"/>
          <p:cNvSpPr>
            <a:spLocks noChangeArrowheads="1"/>
          </p:cNvSpPr>
          <p:nvPr/>
        </p:nvSpPr>
        <p:spPr bwMode="auto">
          <a:xfrm>
            <a:off x="3543622" y="2966428"/>
            <a:ext cx="2591991" cy="432197"/>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8100" cmpd="dbl">
            <a:solidFill>
              <a:schemeClr val="tx1"/>
            </a:solidFill>
            <a:miter lim="800000"/>
            <a:headEnd/>
            <a:tailEnd/>
          </a:ln>
        </p:spPr>
        <p:txBody>
          <a:bodyPr wrap="none" anchor="ctr"/>
          <a:lstStyle/>
          <a:p>
            <a:pPr algn="ctr" eaLnBrk="0" hangingPunct="0">
              <a:spcBef>
                <a:spcPct val="20000"/>
              </a:spcBef>
              <a:buClr>
                <a:schemeClr val="hlink"/>
              </a:buClr>
              <a:buSzPct val="70000"/>
              <a:buFont typeface="Wingdings" pitchFamily="2" charset="2"/>
              <a:buNone/>
            </a:pPr>
            <a:r>
              <a:rPr kumimoji="1" lang="es-ES_tradnl" sz="2100" b="1">
                <a:latin typeface="Arial" charset="0"/>
              </a:rPr>
              <a:t>P  =  I  x  D</a:t>
            </a:r>
            <a:endParaRPr lang="es-ES_tradnl" sz="2100" b="1">
              <a:latin typeface="Arial" charset="0"/>
            </a:endParaRPr>
          </a:p>
        </p:txBody>
      </p:sp>
      <p:sp>
        <p:nvSpPr>
          <p:cNvPr id="8" name="Rectángulo 7"/>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249842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2629719" y="1468508"/>
            <a:ext cx="4104085" cy="756047"/>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8100" cmpd="dbl">
            <a:solidFill>
              <a:schemeClr val="tx1"/>
            </a:solidFill>
            <a:miter lim="800000"/>
            <a:headEnd/>
            <a:tailEnd/>
          </a:ln>
        </p:spPr>
        <p:txBody>
          <a:bodyPr wrap="none" anchor="ctr"/>
          <a:lstStyle/>
          <a:p>
            <a:pPr algn="ctr"/>
            <a:endParaRPr lang="es-ES_tradnl" sz="525" dirty="0">
              <a:latin typeface="Arial" charset="0"/>
            </a:endParaRPr>
          </a:p>
          <a:p>
            <a:pPr algn="ctr"/>
            <a:r>
              <a:rPr lang="es-ES_tradnl" b="1" dirty="0">
                <a:latin typeface="Arial" charset="0"/>
              </a:rPr>
              <a:t>Tasa de  Mortalidad  =   </a:t>
            </a:r>
            <a:r>
              <a:rPr lang="es-ES_tradnl" b="1" u="sng" dirty="0">
                <a:latin typeface="Arial" charset="0"/>
              </a:rPr>
              <a:t>  X  </a:t>
            </a:r>
            <a:r>
              <a:rPr lang="es-ES_tradnl" b="1" dirty="0">
                <a:latin typeface="Arial" charset="0"/>
              </a:rPr>
              <a:t>     </a:t>
            </a:r>
            <a:r>
              <a:rPr lang="es-ES_tradnl" b="1" dirty="0" err="1">
                <a:latin typeface="Arial" charset="0"/>
              </a:rPr>
              <a:t>x</a:t>
            </a:r>
            <a:r>
              <a:rPr lang="es-ES_tradnl" b="1" dirty="0">
                <a:latin typeface="Arial" charset="0"/>
              </a:rPr>
              <a:t>     K</a:t>
            </a:r>
            <a:r>
              <a:rPr lang="es-ES_tradnl" b="1" u="sng" dirty="0">
                <a:latin typeface="Arial" charset="0"/>
              </a:rPr>
              <a:t> </a:t>
            </a:r>
            <a:endParaRPr lang="es-ES_tradnl" b="1" dirty="0">
              <a:latin typeface="Arial" charset="0"/>
            </a:endParaRPr>
          </a:p>
          <a:p>
            <a:pPr algn="ctr"/>
            <a:r>
              <a:rPr lang="es-ES_tradnl" b="1" dirty="0">
                <a:latin typeface="Arial" charset="0"/>
              </a:rPr>
              <a:t>                        Y</a:t>
            </a:r>
          </a:p>
        </p:txBody>
      </p:sp>
      <p:sp>
        <p:nvSpPr>
          <p:cNvPr id="9" name="Text Box 10"/>
          <p:cNvSpPr txBox="1">
            <a:spLocks noChangeArrowheads="1"/>
          </p:cNvSpPr>
          <p:nvPr/>
        </p:nvSpPr>
        <p:spPr bwMode="auto">
          <a:xfrm>
            <a:off x="1180617" y="2415581"/>
            <a:ext cx="7378861" cy="3439403"/>
          </a:xfrm>
          <a:prstGeom prst="rect">
            <a:avLst/>
          </a:prstGeom>
          <a:noFill/>
          <a:ln w="9525">
            <a:noFill/>
            <a:miter lim="800000"/>
            <a:headEnd/>
            <a:tailEnd/>
          </a:ln>
        </p:spPr>
        <p:txBody>
          <a:bodyPr wrap="square">
            <a:spAutoFit/>
          </a:bodyPr>
          <a:lstStyle/>
          <a:p>
            <a:pPr marL="338138" indent="-338138">
              <a:spcBef>
                <a:spcPts val="900"/>
              </a:spcBef>
            </a:pPr>
            <a:r>
              <a:rPr lang="es-ES_tradnl" dirty="0">
                <a:latin typeface="Comic Sans MS" panose="030F0702030302020204" pitchFamily="66" charset="0"/>
              </a:rPr>
              <a:t>X = Número de personas en una población definida, durante </a:t>
            </a:r>
          </a:p>
          <a:p>
            <a:pPr marL="338138" indent="-338138">
              <a:spcBef>
                <a:spcPts val="900"/>
              </a:spcBef>
            </a:pPr>
            <a:r>
              <a:rPr lang="es-ES_tradnl" dirty="0">
                <a:latin typeface="Comic Sans MS" panose="030F0702030302020204" pitchFamily="66" charset="0"/>
              </a:rPr>
              <a:t>       un  intervalo de tiempo específico, quienes:</a:t>
            </a:r>
          </a:p>
          <a:p>
            <a:pPr marL="872729" lvl="1" indent="-336947">
              <a:spcBef>
                <a:spcPts val="900"/>
              </a:spcBef>
              <a:buFontTx/>
              <a:buAutoNum type="arabicParenR"/>
            </a:pPr>
            <a:r>
              <a:rPr lang="es-ES_tradnl" dirty="0">
                <a:latin typeface="Comic Sans MS" panose="030F0702030302020204" pitchFamily="66" charset="0"/>
              </a:rPr>
              <a:t>Murieron por todas o cualquier causa: </a:t>
            </a:r>
            <a:r>
              <a:rPr lang="es-ES_tradnl" u="sng" dirty="0">
                <a:latin typeface="Comic Sans MS" panose="030F0702030302020204" pitchFamily="66" charset="0"/>
              </a:rPr>
              <a:t>Tasa Cruda de Mortalidad</a:t>
            </a:r>
            <a:r>
              <a:rPr lang="es-ES_tradnl" dirty="0">
                <a:latin typeface="Comic Sans MS" panose="030F0702030302020204" pitchFamily="66" charset="0"/>
              </a:rPr>
              <a:t> (TCM) o Mortalidad Bruta o General.</a:t>
            </a:r>
          </a:p>
          <a:p>
            <a:pPr marL="872729" lvl="1" indent="-336947">
              <a:spcBef>
                <a:spcPts val="900"/>
              </a:spcBef>
            </a:pPr>
            <a:r>
              <a:rPr lang="es-ES_tradnl" dirty="0">
                <a:latin typeface="Comic Sans MS" panose="030F0702030302020204" pitchFamily="66" charset="0"/>
              </a:rPr>
              <a:t>2)  Murieron por causa específica: </a:t>
            </a:r>
            <a:r>
              <a:rPr lang="es-ES_tradnl" u="sng" dirty="0">
                <a:latin typeface="Comic Sans MS" panose="030F0702030302020204" pitchFamily="66" charset="0"/>
              </a:rPr>
              <a:t>Tasa de Mortalidad por Causa Específica.</a:t>
            </a:r>
          </a:p>
          <a:p>
            <a:pPr marL="338138" indent="-338138">
              <a:spcBef>
                <a:spcPts val="900"/>
              </a:spcBef>
            </a:pPr>
            <a:r>
              <a:rPr lang="es-ES_tradnl" dirty="0">
                <a:latin typeface="Comic Sans MS" panose="030F0702030302020204" pitchFamily="66" charset="0"/>
              </a:rPr>
              <a:t>Y = Lo mismo que en la T. de Incidencia, el Nº de personas de   una población específica en un intervalo específico de tiempo.</a:t>
            </a:r>
          </a:p>
          <a:p>
            <a:pPr marL="338138" indent="-338138">
              <a:spcBef>
                <a:spcPts val="900"/>
              </a:spcBef>
            </a:pPr>
            <a:r>
              <a:rPr lang="es-ES_tradnl" dirty="0">
                <a:latin typeface="Comic Sans MS" panose="030F0702030302020204" pitchFamily="66" charset="0"/>
              </a:rPr>
              <a:t>K = A 1,000 cuando X incluye a todas o cualquier causa, y 100,000, cuando X incluye sólo a las muertes por una causa específica. </a:t>
            </a:r>
          </a:p>
        </p:txBody>
      </p:sp>
      <p:sp>
        <p:nvSpPr>
          <p:cNvPr id="10" name="Text Box 11"/>
          <p:cNvSpPr txBox="1">
            <a:spLocks noChangeArrowheads="1"/>
          </p:cNvSpPr>
          <p:nvPr/>
        </p:nvSpPr>
        <p:spPr bwMode="auto">
          <a:xfrm>
            <a:off x="823494" y="925712"/>
            <a:ext cx="3905236" cy="461665"/>
          </a:xfrm>
          <a:prstGeom prst="rect">
            <a:avLst/>
          </a:prstGeom>
          <a:noFill/>
          <a:ln w="9525">
            <a:noFill/>
            <a:miter lim="800000"/>
            <a:headEnd/>
            <a:tailEnd/>
          </a:ln>
          <a:effectLst/>
        </p:spPr>
        <p:txBody>
          <a:bodyPr wrap="none">
            <a:spAutoFit/>
          </a:bodyPr>
          <a:lstStyle/>
          <a:p>
            <a:pPr>
              <a:defRPr/>
            </a:pPr>
            <a:r>
              <a:rPr lang="es-ES_tradnl" sz="2400" b="1" dirty="0">
                <a:solidFill>
                  <a:srgbClr val="990000"/>
                </a:solidFill>
                <a:latin typeface="Comic Sans MS" panose="030F0702030302020204" pitchFamily="66" charset="0"/>
              </a:rPr>
              <a:t>TASA DE MORTALIDAD</a:t>
            </a:r>
          </a:p>
        </p:txBody>
      </p:sp>
      <p:sp>
        <p:nvSpPr>
          <p:cNvPr id="5" name="Rectángulo 4"/>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88942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635725" y="1017470"/>
            <a:ext cx="4111813" cy="319215"/>
          </a:xfrm>
          <a:prstGeom prst="rect">
            <a:avLst/>
          </a:prstGeom>
        </p:spPr>
        <p:txBody>
          <a:bodyPr lIns="69056" tIns="34529" rIns="69056" bIns="3452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TASA DE MORTALIDAD</a:t>
            </a:r>
          </a:p>
        </p:txBody>
      </p:sp>
      <p:sp>
        <p:nvSpPr>
          <p:cNvPr id="3" name="Text Box 7"/>
          <p:cNvSpPr txBox="1">
            <a:spLocks noChangeArrowheads="1"/>
          </p:cNvSpPr>
          <p:nvPr/>
        </p:nvSpPr>
        <p:spPr bwMode="auto">
          <a:xfrm>
            <a:off x="984319" y="1460883"/>
            <a:ext cx="7526438" cy="2700739"/>
          </a:xfrm>
          <a:prstGeom prst="rect">
            <a:avLst/>
          </a:prstGeom>
          <a:noFill/>
          <a:ln w="9525">
            <a:noFill/>
            <a:miter lim="800000"/>
            <a:headEnd/>
            <a:tailEnd/>
          </a:ln>
          <a:effectLst/>
        </p:spPr>
        <p:txBody>
          <a:bodyPr wrap="square">
            <a:spAutoFit/>
          </a:bodyPr>
          <a:lstStyle/>
          <a:p>
            <a:pPr marL="269081" lvl="2" algn="just" eaLnBrk="0" hangingPunct="0">
              <a:spcBef>
                <a:spcPts val="900"/>
              </a:spcBef>
              <a:buClr>
                <a:srgbClr val="990000"/>
              </a:buClr>
              <a:buSzPct val="90000"/>
              <a:defRPr/>
            </a:pPr>
            <a:r>
              <a:rPr kumimoji="1" lang="es-ES_tradnl" dirty="0">
                <a:latin typeface="Comic Sans MS" panose="030F0702030302020204" pitchFamily="66" charset="0"/>
              </a:rPr>
              <a:t>La tasa de mortalidad difiere de la tasa de incidencia sólo porque la tasa de mortalidad mide la frecuencia de </a:t>
            </a:r>
            <a:r>
              <a:rPr kumimoji="1" lang="es-ES_tradnl" u="sng" dirty="0">
                <a:latin typeface="Comic Sans MS" panose="030F0702030302020204" pitchFamily="66" charset="0"/>
              </a:rPr>
              <a:t>muertes</a:t>
            </a:r>
            <a:r>
              <a:rPr kumimoji="1" lang="es-ES_tradnl" dirty="0">
                <a:latin typeface="Comic Sans MS" panose="030F0702030302020204" pitchFamily="66" charset="0"/>
              </a:rPr>
              <a:t>  y una tasa de morbilidad como la Incidencia (y también la Prevalencia) mide la frecuencia de </a:t>
            </a:r>
            <a:r>
              <a:rPr kumimoji="1" lang="es-ES_tradnl" u="sng" dirty="0">
                <a:latin typeface="Comic Sans MS" panose="030F0702030302020204" pitchFamily="66" charset="0"/>
              </a:rPr>
              <a:t>enfermedad</a:t>
            </a:r>
            <a:r>
              <a:rPr kumimoji="1" lang="es-ES_tradnl" dirty="0">
                <a:latin typeface="Comic Sans MS" panose="030F0702030302020204" pitchFamily="66" charset="0"/>
              </a:rPr>
              <a:t>, en una población definida y en un tiempo dado.</a:t>
            </a:r>
          </a:p>
          <a:p>
            <a:pPr marL="269081" lvl="2" algn="just" eaLnBrk="0" hangingPunct="0">
              <a:spcBef>
                <a:spcPts val="900"/>
              </a:spcBef>
              <a:buClr>
                <a:schemeClr val="hlink"/>
              </a:buClr>
              <a:buSzPct val="70000"/>
              <a:defRPr/>
            </a:pPr>
            <a:r>
              <a:rPr kumimoji="1" lang="es-ES_tradnl" u="sng" dirty="0">
                <a:solidFill>
                  <a:srgbClr val="993300"/>
                </a:solidFill>
                <a:latin typeface="Comic Sans MS" panose="030F0702030302020204" pitchFamily="66" charset="0"/>
              </a:rPr>
              <a:t>Ejemplo:</a:t>
            </a:r>
            <a:r>
              <a:rPr kumimoji="1" lang="es-ES_tradnl" dirty="0">
                <a:solidFill>
                  <a:srgbClr val="FF0000"/>
                </a:solidFill>
                <a:latin typeface="Comic Sans MS" panose="030F0702030302020204" pitchFamily="66" charset="0"/>
              </a:rPr>
              <a:t> </a:t>
            </a:r>
            <a:r>
              <a:rPr kumimoji="1" lang="es-ES_tradnl" dirty="0">
                <a:latin typeface="Comic Sans MS" panose="030F0702030302020204" pitchFamily="66" charset="0"/>
              </a:rPr>
              <a:t>En una ciudad de 212,000 habitantes un total de 1,900 personas murieron durante el año, 4 a causa de la enfermedad “N“, </a:t>
            </a:r>
            <a:r>
              <a:rPr kumimoji="1" lang="es-ES_tradnl" dirty="0">
                <a:solidFill>
                  <a:srgbClr val="663300"/>
                </a:solidFill>
                <a:effectLst>
                  <a:outerShdw blurRad="38100" dist="38100" dir="2700000" algn="tl">
                    <a:srgbClr val="000000"/>
                  </a:outerShdw>
                </a:effectLst>
                <a:latin typeface="Comic Sans MS" panose="030F0702030302020204" pitchFamily="66" charset="0"/>
              </a:rPr>
              <a:t>¿Cuál </a:t>
            </a:r>
            <a:r>
              <a:rPr kumimoji="1" lang="es-ES_tradnl" dirty="0" err="1">
                <a:solidFill>
                  <a:srgbClr val="663300"/>
                </a:solidFill>
                <a:effectLst>
                  <a:outerShdw blurRad="38100" dist="38100" dir="2700000" algn="tl">
                    <a:srgbClr val="000000"/>
                  </a:outerShdw>
                </a:effectLst>
                <a:latin typeface="Comic Sans MS" panose="030F0702030302020204" pitchFamily="66" charset="0"/>
              </a:rPr>
              <a:t>fué</a:t>
            </a:r>
            <a:r>
              <a:rPr kumimoji="1" lang="es-ES_tradnl" dirty="0">
                <a:solidFill>
                  <a:srgbClr val="663300"/>
                </a:solidFill>
                <a:effectLst>
                  <a:outerShdw blurRad="38100" dist="38100" dir="2700000" algn="tl">
                    <a:srgbClr val="000000"/>
                  </a:outerShdw>
                </a:effectLst>
                <a:latin typeface="Comic Sans MS" panose="030F0702030302020204" pitchFamily="66" charset="0"/>
              </a:rPr>
              <a:t> la tasa cruda de mortalidad por 1,000?</a:t>
            </a:r>
            <a:r>
              <a:rPr kumimoji="1" lang="es-ES_tradnl" dirty="0">
                <a:latin typeface="Comic Sans MS" panose="030F0702030302020204" pitchFamily="66" charset="0"/>
              </a:rPr>
              <a:t> y </a:t>
            </a:r>
            <a:r>
              <a:rPr kumimoji="1" lang="es-ES_tradnl" dirty="0">
                <a:solidFill>
                  <a:srgbClr val="993300"/>
                </a:solidFill>
                <a:effectLst>
                  <a:outerShdw blurRad="38100" dist="38100" dir="2700000" algn="tl">
                    <a:srgbClr val="000000"/>
                  </a:outerShdw>
                </a:effectLst>
                <a:latin typeface="Comic Sans MS" panose="030F0702030302020204" pitchFamily="66" charset="0"/>
              </a:rPr>
              <a:t>¿Cuál </a:t>
            </a:r>
            <a:r>
              <a:rPr kumimoji="1" lang="es-ES_tradnl" dirty="0" err="1">
                <a:solidFill>
                  <a:srgbClr val="993300"/>
                </a:solidFill>
                <a:effectLst>
                  <a:outerShdw blurRad="38100" dist="38100" dir="2700000" algn="tl">
                    <a:srgbClr val="000000"/>
                  </a:outerShdw>
                </a:effectLst>
                <a:latin typeface="Comic Sans MS" panose="030F0702030302020204" pitchFamily="66" charset="0"/>
              </a:rPr>
              <a:t>fué</a:t>
            </a:r>
            <a:r>
              <a:rPr kumimoji="1" lang="es-ES_tradnl" dirty="0">
                <a:solidFill>
                  <a:srgbClr val="993300"/>
                </a:solidFill>
                <a:effectLst>
                  <a:outerShdw blurRad="38100" dist="38100" dir="2700000" algn="tl">
                    <a:srgbClr val="000000"/>
                  </a:outerShdw>
                </a:effectLst>
                <a:latin typeface="Comic Sans MS" panose="030F0702030302020204" pitchFamily="66" charset="0"/>
              </a:rPr>
              <a:t> la tasa de mortalidad por causa específica “N” por 100,000 ?</a:t>
            </a:r>
            <a:endParaRPr lang="es-ES_tradnl" dirty="0">
              <a:solidFill>
                <a:srgbClr val="993300"/>
              </a:solidFill>
              <a:effectLst>
                <a:outerShdw blurRad="38100" dist="38100" dir="2700000" algn="tl">
                  <a:srgbClr val="000000"/>
                </a:outerShdw>
              </a:effectLst>
              <a:latin typeface="Comic Sans MS" panose="030F0702030302020204" pitchFamily="66" charset="0"/>
            </a:endParaRPr>
          </a:p>
        </p:txBody>
      </p:sp>
      <p:grpSp>
        <p:nvGrpSpPr>
          <p:cNvPr id="4" name="Group 13"/>
          <p:cNvGrpSpPr>
            <a:grpSpLocks/>
          </p:cNvGrpSpPr>
          <p:nvPr/>
        </p:nvGrpSpPr>
        <p:grpSpPr bwMode="auto">
          <a:xfrm>
            <a:off x="3181270" y="4387159"/>
            <a:ext cx="4319588" cy="594122"/>
            <a:chOff x="1292" y="3022"/>
            <a:chExt cx="3628" cy="590"/>
          </a:xfrm>
        </p:grpSpPr>
        <p:sp>
          <p:nvSpPr>
            <p:cNvPr id="5" name="Rectangle 8"/>
            <p:cNvSpPr>
              <a:spLocks noChangeArrowheads="1"/>
            </p:cNvSpPr>
            <p:nvPr/>
          </p:nvSpPr>
          <p:spPr bwMode="auto">
            <a:xfrm>
              <a:off x="1292" y="3022"/>
              <a:ext cx="3628" cy="590"/>
            </a:xfrm>
            <a:prstGeom prst="rect">
              <a:avLst/>
            </a:prstGeom>
            <a:solidFill>
              <a:schemeClr val="accent1"/>
            </a:solidFill>
            <a:ln w="9525">
              <a:solidFill>
                <a:schemeClr val="tx1"/>
              </a:solidFill>
              <a:miter lim="800000"/>
              <a:headEnd/>
              <a:tailEnd/>
            </a:ln>
          </p:spPr>
          <p:txBody>
            <a:bodyPr wrap="none" anchor="ctr"/>
            <a:lstStyle/>
            <a:p>
              <a:pPr>
                <a:lnSpc>
                  <a:spcPct val="120000"/>
                </a:lnSpc>
              </a:pPr>
              <a:r>
                <a:rPr lang="es-ES_tradnl" b="1" dirty="0">
                  <a:solidFill>
                    <a:srgbClr val="663300"/>
                  </a:solidFill>
                  <a:latin typeface="Franklin Gothic Medium" pitchFamily="34" charset="0"/>
                </a:rPr>
                <a:t>TMC</a:t>
              </a:r>
              <a:r>
                <a:rPr lang="es-ES_tradnl" b="1" dirty="0">
                  <a:latin typeface="Franklin Gothic Medium" pitchFamily="34" charset="0"/>
                </a:rPr>
                <a:t> =      1,900    x  1,000  = 9 por 1,000</a:t>
              </a:r>
            </a:p>
            <a:p>
              <a:pPr>
                <a:lnSpc>
                  <a:spcPct val="120000"/>
                </a:lnSpc>
              </a:pPr>
              <a:r>
                <a:rPr lang="es-ES_tradnl" b="1" dirty="0">
                  <a:latin typeface="Franklin Gothic Medium" pitchFamily="34" charset="0"/>
                </a:rPr>
                <a:t>               212,000</a:t>
              </a:r>
            </a:p>
          </p:txBody>
        </p:sp>
        <p:sp>
          <p:nvSpPr>
            <p:cNvPr id="6" name="Line 10"/>
            <p:cNvSpPr>
              <a:spLocks noChangeShapeType="1"/>
            </p:cNvSpPr>
            <p:nvPr/>
          </p:nvSpPr>
          <p:spPr bwMode="auto">
            <a:xfrm>
              <a:off x="2018" y="3339"/>
              <a:ext cx="771" cy="0"/>
            </a:xfrm>
            <a:prstGeom prst="line">
              <a:avLst/>
            </a:prstGeom>
            <a:noFill/>
            <a:ln w="28575">
              <a:solidFill>
                <a:schemeClr val="tx1"/>
              </a:solidFill>
              <a:round/>
              <a:headEnd/>
              <a:tailEnd/>
            </a:ln>
            <a:effectLst/>
          </p:spPr>
          <p:txBody>
            <a:bodyPr wrap="none"/>
            <a:lstStyle/>
            <a:p>
              <a:pPr>
                <a:defRPr/>
              </a:pPr>
              <a:endParaRPr lang="es-ES" sz="1350"/>
            </a:p>
          </p:txBody>
        </p:sp>
      </p:grpSp>
      <p:grpSp>
        <p:nvGrpSpPr>
          <p:cNvPr id="7" name="Group 12"/>
          <p:cNvGrpSpPr>
            <a:grpSpLocks/>
          </p:cNvGrpSpPr>
          <p:nvPr/>
        </p:nvGrpSpPr>
        <p:grpSpPr bwMode="auto">
          <a:xfrm>
            <a:off x="2532975" y="5066116"/>
            <a:ext cx="5616178" cy="627459"/>
            <a:chOff x="612" y="3515"/>
            <a:chExt cx="4717" cy="544"/>
          </a:xfrm>
        </p:grpSpPr>
        <p:sp>
          <p:nvSpPr>
            <p:cNvPr id="8" name="Rectangle 9"/>
            <p:cNvSpPr>
              <a:spLocks noChangeArrowheads="1"/>
            </p:cNvSpPr>
            <p:nvPr/>
          </p:nvSpPr>
          <p:spPr bwMode="auto">
            <a:xfrm>
              <a:off x="612" y="3515"/>
              <a:ext cx="4717" cy="544"/>
            </a:xfrm>
            <a:prstGeom prst="rect">
              <a:avLst/>
            </a:prstGeom>
            <a:solidFill>
              <a:schemeClr val="accent1"/>
            </a:solidFill>
            <a:ln w="9525">
              <a:solidFill>
                <a:schemeClr val="tx1"/>
              </a:solidFill>
              <a:miter lim="800000"/>
              <a:headEnd/>
              <a:tailEnd/>
            </a:ln>
          </p:spPr>
          <p:txBody>
            <a:bodyPr wrap="none" anchor="ctr"/>
            <a:lstStyle/>
            <a:p>
              <a:pPr>
                <a:lnSpc>
                  <a:spcPct val="120000"/>
                </a:lnSpc>
              </a:pPr>
              <a:r>
                <a:rPr lang="es-ES_tradnl" b="1" dirty="0">
                  <a:solidFill>
                    <a:srgbClr val="993300"/>
                  </a:solidFill>
                  <a:latin typeface="Franklin Gothic Medium" pitchFamily="34" charset="0"/>
                </a:rPr>
                <a:t>   TM x “N”</a:t>
              </a:r>
              <a:r>
                <a:rPr lang="es-ES_tradnl" b="1" dirty="0">
                  <a:latin typeface="Franklin Gothic Medium" pitchFamily="34" charset="0"/>
                </a:rPr>
                <a:t> =        4         x  100,000  = 1.8 por 100,000</a:t>
              </a:r>
            </a:p>
            <a:p>
              <a:pPr>
                <a:lnSpc>
                  <a:spcPct val="120000"/>
                </a:lnSpc>
              </a:pPr>
              <a:r>
                <a:rPr lang="es-ES_tradnl" b="1" dirty="0">
                  <a:latin typeface="Franklin Gothic Medium" pitchFamily="34" charset="0"/>
                </a:rPr>
                <a:t>	          212,000</a:t>
              </a:r>
            </a:p>
          </p:txBody>
        </p:sp>
        <p:sp>
          <p:nvSpPr>
            <p:cNvPr id="9" name="Line 11"/>
            <p:cNvSpPr>
              <a:spLocks noChangeShapeType="1"/>
            </p:cNvSpPr>
            <p:nvPr/>
          </p:nvSpPr>
          <p:spPr bwMode="auto">
            <a:xfrm>
              <a:off x="1746" y="3930"/>
              <a:ext cx="726" cy="0"/>
            </a:xfrm>
            <a:prstGeom prst="line">
              <a:avLst/>
            </a:prstGeom>
            <a:noFill/>
            <a:ln w="28575">
              <a:solidFill>
                <a:schemeClr val="tx1"/>
              </a:solidFill>
              <a:round/>
              <a:headEnd/>
              <a:tailEnd/>
            </a:ln>
            <a:effectLst/>
          </p:spPr>
          <p:txBody>
            <a:bodyPr wrap="none"/>
            <a:lstStyle/>
            <a:p>
              <a:pPr>
                <a:defRPr/>
              </a:pPr>
              <a:endParaRPr lang="es-ES" sz="1350"/>
            </a:p>
          </p:txBody>
        </p:sp>
      </p:grpSp>
      <p:sp>
        <p:nvSpPr>
          <p:cNvPr id="10" name="Rectángulo 9"/>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30886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647212" y="1051508"/>
            <a:ext cx="3370604" cy="392045"/>
          </a:xfrm>
          <a:prstGeom prst="rect">
            <a:avLst/>
          </a:prstGeom>
        </p:spPr>
        <p:txBody>
          <a:bodyPr lIns="69056" tIns="34529" rIns="69056" bIns="34529">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b="1" dirty="0">
                <a:solidFill>
                  <a:srgbClr val="990000"/>
                </a:solidFill>
                <a:latin typeface="Comic Sans MS" panose="030F0702030302020204" pitchFamily="66" charset="0"/>
              </a:rPr>
              <a:t>TASA DE LETALIDAD</a:t>
            </a:r>
          </a:p>
        </p:txBody>
      </p:sp>
      <p:sp>
        <p:nvSpPr>
          <p:cNvPr id="3" name="Rectangle 5"/>
          <p:cNvSpPr txBox="1">
            <a:spLocks noChangeArrowheads="1"/>
          </p:cNvSpPr>
          <p:nvPr/>
        </p:nvSpPr>
        <p:spPr>
          <a:xfrm>
            <a:off x="1314032" y="1549570"/>
            <a:ext cx="6716939" cy="1093139"/>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900"/>
              </a:spcBef>
              <a:buClr>
                <a:srgbClr val="990000"/>
              </a:buClr>
            </a:pPr>
            <a:r>
              <a:rPr lang="es-ES_tradnl" sz="1800" dirty="0">
                <a:latin typeface="Comic Sans MS" panose="030F0702030302020204" pitchFamily="66" charset="0"/>
              </a:rPr>
              <a:t>Mide la capacidad letal de una enfermedad.</a:t>
            </a:r>
          </a:p>
          <a:p>
            <a:pPr>
              <a:lnSpc>
                <a:spcPct val="100000"/>
              </a:lnSpc>
              <a:spcBef>
                <a:spcPts val="900"/>
              </a:spcBef>
              <a:buClr>
                <a:srgbClr val="990000"/>
              </a:buClr>
            </a:pPr>
            <a:r>
              <a:rPr lang="es-ES_tradnl" sz="1800" dirty="0">
                <a:latin typeface="Comic Sans MS" panose="030F0702030302020204" pitchFamily="66" charset="0"/>
              </a:rPr>
              <a:t>Relaciona el número de muertes por causa determinada con el total de enfermos de esa enfermedad.</a:t>
            </a:r>
          </a:p>
        </p:txBody>
      </p:sp>
      <p:sp>
        <p:nvSpPr>
          <p:cNvPr id="4" name="Rectangle 6"/>
          <p:cNvSpPr>
            <a:spLocks noChangeArrowheads="1"/>
          </p:cNvSpPr>
          <p:nvPr/>
        </p:nvSpPr>
        <p:spPr bwMode="auto">
          <a:xfrm>
            <a:off x="1603977" y="2774101"/>
            <a:ext cx="6426994" cy="9191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38100" cmpd="dbl">
            <a:solidFill>
              <a:schemeClr val="tx1"/>
            </a:solidFill>
            <a:miter lim="800000"/>
            <a:headEnd/>
            <a:tailEnd/>
          </a:ln>
        </p:spPr>
        <p:txBody>
          <a:bodyPr wrap="none" anchor="ctr"/>
          <a:lstStyle/>
          <a:p>
            <a:pPr algn="ctr" eaLnBrk="0" hangingPunct="0"/>
            <a:r>
              <a:rPr kumimoji="1" lang="es-ES_tradnl" sz="1725" b="1">
                <a:latin typeface="Arial Narrow" pitchFamily="34" charset="0"/>
              </a:rPr>
              <a:t>TASA DE LETALIDAD =</a:t>
            </a:r>
            <a:r>
              <a:rPr kumimoji="1" lang="es-ES_tradnl" sz="1725" b="1" u="sng">
                <a:latin typeface="Arial Narrow" pitchFamily="34" charset="0"/>
              </a:rPr>
              <a:t> Nº de Defunciones por Causa Específica</a:t>
            </a:r>
            <a:r>
              <a:rPr kumimoji="1" lang="es-ES_tradnl" sz="1725" b="1">
                <a:latin typeface="Arial Narrow" pitchFamily="34" charset="0"/>
              </a:rPr>
              <a:t>  x 100 </a:t>
            </a:r>
          </a:p>
          <a:p>
            <a:pPr algn="ctr" eaLnBrk="0" hangingPunct="0"/>
            <a:r>
              <a:rPr kumimoji="1" lang="es-ES_tradnl" sz="1725" b="1">
                <a:latin typeface="Arial Narrow" pitchFamily="34" charset="0"/>
              </a:rPr>
              <a:t>                           Nº de Enfermos de esa Enfermedad</a:t>
            </a:r>
            <a:endParaRPr lang="es-ES_tradnl" sz="1725" b="1"/>
          </a:p>
        </p:txBody>
      </p:sp>
      <p:grpSp>
        <p:nvGrpSpPr>
          <p:cNvPr id="5" name="Group 9"/>
          <p:cNvGrpSpPr>
            <a:grpSpLocks/>
          </p:cNvGrpSpPr>
          <p:nvPr/>
        </p:nvGrpSpPr>
        <p:grpSpPr bwMode="auto">
          <a:xfrm>
            <a:off x="1684939" y="3900258"/>
            <a:ext cx="6265069" cy="1647826"/>
            <a:chOff x="294" y="2882"/>
            <a:chExt cx="5262" cy="1384"/>
          </a:xfrm>
        </p:grpSpPr>
        <p:sp>
          <p:nvSpPr>
            <p:cNvPr id="6" name="Text Box 7"/>
            <p:cNvSpPr txBox="1">
              <a:spLocks noChangeArrowheads="1"/>
            </p:cNvSpPr>
            <p:nvPr/>
          </p:nvSpPr>
          <p:spPr bwMode="auto">
            <a:xfrm>
              <a:off x="294" y="2882"/>
              <a:ext cx="5262" cy="1384"/>
            </a:xfrm>
            <a:prstGeom prst="rect">
              <a:avLst/>
            </a:prstGeom>
            <a:solidFill>
              <a:schemeClr val="accent1">
                <a:lumMod val="60000"/>
                <a:lumOff val="40000"/>
              </a:schemeClr>
            </a:solidFill>
            <a:ln w="9525">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miter lim="800000"/>
              <a:headEnd/>
              <a:tailEnd/>
            </a:ln>
          </p:spPr>
          <p:txBody>
            <a:bodyPr>
              <a:spAutoFit/>
            </a:bodyPr>
            <a:lstStyle/>
            <a:p>
              <a:r>
                <a:rPr kumimoji="1" lang="es-ES_tradnl" b="1" dirty="0">
                  <a:solidFill>
                    <a:srgbClr val="CC3300"/>
                  </a:solidFill>
                  <a:latin typeface="Arial Narrow" pitchFamily="34" charset="0"/>
                </a:rPr>
                <a:t>Ejemplo:</a:t>
              </a:r>
              <a:r>
                <a:rPr kumimoji="1" lang="es-ES_tradnl" b="1" dirty="0">
                  <a:latin typeface="Arial Narrow" pitchFamily="34" charset="0"/>
                </a:rPr>
                <a:t> En una ciudad fallecieron 30 niños de 180 enfermos de </a:t>
              </a:r>
            </a:p>
            <a:p>
              <a:r>
                <a:rPr kumimoji="1" lang="es-ES_tradnl" b="1" dirty="0">
                  <a:latin typeface="Arial Narrow" pitchFamily="34" charset="0"/>
                </a:rPr>
                <a:t>	   Neumonía en el año 2006.</a:t>
              </a:r>
            </a:p>
            <a:p>
              <a:endParaRPr kumimoji="1" lang="es-ES_tradnl" sz="600" b="1" dirty="0">
                <a:latin typeface="Arial Narrow" pitchFamily="34" charset="0"/>
              </a:endParaRPr>
            </a:p>
            <a:p>
              <a:r>
                <a:rPr kumimoji="1" lang="es-ES_tradnl" b="1" dirty="0">
                  <a:latin typeface="Arial Narrow" pitchFamily="34" charset="0"/>
                </a:rPr>
                <a:t> </a:t>
              </a:r>
              <a:r>
                <a:rPr kumimoji="1" lang="es-ES_tradnl" b="1" u="sng" dirty="0">
                  <a:latin typeface="Arial Narrow" pitchFamily="34" charset="0"/>
                </a:rPr>
                <a:t>Tasa de Letalidad por Neumonía en esa ciudad, en el año 2006:</a:t>
              </a:r>
            </a:p>
            <a:p>
              <a:pPr lvl="1">
                <a:lnSpc>
                  <a:spcPct val="120000"/>
                </a:lnSpc>
              </a:pPr>
              <a:r>
                <a:rPr kumimoji="1" lang="es-ES_tradnl" b="1" dirty="0">
                  <a:latin typeface="Arial Narrow" pitchFamily="34" charset="0"/>
                </a:rPr>
                <a:t>	=    30    x  100  =  16.66 %</a:t>
              </a:r>
            </a:p>
            <a:p>
              <a:pPr lvl="1">
                <a:lnSpc>
                  <a:spcPct val="120000"/>
                </a:lnSpc>
              </a:pPr>
              <a:r>
                <a:rPr kumimoji="1" lang="es-ES_tradnl" b="1" dirty="0">
                  <a:latin typeface="Arial Narrow" pitchFamily="34" charset="0"/>
                </a:rPr>
                <a:t>	     180</a:t>
              </a:r>
              <a:endParaRPr lang="es-ES_tradnl" b="1" dirty="0">
                <a:latin typeface="Arial Narrow" pitchFamily="34" charset="0"/>
              </a:endParaRPr>
            </a:p>
          </p:txBody>
        </p:sp>
        <p:sp>
          <p:nvSpPr>
            <p:cNvPr id="7" name="Line 8"/>
            <p:cNvSpPr>
              <a:spLocks noChangeShapeType="1"/>
            </p:cNvSpPr>
            <p:nvPr/>
          </p:nvSpPr>
          <p:spPr bwMode="auto">
            <a:xfrm>
              <a:off x="1111" y="3974"/>
              <a:ext cx="363" cy="0"/>
            </a:xfrm>
            <a:prstGeom prst="line">
              <a:avLst/>
            </a:prstGeom>
            <a:noFill/>
            <a:ln w="28575">
              <a:solidFill>
                <a:schemeClr val="tx1"/>
              </a:solidFill>
              <a:round/>
              <a:headEnd/>
              <a:tailEnd/>
            </a:ln>
            <a:effectLst/>
          </p:spPr>
          <p:txBody>
            <a:bodyPr wrap="none"/>
            <a:lstStyle/>
            <a:p>
              <a:pPr>
                <a:defRPr/>
              </a:pPr>
              <a:endParaRPr lang="es-ES" sz="1350"/>
            </a:p>
          </p:txBody>
        </p:sp>
      </p:grpSp>
      <p:sp>
        <p:nvSpPr>
          <p:cNvPr id="8" name="Rectángulo 7"/>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919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573374" y="1052254"/>
            <a:ext cx="7907976" cy="647054"/>
          </a:xfrm>
          <a:prstGeom prst="rect">
            <a:avLst/>
          </a:prstGeom>
        </p:spPr>
        <p:txBody>
          <a:bodyPr lIns="69056" tIns="34529" rIns="69056" bIns="3452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100" b="1" dirty="0">
                <a:solidFill>
                  <a:srgbClr val="990000"/>
                </a:solidFill>
                <a:latin typeface="Comic Sans MS" panose="030F0702030302020204" pitchFamily="66" charset="0"/>
              </a:rPr>
              <a:t>RELACIÓN ENTRE MORTALIDAD, INCIDENCIA Y LETALIDAD</a:t>
            </a:r>
          </a:p>
        </p:txBody>
      </p:sp>
      <p:sp>
        <p:nvSpPr>
          <p:cNvPr id="3" name="Rectangle 5"/>
          <p:cNvSpPr txBox="1">
            <a:spLocks noChangeArrowheads="1"/>
          </p:cNvSpPr>
          <p:nvPr/>
        </p:nvSpPr>
        <p:spPr>
          <a:xfrm>
            <a:off x="1697941" y="2077565"/>
            <a:ext cx="6407178" cy="1181643"/>
          </a:xfrm>
          <a:prstGeom prst="rect">
            <a:avLst/>
          </a:prstGeom>
        </p:spPr>
        <p:txBody>
          <a:bodyPr lIns="69056" tIns="34529" rIns="69056" bIns="3452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rgbClr val="990000"/>
              </a:buClr>
              <a:buNone/>
            </a:pPr>
            <a:r>
              <a:rPr lang="es-ES_tradnl" sz="1800" dirty="0">
                <a:latin typeface="Comic Sans MS" panose="030F0702030302020204" pitchFamily="66" charset="0"/>
              </a:rPr>
              <a:t>Si una enfermedad tiene un curso estereotipado que conduce a una proporción constante de curaciones, cronicidad, minusvalía y muerte, entonces la Mortalidad, será función de la Incidencia y de la Letalidad.             		</a:t>
            </a:r>
          </a:p>
        </p:txBody>
      </p:sp>
      <p:sp>
        <p:nvSpPr>
          <p:cNvPr id="4" name="Rectangle 6"/>
          <p:cNvSpPr>
            <a:spLocks noChangeArrowheads="1"/>
          </p:cNvSpPr>
          <p:nvPr/>
        </p:nvSpPr>
        <p:spPr bwMode="auto">
          <a:xfrm>
            <a:off x="3524572" y="3585265"/>
            <a:ext cx="2753916" cy="100965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8100" cmpd="dbl">
            <a:solidFill>
              <a:schemeClr val="tx1"/>
            </a:solidFill>
            <a:miter lim="800000"/>
            <a:headEnd/>
            <a:tailEnd/>
          </a:ln>
        </p:spPr>
        <p:txBody>
          <a:bodyPr wrap="none" anchor="ctr"/>
          <a:lstStyle/>
          <a:p>
            <a:pPr algn="ctr">
              <a:spcBef>
                <a:spcPct val="20000"/>
              </a:spcBef>
              <a:buClr>
                <a:schemeClr val="hlink"/>
              </a:buClr>
              <a:buSzPct val="60000"/>
              <a:buFont typeface="Wingdings" pitchFamily="2" charset="2"/>
              <a:buNone/>
            </a:pPr>
            <a:r>
              <a:rPr lang="es-ES_tradnl" sz="2400" b="1">
                <a:latin typeface="Arial" charset="0"/>
              </a:rPr>
              <a:t>M   =  I  x  L</a:t>
            </a:r>
          </a:p>
        </p:txBody>
      </p:sp>
      <p:sp>
        <p:nvSpPr>
          <p:cNvPr id="5" name="Text Box 8"/>
          <p:cNvSpPr txBox="1">
            <a:spLocks noChangeArrowheads="1"/>
          </p:cNvSpPr>
          <p:nvPr/>
        </p:nvSpPr>
        <p:spPr bwMode="auto">
          <a:xfrm>
            <a:off x="1472530" y="4920973"/>
            <a:ext cx="6858000" cy="415498"/>
          </a:xfrm>
          <a:prstGeom prst="rect">
            <a:avLst/>
          </a:prstGeom>
          <a:noFill/>
          <a:ln w="9525">
            <a:noFill/>
            <a:miter lim="800000"/>
            <a:headEnd/>
            <a:tailEnd/>
          </a:ln>
        </p:spPr>
        <p:txBody>
          <a:bodyPr>
            <a:spAutoFit/>
          </a:bodyPr>
          <a:lstStyle/>
          <a:p>
            <a:pPr marL="997744" indent="-997744" eaLnBrk="0" hangingPunct="0">
              <a:spcBef>
                <a:spcPct val="50000"/>
              </a:spcBef>
            </a:pPr>
            <a:r>
              <a:rPr lang="es-MX" sz="2100" dirty="0">
                <a:solidFill>
                  <a:srgbClr val="CC3300"/>
                </a:solidFill>
                <a:latin typeface="Franklin Gothic Medium" pitchFamily="34" charset="0"/>
              </a:rPr>
              <a:t>Ejemplo: </a:t>
            </a:r>
            <a:r>
              <a:rPr lang="es-MX" sz="2100" dirty="0">
                <a:latin typeface="Franklin Gothic Medium" pitchFamily="34" charset="0"/>
              </a:rPr>
              <a:t>En el  caso de los Accidentes Cerebrovasculares</a:t>
            </a:r>
            <a:endParaRPr lang="es-ES" sz="2100" dirty="0">
              <a:latin typeface="Franklin Gothic Medium" pitchFamily="34" charset="0"/>
            </a:endParaRPr>
          </a:p>
        </p:txBody>
      </p:sp>
      <p:sp>
        <p:nvSpPr>
          <p:cNvPr id="6" name="Rectángulo 5"/>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257088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2"/>
          <p:cNvSpPr txBox="1">
            <a:spLocks noChangeArrowheads="1"/>
          </p:cNvSpPr>
          <p:nvPr/>
        </p:nvSpPr>
        <p:spPr bwMode="auto">
          <a:xfrm>
            <a:off x="889687" y="989667"/>
            <a:ext cx="6858000" cy="415498"/>
          </a:xfrm>
          <a:prstGeom prst="rect">
            <a:avLst/>
          </a:prstGeom>
          <a:noFill/>
          <a:ln w="9525">
            <a:noFill/>
            <a:miter lim="800000"/>
            <a:headEnd/>
            <a:tailEnd/>
          </a:ln>
          <a:effectLst/>
        </p:spPr>
        <p:txBody>
          <a:bodyPr>
            <a:spAutoFit/>
          </a:bodyPr>
          <a:lstStyle/>
          <a:p>
            <a:pPr>
              <a:defRPr/>
            </a:pPr>
            <a:r>
              <a:rPr lang="es-ES_tradnl" sz="2100" b="1">
                <a:solidFill>
                  <a:srgbClr val="990000"/>
                </a:solidFill>
                <a:effectLst>
                  <a:outerShdw blurRad="38100" dist="38100" dir="2700000" algn="tl">
                    <a:srgbClr val="000000"/>
                  </a:outerShdw>
                </a:effectLst>
                <a:latin typeface="Arial" charset="0"/>
              </a:rPr>
              <a:t>DIFERENCIAS ENTRE INCIDENCIA Y PREVALENCIA</a:t>
            </a:r>
            <a:endParaRPr lang="es-ES_tradnl" sz="2100">
              <a:latin typeface="Arial" charset="0"/>
            </a:endParaRPr>
          </a:p>
        </p:txBody>
      </p:sp>
      <p:grpSp>
        <p:nvGrpSpPr>
          <p:cNvPr id="3" name="Group 127"/>
          <p:cNvGrpSpPr>
            <a:grpSpLocks/>
          </p:cNvGrpSpPr>
          <p:nvPr/>
        </p:nvGrpSpPr>
        <p:grpSpPr bwMode="auto">
          <a:xfrm>
            <a:off x="1024228" y="1475443"/>
            <a:ext cx="6588919" cy="4374356"/>
            <a:chOff x="113" y="527"/>
            <a:chExt cx="5534" cy="3674"/>
          </a:xfrm>
        </p:grpSpPr>
        <p:sp>
          <p:nvSpPr>
            <p:cNvPr id="4" name="Rectangle 124"/>
            <p:cNvSpPr>
              <a:spLocks noChangeArrowheads="1"/>
            </p:cNvSpPr>
            <p:nvPr/>
          </p:nvSpPr>
          <p:spPr bwMode="auto">
            <a:xfrm>
              <a:off x="113" y="527"/>
              <a:ext cx="2767" cy="3674"/>
            </a:xfrm>
            <a:prstGeom prst="rect">
              <a:avLst/>
            </a:prstGeom>
            <a:noFill/>
            <a:ln w="38100" cmpd="dbl">
              <a:solidFill>
                <a:schemeClr val="tx1"/>
              </a:solidFill>
              <a:miter lim="800000"/>
              <a:headEnd/>
              <a:tailEnd/>
            </a:ln>
          </p:spPr>
          <p:txBody>
            <a:bodyPr/>
            <a:lstStyle/>
            <a:p>
              <a:pPr marL="200025" indent="-200025" algn="ctr">
                <a:lnSpc>
                  <a:spcPct val="80000"/>
                </a:lnSpc>
                <a:spcBef>
                  <a:spcPct val="20000"/>
                </a:spcBef>
                <a:buClr>
                  <a:schemeClr val="hlink"/>
                </a:buClr>
                <a:buSzPct val="60000"/>
              </a:pPr>
              <a:endParaRPr lang="es-ES_tradnl" sz="900" b="1">
                <a:solidFill>
                  <a:srgbClr val="FF9900"/>
                </a:solidFill>
                <a:latin typeface="Arial Black" pitchFamily="34" charset="0"/>
              </a:endParaRPr>
            </a:p>
            <a:p>
              <a:pPr marL="200025" indent="-200025" algn="ctr">
                <a:lnSpc>
                  <a:spcPct val="80000"/>
                </a:lnSpc>
                <a:spcBef>
                  <a:spcPct val="20000"/>
                </a:spcBef>
                <a:buClr>
                  <a:schemeClr val="hlink"/>
                </a:buClr>
                <a:buSzPct val="60000"/>
              </a:pPr>
              <a:r>
                <a:rPr lang="es-ES_tradnl" sz="1500" b="1">
                  <a:solidFill>
                    <a:srgbClr val="993300"/>
                  </a:solidFill>
                  <a:latin typeface="Arial" charset="0"/>
                </a:rPr>
                <a:t>INCIDENCIA</a:t>
              </a:r>
            </a:p>
            <a:p>
              <a:pPr marL="200025" indent="-200025" algn="just">
                <a:lnSpc>
                  <a:spcPct val="30000"/>
                </a:lnSpc>
                <a:spcBef>
                  <a:spcPct val="20000"/>
                </a:spcBef>
                <a:buClr>
                  <a:schemeClr val="hlink"/>
                </a:buClr>
                <a:buSzPct val="60000"/>
              </a:pPr>
              <a:endParaRPr lang="es-ES_tradnl" sz="900" b="1">
                <a:solidFill>
                  <a:srgbClr val="993300"/>
                </a:solidFill>
                <a:latin typeface="Arial" charset="0"/>
              </a:endParaRPr>
            </a:p>
            <a:p>
              <a:pPr marL="200025" indent="-200025" algn="just">
                <a:lnSpc>
                  <a:spcPct val="80000"/>
                </a:lnSpc>
                <a:spcBef>
                  <a:spcPct val="20000"/>
                </a:spcBef>
                <a:buClr>
                  <a:schemeClr val="hlink"/>
                </a:buClr>
                <a:buSzPct val="60000"/>
              </a:pPr>
              <a:r>
                <a:rPr lang="es-ES_tradnl" sz="1350" b="1">
                  <a:latin typeface="Arial Narrow" pitchFamily="34" charset="0"/>
                </a:rPr>
                <a:t>   I = </a:t>
              </a:r>
              <a:r>
                <a:rPr lang="es-ES_tradnl" sz="1350" b="1" u="sng">
                  <a:latin typeface="Arial Narrow" pitchFamily="34" charset="0"/>
                </a:rPr>
                <a:t>  N° Casos Nuevos de una Enf.</a:t>
              </a:r>
              <a:r>
                <a:rPr lang="es-ES_tradnl" sz="1350" b="1">
                  <a:latin typeface="Arial Narrow" pitchFamily="34" charset="0"/>
                </a:rPr>
                <a:t> x K</a:t>
              </a:r>
              <a:r>
                <a:rPr lang="es-ES_tradnl" sz="1350" b="1" u="sng">
                  <a:latin typeface="Arial Narrow" pitchFamily="34" charset="0"/>
                </a:rPr>
                <a:t>          </a:t>
              </a:r>
              <a:r>
                <a:rPr lang="es-ES_tradnl" sz="1350" b="1">
                  <a:latin typeface="Arial Narrow" pitchFamily="34" charset="0"/>
                </a:rPr>
                <a:t>	Población Expuesta al Riesgo </a:t>
              </a:r>
            </a:p>
            <a:p>
              <a:pPr marL="200025" indent="-200025" algn="ctr">
                <a:lnSpc>
                  <a:spcPct val="80000"/>
                </a:lnSpc>
                <a:spcBef>
                  <a:spcPct val="20000"/>
                </a:spcBef>
                <a:buClr>
                  <a:schemeClr val="hlink"/>
                </a:buClr>
                <a:buSzPct val="60000"/>
              </a:pPr>
              <a:r>
                <a:rPr lang="es-ES_tradnl" sz="1350" b="1">
                  <a:latin typeface="Arial Narrow" pitchFamily="34" charset="0"/>
                </a:rPr>
                <a:t>     durante un período de tiempo (1Año).</a:t>
              </a:r>
            </a:p>
            <a:p>
              <a:pPr marL="200025" indent="-200025" algn="just">
                <a:lnSpc>
                  <a:spcPct val="20000"/>
                </a:lnSpc>
                <a:spcBef>
                  <a:spcPct val="20000"/>
                </a:spcBef>
                <a:buClr>
                  <a:schemeClr val="hlink"/>
                </a:buClr>
                <a:buSzPct val="60000"/>
              </a:pPr>
              <a:endParaRPr lang="es-ES_tradnl" sz="600" b="1">
                <a:latin typeface="Arial Narrow" pitchFamily="34" charset="0"/>
              </a:endParaRPr>
            </a:p>
            <a:p>
              <a:pPr marL="200025" indent="-200025" algn="just">
                <a:lnSpc>
                  <a:spcPct val="20000"/>
                </a:lnSpc>
                <a:spcBef>
                  <a:spcPct val="20000"/>
                </a:spcBef>
                <a:buClr>
                  <a:schemeClr val="hlink"/>
                </a:buClr>
                <a:buSzPct val="60000"/>
              </a:pPr>
              <a:endParaRPr lang="es-ES_tradnl" sz="1350" b="1">
                <a:latin typeface="Arial Narrow" pitchFamily="34" charset="0"/>
              </a:endParaRPr>
            </a:p>
            <a:p>
              <a:pPr marL="200025" indent="-200025">
                <a:lnSpc>
                  <a:spcPct val="80000"/>
                </a:lnSpc>
                <a:spcBef>
                  <a:spcPct val="20000"/>
                </a:spcBef>
                <a:buClr>
                  <a:schemeClr val="hlink"/>
                </a:buClr>
                <a:buSzPct val="60000"/>
                <a:buFont typeface="Wingdings" pitchFamily="2" charset="2"/>
                <a:buChar char="n"/>
              </a:pPr>
              <a:r>
                <a:rPr lang="es-ES_tradnl" sz="1500" b="1">
                  <a:latin typeface="Arial Narrow" pitchFamily="34" charset="0"/>
                </a:rPr>
                <a:t>Mide las veces que ocurre una enfermedad en la población.</a:t>
              </a:r>
            </a:p>
            <a:p>
              <a:pPr marL="200025" indent="-200025">
                <a:lnSpc>
                  <a:spcPct val="80000"/>
                </a:lnSpc>
                <a:spcBef>
                  <a:spcPct val="20000"/>
                </a:spcBef>
                <a:buClr>
                  <a:schemeClr val="hlink"/>
                </a:buClr>
                <a:buSzPct val="60000"/>
              </a:pPr>
              <a:endParaRPr lang="es-ES_tradnl" sz="1350" b="1">
                <a:latin typeface="Arial Narrow" pitchFamily="34" charset="0"/>
              </a:endParaRPr>
            </a:p>
            <a:p>
              <a:pPr marL="200025" indent="-200025">
                <a:lnSpc>
                  <a:spcPct val="80000"/>
                </a:lnSpc>
                <a:spcBef>
                  <a:spcPct val="20000"/>
                </a:spcBef>
                <a:buClr>
                  <a:schemeClr val="hlink"/>
                </a:buClr>
                <a:buSzPct val="60000"/>
                <a:buFont typeface="Wingdings" pitchFamily="2" charset="2"/>
                <a:buChar char="n"/>
              </a:pPr>
              <a:r>
                <a:rPr lang="es-ES_tradnl" sz="1500" b="1">
                  <a:latin typeface="Arial Narrow" pitchFamily="34" charset="0"/>
                </a:rPr>
                <a:t>Es un instrumento fundamental para estudiar los factores etiológicos de las enfermedades agudas o crónicas.</a:t>
              </a:r>
            </a:p>
            <a:p>
              <a:pPr marL="200025" indent="-200025">
                <a:lnSpc>
                  <a:spcPct val="80000"/>
                </a:lnSpc>
                <a:spcBef>
                  <a:spcPct val="20000"/>
                </a:spcBef>
                <a:buClr>
                  <a:schemeClr val="hlink"/>
                </a:buClr>
                <a:buSzPct val="60000"/>
              </a:pPr>
              <a:endParaRPr lang="es-ES_tradnl" sz="750" b="1">
                <a:latin typeface="Arial Narrow" pitchFamily="34" charset="0"/>
              </a:endParaRPr>
            </a:p>
            <a:p>
              <a:pPr marL="200025" indent="-200025">
                <a:lnSpc>
                  <a:spcPct val="80000"/>
                </a:lnSpc>
                <a:spcBef>
                  <a:spcPct val="20000"/>
                </a:spcBef>
                <a:buClr>
                  <a:schemeClr val="hlink"/>
                </a:buClr>
                <a:buSzPct val="60000"/>
                <a:buFont typeface="Wingdings" pitchFamily="2" charset="2"/>
                <a:buChar char="n"/>
              </a:pPr>
              <a:r>
                <a:rPr lang="es-ES_tradnl" sz="1500" b="1">
                  <a:latin typeface="Arial Narrow" pitchFamily="34" charset="0"/>
                </a:rPr>
                <a:t>Ofrecen una medida directa de la frecuencia con que enferman los individuos de una población. Por lo tanto mide PROBABILIDAD.</a:t>
              </a:r>
            </a:p>
            <a:p>
              <a:pPr marL="200025" indent="-200025">
                <a:lnSpc>
                  <a:spcPct val="80000"/>
                </a:lnSpc>
                <a:spcBef>
                  <a:spcPct val="20000"/>
                </a:spcBef>
                <a:buClr>
                  <a:schemeClr val="hlink"/>
                </a:buClr>
                <a:buSzPct val="60000"/>
              </a:pPr>
              <a:endParaRPr lang="es-ES_tradnl" sz="750" b="1">
                <a:latin typeface="Arial Narrow" pitchFamily="34" charset="0"/>
              </a:endParaRPr>
            </a:p>
            <a:p>
              <a:pPr marL="200025" indent="-200025">
                <a:lnSpc>
                  <a:spcPct val="80000"/>
                </a:lnSpc>
                <a:spcBef>
                  <a:spcPct val="20000"/>
                </a:spcBef>
                <a:buClr>
                  <a:schemeClr val="hlink"/>
                </a:buClr>
                <a:buSzPct val="60000"/>
              </a:pPr>
              <a:endParaRPr lang="es-ES_tradnl" sz="750" b="1">
                <a:latin typeface="Arial Narrow" pitchFamily="34" charset="0"/>
              </a:endParaRPr>
            </a:p>
            <a:p>
              <a:pPr marL="200025" indent="-200025">
                <a:lnSpc>
                  <a:spcPct val="80000"/>
                </a:lnSpc>
                <a:spcBef>
                  <a:spcPct val="20000"/>
                </a:spcBef>
                <a:buClr>
                  <a:schemeClr val="hlink"/>
                </a:buClr>
                <a:buSzPct val="60000"/>
              </a:pPr>
              <a:endParaRPr lang="es-ES_tradnl" sz="750" b="1">
                <a:latin typeface="Arial Narrow" pitchFamily="34" charset="0"/>
              </a:endParaRPr>
            </a:p>
            <a:p>
              <a:pPr marL="200025" indent="-200025">
                <a:lnSpc>
                  <a:spcPct val="80000"/>
                </a:lnSpc>
                <a:spcBef>
                  <a:spcPct val="20000"/>
                </a:spcBef>
                <a:buClr>
                  <a:schemeClr val="hlink"/>
                </a:buClr>
                <a:buSzPct val="60000"/>
              </a:pPr>
              <a:endParaRPr lang="es-ES_tradnl" sz="750" b="1">
                <a:latin typeface="Arial Narrow" pitchFamily="34" charset="0"/>
              </a:endParaRPr>
            </a:p>
            <a:p>
              <a:pPr marL="200025" indent="-200025">
                <a:lnSpc>
                  <a:spcPct val="80000"/>
                </a:lnSpc>
                <a:spcBef>
                  <a:spcPct val="20000"/>
                </a:spcBef>
                <a:buClr>
                  <a:schemeClr val="hlink"/>
                </a:buClr>
                <a:buSzPct val="60000"/>
                <a:buFont typeface="Wingdings" pitchFamily="2" charset="2"/>
                <a:buChar char="n"/>
              </a:pPr>
              <a:r>
                <a:rPr lang="es-ES_tradnl" sz="1500" b="1">
                  <a:latin typeface="Arial Narrow" pitchFamily="34" charset="0"/>
                </a:rPr>
                <a:t>Para estudios de Incidencia es necesario determinar la fecha del comienzo de la enfermedad.</a:t>
              </a:r>
            </a:p>
          </p:txBody>
        </p:sp>
        <p:sp>
          <p:nvSpPr>
            <p:cNvPr id="5" name="Rectangle 125"/>
            <p:cNvSpPr>
              <a:spLocks noChangeArrowheads="1"/>
            </p:cNvSpPr>
            <p:nvPr/>
          </p:nvSpPr>
          <p:spPr bwMode="auto">
            <a:xfrm>
              <a:off x="2880" y="527"/>
              <a:ext cx="2767" cy="3674"/>
            </a:xfrm>
            <a:prstGeom prst="rect">
              <a:avLst/>
            </a:prstGeom>
            <a:noFill/>
            <a:ln w="38100" cmpd="dbl">
              <a:solidFill>
                <a:schemeClr val="tx1"/>
              </a:solidFill>
              <a:miter lim="800000"/>
              <a:headEnd/>
              <a:tailEnd/>
            </a:ln>
          </p:spPr>
          <p:txBody>
            <a:bodyPr/>
            <a:lstStyle/>
            <a:p>
              <a:pPr marL="198835" indent="-198835" algn="ctr">
                <a:lnSpc>
                  <a:spcPct val="80000"/>
                </a:lnSpc>
                <a:spcBef>
                  <a:spcPct val="20000"/>
                </a:spcBef>
                <a:buClr>
                  <a:schemeClr val="hlink"/>
                </a:buClr>
                <a:buSzPct val="60000"/>
              </a:pPr>
              <a:endParaRPr lang="es-ES_tradnl" sz="600" b="1">
                <a:solidFill>
                  <a:srgbClr val="FF9900"/>
                </a:solidFill>
                <a:latin typeface="Arial Black" pitchFamily="34" charset="0"/>
              </a:endParaRPr>
            </a:p>
            <a:p>
              <a:pPr marL="198835" indent="-198835" algn="ctr">
                <a:lnSpc>
                  <a:spcPct val="80000"/>
                </a:lnSpc>
                <a:spcBef>
                  <a:spcPct val="20000"/>
                </a:spcBef>
                <a:buClr>
                  <a:schemeClr val="hlink"/>
                </a:buClr>
                <a:buSzPct val="60000"/>
              </a:pPr>
              <a:r>
                <a:rPr lang="es-ES_tradnl" sz="1500" b="1">
                  <a:solidFill>
                    <a:srgbClr val="993300"/>
                  </a:solidFill>
                  <a:latin typeface="Arial" charset="0"/>
                </a:rPr>
                <a:t>PREVALENCIA</a:t>
              </a:r>
            </a:p>
            <a:p>
              <a:pPr marL="198835" indent="-198835" algn="just">
                <a:lnSpc>
                  <a:spcPct val="80000"/>
                </a:lnSpc>
                <a:spcBef>
                  <a:spcPct val="20000"/>
                </a:spcBef>
                <a:buClr>
                  <a:schemeClr val="hlink"/>
                </a:buClr>
                <a:buSzPct val="60000"/>
              </a:pPr>
              <a:endParaRPr lang="es-ES_tradnl" sz="600" b="1">
                <a:solidFill>
                  <a:srgbClr val="993300"/>
                </a:solidFill>
                <a:latin typeface="Arial" charset="0"/>
              </a:endParaRPr>
            </a:p>
            <a:p>
              <a:pPr marL="198835" indent="-198835" algn="just">
                <a:lnSpc>
                  <a:spcPct val="80000"/>
                </a:lnSpc>
                <a:spcBef>
                  <a:spcPct val="20000"/>
                </a:spcBef>
                <a:buClr>
                  <a:schemeClr val="hlink"/>
                </a:buClr>
                <a:buSzPct val="60000"/>
              </a:pPr>
              <a:r>
                <a:rPr lang="es-ES_tradnl" sz="1350" b="1">
                  <a:latin typeface="Arial Narrow" pitchFamily="34" charset="0"/>
                </a:rPr>
                <a:t>P = </a:t>
              </a:r>
              <a:r>
                <a:rPr lang="es-ES_tradnl" sz="1350" b="1" u="sng">
                  <a:latin typeface="Arial Narrow" pitchFamily="34" charset="0"/>
                </a:rPr>
                <a:t>N° Casos existentes (N+A) de una Enf.</a:t>
              </a:r>
              <a:r>
                <a:rPr lang="es-ES_tradnl" sz="1350" b="1">
                  <a:latin typeface="Arial Narrow" pitchFamily="34" charset="0"/>
                </a:rPr>
                <a:t> x K</a:t>
              </a:r>
            </a:p>
            <a:p>
              <a:pPr marL="198835" indent="-198835" algn="just">
                <a:lnSpc>
                  <a:spcPct val="80000"/>
                </a:lnSpc>
                <a:spcBef>
                  <a:spcPct val="20000"/>
                </a:spcBef>
                <a:buClr>
                  <a:schemeClr val="hlink"/>
                </a:buClr>
                <a:buSzPct val="60000"/>
              </a:pPr>
              <a:r>
                <a:rPr lang="es-ES_tradnl" sz="1350" b="1">
                  <a:latin typeface="Arial Narrow" pitchFamily="34" charset="0"/>
                </a:rPr>
                <a:t>		Población Total durante un </a:t>
              </a:r>
            </a:p>
            <a:p>
              <a:pPr marL="198835" indent="-198835" algn="just">
                <a:lnSpc>
                  <a:spcPct val="80000"/>
                </a:lnSpc>
                <a:spcBef>
                  <a:spcPct val="20000"/>
                </a:spcBef>
                <a:buClr>
                  <a:schemeClr val="hlink"/>
                </a:buClr>
                <a:buSzPct val="60000"/>
              </a:pPr>
              <a:r>
                <a:rPr lang="es-ES_tradnl" sz="1350" b="1">
                  <a:latin typeface="Arial Narrow" pitchFamily="34" charset="0"/>
                </a:rPr>
                <a:t>		período de tiempo (1año)</a:t>
              </a:r>
            </a:p>
            <a:p>
              <a:pPr marL="198835" indent="-198835" algn="just">
                <a:lnSpc>
                  <a:spcPct val="50000"/>
                </a:lnSpc>
                <a:spcBef>
                  <a:spcPct val="20000"/>
                </a:spcBef>
                <a:buClr>
                  <a:schemeClr val="hlink"/>
                </a:buClr>
                <a:buSzPct val="60000"/>
              </a:pPr>
              <a:endParaRPr lang="es-ES_tradnl" sz="600" b="1">
                <a:latin typeface="Arial Narrow" pitchFamily="34" charset="0"/>
              </a:endParaRPr>
            </a:p>
            <a:p>
              <a:pPr marL="198835" indent="-198835">
                <a:lnSpc>
                  <a:spcPct val="80000"/>
                </a:lnSpc>
                <a:spcBef>
                  <a:spcPct val="20000"/>
                </a:spcBef>
                <a:buClr>
                  <a:schemeClr val="hlink"/>
                </a:buClr>
                <a:buSzPct val="60000"/>
                <a:buFont typeface="Wingdings" pitchFamily="2" charset="2"/>
                <a:buChar char="n"/>
              </a:pPr>
              <a:r>
                <a:rPr lang="es-ES_tradnl" sz="1500" b="1">
                  <a:latin typeface="Arial Narrow" pitchFamily="34" charset="0"/>
                </a:rPr>
                <a:t>Mide al “residuo” o remanente” de tal enfermedad; es decir la cantidad existente en un momento dado.</a:t>
              </a:r>
            </a:p>
            <a:p>
              <a:pPr marL="198835" indent="-198835">
                <a:lnSpc>
                  <a:spcPct val="80000"/>
                </a:lnSpc>
                <a:spcBef>
                  <a:spcPct val="20000"/>
                </a:spcBef>
                <a:buClr>
                  <a:schemeClr val="hlink"/>
                </a:buClr>
                <a:buSzPct val="60000"/>
              </a:pPr>
              <a:endParaRPr lang="es-ES_tradnl" sz="600" b="1">
                <a:latin typeface="Arial Narrow" pitchFamily="34" charset="0"/>
              </a:endParaRPr>
            </a:p>
            <a:p>
              <a:pPr marL="198835" indent="-198835">
                <a:lnSpc>
                  <a:spcPct val="80000"/>
                </a:lnSpc>
                <a:spcBef>
                  <a:spcPct val="20000"/>
                </a:spcBef>
                <a:buClr>
                  <a:schemeClr val="hlink"/>
                </a:buClr>
                <a:buSzPct val="60000"/>
                <a:buFont typeface="Wingdings" pitchFamily="2" charset="2"/>
                <a:buChar char="n"/>
              </a:pPr>
              <a:r>
                <a:rPr lang="es-ES_tradnl" sz="1500" b="1">
                  <a:latin typeface="Arial Narrow" pitchFamily="34" charset="0"/>
                </a:rPr>
                <a:t>No es una medida esencial para determinar la etiología de las enfermedades.</a:t>
              </a:r>
            </a:p>
            <a:p>
              <a:pPr marL="198835" indent="-198835">
                <a:lnSpc>
                  <a:spcPct val="80000"/>
                </a:lnSpc>
                <a:spcBef>
                  <a:spcPct val="20000"/>
                </a:spcBef>
                <a:buClr>
                  <a:schemeClr val="hlink"/>
                </a:buClr>
                <a:buSzPct val="60000"/>
              </a:pPr>
              <a:endParaRPr lang="es-ES_tradnl" sz="600" b="1">
                <a:latin typeface="Arial Narrow" pitchFamily="34" charset="0"/>
              </a:endParaRPr>
            </a:p>
            <a:p>
              <a:pPr marL="198835" indent="-198835">
                <a:lnSpc>
                  <a:spcPct val="80000"/>
                </a:lnSpc>
                <a:spcBef>
                  <a:spcPct val="20000"/>
                </a:spcBef>
                <a:buClr>
                  <a:schemeClr val="hlink"/>
                </a:buClr>
                <a:buSzPct val="60000"/>
                <a:buFont typeface="Wingdings" pitchFamily="2" charset="2"/>
                <a:buChar char="n"/>
              </a:pPr>
              <a:r>
                <a:rPr lang="es-ES_tradnl" sz="1500" b="1">
                  <a:latin typeface="Arial Narrow" pitchFamily="34" charset="0"/>
                </a:rPr>
                <a:t>La frecuencia depende de dos factores: el número de enfermos en el pasado y la duración de la enfermedad. Así: En Enfermedades Crónicas = Prevalencia larga y En Enfermedades Agudas: Prevalencia corta.</a:t>
              </a:r>
            </a:p>
            <a:p>
              <a:pPr marL="198835" indent="-198835">
                <a:lnSpc>
                  <a:spcPct val="80000"/>
                </a:lnSpc>
                <a:spcBef>
                  <a:spcPct val="20000"/>
                </a:spcBef>
                <a:buClr>
                  <a:schemeClr val="hlink"/>
                </a:buClr>
                <a:buSzPct val="60000"/>
              </a:pPr>
              <a:endParaRPr lang="es-ES_tradnl" sz="600" b="1">
                <a:latin typeface="Arial Narrow" pitchFamily="34" charset="0"/>
              </a:endParaRPr>
            </a:p>
            <a:p>
              <a:pPr marL="198835" indent="-198835">
                <a:lnSpc>
                  <a:spcPct val="80000"/>
                </a:lnSpc>
                <a:spcBef>
                  <a:spcPct val="20000"/>
                </a:spcBef>
                <a:buClr>
                  <a:schemeClr val="hlink"/>
                </a:buClr>
                <a:buSzPct val="60000"/>
                <a:buFont typeface="Wingdings" pitchFamily="2" charset="2"/>
                <a:buChar char="n"/>
              </a:pPr>
              <a:r>
                <a:rPr lang="es-ES_tradnl" sz="1500" b="1">
                  <a:latin typeface="Arial Narrow" pitchFamily="34" charset="0"/>
                </a:rPr>
                <a:t>Para estudios de Prevalencia no es necesario conocer fechas de comienzo de la enfermedad.</a:t>
              </a:r>
            </a:p>
          </p:txBody>
        </p:sp>
      </p:grpSp>
      <p:sp>
        <p:nvSpPr>
          <p:cNvPr id="6" name="Rectángulo 5"/>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398465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1593925" y="857250"/>
            <a:ext cx="6329363" cy="75604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ES_tradnl" sz="2400">
                <a:solidFill>
                  <a:srgbClr val="990000"/>
                </a:solidFill>
                <a:latin typeface="Arial" charset="0"/>
              </a:rPr>
              <a:t>FACTORES QUE INFLUYEN SOBRE LA TASA DE PREVALENCIA</a:t>
            </a:r>
          </a:p>
        </p:txBody>
      </p:sp>
      <p:sp>
        <p:nvSpPr>
          <p:cNvPr id="3" name="Rectangle 4"/>
          <p:cNvSpPr txBox="1">
            <a:spLocks noChangeArrowheads="1"/>
          </p:cNvSpPr>
          <p:nvPr/>
        </p:nvSpPr>
        <p:spPr>
          <a:xfrm>
            <a:off x="435576" y="1666875"/>
            <a:ext cx="4344462" cy="4093369"/>
          </a:xfrm>
          <a:prstGeom prst="rect">
            <a:avLst/>
          </a:prstGeom>
          <a:ln w="38100" cmpd="dbl">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Wingdings" pitchFamily="2" charset="2"/>
              <a:buNone/>
            </a:pPr>
            <a:r>
              <a:rPr lang="es-ES_tradnl" sz="2100" b="1" dirty="0">
                <a:solidFill>
                  <a:srgbClr val="993300"/>
                </a:solidFill>
                <a:latin typeface="Arial Narrow" pitchFamily="34" charset="0"/>
              </a:rPr>
              <a:t>AUMENTA POR:</a:t>
            </a:r>
          </a:p>
          <a:p>
            <a:pPr>
              <a:lnSpc>
                <a:spcPct val="110000"/>
              </a:lnSpc>
            </a:pPr>
            <a:r>
              <a:rPr lang="es-ES_tradnl" sz="1800" dirty="0">
                <a:latin typeface="Arial Narrow" pitchFamily="34" charset="0"/>
              </a:rPr>
              <a:t>Mayor duración de la enfermedad.</a:t>
            </a:r>
          </a:p>
          <a:p>
            <a:pPr>
              <a:lnSpc>
                <a:spcPct val="110000"/>
              </a:lnSpc>
            </a:pPr>
            <a:r>
              <a:rPr lang="es-ES_tradnl" sz="1800" dirty="0">
                <a:latin typeface="Arial Narrow" pitchFamily="34" charset="0"/>
              </a:rPr>
              <a:t>Prolongación de la vida de los pacientes sin curación.</a:t>
            </a:r>
          </a:p>
          <a:p>
            <a:pPr>
              <a:lnSpc>
                <a:spcPct val="110000"/>
              </a:lnSpc>
            </a:pPr>
            <a:r>
              <a:rPr lang="es-ES_tradnl" sz="1800" dirty="0">
                <a:latin typeface="Arial Narrow" pitchFamily="34" charset="0"/>
              </a:rPr>
              <a:t>Aumento de casos nuevos (Aumento de la incidencia).</a:t>
            </a:r>
          </a:p>
          <a:p>
            <a:pPr>
              <a:lnSpc>
                <a:spcPct val="110000"/>
              </a:lnSpc>
            </a:pPr>
            <a:r>
              <a:rPr lang="es-ES_tradnl" sz="1800" dirty="0">
                <a:latin typeface="Arial Narrow" pitchFamily="34" charset="0"/>
              </a:rPr>
              <a:t>Inmigración de casos.</a:t>
            </a:r>
          </a:p>
          <a:p>
            <a:pPr>
              <a:lnSpc>
                <a:spcPct val="110000"/>
              </a:lnSpc>
            </a:pPr>
            <a:r>
              <a:rPr lang="es-ES_tradnl" sz="1800" dirty="0">
                <a:latin typeface="Arial Narrow" pitchFamily="34" charset="0"/>
              </a:rPr>
              <a:t>Emigración de personas sanas.</a:t>
            </a:r>
          </a:p>
          <a:p>
            <a:pPr>
              <a:lnSpc>
                <a:spcPct val="110000"/>
              </a:lnSpc>
            </a:pPr>
            <a:r>
              <a:rPr lang="es-ES_tradnl" sz="1800" dirty="0">
                <a:latin typeface="Arial Narrow" pitchFamily="34" charset="0"/>
              </a:rPr>
              <a:t>Inmigración de personas susceptibles.</a:t>
            </a:r>
          </a:p>
          <a:p>
            <a:pPr>
              <a:lnSpc>
                <a:spcPct val="110000"/>
              </a:lnSpc>
            </a:pPr>
            <a:r>
              <a:rPr lang="es-ES_tradnl" sz="1800" dirty="0">
                <a:latin typeface="Arial Narrow" pitchFamily="34" charset="0"/>
              </a:rPr>
              <a:t>Mejora de las posibilidades diagnósticas (mejor información)</a:t>
            </a:r>
          </a:p>
        </p:txBody>
      </p:sp>
      <p:sp>
        <p:nvSpPr>
          <p:cNvPr id="4" name="Rectangle 5"/>
          <p:cNvSpPr>
            <a:spLocks noChangeArrowheads="1"/>
          </p:cNvSpPr>
          <p:nvPr/>
        </p:nvSpPr>
        <p:spPr bwMode="auto">
          <a:xfrm>
            <a:off x="4780038" y="1666875"/>
            <a:ext cx="3801730" cy="4093369"/>
          </a:xfrm>
          <a:prstGeom prst="rect">
            <a:avLst/>
          </a:prstGeom>
          <a:noFill/>
          <a:ln w="38100" cmpd="dbl">
            <a:solidFill>
              <a:schemeClr val="tx1"/>
            </a:solidFill>
            <a:miter lim="800000"/>
            <a:headEnd/>
            <a:tailEnd/>
          </a:ln>
        </p:spPr>
        <p:txBody>
          <a:bodyPr/>
          <a:lstStyle/>
          <a:p>
            <a:pPr marL="257175" indent="-257175" algn="just">
              <a:lnSpc>
                <a:spcPct val="125000"/>
              </a:lnSpc>
              <a:spcBef>
                <a:spcPct val="20000"/>
              </a:spcBef>
              <a:buClr>
                <a:schemeClr val="hlink"/>
              </a:buClr>
              <a:buSzPct val="60000"/>
            </a:pPr>
            <a:r>
              <a:rPr lang="es-ES_tradnl" b="1" dirty="0">
                <a:solidFill>
                  <a:srgbClr val="993300"/>
                </a:solidFill>
                <a:latin typeface="Arial Narrow" pitchFamily="34" charset="0"/>
              </a:rPr>
              <a:t>DISMINUYE POR:</a:t>
            </a:r>
          </a:p>
          <a:p>
            <a:pPr marL="257175" indent="-257175">
              <a:lnSpc>
                <a:spcPct val="125000"/>
              </a:lnSpc>
              <a:spcBef>
                <a:spcPct val="20000"/>
              </a:spcBef>
              <a:buClr>
                <a:schemeClr val="hlink"/>
              </a:buClr>
              <a:buSzPct val="60000"/>
              <a:buFont typeface="Wingdings" pitchFamily="2" charset="2"/>
              <a:buChar char="n"/>
            </a:pPr>
            <a:r>
              <a:rPr lang="es-ES_tradnl" dirty="0">
                <a:latin typeface="Arial Narrow" pitchFamily="34" charset="0"/>
              </a:rPr>
              <a:t>Menor duración de la enfermedad.</a:t>
            </a:r>
          </a:p>
          <a:p>
            <a:pPr marL="257175" indent="-257175">
              <a:lnSpc>
                <a:spcPct val="125000"/>
              </a:lnSpc>
              <a:spcBef>
                <a:spcPct val="20000"/>
              </a:spcBef>
              <a:buClr>
                <a:schemeClr val="hlink"/>
              </a:buClr>
              <a:buSzPct val="60000"/>
              <a:buFont typeface="Wingdings" pitchFamily="2" charset="2"/>
              <a:buChar char="n"/>
            </a:pPr>
            <a:r>
              <a:rPr lang="es-ES_tradnl" dirty="0">
                <a:latin typeface="Arial Narrow" pitchFamily="34" charset="0"/>
              </a:rPr>
              <a:t>Elevada tasa de Letalidad por la enfermedad.</a:t>
            </a:r>
          </a:p>
          <a:p>
            <a:pPr marL="257175" indent="-257175">
              <a:lnSpc>
                <a:spcPct val="125000"/>
              </a:lnSpc>
              <a:spcBef>
                <a:spcPct val="20000"/>
              </a:spcBef>
              <a:buClr>
                <a:schemeClr val="hlink"/>
              </a:buClr>
              <a:buSzPct val="60000"/>
              <a:buFont typeface="Wingdings" pitchFamily="2" charset="2"/>
              <a:buChar char="n"/>
            </a:pPr>
            <a:r>
              <a:rPr lang="es-ES_tradnl" dirty="0">
                <a:latin typeface="Arial Narrow" pitchFamily="34" charset="0"/>
              </a:rPr>
              <a:t>Disminución de casos nuevos (disminución de la incidencia).</a:t>
            </a:r>
          </a:p>
          <a:p>
            <a:pPr marL="257175" indent="-257175">
              <a:lnSpc>
                <a:spcPct val="125000"/>
              </a:lnSpc>
              <a:spcBef>
                <a:spcPct val="20000"/>
              </a:spcBef>
              <a:buClr>
                <a:schemeClr val="hlink"/>
              </a:buClr>
              <a:buSzPct val="60000"/>
              <a:buFont typeface="Wingdings" pitchFamily="2" charset="2"/>
              <a:buChar char="n"/>
            </a:pPr>
            <a:r>
              <a:rPr lang="es-ES_tradnl" dirty="0">
                <a:latin typeface="Arial Narrow" pitchFamily="34" charset="0"/>
              </a:rPr>
              <a:t>Inmigración de personas sanas.</a:t>
            </a:r>
          </a:p>
          <a:p>
            <a:pPr marL="257175" indent="-257175">
              <a:lnSpc>
                <a:spcPct val="125000"/>
              </a:lnSpc>
              <a:spcBef>
                <a:spcPct val="20000"/>
              </a:spcBef>
              <a:buClr>
                <a:schemeClr val="hlink"/>
              </a:buClr>
              <a:buSzPct val="60000"/>
              <a:buFont typeface="Wingdings" pitchFamily="2" charset="2"/>
              <a:buChar char="n"/>
            </a:pPr>
            <a:r>
              <a:rPr lang="es-ES_tradnl" dirty="0">
                <a:latin typeface="Arial Narrow" pitchFamily="34" charset="0"/>
              </a:rPr>
              <a:t>Emigración de casos.</a:t>
            </a:r>
          </a:p>
          <a:p>
            <a:pPr marL="257175" indent="-257175">
              <a:lnSpc>
                <a:spcPct val="125000"/>
              </a:lnSpc>
              <a:spcBef>
                <a:spcPct val="20000"/>
              </a:spcBef>
              <a:buClr>
                <a:schemeClr val="hlink"/>
              </a:buClr>
              <a:buSzPct val="60000"/>
              <a:buFont typeface="Wingdings" pitchFamily="2" charset="2"/>
              <a:buChar char="n"/>
            </a:pPr>
            <a:r>
              <a:rPr lang="es-ES_tradnl" dirty="0">
                <a:latin typeface="Arial Narrow" pitchFamily="34" charset="0"/>
              </a:rPr>
              <a:t>Aumento de la tasa de curación de casos.</a:t>
            </a:r>
          </a:p>
        </p:txBody>
      </p:sp>
    </p:spTree>
    <p:extLst>
      <p:ext uri="{BB962C8B-B14F-4D97-AF65-F5344CB8AC3E}">
        <p14:creationId xmlns:p14="http://schemas.microsoft.com/office/powerpoint/2010/main" val="3021997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627714" y="2167579"/>
            <a:ext cx="6272008" cy="3314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dirty="0">
                <a:latin typeface="Comic Sans MS" panose="030F0702030302020204" pitchFamily="66" charset="0"/>
              </a:rPr>
              <a:t>Proporción del PIB invertido en servicios de salud</a:t>
            </a:r>
          </a:p>
          <a:p>
            <a:pPr>
              <a:buFontTx/>
              <a:buNone/>
            </a:pPr>
            <a:r>
              <a:rPr lang="es-ES" sz="1800" dirty="0">
                <a:latin typeface="Comic Sans MS" panose="030F0702030302020204" pitchFamily="66" charset="0"/>
              </a:rPr>
              <a:t>     2000- 1.4%,      2004- 1.6%,      2007-6,4%</a:t>
            </a:r>
          </a:p>
          <a:p>
            <a:pPr>
              <a:buFontTx/>
              <a:buNone/>
            </a:pPr>
            <a:endParaRPr lang="es-ES" sz="1800" dirty="0">
              <a:latin typeface="Comic Sans MS" panose="030F0702030302020204" pitchFamily="66" charset="0"/>
            </a:endParaRPr>
          </a:p>
          <a:p>
            <a:r>
              <a:rPr lang="es-ES" sz="1800" dirty="0">
                <a:latin typeface="Comic Sans MS" panose="030F0702030302020204" pitchFamily="66" charset="0"/>
              </a:rPr>
              <a:t>Distribución de Recursos:</a:t>
            </a:r>
          </a:p>
          <a:p>
            <a:pPr>
              <a:buFontTx/>
              <a:buNone/>
            </a:pPr>
            <a:r>
              <a:rPr lang="es-ES" sz="1800" dirty="0">
                <a:latin typeface="Comic Sans MS" panose="030F0702030302020204" pitchFamily="66" charset="0"/>
              </a:rPr>
              <a:t>Número de medico u otro personal /</a:t>
            </a:r>
            <a:r>
              <a:rPr lang="es-ES" sz="1800" dirty="0" err="1">
                <a:latin typeface="Comic Sans MS" panose="030F0702030302020204" pitchFamily="66" charset="0"/>
              </a:rPr>
              <a:t>hab</a:t>
            </a:r>
            <a:r>
              <a:rPr lang="es-ES" sz="1800" dirty="0">
                <a:latin typeface="Comic Sans MS" panose="030F0702030302020204" pitchFamily="66" charset="0"/>
              </a:rPr>
              <a:t> de una determinada región.</a:t>
            </a:r>
          </a:p>
          <a:p>
            <a:pPr>
              <a:buFontTx/>
              <a:buNone/>
            </a:pPr>
            <a:r>
              <a:rPr lang="es-ES" sz="1800" dirty="0">
                <a:latin typeface="Comic Sans MS" panose="030F0702030302020204" pitchFamily="66" charset="0"/>
              </a:rPr>
              <a:t>2000-20 </a:t>
            </a:r>
            <a:r>
              <a:rPr lang="es-ES" sz="1800" dirty="0" err="1">
                <a:latin typeface="Comic Sans MS" panose="030F0702030302020204" pitchFamily="66" charset="0"/>
              </a:rPr>
              <a:t>med</a:t>
            </a:r>
            <a:r>
              <a:rPr lang="es-ES" sz="1800" dirty="0">
                <a:latin typeface="Comic Sans MS" panose="030F0702030302020204" pitchFamily="66" charset="0"/>
              </a:rPr>
              <a:t>/10.000hab, 2005-25med/10.000hab</a:t>
            </a:r>
          </a:p>
          <a:p>
            <a:pPr>
              <a:buFontTx/>
              <a:buNone/>
            </a:pPr>
            <a:endParaRPr lang="es-ES" sz="1800" dirty="0">
              <a:latin typeface="Comic Sans MS" panose="030F0702030302020204" pitchFamily="66" charset="0"/>
            </a:endParaRPr>
          </a:p>
          <a:p>
            <a:pPr>
              <a:buFontTx/>
              <a:buNone/>
            </a:pPr>
            <a:r>
              <a:rPr lang="es-ES" sz="1800" dirty="0">
                <a:latin typeface="Comic Sans MS" panose="030F0702030302020204" pitchFamily="66" charset="0"/>
              </a:rPr>
              <a:t>¿Calculemos el déficit?</a:t>
            </a:r>
          </a:p>
        </p:txBody>
      </p:sp>
      <p:sp>
        <p:nvSpPr>
          <p:cNvPr id="7" name="Text Box 8"/>
          <p:cNvSpPr txBox="1">
            <a:spLocks noChangeArrowheads="1"/>
          </p:cNvSpPr>
          <p:nvPr/>
        </p:nvSpPr>
        <p:spPr bwMode="auto">
          <a:xfrm>
            <a:off x="573374" y="1210527"/>
            <a:ext cx="7073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 b="1" dirty="0">
                <a:solidFill>
                  <a:schemeClr val="accent2"/>
                </a:solidFill>
                <a:latin typeface="Comic Sans MS" panose="030F0702030302020204" pitchFamily="66" charset="0"/>
              </a:rPr>
              <a:t>INDICADORES DE POLÍTICAS SANITARIA</a:t>
            </a: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2546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057090" y="1542517"/>
            <a:ext cx="7458983" cy="43466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900"/>
              </a:spcBef>
              <a:buNone/>
            </a:pPr>
            <a:r>
              <a:rPr lang="es-ES" sz="1800" dirty="0">
                <a:latin typeface="Comic Sans MS" panose="030F0702030302020204" pitchFamily="66" charset="0"/>
              </a:rPr>
              <a:t>Número de Camas de hospitalización/</a:t>
            </a:r>
            <a:r>
              <a:rPr lang="es-ES" sz="1800" dirty="0" err="1">
                <a:latin typeface="Comic Sans MS" panose="030F0702030302020204" pitchFamily="66" charset="0"/>
              </a:rPr>
              <a:t>hab</a:t>
            </a:r>
            <a:r>
              <a:rPr lang="es-ES" sz="1800" dirty="0">
                <a:latin typeface="Comic Sans MS" panose="030F0702030302020204" pitchFamily="66" charset="0"/>
              </a:rPr>
              <a:t> de una determinada región</a:t>
            </a:r>
          </a:p>
          <a:p>
            <a:pPr>
              <a:lnSpc>
                <a:spcPct val="150000"/>
              </a:lnSpc>
              <a:spcBef>
                <a:spcPts val="900"/>
              </a:spcBef>
              <a:buNone/>
            </a:pPr>
            <a:r>
              <a:rPr lang="es-ES" sz="1800" dirty="0">
                <a:latin typeface="Comic Sans MS" panose="030F0702030302020204" pitchFamily="66" charset="0"/>
              </a:rPr>
              <a:t> La OMS recomienda  4 - 4,75 camas/1000 </a:t>
            </a:r>
            <a:r>
              <a:rPr lang="es-ES" sz="1800" dirty="0" err="1">
                <a:latin typeface="Comic Sans MS" panose="030F0702030302020204" pitchFamily="66" charset="0"/>
              </a:rPr>
              <a:t>hab</a:t>
            </a:r>
            <a:r>
              <a:rPr lang="es-ES" sz="1800" dirty="0">
                <a:latin typeface="Comic Sans MS" panose="030F0702030302020204" pitchFamily="66" charset="0"/>
              </a:rPr>
              <a:t> en poblaciones de más de 100.000 habitantes; 3-4 camas/1000 </a:t>
            </a:r>
            <a:r>
              <a:rPr lang="es-ES" sz="1800" dirty="0" err="1">
                <a:latin typeface="Comic Sans MS" panose="030F0702030302020204" pitchFamily="66" charset="0"/>
              </a:rPr>
              <a:t>hab</a:t>
            </a:r>
            <a:r>
              <a:rPr lang="es-ES" sz="1800" dirty="0">
                <a:latin typeface="Comic Sans MS" panose="030F0702030302020204" pitchFamily="66" charset="0"/>
              </a:rPr>
              <a:t> en poblaciones de 25.000-100.000 habitantes y 2,5-3 camas/1000 </a:t>
            </a:r>
            <a:r>
              <a:rPr lang="es-ES" sz="1800" dirty="0" err="1">
                <a:latin typeface="Comic Sans MS" panose="030F0702030302020204" pitchFamily="66" charset="0"/>
              </a:rPr>
              <a:t>hab</a:t>
            </a:r>
            <a:r>
              <a:rPr lang="es-ES" sz="1800" dirty="0">
                <a:latin typeface="Comic Sans MS" panose="030F0702030302020204" pitchFamily="66" charset="0"/>
              </a:rPr>
              <a:t> en poblaciones de menos de 25.000 habitantes.</a:t>
            </a:r>
            <a:br>
              <a:rPr lang="es-ES" sz="1800" dirty="0">
                <a:latin typeface="Comic Sans MS" panose="030F0702030302020204" pitchFamily="66" charset="0"/>
              </a:rPr>
            </a:br>
            <a:r>
              <a:rPr lang="es-ES" sz="1800" dirty="0">
                <a:latin typeface="Comic Sans MS" panose="030F0702030302020204" pitchFamily="66" charset="0"/>
              </a:rPr>
              <a:t>En Venezuela 2007 tenemos unas 35.000 camas de hospitalización y 26 millones de habitantes.</a:t>
            </a:r>
          </a:p>
          <a:p>
            <a:pPr>
              <a:lnSpc>
                <a:spcPct val="150000"/>
              </a:lnSpc>
              <a:spcBef>
                <a:spcPts val="900"/>
              </a:spcBef>
              <a:buNone/>
            </a:pPr>
            <a:r>
              <a:rPr lang="es-ES" sz="1800" dirty="0">
                <a:latin typeface="Comic Sans MS" panose="030F0702030302020204" pitchFamily="66" charset="0"/>
              </a:rPr>
              <a:t> ¿Tendremos aproximadamente cuantas camas de hospitalización por cada 1000 habitantes?</a:t>
            </a:r>
          </a:p>
          <a:p>
            <a:pPr>
              <a:lnSpc>
                <a:spcPct val="150000"/>
              </a:lnSpc>
              <a:spcBef>
                <a:spcPts val="450"/>
              </a:spcBef>
              <a:buNone/>
            </a:pPr>
            <a:r>
              <a:rPr lang="es-ES" sz="1800" dirty="0">
                <a:latin typeface="Comic Sans MS" panose="030F0702030302020204" pitchFamily="66" charset="0"/>
              </a:rPr>
              <a:t>¿Existe déficit en el sector?.</a:t>
            </a:r>
            <a:br>
              <a:rPr lang="es-ES" sz="1800" dirty="0">
                <a:latin typeface="Comic Sans MS" panose="030F0702030302020204" pitchFamily="66" charset="0"/>
              </a:rPr>
            </a:br>
            <a:endParaRPr lang="es-ES" sz="1800" dirty="0">
              <a:latin typeface="Comic Sans MS" panose="030F0702030302020204" pitchFamily="66" charset="0"/>
            </a:endParaRPr>
          </a:p>
          <a:p>
            <a:pPr>
              <a:buFontTx/>
              <a:buNone/>
            </a:pPr>
            <a:endParaRPr lang="es-ES" sz="1500" b="1" dirty="0">
              <a:solidFill>
                <a:srgbClr val="FFFF00"/>
              </a:solidFill>
            </a:endParaRPr>
          </a:p>
        </p:txBody>
      </p:sp>
      <p:sp>
        <p:nvSpPr>
          <p:cNvPr id="7" name="Rectangle 10"/>
          <p:cNvSpPr>
            <a:spLocks noChangeArrowheads="1"/>
          </p:cNvSpPr>
          <p:nvPr/>
        </p:nvSpPr>
        <p:spPr bwMode="auto">
          <a:xfrm>
            <a:off x="636713" y="1103936"/>
            <a:ext cx="6938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b="1" dirty="0">
                <a:solidFill>
                  <a:schemeClr val="accent2"/>
                </a:solidFill>
                <a:latin typeface="Comic Sans MS" panose="030F0702030302020204" pitchFamily="66" charset="0"/>
              </a:rPr>
              <a:t>INDICADORES DE POLÍTICAS SANITARIA</a:t>
            </a: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0269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
                                            <p:txEl>
                                              <p:pRg st="2" end="2"/>
                                            </p:txEl>
                                          </p:spTgt>
                                        </p:tgtEl>
                                        <p:attrNameLst>
                                          <p:attrName>style.visibility</p:attrName>
                                        </p:attrNameLst>
                                      </p:cBhvr>
                                      <p:to>
                                        <p:strVal val="visible"/>
                                      </p:to>
                                    </p:set>
                                    <p:anim to="" calcmode="lin" valueType="num">
                                      <p:cBhvr>
                                        <p:cTn id="17" dur="1" fill="hold"/>
                                        <p:tgtEl>
                                          <p:spTgt spid="2">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
                                            <p:txEl>
                                              <p:pRg st="3" end="3"/>
                                            </p:txEl>
                                          </p:spTgt>
                                        </p:tgtEl>
                                        <p:attrNameLst>
                                          <p:attrName>style.visibility</p:attrName>
                                        </p:attrNameLst>
                                      </p:cBhvr>
                                      <p:to>
                                        <p:strVal val="visible"/>
                                      </p:to>
                                    </p:set>
                                    <p:anim to="" calcmode="lin" valueType="num">
                                      <p:cBhvr>
                                        <p:cTn id="22" dur="1" fill="hold"/>
                                        <p:tgtEl>
                                          <p:spTgt spid="2">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2843809" y="2104486"/>
            <a:ext cx="4536504" cy="1166813"/>
          </a:xfrm>
        </p:spPr>
        <p:txBody>
          <a:bodyPr>
            <a:normAutofit fontScale="90000"/>
          </a:bodyPr>
          <a:lstStyle/>
          <a:p>
            <a:pPr eaLnBrk="1" hangingPunct="1">
              <a:defRPr/>
            </a:pPr>
            <a:r>
              <a:rPr lang="es-MX" b="1" dirty="0"/>
              <a:t>Indicadores en Salud</a:t>
            </a:r>
            <a:endParaRPr lang="es-ES" b="1" dirty="0"/>
          </a:p>
        </p:txBody>
      </p:sp>
      <p:sp>
        <p:nvSpPr>
          <p:cNvPr id="5" name="Rectangle 3"/>
          <p:cNvSpPr>
            <a:spLocks noGrp="1" noChangeArrowheads="1"/>
          </p:cNvSpPr>
          <p:nvPr>
            <p:ph type="subTitle" idx="1"/>
          </p:nvPr>
        </p:nvSpPr>
        <p:spPr>
          <a:xfrm>
            <a:off x="6316227" y="4923660"/>
            <a:ext cx="2430761" cy="383542"/>
          </a:xfrm>
        </p:spPr>
        <p:txBody>
          <a:bodyPr>
            <a:normAutofit lnSpcReduction="10000"/>
          </a:bodyPr>
          <a:lstStyle/>
          <a:p>
            <a:pPr algn="r" eaLnBrk="1" hangingPunct="1">
              <a:defRPr/>
            </a:pPr>
            <a:r>
              <a:rPr lang="es-MX" dirty="0"/>
              <a:t> </a:t>
            </a:r>
          </a:p>
        </p:txBody>
      </p:sp>
      <p:sp>
        <p:nvSpPr>
          <p:cNvPr id="6" name="Rectángulo 5"/>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15124"/>
            <a:ext cx="2484925" cy="1856175"/>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596919"/>
            <a:ext cx="2484926" cy="1816234"/>
          </a:xfrm>
          <a:prstGeom prst="rect">
            <a:avLst/>
          </a:prstGeom>
        </p:spPr>
      </p:pic>
    </p:spTree>
    <p:extLst>
      <p:ext uri="{BB962C8B-B14F-4D97-AF65-F5344CB8AC3E}">
        <p14:creationId xmlns:p14="http://schemas.microsoft.com/office/powerpoint/2010/main" val="22563854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573374" y="1028700"/>
            <a:ext cx="6918340" cy="3841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2"/>
                </a:solidFill>
                <a:latin typeface="Comic Sans MS" panose="030F0702030302020204" pitchFamily="66" charset="0"/>
              </a:rPr>
              <a:t>INDICADORES DE ATENCION DE SALUD</a:t>
            </a:r>
            <a:r>
              <a:rPr lang="es-ES" sz="2400" dirty="0">
                <a:solidFill>
                  <a:schemeClr val="accent2"/>
                </a:solidFill>
                <a:latin typeface="Comic Sans MS" panose="030F0702030302020204" pitchFamily="66" charset="0"/>
              </a:rPr>
              <a:t>.</a:t>
            </a:r>
          </a:p>
        </p:txBody>
      </p:sp>
      <p:sp>
        <p:nvSpPr>
          <p:cNvPr id="7" name="Rectangle 3"/>
          <p:cNvSpPr txBox="1">
            <a:spLocks noChangeArrowheads="1"/>
          </p:cNvSpPr>
          <p:nvPr/>
        </p:nvSpPr>
        <p:spPr>
          <a:xfrm>
            <a:off x="773179" y="1584285"/>
            <a:ext cx="8240843" cy="46319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dirty="0">
                <a:solidFill>
                  <a:schemeClr val="accent1">
                    <a:lumMod val="50000"/>
                  </a:schemeClr>
                </a:solidFill>
                <a:latin typeface="Comic Sans MS" panose="030F0702030302020204" pitchFamily="66" charset="0"/>
              </a:rPr>
              <a:t>Disponibilidad de Servicios:</a:t>
            </a:r>
          </a:p>
          <a:p>
            <a:pPr>
              <a:buFontTx/>
              <a:buNone/>
            </a:pPr>
            <a:r>
              <a:rPr lang="es-ES" sz="1800" b="1" dirty="0">
                <a:latin typeface="Comic Sans MS" panose="030F0702030302020204" pitchFamily="66" charset="0"/>
              </a:rPr>
              <a:t>		Demanda - Oferta</a:t>
            </a:r>
          </a:p>
          <a:p>
            <a:r>
              <a:rPr lang="es-ES" sz="1800" b="1" dirty="0">
                <a:solidFill>
                  <a:schemeClr val="accent1">
                    <a:lumMod val="50000"/>
                  </a:schemeClr>
                </a:solidFill>
                <a:latin typeface="Comic Sans MS" panose="030F0702030302020204" pitchFamily="66" charset="0"/>
              </a:rPr>
              <a:t>Calidad de la asistencia:</a:t>
            </a:r>
          </a:p>
          <a:p>
            <a:pPr>
              <a:buFontTx/>
              <a:buNone/>
            </a:pPr>
            <a:r>
              <a:rPr lang="es-ES" sz="1800" b="1" dirty="0">
                <a:latin typeface="Comic Sans MS" panose="030F0702030302020204" pitchFamily="66" charset="0"/>
              </a:rPr>
              <a:t>		%de citologías con muestras insuficiente.</a:t>
            </a:r>
          </a:p>
          <a:p>
            <a:pPr>
              <a:buFontTx/>
              <a:buNone/>
            </a:pPr>
            <a:r>
              <a:rPr lang="es-ES" sz="1800" b="1" dirty="0">
                <a:latin typeface="Comic Sans MS" panose="030F0702030302020204" pitchFamily="66" charset="0"/>
              </a:rPr>
              <a:t>		%de falsos positivos en muestras de laboratorio.</a:t>
            </a:r>
          </a:p>
          <a:p>
            <a:pPr>
              <a:buFontTx/>
              <a:buNone/>
            </a:pPr>
            <a:r>
              <a:rPr lang="es-ES" sz="1800" b="1" dirty="0">
                <a:latin typeface="Comic Sans MS" panose="030F0702030302020204" pitchFamily="66" charset="0"/>
              </a:rPr>
              <a:t>		Satisfacción de usuarios: señalización de espacios, confort en 	salas de espera, tiempo de espera etc.</a:t>
            </a:r>
          </a:p>
          <a:p>
            <a:r>
              <a:rPr lang="es-ES" sz="1800" b="1" dirty="0">
                <a:solidFill>
                  <a:schemeClr val="accent1">
                    <a:lumMod val="50000"/>
                  </a:schemeClr>
                </a:solidFill>
                <a:latin typeface="Comic Sans MS" panose="030F0702030302020204" pitchFamily="66" charset="0"/>
              </a:rPr>
              <a:t>Accesibilidad:</a:t>
            </a:r>
          </a:p>
          <a:p>
            <a:pPr>
              <a:buFontTx/>
              <a:buNone/>
            </a:pPr>
            <a:r>
              <a:rPr lang="es-ES" sz="1800" b="1" dirty="0">
                <a:latin typeface="Comic Sans MS" panose="030F0702030302020204" pitchFamily="66" charset="0"/>
              </a:rPr>
              <a:t>       Geográfica: distancia en kilómetros desde la localidad donde 	habita el usuario al centro de atención, vialidad, transporte, </a:t>
            </a:r>
            <a:r>
              <a:rPr lang="es-ES" sz="1800" b="1" dirty="0" err="1">
                <a:latin typeface="Comic Sans MS" panose="030F0702030302020204" pitchFamily="66" charset="0"/>
              </a:rPr>
              <a:t>etc</a:t>
            </a:r>
            <a:endParaRPr lang="es-ES" sz="1800" b="1" dirty="0">
              <a:latin typeface="Comic Sans MS" panose="030F0702030302020204" pitchFamily="66" charset="0"/>
            </a:endParaRPr>
          </a:p>
          <a:p>
            <a:r>
              <a:rPr lang="es-ES" sz="1800" b="1" dirty="0">
                <a:solidFill>
                  <a:schemeClr val="accent1">
                    <a:lumMod val="50000"/>
                  </a:schemeClr>
                </a:solidFill>
                <a:latin typeface="Comic Sans MS" panose="030F0702030302020204" pitchFamily="66" charset="0"/>
              </a:rPr>
              <a:t>Cobertura:</a:t>
            </a:r>
          </a:p>
          <a:p>
            <a:pPr>
              <a:buFontTx/>
              <a:buNone/>
            </a:pPr>
            <a:r>
              <a:rPr lang="es-ES" sz="1800" b="1" dirty="0">
                <a:latin typeface="Comic Sans MS" panose="030F0702030302020204" pitchFamily="66" charset="0"/>
              </a:rPr>
              <a:t>		Inmunizaciones, control prenatal, pesquisa de cáncer de cuello 	uterino. </a:t>
            </a:r>
            <a:r>
              <a:rPr lang="es-ES" sz="1800" b="1" dirty="0" err="1">
                <a:latin typeface="Comic Sans MS" panose="030F0702030302020204" pitchFamily="66" charset="0"/>
              </a:rPr>
              <a:t>etc</a:t>
            </a:r>
            <a:endParaRPr lang="es-ES" sz="1800" b="1" dirty="0">
              <a:latin typeface="Comic Sans MS" panose="030F0702030302020204" pitchFamily="66" charset="0"/>
            </a:endParaRP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5569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7">
                                            <p:txEl>
                                              <p:pRg st="1" end="1"/>
                                            </p:txEl>
                                          </p:spTgt>
                                        </p:tgtEl>
                                        <p:attrNameLst>
                                          <p:attrName>style.visibility</p:attrName>
                                        </p:attrNameLst>
                                      </p:cBhvr>
                                      <p:to>
                                        <p:strVal val="visible"/>
                                      </p:to>
                                    </p:set>
                                    <p:anim to="" calcmode="lin" valueType="num">
                                      <p:cBhvr>
                                        <p:cTn id="12" dur="1" fill="hold"/>
                                        <p:tgtEl>
                                          <p:spTgt spid="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7">
                                            <p:txEl>
                                              <p:pRg st="2" end="2"/>
                                            </p:txEl>
                                          </p:spTgt>
                                        </p:tgtEl>
                                        <p:attrNameLst>
                                          <p:attrName>style.visibility</p:attrName>
                                        </p:attrNameLst>
                                      </p:cBhvr>
                                      <p:to>
                                        <p:strVal val="visible"/>
                                      </p:to>
                                    </p:set>
                                    <p:anim to="" calcmode="lin" valueType="num">
                                      <p:cBhvr>
                                        <p:cTn id="17" dur="1" fill="hold"/>
                                        <p:tgtEl>
                                          <p:spTgt spid="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7">
                                            <p:txEl>
                                              <p:pRg st="3" end="3"/>
                                            </p:txEl>
                                          </p:spTgt>
                                        </p:tgtEl>
                                        <p:attrNameLst>
                                          <p:attrName>style.visibility</p:attrName>
                                        </p:attrNameLst>
                                      </p:cBhvr>
                                      <p:to>
                                        <p:strVal val="visible"/>
                                      </p:to>
                                    </p:set>
                                    <p:anim to="" calcmode="lin" valueType="num">
                                      <p:cBhvr>
                                        <p:cTn id="22" dur="1" fill="hold"/>
                                        <p:tgtEl>
                                          <p:spTgt spid="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7">
                                            <p:txEl>
                                              <p:pRg st="4" end="4"/>
                                            </p:txEl>
                                          </p:spTgt>
                                        </p:tgtEl>
                                        <p:attrNameLst>
                                          <p:attrName>style.visibility</p:attrName>
                                        </p:attrNameLst>
                                      </p:cBhvr>
                                      <p:to>
                                        <p:strVal val="visible"/>
                                      </p:to>
                                    </p:set>
                                    <p:anim to="" calcmode="lin" valueType="num">
                                      <p:cBhvr>
                                        <p:cTn id="27" dur="1" fill="hold"/>
                                        <p:tgtEl>
                                          <p:spTgt spid="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7">
                                            <p:txEl>
                                              <p:pRg st="5" end="5"/>
                                            </p:txEl>
                                          </p:spTgt>
                                        </p:tgtEl>
                                        <p:attrNameLst>
                                          <p:attrName>style.visibility</p:attrName>
                                        </p:attrNameLst>
                                      </p:cBhvr>
                                      <p:to>
                                        <p:strVal val="visible"/>
                                      </p:to>
                                    </p:set>
                                    <p:anim to="" calcmode="lin" valueType="num">
                                      <p:cBhvr>
                                        <p:cTn id="32" dur="1" fill="hold"/>
                                        <p:tgtEl>
                                          <p:spTgt spid="7">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7">
                                            <p:txEl>
                                              <p:pRg st="6" end="6"/>
                                            </p:txEl>
                                          </p:spTgt>
                                        </p:tgtEl>
                                        <p:attrNameLst>
                                          <p:attrName>style.visibility</p:attrName>
                                        </p:attrNameLst>
                                      </p:cBhvr>
                                      <p:to>
                                        <p:strVal val="visible"/>
                                      </p:to>
                                    </p:set>
                                    <p:anim to="" calcmode="lin" valueType="num">
                                      <p:cBhvr>
                                        <p:cTn id="37" dur="1" fill="hold"/>
                                        <p:tgtEl>
                                          <p:spTgt spid="7">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7">
                                            <p:txEl>
                                              <p:pRg st="7" end="7"/>
                                            </p:txEl>
                                          </p:spTgt>
                                        </p:tgtEl>
                                        <p:attrNameLst>
                                          <p:attrName>style.visibility</p:attrName>
                                        </p:attrNameLst>
                                      </p:cBhvr>
                                      <p:to>
                                        <p:strVal val="visible"/>
                                      </p:to>
                                    </p:set>
                                    <p:anim to="" calcmode="lin" valueType="num">
                                      <p:cBhvr>
                                        <p:cTn id="42" dur="1" fill="hold"/>
                                        <p:tgtEl>
                                          <p:spTgt spid="7">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7">
                                            <p:txEl>
                                              <p:pRg st="8" end="8"/>
                                            </p:txEl>
                                          </p:spTgt>
                                        </p:tgtEl>
                                        <p:attrNameLst>
                                          <p:attrName>style.visibility</p:attrName>
                                        </p:attrNameLst>
                                      </p:cBhvr>
                                      <p:to>
                                        <p:strVal val="visible"/>
                                      </p:to>
                                    </p:set>
                                    <p:anim to="" calcmode="lin" valueType="num">
                                      <p:cBhvr>
                                        <p:cTn id="47" dur="1" fill="hold"/>
                                        <p:tgtEl>
                                          <p:spTgt spid="7">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7">
                                            <p:txEl>
                                              <p:pRg st="9" end="9"/>
                                            </p:txEl>
                                          </p:spTgt>
                                        </p:tgtEl>
                                        <p:attrNameLst>
                                          <p:attrName>style.visibility</p:attrName>
                                        </p:attrNameLst>
                                      </p:cBhvr>
                                      <p:to>
                                        <p:strVal val="visible"/>
                                      </p:to>
                                    </p:set>
                                    <p:anim to="" calcmode="lin" valueType="num">
                                      <p:cBhvr>
                                        <p:cTn id="52" dur="1" fill="hold"/>
                                        <p:tgtEl>
                                          <p:spTgt spid="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42950" y="1143001"/>
            <a:ext cx="7017875" cy="4868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2"/>
                </a:solidFill>
                <a:latin typeface="Comic Sans MS" panose="030F0702030302020204" pitchFamily="66" charset="0"/>
              </a:rPr>
              <a:t>INDICADORES DE ATENCION DE SALUD.</a:t>
            </a:r>
          </a:p>
        </p:txBody>
      </p:sp>
      <p:sp>
        <p:nvSpPr>
          <p:cNvPr id="7" name="Rectangle 3"/>
          <p:cNvSpPr txBox="1">
            <a:spLocks noChangeArrowheads="1"/>
          </p:cNvSpPr>
          <p:nvPr/>
        </p:nvSpPr>
        <p:spPr>
          <a:xfrm>
            <a:off x="1354736" y="1870023"/>
            <a:ext cx="7448237" cy="3086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dirty="0">
                <a:solidFill>
                  <a:schemeClr val="accent1">
                    <a:lumMod val="50000"/>
                  </a:schemeClr>
                </a:solidFill>
                <a:latin typeface="Comic Sans MS" panose="030F0702030302020204" pitchFamily="66" charset="0"/>
              </a:rPr>
              <a:t>Cobertura: </a:t>
            </a:r>
          </a:p>
          <a:p>
            <a:pPr marL="0" indent="0">
              <a:buNone/>
            </a:pPr>
            <a:r>
              <a:rPr lang="es-ES" sz="1800" dirty="0">
                <a:latin typeface="Comic Sans MS" panose="030F0702030302020204" pitchFamily="66" charset="0"/>
              </a:rPr>
              <a:t>	Porcentaje de usuarios atendidos por programas.</a:t>
            </a:r>
          </a:p>
          <a:p>
            <a:pPr>
              <a:buFontTx/>
              <a:buNone/>
            </a:pPr>
            <a:r>
              <a:rPr lang="es-ES" sz="1800" dirty="0">
                <a:latin typeface="Comic Sans MS" panose="030F0702030302020204" pitchFamily="66" charset="0"/>
              </a:rPr>
              <a:t>		Inmunizaciones, control prenatal, pesquisa de cáncer de cuello 	uterino. </a:t>
            </a:r>
            <a:r>
              <a:rPr lang="es-ES" sz="1800" dirty="0" err="1">
                <a:latin typeface="Comic Sans MS" panose="030F0702030302020204" pitchFamily="66" charset="0"/>
              </a:rPr>
              <a:t>etc</a:t>
            </a:r>
            <a:endParaRPr lang="es-ES" sz="1800" dirty="0">
              <a:latin typeface="Comic Sans MS" panose="030F0702030302020204" pitchFamily="66" charset="0"/>
            </a:endParaRPr>
          </a:p>
          <a:p>
            <a:r>
              <a:rPr lang="es-ES" sz="1800" dirty="0">
                <a:solidFill>
                  <a:schemeClr val="accent1">
                    <a:lumMod val="50000"/>
                  </a:schemeClr>
                </a:solidFill>
                <a:latin typeface="Comic Sans MS" panose="030F0702030302020204" pitchFamily="66" charset="0"/>
              </a:rPr>
              <a:t>Concentración:</a:t>
            </a:r>
          </a:p>
          <a:p>
            <a:pPr>
              <a:buFontTx/>
              <a:buNone/>
            </a:pPr>
            <a:r>
              <a:rPr lang="es-ES" sz="1800" dirty="0">
                <a:latin typeface="Comic Sans MS" panose="030F0702030302020204" pitchFamily="66" charset="0"/>
              </a:rPr>
              <a:t>		Número de pacientes o usuarios atendidos por hora médico.</a:t>
            </a:r>
          </a:p>
          <a:p>
            <a:pPr>
              <a:buFontTx/>
              <a:buNone/>
            </a:pPr>
            <a:r>
              <a:rPr lang="es-ES" sz="1800" dirty="0">
                <a:latin typeface="Comic Sans MS" panose="030F0702030302020204" pitchFamily="66" charset="0"/>
              </a:rPr>
              <a:t>		Número de primeras consultas y sucesivas.</a:t>
            </a:r>
          </a:p>
          <a:p>
            <a:pPr>
              <a:buFontTx/>
              <a:buNone/>
            </a:pPr>
            <a:r>
              <a:rPr lang="es-ES" sz="1800" dirty="0">
                <a:latin typeface="Comic Sans MS" panose="030F0702030302020204" pitchFamily="66" charset="0"/>
              </a:rPr>
              <a:t>		Número de vacunas por hora/enfermera</a:t>
            </a: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8198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7">
                                            <p:txEl>
                                              <p:pRg st="1" end="1"/>
                                            </p:txEl>
                                          </p:spTgt>
                                        </p:tgtEl>
                                        <p:attrNameLst>
                                          <p:attrName>style.visibility</p:attrName>
                                        </p:attrNameLst>
                                      </p:cBhvr>
                                      <p:to>
                                        <p:strVal val="visible"/>
                                      </p:to>
                                    </p:set>
                                    <p:anim to="" calcmode="lin" valueType="num">
                                      <p:cBhvr>
                                        <p:cTn id="12" dur="1" fill="hold"/>
                                        <p:tgtEl>
                                          <p:spTgt spid="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7">
                                            <p:txEl>
                                              <p:pRg st="2" end="2"/>
                                            </p:txEl>
                                          </p:spTgt>
                                        </p:tgtEl>
                                        <p:attrNameLst>
                                          <p:attrName>style.visibility</p:attrName>
                                        </p:attrNameLst>
                                      </p:cBhvr>
                                      <p:to>
                                        <p:strVal val="visible"/>
                                      </p:to>
                                    </p:set>
                                    <p:anim to="" calcmode="lin" valueType="num">
                                      <p:cBhvr>
                                        <p:cTn id="17" dur="1" fill="hold"/>
                                        <p:tgtEl>
                                          <p:spTgt spid="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7">
                                            <p:txEl>
                                              <p:pRg st="3" end="3"/>
                                            </p:txEl>
                                          </p:spTgt>
                                        </p:tgtEl>
                                        <p:attrNameLst>
                                          <p:attrName>style.visibility</p:attrName>
                                        </p:attrNameLst>
                                      </p:cBhvr>
                                      <p:to>
                                        <p:strVal val="visible"/>
                                      </p:to>
                                    </p:set>
                                    <p:anim to="" calcmode="lin" valueType="num">
                                      <p:cBhvr>
                                        <p:cTn id="22" dur="1" fill="hold"/>
                                        <p:tgtEl>
                                          <p:spTgt spid="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7">
                                            <p:txEl>
                                              <p:pRg st="4" end="4"/>
                                            </p:txEl>
                                          </p:spTgt>
                                        </p:tgtEl>
                                        <p:attrNameLst>
                                          <p:attrName>style.visibility</p:attrName>
                                        </p:attrNameLst>
                                      </p:cBhvr>
                                      <p:to>
                                        <p:strVal val="visible"/>
                                      </p:to>
                                    </p:set>
                                    <p:anim to="" calcmode="lin" valueType="num">
                                      <p:cBhvr>
                                        <p:cTn id="27" dur="1" fill="hold"/>
                                        <p:tgtEl>
                                          <p:spTgt spid="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7">
                                            <p:txEl>
                                              <p:pRg st="5" end="5"/>
                                            </p:txEl>
                                          </p:spTgt>
                                        </p:tgtEl>
                                        <p:attrNameLst>
                                          <p:attrName>style.visibility</p:attrName>
                                        </p:attrNameLst>
                                      </p:cBhvr>
                                      <p:to>
                                        <p:strVal val="visible"/>
                                      </p:to>
                                    </p:set>
                                    <p:anim to="" calcmode="lin" valueType="num">
                                      <p:cBhvr>
                                        <p:cTn id="32" dur="1" fill="hold"/>
                                        <p:tgtEl>
                                          <p:spTgt spid="7">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7">
                                            <p:txEl>
                                              <p:pRg st="6" end="6"/>
                                            </p:txEl>
                                          </p:spTgt>
                                        </p:tgtEl>
                                        <p:attrNameLst>
                                          <p:attrName>style.visibility</p:attrName>
                                        </p:attrNameLst>
                                      </p:cBhvr>
                                      <p:to>
                                        <p:strVal val="visible"/>
                                      </p:to>
                                    </p:set>
                                    <p:anim to="" calcmode="lin" valueType="num">
                                      <p:cBhvr>
                                        <p:cTn id="37" dur="1" fill="hold"/>
                                        <p:tgtEl>
                                          <p:spTgt spid="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a:xfrm>
            <a:off x="1192655" y="1257300"/>
            <a:ext cx="5995223" cy="3899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2"/>
                </a:solidFill>
                <a:latin typeface="Comic Sans MS" panose="030F0702030302020204" pitchFamily="66" charset="0"/>
              </a:rPr>
              <a:t>INDICADORES CALIDAD DE VIDA</a:t>
            </a:r>
          </a:p>
        </p:txBody>
      </p:sp>
      <p:sp>
        <p:nvSpPr>
          <p:cNvPr id="7" name="Rectangle 7"/>
          <p:cNvSpPr txBox="1">
            <a:spLocks noChangeArrowheads="1"/>
          </p:cNvSpPr>
          <p:nvPr/>
        </p:nvSpPr>
        <p:spPr>
          <a:xfrm>
            <a:off x="1102489" y="1975085"/>
            <a:ext cx="7066345" cy="3086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dirty="0">
                <a:solidFill>
                  <a:schemeClr val="accent1">
                    <a:lumMod val="75000"/>
                  </a:schemeClr>
                </a:solidFill>
                <a:latin typeface="Comic Sans MS" panose="030F0702030302020204" pitchFamily="66" charset="0"/>
              </a:rPr>
              <a:t>Esperanza de vida al nacer </a:t>
            </a:r>
            <a:r>
              <a:rPr lang="es-ES" sz="1800" b="1" dirty="0">
                <a:latin typeface="Comic Sans MS" panose="030F0702030302020204" pitchFamily="66" charset="0"/>
              </a:rPr>
              <a:t>:</a:t>
            </a:r>
            <a:r>
              <a:rPr lang="es-ES" sz="1800" b="1" dirty="0">
                <a:latin typeface="Comic Sans MS" panose="030F0702030302020204" pitchFamily="66" charset="0"/>
                <a:cs typeface="Arial" panose="020B0604020202020204" pitchFamily="34" charset="0"/>
              </a:rPr>
              <a:t>La esperanza de vida al nacer, o vida media, representa el promedio de años que viviría una persona en un lugar determinado.</a:t>
            </a:r>
          </a:p>
          <a:p>
            <a:endParaRPr lang="es-ES" sz="1800" b="1" dirty="0">
              <a:latin typeface="Comic Sans MS" panose="030F0702030302020204" pitchFamily="66" charset="0"/>
              <a:cs typeface="Arial" panose="020B0604020202020204" pitchFamily="34" charset="0"/>
            </a:endParaRPr>
          </a:p>
          <a:p>
            <a:pPr>
              <a:buFontTx/>
              <a:buNone/>
            </a:pPr>
            <a:r>
              <a:rPr lang="es-ES" sz="1800" b="1" dirty="0">
                <a:latin typeface="Comic Sans MS" panose="030F0702030302020204" pitchFamily="66" charset="0"/>
              </a:rPr>
              <a:t>	En Venezuela para el 2006 era de 73 años para ambos sexos.</a:t>
            </a:r>
          </a:p>
          <a:p>
            <a:pPr>
              <a:buFontTx/>
              <a:buNone/>
            </a:pPr>
            <a:endParaRPr lang="es-ES" sz="1800" b="1" dirty="0">
              <a:latin typeface="Comic Sans MS" panose="030F0702030302020204" pitchFamily="66" charset="0"/>
            </a:endParaRPr>
          </a:p>
          <a:p>
            <a:pPr>
              <a:buFontTx/>
              <a:buNone/>
            </a:pPr>
            <a:r>
              <a:rPr lang="es-ES" sz="1800" b="1" dirty="0">
                <a:latin typeface="Comic Sans MS" panose="030F0702030302020204" pitchFamily="66" charset="0"/>
              </a:rPr>
              <a:t>	Masculino 71 años</a:t>
            </a:r>
          </a:p>
          <a:p>
            <a:pPr>
              <a:buFontTx/>
              <a:buNone/>
            </a:pPr>
            <a:r>
              <a:rPr lang="es-ES" sz="1800" b="1" dirty="0">
                <a:latin typeface="Comic Sans MS" panose="030F0702030302020204" pitchFamily="66" charset="0"/>
              </a:rPr>
              <a:t>	Femenino 77 años</a:t>
            </a: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4945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7">
                                            <p:txEl>
                                              <p:pRg st="2" end="2"/>
                                            </p:txEl>
                                          </p:spTgt>
                                        </p:tgtEl>
                                        <p:attrNameLst>
                                          <p:attrName>style.visibility</p:attrName>
                                        </p:attrNameLst>
                                      </p:cBhvr>
                                      <p:to>
                                        <p:strVal val="visible"/>
                                      </p:to>
                                    </p:set>
                                    <p:anim to="" calcmode="lin" valueType="num">
                                      <p:cBhvr>
                                        <p:cTn id="12" dur="1" fill="hold"/>
                                        <p:tgtEl>
                                          <p:spTgt spid="7">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7">
                                            <p:txEl>
                                              <p:pRg st="4" end="4"/>
                                            </p:txEl>
                                          </p:spTgt>
                                        </p:tgtEl>
                                        <p:attrNameLst>
                                          <p:attrName>style.visibility</p:attrName>
                                        </p:attrNameLst>
                                      </p:cBhvr>
                                      <p:to>
                                        <p:strVal val="visible"/>
                                      </p:to>
                                    </p:set>
                                    <p:anim to="" calcmode="lin" valueType="num">
                                      <p:cBhvr>
                                        <p:cTn id="17" dur="1" fill="hold"/>
                                        <p:tgtEl>
                                          <p:spTgt spid="7">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7">
                                            <p:txEl>
                                              <p:pRg st="5" end="5"/>
                                            </p:txEl>
                                          </p:spTgt>
                                        </p:tgtEl>
                                        <p:attrNameLst>
                                          <p:attrName>style.visibility</p:attrName>
                                        </p:attrNameLst>
                                      </p:cBhvr>
                                      <p:to>
                                        <p:strVal val="visible"/>
                                      </p:to>
                                    </p:set>
                                    <p:anim to="" calcmode="lin" valueType="num">
                                      <p:cBhvr>
                                        <p:cTn id="22" dur="1" fill="hold"/>
                                        <p:tgtEl>
                                          <p:spTgt spid="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a:xfrm>
            <a:off x="795748" y="1331420"/>
            <a:ext cx="5829300" cy="5415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2"/>
                </a:solidFill>
                <a:latin typeface="Comic Sans MS" panose="030F0702030302020204" pitchFamily="66" charset="0"/>
              </a:rPr>
              <a:t>INDICADORES CALIDAD DE VIDA</a:t>
            </a:r>
          </a:p>
        </p:txBody>
      </p:sp>
      <p:sp>
        <p:nvSpPr>
          <p:cNvPr id="7" name="Rectangle 7"/>
          <p:cNvSpPr txBox="1">
            <a:spLocks noChangeArrowheads="1"/>
          </p:cNvSpPr>
          <p:nvPr/>
        </p:nvSpPr>
        <p:spPr>
          <a:xfrm>
            <a:off x="1655168" y="2056346"/>
            <a:ext cx="6562703" cy="21083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dirty="0">
                <a:solidFill>
                  <a:schemeClr val="accent1">
                    <a:lumMod val="75000"/>
                  </a:schemeClr>
                </a:solidFill>
                <a:latin typeface="Comic Sans MS" panose="030F0702030302020204" pitchFamily="66" charset="0"/>
              </a:rPr>
              <a:t>Esperanza de Vida Ajustada por Discapacidad.(EVAD): </a:t>
            </a:r>
            <a:r>
              <a:rPr lang="es-ES" sz="1800" dirty="0">
                <a:latin typeface="Comic Sans MS" panose="030F0702030302020204" pitchFamily="66" charset="0"/>
              </a:rPr>
              <a:t>Cantidad de vida saludable que un individuo promedio puede esperar vivir.</a:t>
            </a:r>
          </a:p>
          <a:p>
            <a:endParaRPr lang="es-ES" sz="1800" dirty="0">
              <a:latin typeface="Comic Sans MS" panose="030F0702030302020204" pitchFamily="66" charset="0"/>
            </a:endParaRPr>
          </a:p>
          <a:p>
            <a:r>
              <a:rPr lang="es-ES" sz="1800" b="1" dirty="0">
                <a:solidFill>
                  <a:schemeClr val="accent1">
                    <a:lumMod val="75000"/>
                  </a:schemeClr>
                </a:solidFill>
                <a:latin typeface="Comic Sans MS" panose="030F0702030302020204" pitchFamily="66" charset="0"/>
              </a:rPr>
              <a:t>Años de Vida Ajustada por discapacidad.(AVAD):</a:t>
            </a:r>
            <a:r>
              <a:rPr lang="es-ES" sz="1800" dirty="0">
                <a:latin typeface="Comic Sans MS" panose="030F0702030302020204" pitchFamily="66" charset="0"/>
              </a:rPr>
              <a:t>Años de vida perdidos de un individuo por vivir con una calidad de inferior a la optima.</a:t>
            </a:r>
          </a:p>
          <a:p>
            <a:endParaRPr lang="es-ES" sz="2100" b="1" dirty="0">
              <a:solidFill>
                <a:schemeClr val="accent1">
                  <a:lumMod val="75000"/>
                </a:schemeClr>
              </a:solidFill>
            </a:endParaRPr>
          </a:p>
          <a:p>
            <a:pPr lvl="8"/>
            <a:endParaRPr lang="es-ES" sz="1350" b="1" dirty="0">
              <a:solidFill>
                <a:schemeClr val="accent1">
                  <a:lumMod val="75000"/>
                </a:schemeClr>
              </a:solidFill>
            </a:endParaRPr>
          </a:p>
          <a:p>
            <a:endParaRPr lang="es-ES" sz="2100" b="1" dirty="0">
              <a:solidFill>
                <a:schemeClr val="accent1">
                  <a:lumMod val="75000"/>
                </a:schemeClr>
              </a:solidFill>
            </a:endParaRP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4819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7">
                                            <p:txEl>
                                              <p:pRg st="2" end="2"/>
                                            </p:txEl>
                                          </p:spTgt>
                                        </p:tgtEl>
                                        <p:attrNameLst>
                                          <p:attrName>style.visibility</p:attrName>
                                        </p:attrNameLst>
                                      </p:cBhvr>
                                      <p:to>
                                        <p:strVal val="visible"/>
                                      </p:to>
                                    </p:set>
                                    <p:anim to="" calcmode="lin" valueType="num">
                                      <p:cBhvr>
                                        <p:cTn id="12" dur="1" fill="hold"/>
                                        <p:tgtEl>
                                          <p:spTgt spid="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05332" y="1059807"/>
            <a:ext cx="6085070" cy="5471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2"/>
                </a:solidFill>
                <a:latin typeface="Comic Sans MS" panose="030F0702030302020204" pitchFamily="66" charset="0"/>
              </a:rPr>
              <a:t>INDICADORES SOCIOECONÓMICOS.</a:t>
            </a:r>
          </a:p>
        </p:txBody>
      </p:sp>
      <p:sp>
        <p:nvSpPr>
          <p:cNvPr id="7" name="Rectangle 3"/>
          <p:cNvSpPr txBox="1">
            <a:spLocks noChangeArrowheads="1"/>
          </p:cNvSpPr>
          <p:nvPr/>
        </p:nvSpPr>
        <p:spPr>
          <a:xfrm>
            <a:off x="1388464" y="1857843"/>
            <a:ext cx="6931077" cy="36697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dirty="0">
                <a:solidFill>
                  <a:schemeClr val="accent1">
                    <a:lumMod val="75000"/>
                  </a:schemeClr>
                </a:solidFill>
                <a:latin typeface="Comic Sans MS" panose="030F0702030302020204" pitchFamily="66" charset="0"/>
              </a:rPr>
              <a:t>Línea de pobreza</a:t>
            </a:r>
            <a:r>
              <a:rPr lang="es-ES" sz="1800" b="1" dirty="0">
                <a:latin typeface="Comic Sans MS" panose="030F0702030302020204" pitchFamily="66" charset="0"/>
              </a:rPr>
              <a:t>: Es un indicador coyuntural, basado en la medición del ingreso, la cual es una variable que puede cambiar muy rápidamente.</a:t>
            </a:r>
          </a:p>
          <a:p>
            <a:endParaRPr lang="es-ES" sz="1800" b="1" dirty="0">
              <a:latin typeface="Comic Sans MS" panose="030F0702030302020204" pitchFamily="66" charset="0"/>
            </a:endParaRPr>
          </a:p>
          <a:p>
            <a:pPr>
              <a:buFontTx/>
              <a:buNone/>
            </a:pPr>
            <a:r>
              <a:rPr lang="es-ES" sz="1800" b="1" dirty="0">
                <a:latin typeface="Comic Sans MS" panose="030F0702030302020204" pitchFamily="66" charset="0"/>
              </a:rPr>
              <a:t>	Mide el poder adquisitivo con respecto a la canasta básica y la canasta alimentaría.</a:t>
            </a:r>
          </a:p>
          <a:p>
            <a:pPr>
              <a:buFontTx/>
              <a:buNone/>
            </a:pPr>
            <a:endParaRPr lang="es-ES" sz="1800" b="1" dirty="0">
              <a:latin typeface="Comic Sans MS" panose="030F0702030302020204" pitchFamily="66" charset="0"/>
            </a:endParaRPr>
          </a:p>
          <a:p>
            <a:pPr>
              <a:buFontTx/>
              <a:buNone/>
            </a:pPr>
            <a:r>
              <a:rPr lang="es-ES" sz="1800" b="1" dirty="0">
                <a:latin typeface="Comic Sans MS" panose="030F0702030302020204" pitchFamily="66" charset="0"/>
              </a:rPr>
              <a:t>	</a:t>
            </a:r>
            <a:r>
              <a:rPr lang="es-ES" sz="1800" b="1" dirty="0">
                <a:solidFill>
                  <a:schemeClr val="accent1">
                    <a:lumMod val="75000"/>
                  </a:schemeClr>
                </a:solidFill>
                <a:latin typeface="Comic Sans MS" panose="030F0702030302020204" pitchFamily="66" charset="0"/>
              </a:rPr>
              <a:t>Pobreza:</a:t>
            </a:r>
            <a:r>
              <a:rPr lang="es-ES" sz="1800" b="1" dirty="0">
                <a:latin typeface="Comic Sans MS" panose="030F0702030302020204" pitchFamily="66" charset="0"/>
              </a:rPr>
              <a:t> el ingreso per-cápita de la familia no cubre la canasta básica.</a:t>
            </a:r>
          </a:p>
          <a:p>
            <a:pPr>
              <a:buFontTx/>
              <a:buNone/>
            </a:pPr>
            <a:endParaRPr lang="es-ES" sz="1800" b="1" dirty="0">
              <a:latin typeface="Comic Sans MS" panose="030F0702030302020204" pitchFamily="66" charset="0"/>
            </a:endParaRPr>
          </a:p>
          <a:p>
            <a:pPr>
              <a:buFontTx/>
              <a:buNone/>
            </a:pPr>
            <a:r>
              <a:rPr lang="es-ES" sz="1800" b="1" dirty="0">
                <a:latin typeface="Comic Sans MS" panose="030F0702030302020204" pitchFamily="66" charset="0"/>
              </a:rPr>
              <a:t>	</a:t>
            </a:r>
            <a:r>
              <a:rPr lang="es-ES" sz="1800" b="1" dirty="0">
                <a:solidFill>
                  <a:schemeClr val="accent1">
                    <a:lumMod val="75000"/>
                  </a:schemeClr>
                </a:solidFill>
                <a:latin typeface="Comic Sans MS" panose="030F0702030302020204" pitchFamily="66" charset="0"/>
              </a:rPr>
              <a:t>Pobreza extrema:  </a:t>
            </a:r>
            <a:r>
              <a:rPr lang="es-ES" sz="1800" b="1" dirty="0">
                <a:latin typeface="Comic Sans MS" panose="030F0702030302020204" pitchFamily="66" charset="0"/>
              </a:rPr>
              <a:t>El ingreso per-cápita de la familia no cubre la canasta alimentaría.</a:t>
            </a:r>
          </a:p>
          <a:p>
            <a:pPr>
              <a:buFontTx/>
              <a:buNone/>
            </a:pPr>
            <a:endParaRPr lang="es-ES" sz="2100" b="1" dirty="0"/>
          </a:p>
          <a:p>
            <a:pPr>
              <a:buFontTx/>
              <a:buNone/>
            </a:pPr>
            <a:endParaRPr lang="es-ES" sz="2100" dirty="0"/>
          </a:p>
          <a:p>
            <a:pPr>
              <a:buFontTx/>
              <a:buNone/>
            </a:pPr>
            <a:endParaRPr lang="es-ES" sz="2100" dirty="0"/>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178367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68900" y="1193604"/>
            <a:ext cx="5829300" cy="5317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2"/>
                </a:solidFill>
                <a:latin typeface="Comic Sans MS" panose="030F0702030302020204" pitchFamily="66" charset="0"/>
              </a:rPr>
              <a:t>INDICADORE SOCIOECONOMICOS</a:t>
            </a:r>
            <a:r>
              <a:rPr lang="es-ES" sz="3300" b="1" dirty="0">
                <a:solidFill>
                  <a:schemeClr val="accent2"/>
                </a:solidFill>
              </a:rPr>
              <a:t>.</a:t>
            </a:r>
          </a:p>
        </p:txBody>
      </p:sp>
      <p:sp>
        <p:nvSpPr>
          <p:cNvPr id="7" name="Rectangle 3"/>
          <p:cNvSpPr txBox="1">
            <a:spLocks noChangeArrowheads="1"/>
          </p:cNvSpPr>
          <p:nvPr/>
        </p:nvSpPr>
        <p:spPr>
          <a:xfrm>
            <a:off x="1579945" y="1916133"/>
            <a:ext cx="6606251" cy="3498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dirty="0">
                <a:solidFill>
                  <a:schemeClr val="accent1">
                    <a:lumMod val="75000"/>
                  </a:schemeClr>
                </a:solidFill>
                <a:latin typeface="Comic Sans MS" panose="030F0702030302020204" pitchFamily="66" charset="0"/>
              </a:rPr>
              <a:t>Índice Estadal de Condiciones de Vida:</a:t>
            </a:r>
          </a:p>
          <a:p>
            <a:endParaRPr lang="es-ES" sz="1800" b="1" dirty="0">
              <a:solidFill>
                <a:schemeClr val="accent1">
                  <a:lumMod val="75000"/>
                </a:schemeClr>
              </a:solidFill>
              <a:latin typeface="Comic Sans MS" panose="030F0702030302020204" pitchFamily="66" charset="0"/>
            </a:endParaRPr>
          </a:p>
          <a:p>
            <a:pPr>
              <a:buFontTx/>
              <a:buNone/>
            </a:pPr>
            <a:r>
              <a:rPr lang="es-ES" sz="1800" dirty="0">
                <a:latin typeface="Comic Sans MS" panose="030F0702030302020204" pitchFamily="66" charset="0"/>
              </a:rPr>
              <a:t>	1-Salud:</a:t>
            </a:r>
          </a:p>
          <a:p>
            <a:pPr>
              <a:buFontTx/>
              <a:buNone/>
            </a:pPr>
            <a:r>
              <a:rPr lang="es-ES" sz="1800" dirty="0">
                <a:latin typeface="Comic Sans MS" panose="030F0702030302020204" pitchFamily="66" charset="0"/>
              </a:rPr>
              <a:t>		Tasa de supervivencia infantil.</a:t>
            </a:r>
          </a:p>
          <a:p>
            <a:pPr>
              <a:buFontTx/>
              <a:buNone/>
            </a:pPr>
            <a:r>
              <a:rPr lang="es-ES" sz="1800" dirty="0">
                <a:latin typeface="Comic Sans MS" panose="030F0702030302020204" pitchFamily="66" charset="0"/>
              </a:rPr>
              <a:t>			% de acceso al servicio de agua por acueducto.</a:t>
            </a:r>
          </a:p>
          <a:p>
            <a:pPr>
              <a:buFontTx/>
              <a:buNone/>
            </a:pPr>
            <a:r>
              <a:rPr lang="es-ES" sz="1800" dirty="0">
                <a:latin typeface="Comic Sans MS" panose="030F0702030302020204" pitchFamily="66" charset="0"/>
              </a:rPr>
              <a:t>			% de acceso al servicio de cloacas.</a:t>
            </a:r>
          </a:p>
          <a:p>
            <a:pPr>
              <a:buFontTx/>
              <a:buNone/>
            </a:pPr>
            <a:r>
              <a:rPr lang="es-ES" sz="1800" dirty="0">
                <a:latin typeface="Comic Sans MS" panose="030F0702030302020204" pitchFamily="66" charset="0"/>
              </a:rPr>
              <a:t>	2-Logro Educativo:</a:t>
            </a:r>
          </a:p>
          <a:p>
            <a:pPr>
              <a:buFontTx/>
              <a:buNone/>
            </a:pPr>
            <a:r>
              <a:rPr lang="es-ES" sz="1800" dirty="0">
                <a:latin typeface="Comic Sans MS" panose="030F0702030302020204" pitchFamily="66" charset="0"/>
              </a:rPr>
              <a:t>		Tasa de escolaridad</a:t>
            </a:r>
          </a:p>
          <a:p>
            <a:pPr>
              <a:buFontTx/>
              <a:buNone/>
            </a:pPr>
            <a:r>
              <a:rPr lang="es-ES" sz="1800" dirty="0">
                <a:latin typeface="Comic Sans MS" panose="030F0702030302020204" pitchFamily="66" charset="0"/>
              </a:rPr>
              <a:t>	3-Línea de Pobreza-%</a:t>
            </a:r>
          </a:p>
          <a:p>
            <a:pPr>
              <a:buFontTx/>
              <a:buNone/>
            </a:pPr>
            <a:r>
              <a:rPr lang="es-ES" sz="1800" dirty="0">
                <a:latin typeface="Comic Sans MS" panose="030F0702030302020204" pitchFamily="66" charset="0"/>
              </a:rPr>
              <a:t>	4-Tasa de Ocupación</a:t>
            </a:r>
          </a:p>
          <a:p>
            <a:pPr>
              <a:buFontTx/>
              <a:buNone/>
            </a:pPr>
            <a:endParaRPr lang="es-ES" sz="2100" b="1" dirty="0"/>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1124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7">
                                            <p:txEl>
                                              <p:pRg st="2" end="2"/>
                                            </p:txEl>
                                          </p:spTgt>
                                        </p:tgtEl>
                                        <p:attrNameLst>
                                          <p:attrName>style.visibility</p:attrName>
                                        </p:attrNameLst>
                                      </p:cBhvr>
                                      <p:to>
                                        <p:strVal val="visible"/>
                                      </p:to>
                                    </p:set>
                                    <p:anim to="" calcmode="lin" valueType="num">
                                      <p:cBhvr>
                                        <p:cTn id="12" dur="1" fill="hold"/>
                                        <p:tgtEl>
                                          <p:spTgt spid="7">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7">
                                            <p:txEl>
                                              <p:pRg st="3" end="3"/>
                                            </p:txEl>
                                          </p:spTgt>
                                        </p:tgtEl>
                                        <p:attrNameLst>
                                          <p:attrName>style.visibility</p:attrName>
                                        </p:attrNameLst>
                                      </p:cBhvr>
                                      <p:to>
                                        <p:strVal val="visible"/>
                                      </p:to>
                                    </p:set>
                                    <p:anim to="" calcmode="lin" valueType="num">
                                      <p:cBhvr>
                                        <p:cTn id="17" dur="1" fill="hold"/>
                                        <p:tgtEl>
                                          <p:spTgt spid="7">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7">
                                            <p:txEl>
                                              <p:pRg st="4" end="4"/>
                                            </p:txEl>
                                          </p:spTgt>
                                        </p:tgtEl>
                                        <p:attrNameLst>
                                          <p:attrName>style.visibility</p:attrName>
                                        </p:attrNameLst>
                                      </p:cBhvr>
                                      <p:to>
                                        <p:strVal val="visible"/>
                                      </p:to>
                                    </p:set>
                                    <p:anim to="" calcmode="lin" valueType="num">
                                      <p:cBhvr>
                                        <p:cTn id="22" dur="1" fill="hold"/>
                                        <p:tgtEl>
                                          <p:spTgt spid="7">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7">
                                            <p:txEl>
                                              <p:pRg st="5" end="5"/>
                                            </p:txEl>
                                          </p:spTgt>
                                        </p:tgtEl>
                                        <p:attrNameLst>
                                          <p:attrName>style.visibility</p:attrName>
                                        </p:attrNameLst>
                                      </p:cBhvr>
                                      <p:to>
                                        <p:strVal val="visible"/>
                                      </p:to>
                                    </p:set>
                                    <p:anim to="" calcmode="lin" valueType="num">
                                      <p:cBhvr>
                                        <p:cTn id="27" dur="1" fill="hold"/>
                                        <p:tgtEl>
                                          <p:spTgt spid="7">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7">
                                            <p:txEl>
                                              <p:pRg st="6" end="6"/>
                                            </p:txEl>
                                          </p:spTgt>
                                        </p:tgtEl>
                                        <p:attrNameLst>
                                          <p:attrName>style.visibility</p:attrName>
                                        </p:attrNameLst>
                                      </p:cBhvr>
                                      <p:to>
                                        <p:strVal val="visible"/>
                                      </p:to>
                                    </p:set>
                                    <p:anim to="" calcmode="lin" valueType="num">
                                      <p:cBhvr>
                                        <p:cTn id="32" dur="1" fill="hold"/>
                                        <p:tgtEl>
                                          <p:spTgt spid="7">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7">
                                            <p:txEl>
                                              <p:pRg st="7" end="7"/>
                                            </p:txEl>
                                          </p:spTgt>
                                        </p:tgtEl>
                                        <p:attrNameLst>
                                          <p:attrName>style.visibility</p:attrName>
                                        </p:attrNameLst>
                                      </p:cBhvr>
                                      <p:to>
                                        <p:strVal val="visible"/>
                                      </p:to>
                                    </p:set>
                                    <p:anim to="" calcmode="lin" valueType="num">
                                      <p:cBhvr>
                                        <p:cTn id="37" dur="1" fill="hold"/>
                                        <p:tgtEl>
                                          <p:spTgt spid="7">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7">
                                            <p:txEl>
                                              <p:pRg st="8" end="8"/>
                                            </p:txEl>
                                          </p:spTgt>
                                        </p:tgtEl>
                                        <p:attrNameLst>
                                          <p:attrName>style.visibility</p:attrName>
                                        </p:attrNameLst>
                                      </p:cBhvr>
                                      <p:to>
                                        <p:strVal val="visible"/>
                                      </p:to>
                                    </p:set>
                                    <p:anim to="" calcmode="lin" valueType="num">
                                      <p:cBhvr>
                                        <p:cTn id="42" dur="1" fill="hold"/>
                                        <p:tgtEl>
                                          <p:spTgt spid="7">
                                            <p:txEl>
                                              <p:pRg st="8" end="8"/>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7">
                                            <p:txEl>
                                              <p:pRg st="9" end="9"/>
                                            </p:txEl>
                                          </p:spTgt>
                                        </p:tgtEl>
                                        <p:attrNameLst>
                                          <p:attrName>style.visibility</p:attrName>
                                        </p:attrNameLst>
                                      </p:cBhvr>
                                      <p:to>
                                        <p:strVal val="visible"/>
                                      </p:to>
                                    </p:set>
                                    <p:anim to="" calcmode="lin" valueType="num">
                                      <p:cBhvr>
                                        <p:cTn id="47" dur="1" fill="hold"/>
                                        <p:tgtEl>
                                          <p:spTgt spid="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48799" y="1007662"/>
            <a:ext cx="6273384" cy="3704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dirty="0">
                <a:solidFill>
                  <a:schemeClr val="accent2"/>
                </a:solidFill>
                <a:latin typeface="Comic Sans MS" panose="030F0702030302020204" pitchFamily="66" charset="0"/>
              </a:rPr>
              <a:t>INDICADORES SOCIOECONÓMICOS</a:t>
            </a:r>
            <a:r>
              <a:rPr lang="es-ES" sz="2400" dirty="0">
                <a:latin typeface="Comic Sans MS" panose="030F0702030302020204" pitchFamily="66" charset="0"/>
              </a:rPr>
              <a:t>.</a:t>
            </a:r>
          </a:p>
        </p:txBody>
      </p:sp>
      <p:sp>
        <p:nvSpPr>
          <p:cNvPr id="7" name="Rectangle 3"/>
          <p:cNvSpPr txBox="1">
            <a:spLocks noChangeArrowheads="1"/>
          </p:cNvSpPr>
          <p:nvPr/>
        </p:nvSpPr>
        <p:spPr>
          <a:xfrm>
            <a:off x="1521917" y="1621700"/>
            <a:ext cx="6620873" cy="4056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dirty="0">
                <a:solidFill>
                  <a:schemeClr val="accent1">
                    <a:lumMod val="75000"/>
                  </a:schemeClr>
                </a:solidFill>
                <a:latin typeface="Comic Sans MS" panose="030F0702030302020204" pitchFamily="66" charset="0"/>
              </a:rPr>
              <a:t>Índice de Desarrollo Humano.(IDH):</a:t>
            </a:r>
          </a:p>
          <a:p>
            <a:pPr marL="0" indent="0" algn="just">
              <a:buNone/>
            </a:pPr>
            <a:r>
              <a:rPr lang="es-ES" sz="1800" b="1" dirty="0">
                <a:solidFill>
                  <a:schemeClr val="accent1">
                    <a:lumMod val="75000"/>
                  </a:schemeClr>
                </a:solidFill>
                <a:latin typeface="Comic Sans MS" panose="030F0702030302020204" pitchFamily="66" charset="0"/>
              </a:rPr>
              <a:t>	</a:t>
            </a:r>
            <a:r>
              <a:rPr lang="es-ES" sz="1800" dirty="0">
                <a:latin typeface="Comic Sans MS" panose="030F0702030302020204" pitchFamily="66" charset="0"/>
              </a:rPr>
              <a:t>Propuesto por el PNUD a comienzo de los noventa. Pretende medir el  grado promedio de 	desarrollo en cuanto a las capacidades humanas 	básicas. Considera tres variables y cuatro indicadores.</a:t>
            </a:r>
          </a:p>
          <a:p>
            <a:pPr marL="0" indent="0" algn="just">
              <a:buNone/>
            </a:pPr>
            <a:endParaRPr lang="es-ES" sz="1800" dirty="0">
              <a:latin typeface="Comic Sans MS" panose="030F0702030302020204" pitchFamily="66" charset="0"/>
            </a:endParaRPr>
          </a:p>
          <a:p>
            <a:pPr>
              <a:buFontTx/>
              <a:buNone/>
            </a:pPr>
            <a:r>
              <a:rPr lang="es-ES" sz="1800" b="1" dirty="0">
                <a:latin typeface="Comic Sans MS" panose="030F0702030302020204" pitchFamily="66" charset="0"/>
              </a:rPr>
              <a:t>		1-Salud: </a:t>
            </a:r>
            <a:r>
              <a:rPr lang="es-ES" sz="1800" dirty="0">
                <a:latin typeface="Comic Sans MS" panose="030F0702030302020204" pitchFamily="66" charset="0"/>
              </a:rPr>
              <a:t>Esperanza de vida al nacer.</a:t>
            </a:r>
          </a:p>
          <a:p>
            <a:pPr>
              <a:buFontTx/>
              <a:buNone/>
            </a:pPr>
            <a:r>
              <a:rPr lang="es-ES" sz="1800" b="1" dirty="0">
                <a:latin typeface="Comic Sans MS" panose="030F0702030302020204" pitchFamily="66" charset="0"/>
              </a:rPr>
              <a:t>		2-Educación: </a:t>
            </a:r>
            <a:r>
              <a:rPr lang="es-ES" sz="1800" dirty="0">
                <a:latin typeface="Comic Sans MS" panose="030F0702030302020204" pitchFamily="66" charset="0"/>
              </a:rPr>
              <a:t>Tasa de escolaridad y alfabetismo.</a:t>
            </a:r>
          </a:p>
          <a:p>
            <a:pPr>
              <a:buFontTx/>
              <a:buNone/>
            </a:pPr>
            <a:r>
              <a:rPr lang="es-ES" sz="1800" b="1" dirty="0">
                <a:latin typeface="Comic Sans MS" panose="030F0702030302020204" pitchFamily="66" charset="0"/>
              </a:rPr>
              <a:t>		3-Ingreso: </a:t>
            </a:r>
            <a:r>
              <a:rPr lang="es-ES" sz="1800" dirty="0">
                <a:latin typeface="Comic Sans MS" panose="030F0702030302020204" pitchFamily="66" charset="0"/>
              </a:rPr>
              <a:t>PIB per-</a:t>
            </a:r>
            <a:r>
              <a:rPr lang="es-ES" sz="1800" dirty="0" err="1">
                <a:latin typeface="Comic Sans MS" panose="030F0702030302020204" pitchFamily="66" charset="0"/>
              </a:rPr>
              <a:t>capita</a:t>
            </a:r>
            <a:endParaRPr lang="es-ES" sz="1800" dirty="0">
              <a:latin typeface="Comic Sans MS" panose="030F0702030302020204" pitchFamily="66" charset="0"/>
            </a:endParaRPr>
          </a:p>
          <a:p>
            <a:pPr>
              <a:buFontTx/>
              <a:buNone/>
            </a:pPr>
            <a:endParaRPr lang="es-ES" sz="1800" dirty="0">
              <a:latin typeface="Comic Sans MS" panose="030F0702030302020204" pitchFamily="66" charset="0"/>
            </a:endParaRPr>
          </a:p>
          <a:p>
            <a:pPr>
              <a:buFontTx/>
              <a:buNone/>
            </a:pPr>
            <a:r>
              <a:rPr lang="es-ES" sz="1800" dirty="0">
                <a:latin typeface="Comic Sans MS" panose="030F0702030302020204" pitchFamily="66" charset="0"/>
              </a:rPr>
              <a:t>Desarrollo alto: 0,8 - 1,0</a:t>
            </a:r>
          </a:p>
          <a:p>
            <a:pPr>
              <a:buFontTx/>
              <a:buNone/>
            </a:pPr>
            <a:r>
              <a:rPr lang="es-ES" sz="1800" dirty="0">
                <a:latin typeface="Comic Sans MS" panose="030F0702030302020204" pitchFamily="66" charset="0"/>
              </a:rPr>
              <a:t>Desarrollo medio: 0,5 - 0,79</a:t>
            </a:r>
          </a:p>
          <a:p>
            <a:pPr>
              <a:buFontTx/>
              <a:buNone/>
            </a:pPr>
            <a:r>
              <a:rPr lang="es-ES" sz="1800" dirty="0">
                <a:latin typeface="Comic Sans MS" panose="030F0702030302020204" pitchFamily="66" charset="0"/>
              </a:rPr>
              <a:t>Desarrollo bajo: 0 - 0,49</a:t>
            </a:r>
          </a:p>
          <a:p>
            <a:pPr>
              <a:buFontTx/>
              <a:buNone/>
            </a:pPr>
            <a:endParaRPr lang="es-ES" sz="2100" dirty="0"/>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877499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87813" y="993858"/>
            <a:ext cx="6084133" cy="4450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2"/>
                </a:solidFill>
                <a:latin typeface="Comic Sans MS" panose="030F0702030302020204" pitchFamily="66" charset="0"/>
              </a:rPr>
              <a:t>INDICADORES SOCIOECONÓMICOS</a:t>
            </a:r>
            <a:r>
              <a:rPr lang="es-ES" sz="3300" b="1" dirty="0">
                <a:solidFill>
                  <a:schemeClr val="accent2"/>
                </a:solidFill>
              </a:rPr>
              <a:t>.</a:t>
            </a:r>
          </a:p>
        </p:txBody>
      </p:sp>
      <p:sp>
        <p:nvSpPr>
          <p:cNvPr id="7" name="Rectangle 3"/>
          <p:cNvSpPr txBox="1">
            <a:spLocks noChangeArrowheads="1"/>
          </p:cNvSpPr>
          <p:nvPr/>
        </p:nvSpPr>
        <p:spPr>
          <a:xfrm>
            <a:off x="1129456" y="1835020"/>
            <a:ext cx="7186955" cy="34483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800" b="1" dirty="0">
                <a:latin typeface="Comic Sans MS" panose="030F0702030302020204" pitchFamily="66" charset="0"/>
              </a:rPr>
              <a:t>Necesidades Básicas Insatisfechas.(NBI): </a:t>
            </a:r>
            <a:r>
              <a:rPr lang="es-ES" sz="1800" dirty="0">
                <a:latin typeface="Comic Sans MS" panose="030F0702030302020204" pitchFamily="66" charset="0"/>
              </a:rPr>
              <a:t>Es un indicador estructural, basado en la medición variables que cambian muy lentamente. Considera 5 variables y mide 7 indicadores.</a:t>
            </a:r>
          </a:p>
          <a:p>
            <a:endParaRPr lang="es-ES" sz="1800" dirty="0">
              <a:latin typeface="Comic Sans MS" panose="030F0702030302020204" pitchFamily="66" charset="0"/>
            </a:endParaRPr>
          </a:p>
          <a:p>
            <a:pPr>
              <a:buFontTx/>
              <a:buNone/>
            </a:pPr>
            <a:r>
              <a:rPr lang="es-ES" sz="1800" dirty="0">
                <a:latin typeface="Comic Sans MS" panose="030F0702030302020204" pitchFamily="66" charset="0"/>
              </a:rPr>
              <a:t>1-Tipo de vivienda.</a:t>
            </a:r>
          </a:p>
          <a:p>
            <a:pPr>
              <a:buFontTx/>
              <a:buNone/>
            </a:pPr>
            <a:r>
              <a:rPr lang="es-ES" sz="1800" dirty="0">
                <a:latin typeface="Comic Sans MS" panose="030F0702030302020204" pitchFamily="66" charset="0"/>
              </a:rPr>
              <a:t>2-Servicios:  Suministro de agua, cloacas.</a:t>
            </a:r>
          </a:p>
          <a:p>
            <a:pPr>
              <a:buFontTx/>
              <a:buNone/>
            </a:pPr>
            <a:r>
              <a:rPr lang="es-ES" sz="1800" dirty="0">
                <a:latin typeface="Comic Sans MS" panose="030F0702030302020204" pitchFamily="66" charset="0"/>
              </a:rPr>
              <a:t>3-Hacinamiento.</a:t>
            </a:r>
          </a:p>
          <a:p>
            <a:pPr>
              <a:buFontTx/>
              <a:buNone/>
            </a:pPr>
            <a:r>
              <a:rPr lang="es-ES" sz="1800" dirty="0">
                <a:latin typeface="Comic Sans MS" panose="030F0702030302020204" pitchFamily="66" charset="0"/>
              </a:rPr>
              <a:t>4_Educación de menores.</a:t>
            </a:r>
          </a:p>
          <a:p>
            <a:pPr>
              <a:buFontTx/>
              <a:buNone/>
            </a:pPr>
            <a:r>
              <a:rPr lang="es-ES" sz="1800" dirty="0">
                <a:latin typeface="Comic Sans MS" panose="030F0702030302020204" pitchFamily="66" charset="0"/>
              </a:rPr>
              <a:t>5-Dependencia económica:  </a:t>
            </a:r>
            <a:r>
              <a:rPr lang="es-ES" sz="1800" dirty="0" err="1">
                <a:latin typeface="Comic Sans MS" panose="030F0702030302020204" pitchFamily="66" charset="0"/>
              </a:rPr>
              <a:t>Nro</a:t>
            </a:r>
            <a:r>
              <a:rPr lang="es-ES" sz="1800" dirty="0">
                <a:latin typeface="Comic Sans MS" panose="030F0702030302020204" pitchFamily="66" charset="0"/>
              </a:rPr>
              <a:t> de dependiente por ocupado, nivel educativo </a:t>
            </a:r>
            <a:r>
              <a:rPr lang="es-ES" sz="1800" dirty="0">
                <a:solidFill>
                  <a:schemeClr val="bg1"/>
                </a:solidFill>
                <a:latin typeface="Comic Sans MS" panose="030F0702030302020204" pitchFamily="66" charset="0"/>
              </a:rPr>
              <a:t>del jefe del hogar.</a:t>
            </a:r>
          </a:p>
          <a:p>
            <a:pPr>
              <a:buFontTx/>
              <a:buNone/>
            </a:pPr>
            <a:endParaRPr lang="es-ES" sz="1800" dirty="0">
              <a:latin typeface="Comic Sans MS" panose="030F0702030302020204" pitchFamily="66" charset="0"/>
            </a:endParaRP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457322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34889" y="1206840"/>
            <a:ext cx="6073827" cy="5227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2"/>
                </a:solidFill>
                <a:latin typeface="Comic Sans MS" panose="030F0702030302020204" pitchFamily="66" charset="0"/>
              </a:rPr>
              <a:t>INDICADORES SOCIOECONÓMICOS.</a:t>
            </a:r>
          </a:p>
        </p:txBody>
      </p:sp>
      <p:sp>
        <p:nvSpPr>
          <p:cNvPr id="7" name="Rectangle 3"/>
          <p:cNvSpPr txBox="1">
            <a:spLocks noChangeArrowheads="1"/>
          </p:cNvSpPr>
          <p:nvPr/>
        </p:nvSpPr>
        <p:spPr>
          <a:xfrm>
            <a:off x="1510497" y="2166179"/>
            <a:ext cx="6840638" cy="23693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dirty="0">
                <a:latin typeface="Comic Sans MS" panose="030F0702030302020204" pitchFamily="66" charset="0"/>
              </a:rPr>
              <a:t>Necesidades Básicas Insatisfechas.(NBI):</a:t>
            </a:r>
          </a:p>
          <a:p>
            <a:pPr>
              <a:buFontTx/>
              <a:buNone/>
            </a:pPr>
            <a:r>
              <a:rPr lang="es-ES" sz="1800" dirty="0">
                <a:latin typeface="Comic Sans MS" panose="030F0702030302020204" pitchFamily="66" charset="0"/>
              </a:rPr>
              <a:t>   Valora sobre la base de satisfecho o insatisfecho, asignando valor de 0 para satisfechos y 1 para insatisfechos, en cada variable.</a:t>
            </a:r>
          </a:p>
          <a:p>
            <a:pPr>
              <a:buFontTx/>
              <a:buNone/>
            </a:pPr>
            <a:endParaRPr lang="es-ES" sz="1800" dirty="0">
              <a:latin typeface="Comic Sans MS" panose="030F0702030302020204" pitchFamily="66" charset="0"/>
            </a:endParaRPr>
          </a:p>
          <a:p>
            <a:pPr>
              <a:buFontTx/>
              <a:buNone/>
            </a:pPr>
            <a:r>
              <a:rPr lang="es-ES" sz="1800" dirty="0">
                <a:latin typeface="Comic Sans MS" panose="030F0702030302020204" pitchFamily="66" charset="0"/>
              </a:rPr>
              <a:t>1 variable insatisfecha se es pobre.</a:t>
            </a:r>
          </a:p>
          <a:p>
            <a:pPr>
              <a:buFontTx/>
              <a:buNone/>
            </a:pPr>
            <a:r>
              <a:rPr lang="es-ES" sz="1800" dirty="0">
                <a:latin typeface="Comic Sans MS" panose="030F0702030302020204" pitchFamily="66" charset="0"/>
              </a:rPr>
              <a:t>2 variable insatisfecha se esta en  pobreza extrema.</a:t>
            </a:r>
          </a:p>
          <a:p>
            <a:pPr>
              <a:buFontTx/>
              <a:buNone/>
            </a:pPr>
            <a:endParaRPr lang="es-ES" sz="2100" dirty="0">
              <a:latin typeface="Comic Sans MS" panose="030F0702030302020204" pitchFamily="66" charset="0"/>
            </a:endParaRPr>
          </a:p>
          <a:p>
            <a:pPr>
              <a:buFontTx/>
              <a:buNone/>
            </a:pPr>
            <a:endParaRPr lang="es-ES" sz="2100" dirty="0">
              <a:latin typeface="Comic Sans MS" panose="030F0702030302020204" pitchFamily="66" charset="0"/>
            </a:endParaRP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189547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11879" y="1166992"/>
            <a:ext cx="6163768" cy="5002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2"/>
                </a:solidFill>
                <a:latin typeface="Comic Sans MS" panose="030F0702030302020204" pitchFamily="66" charset="0"/>
              </a:rPr>
              <a:t>INDICADORES SOCIOECONÓMICOS.</a:t>
            </a:r>
          </a:p>
        </p:txBody>
      </p:sp>
      <p:sp>
        <p:nvSpPr>
          <p:cNvPr id="7" name="Rectangle 3"/>
          <p:cNvSpPr txBox="1">
            <a:spLocks noChangeArrowheads="1"/>
          </p:cNvSpPr>
          <p:nvPr/>
        </p:nvSpPr>
        <p:spPr>
          <a:xfrm>
            <a:off x="1493834" y="1805271"/>
            <a:ext cx="6970154" cy="37484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dirty="0">
                <a:solidFill>
                  <a:schemeClr val="accent1">
                    <a:lumMod val="50000"/>
                  </a:schemeClr>
                </a:solidFill>
                <a:latin typeface="Comic Sans MS" panose="030F0702030302020204" pitchFamily="66" charset="0"/>
              </a:rPr>
              <a:t>Índice de Bienestar Social.(IBS):</a:t>
            </a:r>
          </a:p>
          <a:p>
            <a:pPr>
              <a:buFontTx/>
              <a:buNone/>
            </a:pPr>
            <a:r>
              <a:rPr lang="es-ES" sz="1800" dirty="0">
                <a:latin typeface="Comic Sans MS" panose="030F0702030302020204" pitchFamily="66" charset="0"/>
              </a:rPr>
              <a:t>    Indicador desarrollado por el INE.</a:t>
            </a:r>
          </a:p>
          <a:p>
            <a:pPr algn="just">
              <a:buFontTx/>
              <a:buNone/>
            </a:pPr>
            <a:r>
              <a:rPr lang="es-ES" sz="1800" dirty="0">
                <a:latin typeface="Comic Sans MS" panose="030F0702030302020204" pitchFamily="66" charset="0"/>
              </a:rPr>
              <a:t>    Es una medida aproximada del bienestar social de las personas en contextos geográficos definidos con una periodicidad determinada.</a:t>
            </a:r>
          </a:p>
          <a:p>
            <a:pPr>
              <a:buFontTx/>
              <a:buNone/>
            </a:pPr>
            <a:endParaRPr lang="es-ES" sz="1800" dirty="0">
              <a:latin typeface="Comic Sans MS" panose="030F0702030302020204" pitchFamily="66" charset="0"/>
            </a:endParaRPr>
          </a:p>
          <a:p>
            <a:pPr>
              <a:buFontTx/>
              <a:buNone/>
            </a:pPr>
            <a:r>
              <a:rPr lang="es-ES" sz="1800" b="1" dirty="0">
                <a:solidFill>
                  <a:schemeClr val="accent1">
                    <a:lumMod val="50000"/>
                  </a:schemeClr>
                </a:solidFill>
                <a:latin typeface="Comic Sans MS" panose="030F0702030302020204" pitchFamily="66" charset="0"/>
              </a:rPr>
              <a:t>	Dimensiones consideradas:</a:t>
            </a:r>
          </a:p>
          <a:p>
            <a:pPr>
              <a:buFontTx/>
              <a:buNone/>
            </a:pPr>
            <a:r>
              <a:rPr lang="es-ES" sz="1800" dirty="0">
                <a:latin typeface="Comic Sans MS" panose="030F0702030302020204" pitchFamily="66" charset="0"/>
              </a:rPr>
              <a:t>	Salud:</a:t>
            </a:r>
          </a:p>
          <a:p>
            <a:pPr>
              <a:buFontTx/>
              <a:buNone/>
            </a:pPr>
            <a:r>
              <a:rPr lang="es-ES" sz="1800" dirty="0">
                <a:latin typeface="Comic Sans MS" panose="030F0702030302020204" pitchFamily="66" charset="0"/>
              </a:rPr>
              <a:t>	Condiciones de salubridad</a:t>
            </a:r>
          </a:p>
          <a:p>
            <a:pPr>
              <a:buFontTx/>
              <a:buNone/>
            </a:pPr>
            <a:r>
              <a:rPr lang="es-ES" sz="1800" dirty="0">
                <a:latin typeface="Comic Sans MS" panose="030F0702030302020204" pitchFamily="66" charset="0"/>
              </a:rPr>
              <a:t>	Supervivencia durante el primer año de vida</a:t>
            </a:r>
          </a:p>
          <a:p>
            <a:pPr>
              <a:buFontTx/>
              <a:buNone/>
            </a:pPr>
            <a:r>
              <a:rPr lang="es-ES" sz="1800" dirty="0">
                <a:latin typeface="Comic Sans MS" panose="030F0702030302020204" pitchFamily="66" charset="0"/>
              </a:rPr>
              <a:t>	Tenencia de bienes para preparación de alimentos</a:t>
            </a: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5433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3" name="Rectangle 3">
            <a:extLst>
              <a:ext uri="{FF2B5EF4-FFF2-40B4-BE49-F238E27FC236}">
                <a16:creationId xmlns:a16="http://schemas.microsoft.com/office/drawing/2014/main" id="{48B6A6AE-7398-46A7-8C01-F8E980531A65}"/>
              </a:ext>
            </a:extLst>
          </p:cNvPr>
          <p:cNvSpPr>
            <a:spLocks noGrp="1" noChangeArrowheads="1"/>
          </p:cNvSpPr>
          <p:nvPr>
            <p:ph type="title" idx="4294967295"/>
          </p:nvPr>
        </p:nvSpPr>
        <p:spPr>
          <a:xfrm>
            <a:off x="899592" y="692696"/>
            <a:ext cx="7416824" cy="792088"/>
          </a:xfrm>
          <a:effectLst>
            <a:outerShdw dist="35921" dir="2700000" algn="ctr" rotWithShape="0">
              <a:srgbClr val="FF0000">
                <a:alpha val="50000"/>
              </a:srgbClr>
            </a:outerShdw>
          </a:effectLst>
        </p:spPr>
        <p:txBody>
          <a:bodyPr/>
          <a:lstStyle/>
          <a:p>
            <a:pPr eaLnBrk="1" hangingPunct="1">
              <a:defRPr/>
            </a:pPr>
            <a:r>
              <a:rPr lang="es-MX" b="1" dirty="0">
                <a:ln w="13462">
                  <a:solidFill>
                    <a:schemeClr val="bg1"/>
                  </a:solidFill>
                  <a:prstDash val="solid"/>
                </a:ln>
                <a:effectLst>
                  <a:outerShdw dist="38100" dir="2700000" algn="bl" rotWithShape="0">
                    <a:schemeClr val="accent5"/>
                  </a:outerShdw>
                </a:effectLst>
              </a:rPr>
              <a:t>INDICADORES  DE  SALUD</a:t>
            </a:r>
            <a:r>
              <a:rPr lang="es-ES" b="1" dirty="0">
                <a:ln w="13462">
                  <a:solidFill>
                    <a:schemeClr val="bg1"/>
                  </a:solidFill>
                  <a:prstDash val="solid"/>
                </a:ln>
                <a:effectLst>
                  <a:outerShdw dist="38100" dir="2700000" algn="bl" rotWithShape="0">
                    <a:schemeClr val="accent5"/>
                  </a:outerShdw>
                </a:effectLst>
              </a:rPr>
              <a:t> </a:t>
            </a:r>
          </a:p>
        </p:txBody>
      </p:sp>
      <p:sp>
        <p:nvSpPr>
          <p:cNvPr id="957444" name="Rectangle 4">
            <a:extLst>
              <a:ext uri="{FF2B5EF4-FFF2-40B4-BE49-F238E27FC236}">
                <a16:creationId xmlns:a16="http://schemas.microsoft.com/office/drawing/2014/main" id="{D2B9BB78-D89D-40BE-8550-6C15C279B0E0}"/>
              </a:ext>
            </a:extLst>
          </p:cNvPr>
          <p:cNvSpPr>
            <a:spLocks noGrp="1" noChangeArrowheads="1"/>
          </p:cNvSpPr>
          <p:nvPr>
            <p:ph type="body" idx="4294967295"/>
          </p:nvPr>
        </p:nvSpPr>
        <p:spPr>
          <a:xfrm>
            <a:off x="683568" y="1149350"/>
            <a:ext cx="7941320" cy="5708650"/>
          </a:xfrm>
        </p:spPr>
        <p:txBody>
          <a:bodyPr/>
          <a:lstStyle/>
          <a:p>
            <a:pPr eaLnBrk="1" hangingPunct="1">
              <a:lnSpc>
                <a:spcPct val="80000"/>
              </a:lnSpc>
              <a:buFont typeface="Wingdings" panose="05000000000000000000" pitchFamily="2" charset="2"/>
              <a:buNone/>
              <a:defRPr/>
            </a:pPr>
            <a:endParaRPr lang="es-MX" sz="2200" b="1" dirty="0">
              <a:solidFill>
                <a:srgbClr val="FF3300"/>
              </a:solidFill>
            </a:endParaRPr>
          </a:p>
          <a:p>
            <a:pPr eaLnBrk="1" hangingPunct="1">
              <a:lnSpc>
                <a:spcPct val="80000"/>
              </a:lnSpc>
              <a:buSzPct val="150000"/>
              <a:buFont typeface="Arial" panose="020B0604020202020204" pitchFamily="34" charset="0"/>
              <a:buChar char="•"/>
              <a:defRPr/>
            </a:pPr>
            <a:r>
              <a:rPr lang="es-MX" sz="2200" b="1" dirty="0">
                <a:solidFill>
                  <a:srgbClr val="0000FF"/>
                </a:solidFill>
              </a:rPr>
              <a:t>Un indicador es un instrumento de medición.</a:t>
            </a:r>
          </a:p>
          <a:p>
            <a:pPr eaLnBrk="1" hangingPunct="1">
              <a:lnSpc>
                <a:spcPct val="80000"/>
              </a:lnSpc>
              <a:buSzPct val="150000"/>
              <a:buFont typeface="Arial" panose="020B0604020202020204" pitchFamily="34" charset="0"/>
              <a:buChar char="•"/>
              <a:defRPr/>
            </a:pPr>
            <a:r>
              <a:rPr lang="es-MX" sz="2200" b="1" dirty="0">
                <a:solidFill>
                  <a:srgbClr val="0000FF"/>
                </a:solidFill>
              </a:rPr>
              <a:t>El Indicador es una Relación estandarizada de dos o más variables.</a:t>
            </a:r>
            <a:endParaRPr lang="es-ES" sz="2200" b="1" dirty="0">
              <a:solidFill>
                <a:srgbClr val="0000FF"/>
              </a:solidFill>
            </a:endParaRPr>
          </a:p>
          <a:p>
            <a:pPr eaLnBrk="1" hangingPunct="1">
              <a:lnSpc>
                <a:spcPct val="80000"/>
              </a:lnSpc>
              <a:buSzPct val="150000"/>
              <a:buFont typeface="Arial" panose="020B0604020202020204" pitchFamily="34" charset="0"/>
              <a:buChar char="•"/>
              <a:defRPr/>
            </a:pPr>
            <a:endParaRPr lang="es-ES" sz="2200" b="1" dirty="0">
              <a:solidFill>
                <a:srgbClr val="FFFF00"/>
              </a:solidFill>
            </a:endParaRPr>
          </a:p>
          <a:p>
            <a:pPr eaLnBrk="1" hangingPunct="1">
              <a:lnSpc>
                <a:spcPct val="80000"/>
              </a:lnSpc>
              <a:buSzPct val="150000"/>
              <a:buFont typeface="Arial" panose="020B0604020202020204" pitchFamily="34" charset="0"/>
              <a:buChar char="•"/>
              <a:defRPr/>
            </a:pPr>
            <a:r>
              <a:rPr lang="es-ES" sz="2200" b="1" dirty="0"/>
              <a:t>Los indicadores son variables que intentan medir u objetivar en forma cuantitativa o cualitativa, sucesos colectivos (especialmente sucesos </a:t>
            </a:r>
            <a:r>
              <a:rPr lang="es-ES" sz="2200" b="1" dirty="0" err="1"/>
              <a:t>biodemográficos</a:t>
            </a:r>
            <a:r>
              <a:rPr lang="es-ES" sz="2200" b="1" dirty="0"/>
              <a:t>) para así poder respaldar acciones políticas, evaluar logros y metas.</a:t>
            </a:r>
          </a:p>
          <a:p>
            <a:pPr eaLnBrk="1" hangingPunct="1">
              <a:lnSpc>
                <a:spcPct val="80000"/>
              </a:lnSpc>
              <a:buSzPct val="150000"/>
              <a:buFont typeface="Arial" panose="020B0604020202020204" pitchFamily="34" charset="0"/>
              <a:buChar char="•"/>
              <a:defRPr/>
            </a:pPr>
            <a:r>
              <a:rPr lang="es-ES" sz="2200" b="1" dirty="0"/>
              <a:t>Los indicadores de salud son instrumentos de evaluación que pueden determinar directa o indirectamente modificaciones dando así una idea del estado de situación de una condición. Si se esta evaluando un programa para mejorar las condiciones de salud de la población infantil, se puede determinar los cambios observados utilizando varios indicadores que revelen indirectamente esta modificación</a:t>
            </a:r>
            <a:r>
              <a:rPr lang="es-ES" sz="2200" dirty="0">
                <a:effectLst/>
              </a:rPr>
              <a:t> </a:t>
            </a:r>
            <a:endParaRPr lang="es-MX" sz="2200" b="1" dirty="0">
              <a:solidFill>
                <a:srgbClr val="FFFF00"/>
              </a:solidFill>
            </a:endParaRPr>
          </a:p>
          <a:p>
            <a:pPr eaLnBrk="1" hangingPunct="1">
              <a:lnSpc>
                <a:spcPct val="80000"/>
              </a:lnSpc>
              <a:buSzPct val="150000"/>
              <a:buFont typeface="Wingdings" panose="05000000000000000000" pitchFamily="2" charset="2"/>
              <a:buChar char="Ø"/>
              <a:defRPr/>
            </a:pPr>
            <a:endParaRPr lang="es-MX" sz="2200" b="1" dirty="0">
              <a:solidFill>
                <a:srgbClr val="FFFF0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02510" y="1070990"/>
            <a:ext cx="6251835" cy="5237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2"/>
                </a:solidFill>
                <a:latin typeface="Comic Sans MS" panose="030F0702030302020204" pitchFamily="66" charset="0"/>
              </a:rPr>
              <a:t>INDICADORES SOCIOECONOMICOS.</a:t>
            </a:r>
          </a:p>
        </p:txBody>
      </p:sp>
      <p:sp>
        <p:nvSpPr>
          <p:cNvPr id="7" name="Rectangle 3"/>
          <p:cNvSpPr txBox="1">
            <a:spLocks noChangeArrowheads="1"/>
          </p:cNvSpPr>
          <p:nvPr/>
        </p:nvSpPr>
        <p:spPr>
          <a:xfrm>
            <a:off x="1758047" y="1483558"/>
            <a:ext cx="6740664" cy="4156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Tx/>
              <a:buNone/>
            </a:pPr>
            <a:r>
              <a:rPr lang="es-ES" sz="1800" dirty="0">
                <a:latin typeface="Comic Sans MS" panose="030F0702030302020204" pitchFamily="66" charset="0"/>
              </a:rPr>
              <a:t>Dimensiones consideradas:</a:t>
            </a:r>
          </a:p>
          <a:p>
            <a:pPr>
              <a:lnSpc>
                <a:spcPct val="150000"/>
              </a:lnSpc>
              <a:buFontTx/>
              <a:buNone/>
            </a:pPr>
            <a:r>
              <a:rPr lang="es-ES" sz="1800" b="1" dirty="0">
                <a:solidFill>
                  <a:schemeClr val="accent1">
                    <a:lumMod val="50000"/>
                  </a:schemeClr>
                </a:solidFill>
                <a:latin typeface="Comic Sans MS" panose="030F0702030302020204" pitchFamily="66" charset="0"/>
              </a:rPr>
              <a:t>2-Educación:</a:t>
            </a:r>
          </a:p>
          <a:p>
            <a:pPr>
              <a:lnSpc>
                <a:spcPct val="150000"/>
              </a:lnSpc>
              <a:buFontTx/>
              <a:buNone/>
            </a:pPr>
            <a:r>
              <a:rPr lang="es-ES" sz="1800" dirty="0">
                <a:latin typeface="Comic Sans MS" panose="030F0702030302020204" pitchFamily="66" charset="0"/>
              </a:rPr>
              <a:t>        Acceso a los niveles de educación.</a:t>
            </a:r>
          </a:p>
          <a:p>
            <a:pPr>
              <a:lnSpc>
                <a:spcPct val="150000"/>
              </a:lnSpc>
              <a:buFontTx/>
              <a:buNone/>
            </a:pPr>
            <a:r>
              <a:rPr lang="es-ES" sz="1800" b="1" dirty="0">
                <a:solidFill>
                  <a:schemeClr val="accent1">
                    <a:lumMod val="50000"/>
                  </a:schemeClr>
                </a:solidFill>
                <a:latin typeface="Comic Sans MS" panose="030F0702030302020204" pitchFamily="66" charset="0"/>
              </a:rPr>
              <a:t>3-Ingreso:</a:t>
            </a:r>
          </a:p>
          <a:p>
            <a:pPr>
              <a:lnSpc>
                <a:spcPct val="100000"/>
              </a:lnSpc>
              <a:buFontTx/>
              <a:buNone/>
            </a:pPr>
            <a:r>
              <a:rPr lang="es-ES" sz="1800" dirty="0">
                <a:latin typeface="Comic Sans MS" panose="030F0702030302020204" pitchFamily="66" charset="0"/>
              </a:rPr>
              <a:t>        Ingreso per cápita del hogar que permita la adquisición       	de la canasta alimentaría.</a:t>
            </a:r>
          </a:p>
          <a:p>
            <a:pPr>
              <a:lnSpc>
                <a:spcPct val="150000"/>
              </a:lnSpc>
              <a:buFontTx/>
              <a:buNone/>
            </a:pPr>
            <a:r>
              <a:rPr lang="es-ES" sz="1800" b="1" dirty="0">
                <a:solidFill>
                  <a:schemeClr val="accent1">
                    <a:lumMod val="50000"/>
                  </a:schemeClr>
                </a:solidFill>
                <a:latin typeface="Comic Sans MS" panose="030F0702030302020204" pitchFamily="66" charset="0"/>
              </a:rPr>
              <a:t>4-Empleo:</a:t>
            </a:r>
          </a:p>
          <a:p>
            <a:pPr>
              <a:lnSpc>
                <a:spcPct val="100000"/>
              </a:lnSpc>
              <a:buFontTx/>
              <a:buNone/>
            </a:pPr>
            <a:r>
              <a:rPr lang="es-ES" sz="1800" dirty="0">
                <a:latin typeface="Comic Sans MS" panose="030F0702030302020204" pitchFamily="66" charset="0"/>
              </a:rPr>
              <a:t>      Empleo remunerado.</a:t>
            </a:r>
          </a:p>
          <a:p>
            <a:pPr>
              <a:lnSpc>
                <a:spcPct val="100000"/>
              </a:lnSpc>
              <a:buFontTx/>
              <a:buNone/>
            </a:pPr>
            <a:r>
              <a:rPr lang="es-ES" sz="1800" dirty="0">
                <a:latin typeface="Comic Sans MS" panose="030F0702030302020204" pitchFamily="66" charset="0"/>
              </a:rPr>
              <a:t>      El valor es del 0 al 1 mientras mas cercano a la unidad mayor bienestar</a:t>
            </a:r>
            <a:r>
              <a:rPr lang="es-ES" sz="1800" dirty="0">
                <a:solidFill>
                  <a:schemeClr val="bg1"/>
                </a:solidFill>
                <a:latin typeface="Comic Sans MS" panose="030F0702030302020204" pitchFamily="66" charset="0"/>
              </a:rPr>
              <a:t>.</a:t>
            </a: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452774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64915" y="1084736"/>
            <a:ext cx="6231224" cy="388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chemeClr val="accent2"/>
                </a:solidFill>
                <a:latin typeface="Comic Sans MS" panose="030F0702030302020204" pitchFamily="66" charset="0"/>
              </a:rPr>
              <a:t>INDICADORES SOCIOECONOMICOS.</a:t>
            </a:r>
          </a:p>
        </p:txBody>
      </p:sp>
      <p:sp>
        <p:nvSpPr>
          <p:cNvPr id="7" name="Rectangle 3"/>
          <p:cNvSpPr txBox="1">
            <a:spLocks noChangeArrowheads="1"/>
          </p:cNvSpPr>
          <p:nvPr/>
        </p:nvSpPr>
        <p:spPr>
          <a:xfrm>
            <a:off x="1778255" y="2109819"/>
            <a:ext cx="6277724" cy="2176432"/>
          </a:xfrm>
          <a:prstGeom prst="rect">
            <a:avLst/>
          </a:prstGeom>
          <a:solidFill>
            <a:srgbClr val="0099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100" dirty="0"/>
              <a:t> </a:t>
            </a:r>
            <a:r>
              <a:rPr lang="es-ES" sz="2100" dirty="0">
                <a:solidFill>
                  <a:srgbClr val="FFFF00"/>
                </a:solidFill>
              </a:rPr>
              <a:t>I NDICE  DE FELICIDAD:</a:t>
            </a:r>
          </a:p>
          <a:p>
            <a:pPr>
              <a:buFontTx/>
              <a:buNone/>
            </a:pPr>
            <a:r>
              <a:rPr lang="es-ES" sz="2100" dirty="0">
                <a:solidFill>
                  <a:schemeClr val="bg1"/>
                </a:solidFill>
              </a:rPr>
              <a:t>Es un indicador muy subjetivo, mide aspectos tales como:</a:t>
            </a:r>
          </a:p>
          <a:p>
            <a:pPr>
              <a:buFontTx/>
              <a:buNone/>
            </a:pPr>
            <a:r>
              <a:rPr lang="es-ES" sz="2100" dirty="0">
                <a:solidFill>
                  <a:srgbClr val="FFFF00"/>
                </a:solidFill>
              </a:rPr>
              <a:t>Trabajo: </a:t>
            </a:r>
            <a:r>
              <a:rPr lang="es-ES" sz="2100" dirty="0">
                <a:solidFill>
                  <a:schemeClr val="bg1"/>
                </a:solidFill>
              </a:rPr>
              <a:t>Cantidad de trabajo, Relación con el jefe.</a:t>
            </a:r>
          </a:p>
          <a:p>
            <a:pPr>
              <a:buFontTx/>
              <a:buNone/>
            </a:pPr>
            <a:r>
              <a:rPr lang="es-ES" sz="2100" dirty="0">
                <a:solidFill>
                  <a:srgbClr val="FFFF00"/>
                </a:solidFill>
              </a:rPr>
              <a:t>Satisfacción personal: </a:t>
            </a:r>
            <a:r>
              <a:rPr lang="es-ES" sz="2100" dirty="0">
                <a:solidFill>
                  <a:schemeClr val="bg1"/>
                </a:solidFill>
              </a:rPr>
              <a:t>depresión, creencia en dios, etc.</a:t>
            </a:r>
          </a:p>
        </p:txBody>
      </p:sp>
      <p:sp>
        <p:nvSpPr>
          <p:cNvPr id="4" name="Rectángulo 3"/>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671074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13215" y="2026173"/>
            <a:ext cx="7764906" cy="2620782"/>
          </a:xfrm>
          <a:prstGeom prst="rect">
            <a:avLst/>
          </a:prstGeom>
          <a:effectLst>
            <a:glow rad="228600">
              <a:schemeClr val="accent1">
                <a:satMod val="175000"/>
                <a:alpha val="40000"/>
              </a:schemeClr>
            </a:glow>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60000"/>
              </a:lnSpc>
              <a:defRPr/>
            </a:pPr>
            <a:r>
              <a:rPr lang="es-VE" sz="2100" b="1" dirty="0">
                <a:solidFill>
                  <a:srgbClr val="FF0000"/>
                </a:solidFill>
                <a:latin typeface="Arial" charset="0"/>
              </a:rPr>
              <a:t> En el mundo de los indicadores en salud todo es posible: Justificar recursos, ocultar verdades, analizar mentiras; pero solo tu ética y profesionalismo intentarán medir y divulgar el real impacto social de las políticas públicas</a:t>
            </a:r>
          </a:p>
          <a:p>
            <a:pPr algn="r">
              <a:lnSpc>
                <a:spcPct val="160000"/>
              </a:lnSpc>
              <a:defRPr/>
            </a:pPr>
            <a:r>
              <a:rPr lang="es-VE" sz="2100" b="1" dirty="0">
                <a:solidFill>
                  <a:srgbClr val="FF0000"/>
                </a:solidFill>
                <a:latin typeface="Arial" charset="0"/>
              </a:rPr>
              <a:t>Anónimo</a:t>
            </a:r>
            <a:endParaRPr lang="en-US" sz="2100" dirty="0"/>
          </a:p>
        </p:txBody>
      </p:sp>
    </p:spTree>
    <p:extLst>
      <p:ext uri="{BB962C8B-B14F-4D97-AF65-F5344CB8AC3E}">
        <p14:creationId xmlns:p14="http://schemas.microsoft.com/office/powerpoint/2010/main" val="2475203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02665" y="1101513"/>
            <a:ext cx="2429175" cy="4082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MX" sz="2800" b="1" dirty="0">
                <a:latin typeface="Comic Sans MS" panose="030F0702030302020204" pitchFamily="66" charset="0"/>
              </a:rPr>
              <a:t>Indicador</a:t>
            </a:r>
            <a:endParaRPr lang="es-ES" sz="2800" b="1" dirty="0">
              <a:latin typeface="Comic Sans MS" panose="030F0702030302020204" pitchFamily="66" charset="0"/>
            </a:endParaRPr>
          </a:p>
        </p:txBody>
      </p:sp>
      <p:sp>
        <p:nvSpPr>
          <p:cNvPr id="6" name="Rectángulo 5"/>
          <p:cNvSpPr/>
          <p:nvPr/>
        </p:nvSpPr>
        <p:spPr>
          <a:xfrm>
            <a:off x="989351" y="4780926"/>
            <a:ext cx="7791138" cy="369332"/>
          </a:xfrm>
          <a:prstGeom prst="rect">
            <a:avLst/>
          </a:prstGeom>
        </p:spPr>
        <p:txBody>
          <a:bodyPr wrap="square">
            <a:spAutoFit/>
          </a:bodyPr>
          <a:lstStyle/>
          <a:p>
            <a:r>
              <a:rPr lang="es-ES" b="1" dirty="0"/>
              <a:t>.</a:t>
            </a:r>
            <a:endParaRPr lang="es-ES" dirty="0">
              <a:latin typeface="Comic Sans MS" panose="030F0702030302020204" pitchFamily="66" charset="0"/>
            </a:endParaRPr>
          </a:p>
        </p:txBody>
      </p:sp>
      <p:sp>
        <p:nvSpPr>
          <p:cNvPr id="7" name="Rectángulo 6"/>
          <p:cNvSpPr/>
          <p:nvPr/>
        </p:nvSpPr>
        <p:spPr>
          <a:xfrm>
            <a:off x="0" y="857250"/>
            <a:ext cx="573374" cy="51435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sp>
        <p:nvSpPr>
          <p:cNvPr id="8" name="Rectangle 4"/>
          <p:cNvSpPr>
            <a:spLocks noChangeArrowheads="1"/>
          </p:cNvSpPr>
          <p:nvPr/>
        </p:nvSpPr>
        <p:spPr bwMode="auto">
          <a:xfrm>
            <a:off x="757003" y="1665539"/>
            <a:ext cx="6903738"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81000" indent="-381000" eaLnBrk="0" hangingPunct="0">
              <a:defRPr sz="2400" u="sng">
                <a:solidFill>
                  <a:schemeClr val="tx1"/>
                </a:solidFill>
                <a:latin typeface="Times New Roman" panose="02020603050405020304" pitchFamily="18" charset="0"/>
              </a:defRPr>
            </a:lvl1pPr>
            <a:lvl2pPr marL="57150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marL="0" indent="0" algn="just" eaLnBrk="1" hangingPunct="1">
              <a:buClr>
                <a:srgbClr val="000000"/>
              </a:buClr>
            </a:pPr>
            <a:r>
              <a:rPr lang="es-MX" sz="1800" u="none" dirty="0">
                <a:latin typeface="Comic Sans MS" panose="030F0702030302020204" pitchFamily="66" charset="0"/>
              </a:rPr>
              <a:t>Es un instrumento que señala o indica algo</a:t>
            </a:r>
            <a:endParaRPr lang="en-US" sz="1800" u="none" dirty="0">
              <a:latin typeface="Comic Sans MS" panose="030F0702030302020204" pitchFamily="66" charset="0"/>
            </a:endParaRPr>
          </a:p>
          <a:p>
            <a:pPr marL="0" indent="0" algn="just" eaLnBrk="1" hangingPunct="1">
              <a:buClr>
                <a:srgbClr val="000000"/>
              </a:buClr>
            </a:pPr>
            <a:endParaRPr lang="es-ES" sz="1800" u="none" dirty="0">
              <a:solidFill>
                <a:srgbClr val="000000"/>
              </a:solidFill>
              <a:latin typeface="Comic Sans MS" panose="030F0702030302020204" pitchFamily="66" charset="0"/>
            </a:endParaRPr>
          </a:p>
          <a:p>
            <a:pPr marL="0" indent="0" algn="just" eaLnBrk="1" hangingPunct="1">
              <a:buClr>
                <a:srgbClr val="000000"/>
              </a:buClr>
            </a:pPr>
            <a:r>
              <a:rPr lang="es-ES" sz="1800" u="none" dirty="0">
                <a:solidFill>
                  <a:srgbClr val="000000"/>
                </a:solidFill>
                <a:latin typeface="Comic Sans MS" panose="030F0702030302020204" pitchFamily="66" charset="0"/>
              </a:rPr>
              <a:t>Es una medida-resumen cualitativa o cuantitativa que captura información relevante sobre:</a:t>
            </a:r>
          </a:p>
          <a:p>
            <a:pPr algn="just" eaLnBrk="1" hangingPunct="1">
              <a:buClr>
                <a:srgbClr val="000000"/>
              </a:buClr>
            </a:pPr>
            <a:endParaRPr lang="es-ES" sz="1800" u="none" dirty="0">
              <a:solidFill>
                <a:srgbClr val="000000"/>
              </a:solidFill>
              <a:latin typeface="Comic Sans MS" panose="030F0702030302020204" pitchFamily="66" charset="0"/>
            </a:endParaRPr>
          </a:p>
          <a:p>
            <a:pPr lvl="1" algn="just" eaLnBrk="1" hangingPunct="1">
              <a:buClr>
                <a:srgbClr val="000000"/>
              </a:buClr>
              <a:buFontTx/>
              <a:buChar char="–"/>
            </a:pPr>
            <a:r>
              <a:rPr lang="es-ES" sz="1800" u="none" dirty="0">
                <a:solidFill>
                  <a:srgbClr val="000000"/>
                </a:solidFill>
                <a:latin typeface="Comic Sans MS" panose="030F0702030302020204" pitchFamily="66" charset="0"/>
              </a:rPr>
              <a:t>  El estado de salud</a:t>
            </a:r>
          </a:p>
          <a:p>
            <a:pPr lvl="1" algn="just" eaLnBrk="1" hangingPunct="1">
              <a:buClr>
                <a:srgbClr val="000000"/>
              </a:buClr>
              <a:buFontTx/>
              <a:buChar char="–"/>
            </a:pPr>
            <a:r>
              <a:rPr lang="es-ES" sz="1800" u="none" dirty="0">
                <a:solidFill>
                  <a:srgbClr val="000000"/>
                </a:solidFill>
                <a:latin typeface="Comic Sans MS" panose="030F0702030302020204" pitchFamily="66" charset="0"/>
              </a:rPr>
              <a:t>  Factores asociados con la salud </a:t>
            </a:r>
          </a:p>
          <a:p>
            <a:pPr lvl="1" algn="just" eaLnBrk="1" hangingPunct="1">
              <a:buClr>
                <a:srgbClr val="000000"/>
              </a:buClr>
              <a:buFontTx/>
              <a:buChar char="–"/>
            </a:pPr>
            <a:r>
              <a:rPr lang="es-ES" sz="1800" u="none" dirty="0">
                <a:solidFill>
                  <a:srgbClr val="000000"/>
                </a:solidFill>
                <a:latin typeface="Comic Sans MS" panose="030F0702030302020204" pitchFamily="66" charset="0"/>
              </a:rPr>
              <a:t>  Desempeño del sistema de salud </a:t>
            </a:r>
          </a:p>
          <a:p>
            <a:pPr lvl="1" algn="just" eaLnBrk="1" hangingPunct="1">
              <a:buClr>
                <a:srgbClr val="000000"/>
              </a:buClr>
            </a:pPr>
            <a:r>
              <a:rPr lang="es-ES" sz="1800" u="none" dirty="0">
                <a:solidFill>
                  <a:srgbClr val="000000"/>
                </a:solidFill>
                <a:latin typeface="Comic Sans MS" panose="030F0702030302020204" pitchFamily="66" charset="0"/>
              </a:rPr>
              <a:t>	(productos y/o   resultados de la organización)</a:t>
            </a:r>
          </a:p>
          <a:p>
            <a:pPr lvl="1" algn="just" eaLnBrk="1" hangingPunct="1">
              <a:buClr>
                <a:srgbClr val="000000"/>
              </a:buClr>
            </a:pPr>
            <a:endParaRPr lang="es-ES" sz="1800" u="none" dirty="0">
              <a:solidFill>
                <a:srgbClr val="000000"/>
              </a:solidFill>
              <a:latin typeface="Comic Sans MS" panose="030F0702030302020204" pitchFamily="66" charset="0"/>
            </a:endParaRPr>
          </a:p>
          <a:p>
            <a:pPr algn="just" eaLnBrk="1" hangingPunct="1">
              <a:buClr>
                <a:srgbClr val="000000"/>
              </a:buClr>
            </a:pPr>
            <a:r>
              <a:rPr lang="es-ES" sz="1800" u="none" dirty="0">
                <a:latin typeface="Comic Sans MS" panose="030F0702030302020204" pitchFamily="66" charset="0"/>
              </a:rPr>
              <a:t>Son instrumentos de evaluación del comportamiento de una determinada situación mediante la comparación, que sirven para medir los cambios</a:t>
            </a:r>
            <a:endParaRPr lang="es-ES" sz="1800" u="none" dirty="0">
              <a:solidFill>
                <a:srgbClr val="000000"/>
              </a:solidFill>
              <a:latin typeface="Comic Sans MS" panose="030F0702030302020204" pitchFamily="66" charset="0"/>
            </a:endParaRPr>
          </a:p>
        </p:txBody>
      </p:sp>
      <p:sp>
        <p:nvSpPr>
          <p:cNvPr id="9" name="Rectangle 6"/>
          <p:cNvSpPr>
            <a:spLocks noChangeArrowheads="1"/>
          </p:cNvSpPr>
          <p:nvPr/>
        </p:nvSpPr>
        <p:spPr bwMode="auto">
          <a:xfrm>
            <a:off x="6797358" y="2655811"/>
            <a:ext cx="1726765" cy="1620441"/>
          </a:xfrm>
          <a:prstGeom prst="rect">
            <a:avLst/>
          </a:prstGeom>
          <a:ln w="25400">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400" u="sng">
                <a:solidFill>
                  <a:schemeClr val="tx1"/>
                </a:solidFill>
                <a:latin typeface="Times New Roman" panose="02020603050405020304" pitchFamily="18" charset="0"/>
              </a:defRPr>
            </a:lvl1pPr>
            <a:lvl2pPr marL="742950" indent="-285750" eaLnBrk="0" hangingPunct="0">
              <a:defRPr sz="2400" u="sng">
                <a:solidFill>
                  <a:schemeClr val="tx1"/>
                </a:solidFill>
                <a:latin typeface="Times New Roman" panose="02020603050405020304" pitchFamily="18" charset="0"/>
              </a:defRPr>
            </a:lvl2pPr>
            <a:lvl3pPr marL="1143000" indent="-228600" eaLnBrk="0" hangingPunct="0">
              <a:defRPr sz="2400" u="sng">
                <a:solidFill>
                  <a:schemeClr val="tx1"/>
                </a:solidFill>
                <a:latin typeface="Times New Roman" panose="02020603050405020304" pitchFamily="18" charset="0"/>
              </a:defRPr>
            </a:lvl3pPr>
            <a:lvl4pPr marL="1600200" indent="-228600" eaLnBrk="0" hangingPunct="0">
              <a:defRPr sz="2400" u="sng">
                <a:solidFill>
                  <a:schemeClr val="tx1"/>
                </a:solidFill>
                <a:latin typeface="Times New Roman" panose="02020603050405020304" pitchFamily="18" charset="0"/>
              </a:defRPr>
            </a:lvl4pPr>
            <a:lvl5pPr marL="2057400" indent="-228600" eaLnBrk="0" hangingPunct="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ctr"/>
            <a:r>
              <a:rPr lang="en-US" sz="1200" b="1" u="none" dirty="0">
                <a:solidFill>
                  <a:schemeClr val="accent1">
                    <a:lumMod val="50000"/>
                  </a:schemeClr>
                </a:solidFill>
                <a:latin typeface="Arial Black" panose="020B0A04020102020204" pitchFamily="34" charset="0"/>
              </a:rPr>
              <a:t>NUMERO</a:t>
            </a:r>
          </a:p>
          <a:p>
            <a:pPr algn="ctr"/>
            <a:r>
              <a:rPr lang="en-US" sz="1200" b="1" u="none" dirty="0">
                <a:solidFill>
                  <a:schemeClr val="accent1">
                    <a:lumMod val="50000"/>
                  </a:schemeClr>
                </a:solidFill>
                <a:latin typeface="Arial Black" panose="020B0A04020102020204" pitchFamily="34" charset="0"/>
              </a:rPr>
              <a:t>CIFRA</a:t>
            </a:r>
          </a:p>
          <a:p>
            <a:pPr algn="ctr"/>
            <a:r>
              <a:rPr lang="en-US" sz="1200" b="1" u="none" dirty="0">
                <a:solidFill>
                  <a:schemeClr val="accent1">
                    <a:lumMod val="50000"/>
                  </a:schemeClr>
                </a:solidFill>
                <a:latin typeface="Arial Black" panose="020B0A04020102020204" pitchFamily="34" charset="0"/>
              </a:rPr>
              <a:t>MAGNITUD</a:t>
            </a:r>
          </a:p>
          <a:p>
            <a:pPr algn="ctr"/>
            <a:r>
              <a:rPr lang="en-US" sz="1200" b="1" u="none" dirty="0">
                <a:solidFill>
                  <a:schemeClr val="accent1">
                    <a:lumMod val="50000"/>
                  </a:schemeClr>
                </a:solidFill>
                <a:latin typeface="Arial Black" panose="020B0A04020102020204" pitchFamily="34" charset="0"/>
              </a:rPr>
              <a:t>QUE SIRVE</a:t>
            </a:r>
          </a:p>
          <a:p>
            <a:pPr algn="ctr"/>
            <a:r>
              <a:rPr lang="en-US" sz="1200" b="1" u="none" dirty="0">
                <a:solidFill>
                  <a:schemeClr val="accent1">
                    <a:lumMod val="50000"/>
                  </a:schemeClr>
                </a:solidFill>
                <a:latin typeface="Arial Black" panose="020B0A04020102020204" pitchFamily="34" charset="0"/>
              </a:rPr>
              <a:t>PARA EXPRESAR</a:t>
            </a:r>
          </a:p>
          <a:p>
            <a:pPr algn="ctr"/>
            <a:r>
              <a:rPr lang="en-US" sz="1200" b="1" u="none" dirty="0">
                <a:solidFill>
                  <a:schemeClr val="accent1">
                    <a:lumMod val="50000"/>
                  </a:schemeClr>
                </a:solidFill>
                <a:latin typeface="Arial Black" panose="020B0A04020102020204" pitchFamily="34" charset="0"/>
              </a:rPr>
              <a:t>NUMERICAMENTE</a:t>
            </a:r>
          </a:p>
          <a:p>
            <a:pPr algn="ctr"/>
            <a:r>
              <a:rPr lang="en-US" sz="1200" b="1" u="none" dirty="0">
                <a:solidFill>
                  <a:schemeClr val="accent1">
                    <a:lumMod val="50000"/>
                  </a:schemeClr>
                </a:solidFill>
                <a:latin typeface="Arial Black" panose="020B0A04020102020204" pitchFamily="34" charset="0"/>
              </a:rPr>
              <a:t>UN FENOMENO</a:t>
            </a:r>
          </a:p>
          <a:p>
            <a:pPr algn="ctr"/>
            <a:r>
              <a:rPr lang="en-US" sz="1200" b="1" u="none" dirty="0">
                <a:solidFill>
                  <a:schemeClr val="accent1">
                    <a:lumMod val="50000"/>
                  </a:schemeClr>
                </a:solidFill>
                <a:latin typeface="Arial Black" panose="020B0A04020102020204" pitchFamily="34" charset="0"/>
              </a:rPr>
              <a:t>DADO</a:t>
            </a:r>
          </a:p>
        </p:txBody>
      </p:sp>
    </p:spTree>
    <p:extLst>
      <p:ext uri="{BB962C8B-B14F-4D97-AF65-F5344CB8AC3E}">
        <p14:creationId xmlns:p14="http://schemas.microsoft.com/office/powerpoint/2010/main" val="42288575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704</TotalTime>
  <Words>5720</Words>
  <Application>Microsoft Office PowerPoint</Application>
  <PresentationFormat>Presentación en pantalla (4:3)</PresentationFormat>
  <Paragraphs>680</Paragraphs>
  <Slides>82</Slides>
  <Notes>5</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82</vt:i4>
      </vt:variant>
    </vt:vector>
  </HeadingPairs>
  <TitlesOfParts>
    <vt:vector size="95" baseType="lpstr">
      <vt:lpstr>Arial</vt:lpstr>
      <vt:lpstr>Arial Black</vt:lpstr>
      <vt:lpstr>Arial Narrow</vt:lpstr>
      <vt:lpstr>Calibri</vt:lpstr>
      <vt:lpstr>Comic Sans MS</vt:lpstr>
      <vt:lpstr>Franklin Gothic Medium</vt:lpstr>
      <vt:lpstr>Garamond</vt:lpstr>
      <vt:lpstr>Gill Sans Ultra Bold Condensed</vt:lpstr>
      <vt:lpstr>Tahoma</vt:lpstr>
      <vt:lpstr>Times New Roman</vt:lpstr>
      <vt:lpstr>Verdana</vt:lpstr>
      <vt:lpstr>Wingdings</vt:lpstr>
      <vt:lpstr>Orgánico</vt:lpstr>
      <vt:lpstr>EPIDEMIOLOGÍA</vt:lpstr>
      <vt:lpstr>OBJETIVOS</vt:lpstr>
      <vt:lpstr>Presentación de PowerPoint</vt:lpstr>
      <vt:lpstr>MEDICIONES EN EPIDEMIOLOGIA</vt:lpstr>
      <vt:lpstr>Presentación de PowerPoint</vt:lpstr>
      <vt:lpstr>MEDICIÓN</vt:lpstr>
      <vt:lpstr>Indicadores en Salud</vt:lpstr>
      <vt:lpstr>INDICADORES  DE  SALUD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ATRIBUTOS DEL INDICADOR:</vt:lpstr>
      <vt:lpstr>Presentación de PowerPoint</vt:lpstr>
      <vt:lpstr>Presentación de PowerPoint</vt:lpstr>
      <vt:lpstr>Presentación de PowerPoint</vt:lpstr>
      <vt:lpstr>TIPOS DE INDICADORES:</vt:lpstr>
      <vt:lpstr> Riesgo  </vt:lpstr>
      <vt:lpstr>Presentación de PowerPoint</vt:lpstr>
      <vt:lpstr>Cálculo del Riesgo  </vt:lpstr>
      <vt:lpstr>Comparación de Frecuencias Absolutas</vt:lpstr>
      <vt:lpstr>Presentación de PowerPoint</vt:lpstr>
      <vt:lpstr>Mediciones usadas en Epidemiología</vt:lpstr>
      <vt:lpstr>Presentación de PowerPoint</vt:lpstr>
      <vt:lpstr>Presentación de PowerPoint</vt:lpstr>
      <vt:lpstr>Presentación de PowerPoint</vt:lpstr>
      <vt:lpstr>Presentación de PowerPoint</vt:lpstr>
      <vt:lpstr>Presentación de PowerPoint</vt:lpstr>
      <vt:lpstr>Presentación de PowerPoint</vt:lpstr>
      <vt:lpstr>MEDIDAS DE FRECUENCIA MAS USADAS EN EPIDEMIOLOGÍA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WinUser</cp:lastModifiedBy>
  <cp:revision>52</cp:revision>
  <dcterms:created xsi:type="dcterms:W3CDTF">2013-02-28T10:53:56Z</dcterms:created>
  <dcterms:modified xsi:type="dcterms:W3CDTF">2021-07-13T13:14:31Z</dcterms:modified>
</cp:coreProperties>
</file>