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67" r:id="rId8"/>
    <p:sldId id="272" r:id="rId9"/>
    <p:sldId id="268" r:id="rId10"/>
    <p:sldId id="273" r:id="rId11"/>
    <p:sldId id="274" r:id="rId12"/>
    <p:sldId id="269" r:id="rId13"/>
    <p:sldId id="275" r:id="rId14"/>
    <p:sldId id="276" r:id="rId15"/>
    <p:sldId id="277" r:id="rId16"/>
    <p:sldId id="278" r:id="rId17"/>
    <p:sldId id="279" r:id="rId18"/>
    <p:sldId id="280" r:id="rId19"/>
    <p:sldId id="281" r:id="rId20"/>
    <p:sldId id="282" r:id="rId21"/>
    <p:sldId id="283" r:id="rId22"/>
    <p:sldId id="284" r:id="rId23"/>
    <p:sldId id="285"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CD6"/>
    <a:srgbClr val="BDBDBD"/>
    <a:srgbClr val="1583BD"/>
    <a:srgbClr val="EDEDE3"/>
    <a:srgbClr val="E4E4DC"/>
    <a:srgbClr val="D8D8D8"/>
    <a:srgbClr val="409CE0"/>
    <a:srgbClr val="686A71"/>
    <a:srgbClr val="0E4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7"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diagrams/_rels/data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F5C2B-D344-4EE2-AB6F-A793B988D0E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FE3B17BF-CB6A-4C25-83D3-81F7B72B71F1}">
      <dgm:prSet phldrT="[Texto]" custT="1"/>
      <dgm:spPr/>
      <dgm:t>
        <a:bodyPr/>
        <a:lstStyle/>
        <a:p>
          <a:r>
            <a:rPr lang="es-ES" sz="1400" b="1" dirty="0"/>
            <a:t>INICIO</a:t>
          </a:r>
          <a:endParaRPr lang="es-EC" sz="1400" b="1" dirty="0"/>
        </a:p>
      </dgm:t>
    </dgm:pt>
    <dgm:pt modelId="{5B7573C9-3708-4029-8D79-BEAC410E12B7}" type="parTrans" cxnId="{19B13661-08E3-4B29-8978-47EBDB02F2B3}">
      <dgm:prSet/>
      <dgm:spPr/>
      <dgm:t>
        <a:bodyPr/>
        <a:lstStyle/>
        <a:p>
          <a:endParaRPr lang="es-EC"/>
        </a:p>
      </dgm:t>
    </dgm:pt>
    <dgm:pt modelId="{C8708EB1-3D54-4112-8BC4-F638565D8A7F}" type="sibTrans" cxnId="{19B13661-08E3-4B29-8978-47EBDB02F2B3}">
      <dgm:prSet/>
      <dgm:spPr/>
      <dgm:t>
        <a:bodyPr/>
        <a:lstStyle/>
        <a:p>
          <a:endParaRPr lang="es-EC"/>
        </a:p>
      </dgm:t>
    </dgm:pt>
    <dgm:pt modelId="{9A509698-FE80-4580-9889-FCFC006522B4}">
      <dgm:prSet phldrT="[Texto]" custT="1"/>
      <dgm:spPr/>
      <dgm:t>
        <a:bodyPr/>
        <a:lstStyle/>
        <a:p>
          <a:r>
            <a:rPr lang="es-ES" sz="1400" dirty="0"/>
            <a:t>Es fundamental diseñar un momento que funcione como disparador del aprendizaje. </a:t>
          </a:r>
          <a:endParaRPr lang="es-EC" sz="1400" dirty="0"/>
        </a:p>
      </dgm:t>
    </dgm:pt>
    <dgm:pt modelId="{F1911F28-15BD-4FCF-9698-B4D0DD89A7EB}" type="parTrans" cxnId="{977A633E-30AB-4658-9D1C-777576899350}">
      <dgm:prSet/>
      <dgm:spPr/>
      <dgm:t>
        <a:bodyPr/>
        <a:lstStyle/>
        <a:p>
          <a:endParaRPr lang="es-EC"/>
        </a:p>
      </dgm:t>
    </dgm:pt>
    <dgm:pt modelId="{F7527FBF-257E-4487-975A-CA1E190CD30E}" type="sibTrans" cxnId="{977A633E-30AB-4658-9D1C-777576899350}">
      <dgm:prSet/>
      <dgm:spPr/>
      <dgm:t>
        <a:bodyPr/>
        <a:lstStyle/>
        <a:p>
          <a:endParaRPr lang="es-EC"/>
        </a:p>
      </dgm:t>
    </dgm:pt>
    <dgm:pt modelId="{A3C95F52-23D8-4D7C-9615-9AFCEAA9842D}">
      <dgm:prSet phldrT="[Texto]"/>
      <dgm:spPr/>
      <dgm:t>
        <a:bodyPr/>
        <a:lstStyle/>
        <a:p>
          <a:r>
            <a:rPr lang="es-ES" b="1" dirty="0"/>
            <a:t>DESARROLLO</a:t>
          </a:r>
        </a:p>
        <a:p>
          <a:r>
            <a:rPr lang="es-ES" dirty="0"/>
            <a:t>Es muy importante prestar atención al tratamiento de los contenidos y la vinculación con el presente y la realidad social, institucional y de ese contexto en particular,  para que los saberes y las capacidades puestas en juego resulten significativos y, a la  vez, desafiantes intelectualmente para los estudiantes. Es decir, que ellos encuentren  relación con el presente, con lo cercano y con sus experiencias.</a:t>
          </a:r>
        </a:p>
        <a:p>
          <a:r>
            <a:rPr lang="es-ES" dirty="0"/>
            <a:t>Es fundamental  presentar consignas claras, actividades de distinto tipo en un orden secuenciado y lógico  que demanden distintas operaciones a los estudiantes (saber, saber hacer) y asegurar  momentos de retroalimentación, buenas devoluciones y orientaciones que generarán  mayores oportunidades para que los aprendizajes se construyan.</a:t>
          </a:r>
          <a:endParaRPr lang="es-EC" b="1" dirty="0"/>
        </a:p>
      </dgm:t>
    </dgm:pt>
    <dgm:pt modelId="{FBF5E0B3-358E-46DB-AF72-A2EF748BDD32}" type="parTrans" cxnId="{1E906C8A-01BA-4CA9-8F43-EE073FEDBEF0}">
      <dgm:prSet/>
      <dgm:spPr/>
      <dgm:t>
        <a:bodyPr/>
        <a:lstStyle/>
        <a:p>
          <a:endParaRPr lang="es-EC"/>
        </a:p>
      </dgm:t>
    </dgm:pt>
    <dgm:pt modelId="{54B60641-CED8-400D-9C53-B27D76C96C79}" type="sibTrans" cxnId="{1E906C8A-01BA-4CA9-8F43-EE073FEDBEF0}">
      <dgm:prSet/>
      <dgm:spPr/>
      <dgm:t>
        <a:bodyPr/>
        <a:lstStyle/>
        <a:p>
          <a:endParaRPr lang="es-EC"/>
        </a:p>
      </dgm:t>
    </dgm:pt>
    <dgm:pt modelId="{C2E9232E-E487-49AB-8E6F-C10FE59DD0AA}">
      <dgm:prSet phldrT="[Texto]"/>
      <dgm:spPr/>
      <dgm:t>
        <a:bodyPr/>
        <a:lstStyle/>
        <a:p>
          <a:r>
            <a:rPr lang="es-ES" sz="1300" b="1" dirty="0"/>
            <a:t>CIERRE</a:t>
          </a:r>
          <a:endParaRPr lang="es-EC" sz="1300" b="1" dirty="0"/>
        </a:p>
      </dgm:t>
    </dgm:pt>
    <dgm:pt modelId="{9C465976-2EAC-48A7-9AE5-F85E612A4AB9}" type="parTrans" cxnId="{E4D4600B-471F-4E9E-9C06-453CA2EE7DE5}">
      <dgm:prSet/>
      <dgm:spPr/>
      <dgm:t>
        <a:bodyPr/>
        <a:lstStyle/>
        <a:p>
          <a:endParaRPr lang="es-EC"/>
        </a:p>
      </dgm:t>
    </dgm:pt>
    <dgm:pt modelId="{9D31E9B7-5E0D-4439-B54B-7F3AB4C73A58}" type="sibTrans" cxnId="{E4D4600B-471F-4E9E-9C06-453CA2EE7DE5}">
      <dgm:prSet/>
      <dgm:spPr/>
      <dgm:t>
        <a:bodyPr/>
        <a:lstStyle/>
        <a:p>
          <a:endParaRPr lang="es-EC"/>
        </a:p>
      </dgm:t>
    </dgm:pt>
    <dgm:pt modelId="{E7A67EF2-4B93-44FD-9019-110FE9DBF258}">
      <dgm:prSet phldrT="[Texto]" custT="1"/>
      <dgm:spPr/>
      <dgm:t>
        <a:bodyPr/>
        <a:lstStyle/>
        <a:p>
          <a:r>
            <a:rPr lang="es-ES" sz="1400" dirty="0"/>
            <a:t>Con el objetivo de sistematizar lo aprendido, institucionalizar saberes, repasar,  fijar, realizar autoevaluaciones y programar a futuro, se piensa en ciertas actividades que permitan cerrar la secuencia.  Algunos ejemplos podrían ser:</a:t>
          </a:r>
          <a:endParaRPr lang="es-EC" sz="1400" dirty="0"/>
        </a:p>
      </dgm:t>
    </dgm:pt>
    <dgm:pt modelId="{359B66C9-B9F4-4CE8-A47C-36DE5F00B083}" type="parTrans" cxnId="{DA7E8B78-154D-4AAF-9FA0-4EC383E3879B}">
      <dgm:prSet/>
      <dgm:spPr/>
      <dgm:t>
        <a:bodyPr/>
        <a:lstStyle/>
        <a:p>
          <a:endParaRPr lang="es-EC"/>
        </a:p>
      </dgm:t>
    </dgm:pt>
    <dgm:pt modelId="{E7A1F645-2B60-43DE-A721-86A7B5B9E2F1}" type="sibTrans" cxnId="{DA7E8B78-154D-4AAF-9FA0-4EC383E3879B}">
      <dgm:prSet/>
      <dgm:spPr/>
      <dgm:t>
        <a:bodyPr/>
        <a:lstStyle/>
        <a:p>
          <a:endParaRPr lang="es-EC"/>
        </a:p>
      </dgm:t>
    </dgm:pt>
    <dgm:pt modelId="{AE9A5E1A-307B-4B24-82FB-A4957A60EED7}">
      <dgm:prSet custT="1"/>
      <dgm:spPr/>
      <dgm:t>
        <a:bodyPr/>
        <a:lstStyle/>
        <a:p>
          <a:r>
            <a:rPr lang="es-ES" sz="1400" dirty="0"/>
            <a:t>La implementación de tarjetas de salida que inviten a los estudiantes a reflexionar sobre: ¿qué aprendí hoy?; ¿qué dudas o preguntas tengo?</a:t>
          </a:r>
          <a:endParaRPr lang="es-EC" sz="1400" dirty="0"/>
        </a:p>
      </dgm:t>
    </dgm:pt>
    <dgm:pt modelId="{8980D907-BEF1-4B27-8DA8-4D640C3A7CBF}" type="parTrans" cxnId="{AF539418-9A70-4502-B6D3-D30C22AB567A}">
      <dgm:prSet/>
      <dgm:spPr/>
      <dgm:t>
        <a:bodyPr/>
        <a:lstStyle/>
        <a:p>
          <a:endParaRPr lang="es-EC"/>
        </a:p>
      </dgm:t>
    </dgm:pt>
    <dgm:pt modelId="{0F6CA53C-3B8A-4293-A39C-5712CAEFB5AB}" type="sibTrans" cxnId="{AF539418-9A70-4502-B6D3-D30C22AB567A}">
      <dgm:prSet/>
      <dgm:spPr/>
      <dgm:t>
        <a:bodyPr/>
        <a:lstStyle/>
        <a:p>
          <a:endParaRPr lang="es-EC"/>
        </a:p>
      </dgm:t>
    </dgm:pt>
    <dgm:pt modelId="{B75791ED-3633-44BD-8EB1-198D9AB3BF41}">
      <dgm:prSet phldrT="[Texto]" custT="1"/>
      <dgm:spPr/>
      <dgm:t>
        <a:bodyPr/>
        <a:lstStyle/>
        <a:p>
          <a:r>
            <a:rPr lang="es-ES" sz="1400" dirty="0"/>
            <a:t> Se presentan, desarrollan y cierran los distintos temas de la secuencia, estableciendo relaciones entre los diferentes momentos.</a:t>
          </a:r>
          <a:endParaRPr lang="es-EC" sz="1400" dirty="0"/>
        </a:p>
      </dgm:t>
    </dgm:pt>
    <dgm:pt modelId="{C04E68D1-F2DF-4C36-AD12-E1C173075F89}" type="parTrans" cxnId="{B8857FC8-C26E-4645-9E55-C16041B7269D}">
      <dgm:prSet/>
      <dgm:spPr/>
      <dgm:t>
        <a:bodyPr/>
        <a:lstStyle/>
        <a:p>
          <a:endParaRPr lang="es-EC"/>
        </a:p>
      </dgm:t>
    </dgm:pt>
    <dgm:pt modelId="{67E4B2EA-CDFA-4DB9-A4BC-70AA0EA4F741}" type="sibTrans" cxnId="{B8857FC8-C26E-4645-9E55-C16041B7269D}">
      <dgm:prSet/>
      <dgm:spPr/>
      <dgm:t>
        <a:bodyPr/>
        <a:lstStyle/>
        <a:p>
          <a:endParaRPr lang="es-EC"/>
        </a:p>
      </dgm:t>
    </dgm:pt>
    <dgm:pt modelId="{08792574-5521-43FA-974D-A3A7FE0A642F}">
      <dgm:prSet phldrT="[Texto]" custT="1"/>
      <dgm:spPr/>
      <dgm:t>
        <a:bodyPr/>
        <a:lstStyle/>
        <a:p>
          <a:r>
            <a:rPr lang="es-ES" sz="1400" dirty="0"/>
            <a:t> Algunos ejemplos pueden ser: mostrar un objeto, escuchar un audio, realizar una entrevista, presentar un enigma, leer un artículo, formular una pregunta, etcétera.</a:t>
          </a:r>
          <a:endParaRPr lang="es-EC" sz="1400" dirty="0"/>
        </a:p>
      </dgm:t>
    </dgm:pt>
    <dgm:pt modelId="{307692D1-97AD-4C3A-9D65-DCD15CC97BFA}" type="parTrans" cxnId="{15B7654E-293B-4040-B12F-09DE7B325B44}">
      <dgm:prSet/>
      <dgm:spPr/>
      <dgm:t>
        <a:bodyPr/>
        <a:lstStyle/>
        <a:p>
          <a:endParaRPr lang="es-EC"/>
        </a:p>
      </dgm:t>
    </dgm:pt>
    <dgm:pt modelId="{E31CEF6B-AEBB-48BB-83A0-84084497A609}" type="sibTrans" cxnId="{15B7654E-293B-4040-B12F-09DE7B325B44}">
      <dgm:prSet/>
      <dgm:spPr/>
      <dgm:t>
        <a:bodyPr/>
        <a:lstStyle/>
        <a:p>
          <a:endParaRPr lang="es-EC"/>
        </a:p>
      </dgm:t>
    </dgm:pt>
    <dgm:pt modelId="{98D81AFF-6EDF-4956-99D9-1EF1CBFE8D4A}">
      <dgm:prSet phldrT="[Texto]" custT="1"/>
      <dgm:spPr/>
      <dgm:t>
        <a:bodyPr/>
        <a:lstStyle/>
        <a:p>
          <a:r>
            <a:rPr lang="es-ES" sz="1400" dirty="0"/>
            <a:t>Permite establecer objetivos y metas de trabajo, así como dar cuenta de la posición de los estudiantes frente al contenido que se comenzará a trabajar.</a:t>
          </a:r>
          <a:endParaRPr lang="es-EC" sz="1400" dirty="0"/>
        </a:p>
      </dgm:t>
    </dgm:pt>
    <dgm:pt modelId="{98789038-59EF-4656-BF48-6810D60CF323}" type="parTrans" cxnId="{A25560A2-500E-424C-B3ED-6486D93C52E7}">
      <dgm:prSet/>
      <dgm:spPr/>
      <dgm:t>
        <a:bodyPr/>
        <a:lstStyle/>
        <a:p>
          <a:endParaRPr lang="es-EC"/>
        </a:p>
      </dgm:t>
    </dgm:pt>
    <dgm:pt modelId="{C3E11E07-4E3C-45A7-8B1D-60C944DCF4FF}" type="sibTrans" cxnId="{A25560A2-500E-424C-B3ED-6486D93C52E7}">
      <dgm:prSet/>
      <dgm:spPr/>
      <dgm:t>
        <a:bodyPr/>
        <a:lstStyle/>
        <a:p>
          <a:endParaRPr lang="es-EC"/>
        </a:p>
      </dgm:t>
    </dgm:pt>
    <dgm:pt modelId="{D55E2EB2-7F98-431E-B266-106AF7BB8C56}">
      <dgm:prSet custT="1"/>
      <dgm:spPr/>
      <dgm:t>
        <a:bodyPr/>
        <a:lstStyle/>
        <a:p>
          <a:r>
            <a:rPr lang="es-ES" sz="1400" dirty="0"/>
            <a:t>Pensar en un estado de situación: una rutina de pensamiento del tipo “antes pensaba, ahora pienso…”, tomada de </a:t>
          </a:r>
          <a:r>
            <a:rPr lang="es-ES" sz="1400" dirty="0" err="1"/>
            <a:t>Ritchhart</a:t>
          </a:r>
          <a:r>
            <a:rPr lang="es-ES" sz="1400" dirty="0"/>
            <a:t> (que se plantea al inicio y después se vuelve a ver en el cierre de la secuencia).</a:t>
          </a:r>
          <a:endParaRPr lang="es-EC" sz="1400" dirty="0"/>
        </a:p>
      </dgm:t>
    </dgm:pt>
    <dgm:pt modelId="{B108CFFD-B54B-4B80-AD6B-AAF7B6C70D7D}" type="parTrans" cxnId="{389463AD-880C-4DF9-B0A4-6DAC323E2DE1}">
      <dgm:prSet/>
      <dgm:spPr/>
      <dgm:t>
        <a:bodyPr/>
        <a:lstStyle/>
        <a:p>
          <a:endParaRPr lang="es-EC"/>
        </a:p>
      </dgm:t>
    </dgm:pt>
    <dgm:pt modelId="{084A1633-2412-4994-BF23-44AC3034F3B8}" type="sibTrans" cxnId="{389463AD-880C-4DF9-B0A4-6DAC323E2DE1}">
      <dgm:prSet/>
      <dgm:spPr/>
      <dgm:t>
        <a:bodyPr/>
        <a:lstStyle/>
        <a:p>
          <a:endParaRPr lang="es-EC"/>
        </a:p>
      </dgm:t>
    </dgm:pt>
    <dgm:pt modelId="{99CDA49B-16D6-4037-A503-B3507BCF272E}" type="pres">
      <dgm:prSet presAssocID="{05FF5C2B-D344-4EE2-AB6F-A793B988D0EA}" presName="linear" presStyleCnt="0">
        <dgm:presLayoutVars>
          <dgm:dir/>
          <dgm:resizeHandles val="exact"/>
        </dgm:presLayoutVars>
      </dgm:prSet>
      <dgm:spPr/>
    </dgm:pt>
    <dgm:pt modelId="{DBA8E4B1-5873-4671-AB1D-8CF5EA4EDC49}" type="pres">
      <dgm:prSet presAssocID="{FE3B17BF-CB6A-4C25-83D3-81F7B72B71F1}" presName="comp" presStyleCnt="0"/>
      <dgm:spPr/>
    </dgm:pt>
    <dgm:pt modelId="{A297AAF6-97F9-442F-BD1F-AFA2E86CA2E2}" type="pres">
      <dgm:prSet presAssocID="{FE3B17BF-CB6A-4C25-83D3-81F7B72B71F1}" presName="box" presStyleLbl="node1" presStyleIdx="0" presStyleCnt="3"/>
      <dgm:spPr/>
    </dgm:pt>
    <dgm:pt modelId="{2B906030-C4F5-42F9-9407-3111345D8A6D}" type="pres">
      <dgm:prSet presAssocID="{FE3B17BF-CB6A-4C25-83D3-81F7B72B71F1}"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Mujer sosteniendo el signo de abrir"/>
        </a:ext>
      </dgm:extLst>
    </dgm:pt>
    <dgm:pt modelId="{DE4DE9AF-97EA-45C4-B981-7C53EE00E286}" type="pres">
      <dgm:prSet presAssocID="{FE3B17BF-CB6A-4C25-83D3-81F7B72B71F1}" presName="text" presStyleLbl="node1" presStyleIdx="0" presStyleCnt="3">
        <dgm:presLayoutVars>
          <dgm:bulletEnabled val="1"/>
        </dgm:presLayoutVars>
      </dgm:prSet>
      <dgm:spPr/>
    </dgm:pt>
    <dgm:pt modelId="{C2076ACC-F54A-419D-8DD3-946F0EEF9BED}" type="pres">
      <dgm:prSet presAssocID="{C8708EB1-3D54-4112-8BC4-F638565D8A7F}" presName="spacer" presStyleCnt="0"/>
      <dgm:spPr/>
    </dgm:pt>
    <dgm:pt modelId="{5CC3CFDE-A2CC-46B3-9841-3DCB61033DE8}" type="pres">
      <dgm:prSet presAssocID="{A3C95F52-23D8-4D7C-9615-9AFCEAA9842D}" presName="comp" presStyleCnt="0"/>
      <dgm:spPr/>
    </dgm:pt>
    <dgm:pt modelId="{BA629643-455C-41B6-AFC1-84CA02C381F8}" type="pres">
      <dgm:prSet presAssocID="{A3C95F52-23D8-4D7C-9615-9AFCEAA9842D}" presName="box" presStyleLbl="node1" presStyleIdx="1" presStyleCnt="3"/>
      <dgm:spPr/>
    </dgm:pt>
    <dgm:pt modelId="{C12EBCBF-F6E6-4F89-827A-11F8F85793D7}" type="pres">
      <dgm:prSet presAssocID="{A3C95F52-23D8-4D7C-9615-9AFCEAA9842D}"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Primer plano de un bolígrafo escribiendo en un gráfico"/>
        </a:ext>
      </dgm:extLst>
    </dgm:pt>
    <dgm:pt modelId="{6176AE06-BDF5-44A6-A46D-7F4FF20BAA37}" type="pres">
      <dgm:prSet presAssocID="{A3C95F52-23D8-4D7C-9615-9AFCEAA9842D}" presName="text" presStyleLbl="node1" presStyleIdx="1" presStyleCnt="3">
        <dgm:presLayoutVars>
          <dgm:bulletEnabled val="1"/>
        </dgm:presLayoutVars>
      </dgm:prSet>
      <dgm:spPr/>
    </dgm:pt>
    <dgm:pt modelId="{78CFEA75-CD53-452B-9BC6-6DE476BF4EB1}" type="pres">
      <dgm:prSet presAssocID="{54B60641-CED8-400D-9C53-B27D76C96C79}" presName="spacer" presStyleCnt="0"/>
      <dgm:spPr/>
    </dgm:pt>
    <dgm:pt modelId="{1693D2E2-89D1-4D6E-997B-F76F6FACBF4C}" type="pres">
      <dgm:prSet presAssocID="{C2E9232E-E487-49AB-8E6F-C10FE59DD0AA}" presName="comp" presStyleCnt="0"/>
      <dgm:spPr/>
    </dgm:pt>
    <dgm:pt modelId="{911B3B40-09A3-46FB-8435-D7AF40365DE6}" type="pres">
      <dgm:prSet presAssocID="{C2E9232E-E487-49AB-8E6F-C10FE59DD0AA}" presName="box" presStyleLbl="node1" presStyleIdx="2" presStyleCnt="3"/>
      <dgm:spPr/>
    </dgm:pt>
    <dgm:pt modelId="{66272A35-2245-4CB6-B33F-69A74552B443}" type="pres">
      <dgm:prSet presAssocID="{C2E9232E-E487-49AB-8E6F-C10FE59DD0A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7018BCF0-8185-4132-AC38-FD87798B8C13}" type="pres">
      <dgm:prSet presAssocID="{C2E9232E-E487-49AB-8E6F-C10FE59DD0AA}" presName="text" presStyleLbl="node1" presStyleIdx="2" presStyleCnt="3">
        <dgm:presLayoutVars>
          <dgm:bulletEnabled val="1"/>
        </dgm:presLayoutVars>
      </dgm:prSet>
      <dgm:spPr/>
    </dgm:pt>
  </dgm:ptLst>
  <dgm:cxnLst>
    <dgm:cxn modelId="{E7A14E09-8754-4E09-A943-7D5FA70339AA}" type="presOf" srcId="{B75791ED-3633-44BD-8EB1-198D9AB3BF41}" destId="{DE4DE9AF-97EA-45C4-B981-7C53EE00E286}" srcOrd="1" destOrd="3" presId="urn:microsoft.com/office/officeart/2005/8/layout/vList4"/>
    <dgm:cxn modelId="{E4D4600B-471F-4E9E-9C06-453CA2EE7DE5}" srcId="{05FF5C2B-D344-4EE2-AB6F-A793B988D0EA}" destId="{C2E9232E-E487-49AB-8E6F-C10FE59DD0AA}" srcOrd="2" destOrd="0" parTransId="{9C465976-2EAC-48A7-9AE5-F85E612A4AB9}" sibTransId="{9D31E9B7-5E0D-4439-B54B-7F3AB4C73A58}"/>
    <dgm:cxn modelId="{FB5C4A0C-C6D1-490E-A2F2-2F85072C162A}" type="presOf" srcId="{C2E9232E-E487-49AB-8E6F-C10FE59DD0AA}" destId="{911B3B40-09A3-46FB-8435-D7AF40365DE6}" srcOrd="0" destOrd="0" presId="urn:microsoft.com/office/officeart/2005/8/layout/vList4"/>
    <dgm:cxn modelId="{9181F717-75E8-4BAD-AB0D-B0CB08D49F20}" type="presOf" srcId="{9A509698-FE80-4580-9889-FCFC006522B4}" destId="{A297AAF6-97F9-442F-BD1F-AFA2E86CA2E2}" srcOrd="0" destOrd="1" presId="urn:microsoft.com/office/officeart/2005/8/layout/vList4"/>
    <dgm:cxn modelId="{AF539418-9A70-4502-B6D3-D30C22AB567A}" srcId="{C2E9232E-E487-49AB-8E6F-C10FE59DD0AA}" destId="{AE9A5E1A-307B-4B24-82FB-A4957A60EED7}" srcOrd="1" destOrd="0" parTransId="{8980D907-BEF1-4B27-8DA8-4D640C3A7CBF}" sibTransId="{0F6CA53C-3B8A-4293-A39C-5712CAEFB5AB}"/>
    <dgm:cxn modelId="{7420AA1F-D338-43EF-9109-FB9AEA963C73}" type="presOf" srcId="{98D81AFF-6EDF-4956-99D9-1EF1CBFE8D4A}" destId="{A297AAF6-97F9-442F-BD1F-AFA2E86CA2E2}" srcOrd="0" destOrd="2" presId="urn:microsoft.com/office/officeart/2005/8/layout/vList4"/>
    <dgm:cxn modelId="{8B088D35-2C73-46EB-A3BF-B22729C944FE}" type="presOf" srcId="{FE3B17BF-CB6A-4C25-83D3-81F7B72B71F1}" destId="{DE4DE9AF-97EA-45C4-B981-7C53EE00E286}" srcOrd="1" destOrd="0" presId="urn:microsoft.com/office/officeart/2005/8/layout/vList4"/>
    <dgm:cxn modelId="{977A633E-30AB-4658-9D1C-777576899350}" srcId="{FE3B17BF-CB6A-4C25-83D3-81F7B72B71F1}" destId="{9A509698-FE80-4580-9889-FCFC006522B4}" srcOrd="0" destOrd="0" parTransId="{F1911F28-15BD-4FCF-9698-B4D0DD89A7EB}" sibTransId="{F7527FBF-257E-4487-975A-CA1E190CD30E}"/>
    <dgm:cxn modelId="{19B13661-08E3-4B29-8978-47EBDB02F2B3}" srcId="{05FF5C2B-D344-4EE2-AB6F-A793B988D0EA}" destId="{FE3B17BF-CB6A-4C25-83D3-81F7B72B71F1}" srcOrd="0" destOrd="0" parTransId="{5B7573C9-3708-4029-8D79-BEAC410E12B7}" sibTransId="{C8708EB1-3D54-4112-8BC4-F638565D8A7F}"/>
    <dgm:cxn modelId="{2453BC69-283B-4356-A95A-B31977ECF20B}" type="presOf" srcId="{05FF5C2B-D344-4EE2-AB6F-A793B988D0EA}" destId="{99CDA49B-16D6-4037-A503-B3507BCF272E}" srcOrd="0" destOrd="0" presId="urn:microsoft.com/office/officeart/2005/8/layout/vList4"/>
    <dgm:cxn modelId="{15B7654E-293B-4040-B12F-09DE7B325B44}" srcId="{FE3B17BF-CB6A-4C25-83D3-81F7B72B71F1}" destId="{08792574-5521-43FA-974D-A3A7FE0A642F}" srcOrd="3" destOrd="0" parTransId="{307692D1-97AD-4C3A-9D65-DCD15CC97BFA}" sibTransId="{E31CEF6B-AEBB-48BB-83A0-84084497A609}"/>
    <dgm:cxn modelId="{438A3278-AEF5-45FB-A072-2D93C2B71C7B}" type="presOf" srcId="{C2E9232E-E487-49AB-8E6F-C10FE59DD0AA}" destId="{7018BCF0-8185-4132-AC38-FD87798B8C13}" srcOrd="1" destOrd="0" presId="urn:microsoft.com/office/officeart/2005/8/layout/vList4"/>
    <dgm:cxn modelId="{DA7E8B78-154D-4AAF-9FA0-4EC383E3879B}" srcId="{C2E9232E-E487-49AB-8E6F-C10FE59DD0AA}" destId="{E7A67EF2-4B93-44FD-9019-110FE9DBF258}" srcOrd="0" destOrd="0" parTransId="{359B66C9-B9F4-4CE8-A47C-36DE5F00B083}" sibTransId="{E7A1F645-2B60-43DE-A721-86A7B5B9E2F1}"/>
    <dgm:cxn modelId="{E4F8F17F-5BA7-4BB4-9C84-B45A27178110}" type="presOf" srcId="{D55E2EB2-7F98-431E-B266-106AF7BB8C56}" destId="{911B3B40-09A3-46FB-8435-D7AF40365DE6}" srcOrd="0" destOrd="3" presId="urn:microsoft.com/office/officeart/2005/8/layout/vList4"/>
    <dgm:cxn modelId="{1E906C8A-01BA-4CA9-8F43-EE073FEDBEF0}" srcId="{05FF5C2B-D344-4EE2-AB6F-A793B988D0EA}" destId="{A3C95F52-23D8-4D7C-9615-9AFCEAA9842D}" srcOrd="1" destOrd="0" parTransId="{FBF5E0B3-358E-46DB-AF72-A2EF748BDD32}" sibTransId="{54B60641-CED8-400D-9C53-B27D76C96C79}"/>
    <dgm:cxn modelId="{0F78CB8B-9622-4E8C-81A4-7ABCDF319E52}" type="presOf" srcId="{9A509698-FE80-4580-9889-FCFC006522B4}" destId="{DE4DE9AF-97EA-45C4-B981-7C53EE00E286}" srcOrd="1" destOrd="1" presId="urn:microsoft.com/office/officeart/2005/8/layout/vList4"/>
    <dgm:cxn modelId="{BC845B91-105A-4F8C-B8CD-04F39731522F}" type="presOf" srcId="{B75791ED-3633-44BD-8EB1-198D9AB3BF41}" destId="{A297AAF6-97F9-442F-BD1F-AFA2E86CA2E2}" srcOrd="0" destOrd="3" presId="urn:microsoft.com/office/officeart/2005/8/layout/vList4"/>
    <dgm:cxn modelId="{B2D0FB91-433E-4B14-A9E6-AE1E6610E3A5}" type="presOf" srcId="{A3C95F52-23D8-4D7C-9615-9AFCEAA9842D}" destId="{6176AE06-BDF5-44A6-A46D-7F4FF20BAA37}" srcOrd="1" destOrd="0" presId="urn:microsoft.com/office/officeart/2005/8/layout/vList4"/>
    <dgm:cxn modelId="{DB0E6396-A0DB-4F90-9906-5C7C98DF6534}" type="presOf" srcId="{98D81AFF-6EDF-4956-99D9-1EF1CBFE8D4A}" destId="{DE4DE9AF-97EA-45C4-B981-7C53EE00E286}" srcOrd="1" destOrd="2" presId="urn:microsoft.com/office/officeart/2005/8/layout/vList4"/>
    <dgm:cxn modelId="{FA20DD9A-BCBE-4EF4-B135-A4452EE6784C}" type="presOf" srcId="{AE9A5E1A-307B-4B24-82FB-A4957A60EED7}" destId="{911B3B40-09A3-46FB-8435-D7AF40365DE6}" srcOrd="0" destOrd="2" presId="urn:microsoft.com/office/officeart/2005/8/layout/vList4"/>
    <dgm:cxn modelId="{AA29F49A-81D7-433D-91BD-BAED4074D409}" type="presOf" srcId="{A3C95F52-23D8-4D7C-9615-9AFCEAA9842D}" destId="{BA629643-455C-41B6-AFC1-84CA02C381F8}" srcOrd="0" destOrd="0" presId="urn:microsoft.com/office/officeart/2005/8/layout/vList4"/>
    <dgm:cxn modelId="{A25560A2-500E-424C-B3ED-6486D93C52E7}" srcId="{FE3B17BF-CB6A-4C25-83D3-81F7B72B71F1}" destId="{98D81AFF-6EDF-4956-99D9-1EF1CBFE8D4A}" srcOrd="1" destOrd="0" parTransId="{98789038-59EF-4656-BF48-6810D60CF323}" sibTransId="{C3E11E07-4E3C-45A7-8B1D-60C944DCF4FF}"/>
    <dgm:cxn modelId="{389463AD-880C-4DF9-B0A4-6DAC323E2DE1}" srcId="{C2E9232E-E487-49AB-8E6F-C10FE59DD0AA}" destId="{D55E2EB2-7F98-431E-B266-106AF7BB8C56}" srcOrd="2" destOrd="0" parTransId="{B108CFFD-B54B-4B80-AD6B-AAF7B6C70D7D}" sibTransId="{084A1633-2412-4994-BF23-44AC3034F3B8}"/>
    <dgm:cxn modelId="{75447AC5-7F35-48E1-96FE-8CAA509EA8D7}" type="presOf" srcId="{E7A67EF2-4B93-44FD-9019-110FE9DBF258}" destId="{911B3B40-09A3-46FB-8435-D7AF40365DE6}" srcOrd="0" destOrd="1" presId="urn:microsoft.com/office/officeart/2005/8/layout/vList4"/>
    <dgm:cxn modelId="{B8857FC8-C26E-4645-9E55-C16041B7269D}" srcId="{FE3B17BF-CB6A-4C25-83D3-81F7B72B71F1}" destId="{B75791ED-3633-44BD-8EB1-198D9AB3BF41}" srcOrd="2" destOrd="0" parTransId="{C04E68D1-F2DF-4C36-AD12-E1C173075F89}" sibTransId="{67E4B2EA-CDFA-4DB9-A4BC-70AA0EA4F741}"/>
    <dgm:cxn modelId="{15B087CD-ED9D-4E61-8189-9E7AA0655974}" type="presOf" srcId="{08792574-5521-43FA-974D-A3A7FE0A642F}" destId="{A297AAF6-97F9-442F-BD1F-AFA2E86CA2E2}" srcOrd="0" destOrd="4" presId="urn:microsoft.com/office/officeart/2005/8/layout/vList4"/>
    <dgm:cxn modelId="{20CAB6D9-7AFB-4722-9FFF-2D710F8839A8}" type="presOf" srcId="{08792574-5521-43FA-974D-A3A7FE0A642F}" destId="{DE4DE9AF-97EA-45C4-B981-7C53EE00E286}" srcOrd="1" destOrd="4" presId="urn:microsoft.com/office/officeart/2005/8/layout/vList4"/>
    <dgm:cxn modelId="{D5BD86E6-A56A-428A-9C29-9CE5CB73E5A2}" type="presOf" srcId="{E7A67EF2-4B93-44FD-9019-110FE9DBF258}" destId="{7018BCF0-8185-4132-AC38-FD87798B8C13}" srcOrd="1" destOrd="1" presId="urn:microsoft.com/office/officeart/2005/8/layout/vList4"/>
    <dgm:cxn modelId="{BD9279ED-4015-4EF2-9546-6BFE2065847C}" type="presOf" srcId="{AE9A5E1A-307B-4B24-82FB-A4957A60EED7}" destId="{7018BCF0-8185-4132-AC38-FD87798B8C13}" srcOrd="1" destOrd="2" presId="urn:microsoft.com/office/officeart/2005/8/layout/vList4"/>
    <dgm:cxn modelId="{F86584F0-68D6-4B2E-B0DD-6A2E90C12A75}" type="presOf" srcId="{FE3B17BF-CB6A-4C25-83D3-81F7B72B71F1}" destId="{A297AAF6-97F9-442F-BD1F-AFA2E86CA2E2}" srcOrd="0" destOrd="0" presId="urn:microsoft.com/office/officeart/2005/8/layout/vList4"/>
    <dgm:cxn modelId="{81595AF9-E452-4371-82AA-AD8953D45C19}" type="presOf" srcId="{D55E2EB2-7F98-431E-B266-106AF7BB8C56}" destId="{7018BCF0-8185-4132-AC38-FD87798B8C13}" srcOrd="1" destOrd="3" presId="urn:microsoft.com/office/officeart/2005/8/layout/vList4"/>
    <dgm:cxn modelId="{D27B1343-1C6D-4590-BDFC-8B69BC54B17A}" type="presParOf" srcId="{99CDA49B-16D6-4037-A503-B3507BCF272E}" destId="{DBA8E4B1-5873-4671-AB1D-8CF5EA4EDC49}" srcOrd="0" destOrd="0" presId="urn:microsoft.com/office/officeart/2005/8/layout/vList4"/>
    <dgm:cxn modelId="{C5375674-6E29-4BA6-B20E-DD4A30139F72}" type="presParOf" srcId="{DBA8E4B1-5873-4671-AB1D-8CF5EA4EDC49}" destId="{A297AAF6-97F9-442F-BD1F-AFA2E86CA2E2}" srcOrd="0" destOrd="0" presId="urn:microsoft.com/office/officeart/2005/8/layout/vList4"/>
    <dgm:cxn modelId="{2E7E46AB-D489-4ECE-9CD6-329F10D6426F}" type="presParOf" srcId="{DBA8E4B1-5873-4671-AB1D-8CF5EA4EDC49}" destId="{2B906030-C4F5-42F9-9407-3111345D8A6D}" srcOrd="1" destOrd="0" presId="urn:microsoft.com/office/officeart/2005/8/layout/vList4"/>
    <dgm:cxn modelId="{38C83781-5EB2-4AEA-B1D3-631317290333}" type="presParOf" srcId="{DBA8E4B1-5873-4671-AB1D-8CF5EA4EDC49}" destId="{DE4DE9AF-97EA-45C4-B981-7C53EE00E286}" srcOrd="2" destOrd="0" presId="urn:microsoft.com/office/officeart/2005/8/layout/vList4"/>
    <dgm:cxn modelId="{8321E607-CEDA-4F45-B747-5DF2C0ED9BDF}" type="presParOf" srcId="{99CDA49B-16D6-4037-A503-B3507BCF272E}" destId="{C2076ACC-F54A-419D-8DD3-946F0EEF9BED}" srcOrd="1" destOrd="0" presId="urn:microsoft.com/office/officeart/2005/8/layout/vList4"/>
    <dgm:cxn modelId="{E77A3059-332F-463E-BCD6-5744098AD321}" type="presParOf" srcId="{99CDA49B-16D6-4037-A503-B3507BCF272E}" destId="{5CC3CFDE-A2CC-46B3-9841-3DCB61033DE8}" srcOrd="2" destOrd="0" presId="urn:microsoft.com/office/officeart/2005/8/layout/vList4"/>
    <dgm:cxn modelId="{2E471349-9B0B-4BFD-A932-289529515127}" type="presParOf" srcId="{5CC3CFDE-A2CC-46B3-9841-3DCB61033DE8}" destId="{BA629643-455C-41B6-AFC1-84CA02C381F8}" srcOrd="0" destOrd="0" presId="urn:microsoft.com/office/officeart/2005/8/layout/vList4"/>
    <dgm:cxn modelId="{312B10AB-A9F0-4B5A-9018-7C2961CF6C96}" type="presParOf" srcId="{5CC3CFDE-A2CC-46B3-9841-3DCB61033DE8}" destId="{C12EBCBF-F6E6-4F89-827A-11F8F85793D7}" srcOrd="1" destOrd="0" presId="urn:microsoft.com/office/officeart/2005/8/layout/vList4"/>
    <dgm:cxn modelId="{17CC9F81-0107-4198-9646-D8D6528B8CB6}" type="presParOf" srcId="{5CC3CFDE-A2CC-46B3-9841-3DCB61033DE8}" destId="{6176AE06-BDF5-44A6-A46D-7F4FF20BAA37}" srcOrd="2" destOrd="0" presId="urn:microsoft.com/office/officeart/2005/8/layout/vList4"/>
    <dgm:cxn modelId="{C034804B-9924-4D86-8787-E04848B4AB01}" type="presParOf" srcId="{99CDA49B-16D6-4037-A503-B3507BCF272E}" destId="{78CFEA75-CD53-452B-9BC6-6DE476BF4EB1}" srcOrd="3" destOrd="0" presId="urn:microsoft.com/office/officeart/2005/8/layout/vList4"/>
    <dgm:cxn modelId="{5A6783C0-E993-46BA-9EC5-66707FB5BD61}" type="presParOf" srcId="{99CDA49B-16D6-4037-A503-B3507BCF272E}" destId="{1693D2E2-89D1-4D6E-997B-F76F6FACBF4C}" srcOrd="4" destOrd="0" presId="urn:microsoft.com/office/officeart/2005/8/layout/vList4"/>
    <dgm:cxn modelId="{4D5FC0F7-44EC-49F2-A1A4-35D825FAA11D}" type="presParOf" srcId="{1693D2E2-89D1-4D6E-997B-F76F6FACBF4C}" destId="{911B3B40-09A3-46FB-8435-D7AF40365DE6}" srcOrd="0" destOrd="0" presId="urn:microsoft.com/office/officeart/2005/8/layout/vList4"/>
    <dgm:cxn modelId="{50DCCDC8-3EA5-4F85-B1C8-A1546B31848B}" type="presParOf" srcId="{1693D2E2-89D1-4D6E-997B-F76F6FACBF4C}" destId="{66272A35-2245-4CB6-B33F-69A74552B443}" srcOrd="1" destOrd="0" presId="urn:microsoft.com/office/officeart/2005/8/layout/vList4"/>
    <dgm:cxn modelId="{725696E1-D612-4052-BA56-B126AA066FD8}" type="presParOf" srcId="{1693D2E2-89D1-4D6E-997B-F76F6FACBF4C}" destId="{7018BCF0-8185-4132-AC38-FD87798B8C1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F3AE5-7704-4870-A30E-6B4DD516248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51AF3EBB-FCF8-4505-A04F-FCC2D403C198}">
      <dgm:prSet phldrT="[Texto]"/>
      <dgm:spPr/>
      <dgm:t>
        <a:bodyPr/>
        <a:lstStyle/>
        <a:p>
          <a:pPr algn="l"/>
          <a:r>
            <a:rPr lang="es-ES" sz="1700" b="1" dirty="0"/>
            <a:t>Tiempo. </a:t>
          </a:r>
          <a:endParaRPr lang="es-EC" sz="1700" b="1" dirty="0"/>
        </a:p>
      </dgm:t>
    </dgm:pt>
    <dgm:pt modelId="{6B5EE0D0-AA92-4716-B043-33313EBCF5E7}" type="parTrans" cxnId="{D5F711F9-4E80-4AC2-9CD1-50B4D03AE669}">
      <dgm:prSet/>
      <dgm:spPr/>
      <dgm:t>
        <a:bodyPr/>
        <a:lstStyle/>
        <a:p>
          <a:endParaRPr lang="es-EC"/>
        </a:p>
      </dgm:t>
    </dgm:pt>
    <dgm:pt modelId="{720990FD-862B-495B-B1A0-22CC8038EA30}" type="sibTrans" cxnId="{D5F711F9-4E80-4AC2-9CD1-50B4D03AE669}">
      <dgm:prSet/>
      <dgm:spPr/>
      <dgm:t>
        <a:bodyPr/>
        <a:lstStyle/>
        <a:p>
          <a:endParaRPr lang="es-EC"/>
        </a:p>
      </dgm:t>
    </dgm:pt>
    <dgm:pt modelId="{03C0202E-25C2-4E27-8477-82FBF504BD50}">
      <dgm:prSet phldrT="[Texto]" custT="1"/>
      <dgm:spPr/>
      <dgm:t>
        <a:bodyPr/>
        <a:lstStyle/>
        <a:p>
          <a:pPr algn="just"/>
          <a:r>
            <a:rPr lang="es-ES" sz="2400" dirty="0"/>
            <a:t>Se vuelve necesario pensar en la duración de la secuencia, en relación con la duración del ciclo lectivo y considerando la cantidad de clases previstas para el tratamiento de </a:t>
          </a:r>
          <a:r>
            <a:rPr lang="es-EC" sz="2400" dirty="0"/>
            <a:t>los contenidos seleccionados.</a:t>
          </a:r>
        </a:p>
      </dgm:t>
    </dgm:pt>
    <dgm:pt modelId="{8DC604E9-F57C-4120-A987-BF124760563D}" type="parTrans" cxnId="{CEDB0AB6-30A8-4DAD-9C46-6D48BB8A9785}">
      <dgm:prSet/>
      <dgm:spPr/>
      <dgm:t>
        <a:bodyPr/>
        <a:lstStyle/>
        <a:p>
          <a:endParaRPr lang="es-EC"/>
        </a:p>
      </dgm:t>
    </dgm:pt>
    <dgm:pt modelId="{AAAEF583-158A-4126-A95B-1A40B82CF780}" type="sibTrans" cxnId="{CEDB0AB6-30A8-4DAD-9C46-6D48BB8A9785}">
      <dgm:prSet/>
      <dgm:spPr/>
      <dgm:t>
        <a:bodyPr/>
        <a:lstStyle/>
        <a:p>
          <a:endParaRPr lang="es-EC"/>
        </a:p>
      </dgm:t>
    </dgm:pt>
    <dgm:pt modelId="{783EED29-3342-461E-AE60-FA6D79E9AD11}">
      <dgm:prSet phldrT="[Texto]"/>
      <dgm:spPr/>
      <dgm:t>
        <a:bodyPr/>
        <a:lstStyle/>
        <a:p>
          <a:pPr algn="l"/>
          <a:endParaRPr lang="es-EC" dirty="0"/>
        </a:p>
        <a:p>
          <a:pPr algn="l"/>
          <a:r>
            <a:rPr lang="es-ES" b="1" dirty="0"/>
            <a:t>Contenidos por abordar</a:t>
          </a:r>
          <a:endParaRPr lang="es-EC" b="1" dirty="0"/>
        </a:p>
      </dgm:t>
    </dgm:pt>
    <dgm:pt modelId="{5F94212C-3D70-4CEF-B59E-49737D889CFE}" type="parTrans" cxnId="{1F3D5112-DD5E-47E2-B54C-2031EAD1EF0B}">
      <dgm:prSet/>
      <dgm:spPr/>
      <dgm:t>
        <a:bodyPr/>
        <a:lstStyle/>
        <a:p>
          <a:endParaRPr lang="es-EC"/>
        </a:p>
      </dgm:t>
    </dgm:pt>
    <dgm:pt modelId="{717E6086-ABDF-4F6D-ACF1-33964F01FC7E}" type="sibTrans" cxnId="{1F3D5112-DD5E-47E2-B54C-2031EAD1EF0B}">
      <dgm:prSet/>
      <dgm:spPr/>
      <dgm:t>
        <a:bodyPr/>
        <a:lstStyle/>
        <a:p>
          <a:endParaRPr lang="es-EC"/>
        </a:p>
      </dgm:t>
    </dgm:pt>
    <dgm:pt modelId="{89E6F425-6103-4DCB-BB35-74EB5933474A}">
      <dgm:prSet phldrT="[Texto]"/>
      <dgm:spPr/>
      <dgm:t>
        <a:bodyPr/>
        <a:lstStyle/>
        <a:p>
          <a:pPr algn="just"/>
          <a:r>
            <a:rPr lang="es-ES" dirty="0"/>
            <a:t>La selección de los contenidos que se tratarán durante la secuencia de clases y la intencionalidad de aprendizaje de esos contenidos son centrales para establecer el recorte de los mismos, el contexto, así como los objetivos y las competencias de aprendizaje. Resulta imprescindible definir el qué: asignarle un enfoque al tema, definir y organizar, jerarquizar informaciones, conceptos, principios, habilidades </a:t>
          </a:r>
          <a:r>
            <a:rPr lang="es-EC" dirty="0"/>
            <a:t>específicas, habilidades generales de pensamiento, actitudes, etcétera.</a:t>
          </a:r>
        </a:p>
      </dgm:t>
    </dgm:pt>
    <dgm:pt modelId="{1E0D0517-3730-403E-882A-9E3B5B71BBF7}" type="parTrans" cxnId="{7356F149-1437-4267-8FDC-EB7DBE33DD08}">
      <dgm:prSet/>
      <dgm:spPr/>
      <dgm:t>
        <a:bodyPr/>
        <a:lstStyle/>
        <a:p>
          <a:endParaRPr lang="es-EC"/>
        </a:p>
      </dgm:t>
    </dgm:pt>
    <dgm:pt modelId="{FA5445EA-82C3-44F2-9D30-15AB5A62D44A}" type="sibTrans" cxnId="{7356F149-1437-4267-8FDC-EB7DBE33DD08}">
      <dgm:prSet/>
      <dgm:spPr/>
      <dgm:t>
        <a:bodyPr/>
        <a:lstStyle/>
        <a:p>
          <a:endParaRPr lang="es-EC"/>
        </a:p>
      </dgm:t>
    </dgm:pt>
    <dgm:pt modelId="{BE32275D-CDBC-4023-B648-D129258B0BAF}">
      <dgm:prSet phldrT="[Texto]"/>
      <dgm:spPr/>
      <dgm:t>
        <a:bodyPr/>
        <a:lstStyle/>
        <a:p>
          <a:r>
            <a:rPr lang="es-ES" sz="1700" b="1" dirty="0"/>
            <a:t>Objetivos</a:t>
          </a:r>
          <a:endParaRPr lang="es-EC" sz="1700" b="1" dirty="0"/>
        </a:p>
      </dgm:t>
    </dgm:pt>
    <dgm:pt modelId="{64E846B3-1F15-403F-BB7A-D3137CB43B06}" type="parTrans" cxnId="{F6C005F4-E2DF-4389-A0A5-96B1756F5715}">
      <dgm:prSet/>
      <dgm:spPr/>
      <dgm:t>
        <a:bodyPr/>
        <a:lstStyle/>
        <a:p>
          <a:endParaRPr lang="es-EC"/>
        </a:p>
      </dgm:t>
    </dgm:pt>
    <dgm:pt modelId="{319D166B-BF3C-43E4-8800-9E8C35C2205F}" type="sibTrans" cxnId="{F6C005F4-E2DF-4389-A0A5-96B1756F5715}">
      <dgm:prSet/>
      <dgm:spPr/>
      <dgm:t>
        <a:bodyPr/>
        <a:lstStyle/>
        <a:p>
          <a:endParaRPr lang="es-EC"/>
        </a:p>
      </dgm:t>
    </dgm:pt>
    <dgm:pt modelId="{7B087455-8FF3-451B-A29E-C36A72C635FC}">
      <dgm:prSet phldrT="[Texto]" custT="1"/>
      <dgm:spPr/>
      <dgm:t>
        <a:bodyPr/>
        <a:lstStyle/>
        <a:p>
          <a:r>
            <a:rPr lang="es-ES" sz="2400" dirty="0"/>
            <a:t>Los docentes estructuran la secuencia didáctica, estableciendo las habilidades y competencias de aprendizaje esperadas para los estudiantes.</a:t>
          </a:r>
          <a:endParaRPr lang="es-EC" sz="2400" dirty="0"/>
        </a:p>
      </dgm:t>
    </dgm:pt>
    <dgm:pt modelId="{DD9830C5-F8FC-4A45-B9CD-52C7CB345069}" type="parTrans" cxnId="{A778478B-E976-47CD-BC60-6C9489CE8216}">
      <dgm:prSet/>
      <dgm:spPr/>
      <dgm:t>
        <a:bodyPr/>
        <a:lstStyle/>
        <a:p>
          <a:endParaRPr lang="es-EC"/>
        </a:p>
      </dgm:t>
    </dgm:pt>
    <dgm:pt modelId="{C1F8FA07-EB16-48F7-9EC7-2B7D323EECF9}" type="sibTrans" cxnId="{A778478B-E976-47CD-BC60-6C9489CE8216}">
      <dgm:prSet/>
      <dgm:spPr/>
      <dgm:t>
        <a:bodyPr/>
        <a:lstStyle/>
        <a:p>
          <a:endParaRPr lang="es-EC"/>
        </a:p>
      </dgm:t>
    </dgm:pt>
    <dgm:pt modelId="{C8904268-5CB7-4D26-BF4E-8BD78D86C4D7}" type="pres">
      <dgm:prSet presAssocID="{5EAF3AE5-7704-4870-A30E-6B4DD5162482}" presName="linear" presStyleCnt="0">
        <dgm:presLayoutVars>
          <dgm:dir/>
          <dgm:resizeHandles val="exact"/>
        </dgm:presLayoutVars>
      </dgm:prSet>
      <dgm:spPr/>
    </dgm:pt>
    <dgm:pt modelId="{FBF31314-6958-421A-B2DA-DA0E4230B6A9}" type="pres">
      <dgm:prSet presAssocID="{51AF3EBB-FCF8-4505-A04F-FCC2D403C198}" presName="comp" presStyleCnt="0"/>
      <dgm:spPr/>
    </dgm:pt>
    <dgm:pt modelId="{7482A1E5-D846-45A4-99EE-2E1E8B7FE699}" type="pres">
      <dgm:prSet presAssocID="{51AF3EBB-FCF8-4505-A04F-FCC2D403C198}" presName="box" presStyleLbl="node1" presStyleIdx="0" presStyleCnt="3"/>
      <dgm:spPr/>
    </dgm:pt>
    <dgm:pt modelId="{5CCDC517-9238-477F-8F1E-7D85BCA192B7}" type="pres">
      <dgm:prSet presAssocID="{51AF3EBB-FCF8-4505-A04F-FCC2D403C198}"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13F69AF8-57BF-4536-BD88-DE02DB05C8CD}" type="pres">
      <dgm:prSet presAssocID="{51AF3EBB-FCF8-4505-A04F-FCC2D403C198}" presName="text" presStyleLbl="node1" presStyleIdx="0" presStyleCnt="3">
        <dgm:presLayoutVars>
          <dgm:bulletEnabled val="1"/>
        </dgm:presLayoutVars>
      </dgm:prSet>
      <dgm:spPr/>
    </dgm:pt>
    <dgm:pt modelId="{C8DE3B7A-8E4D-4EB8-9B03-F8C70FF476F4}" type="pres">
      <dgm:prSet presAssocID="{720990FD-862B-495B-B1A0-22CC8038EA30}" presName="spacer" presStyleCnt="0"/>
      <dgm:spPr/>
    </dgm:pt>
    <dgm:pt modelId="{0519D700-AE13-42A7-957D-BD6B24FFFFA4}" type="pres">
      <dgm:prSet presAssocID="{783EED29-3342-461E-AE60-FA6D79E9AD11}" presName="comp" presStyleCnt="0"/>
      <dgm:spPr/>
    </dgm:pt>
    <dgm:pt modelId="{957BEF8A-B129-422E-8D3A-FF495294EBE5}" type="pres">
      <dgm:prSet presAssocID="{783EED29-3342-461E-AE60-FA6D79E9AD11}" presName="box" presStyleLbl="node1" presStyleIdx="1" presStyleCnt="3"/>
      <dgm:spPr/>
    </dgm:pt>
    <dgm:pt modelId="{91EA34A5-AA58-4484-A618-CBC69F953F9E}" type="pres">
      <dgm:prSet presAssocID="{783EED29-3342-461E-AE60-FA6D79E9AD1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DB5F62A9-CEB9-4B66-9003-5C6C9EA3F10D}" type="pres">
      <dgm:prSet presAssocID="{783EED29-3342-461E-AE60-FA6D79E9AD11}" presName="text" presStyleLbl="node1" presStyleIdx="1" presStyleCnt="3">
        <dgm:presLayoutVars>
          <dgm:bulletEnabled val="1"/>
        </dgm:presLayoutVars>
      </dgm:prSet>
      <dgm:spPr/>
    </dgm:pt>
    <dgm:pt modelId="{A4D5040E-D4C8-44DA-8EC6-07B9D2C89269}" type="pres">
      <dgm:prSet presAssocID="{717E6086-ABDF-4F6D-ACF1-33964F01FC7E}" presName="spacer" presStyleCnt="0"/>
      <dgm:spPr/>
    </dgm:pt>
    <dgm:pt modelId="{64E7E12E-4C5D-4A07-BB76-C7EE23564B0D}" type="pres">
      <dgm:prSet presAssocID="{BE32275D-CDBC-4023-B648-D129258B0BAF}" presName="comp" presStyleCnt="0"/>
      <dgm:spPr/>
    </dgm:pt>
    <dgm:pt modelId="{2A172E1E-88CB-43A6-88B7-AB8E1CEA5FF1}" type="pres">
      <dgm:prSet presAssocID="{BE32275D-CDBC-4023-B648-D129258B0BAF}" presName="box" presStyleLbl="node1" presStyleIdx="2" presStyleCnt="3"/>
      <dgm:spPr/>
    </dgm:pt>
    <dgm:pt modelId="{37AF12B8-ECD1-4812-BC6A-12D6AAD80544}" type="pres">
      <dgm:prSet presAssocID="{BE32275D-CDBC-4023-B648-D129258B0BAF}"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Un punto rojo con flechas señalando a él"/>
        </a:ext>
      </dgm:extLst>
    </dgm:pt>
    <dgm:pt modelId="{DA3FEB3A-8BB1-448F-B874-27943064597D}" type="pres">
      <dgm:prSet presAssocID="{BE32275D-CDBC-4023-B648-D129258B0BAF}" presName="text" presStyleLbl="node1" presStyleIdx="2" presStyleCnt="3">
        <dgm:presLayoutVars>
          <dgm:bulletEnabled val="1"/>
        </dgm:presLayoutVars>
      </dgm:prSet>
      <dgm:spPr/>
    </dgm:pt>
  </dgm:ptLst>
  <dgm:cxnLst>
    <dgm:cxn modelId="{1F3D5112-DD5E-47E2-B54C-2031EAD1EF0B}" srcId="{5EAF3AE5-7704-4870-A30E-6B4DD5162482}" destId="{783EED29-3342-461E-AE60-FA6D79E9AD11}" srcOrd="1" destOrd="0" parTransId="{5F94212C-3D70-4CEF-B59E-49737D889CFE}" sibTransId="{717E6086-ABDF-4F6D-ACF1-33964F01FC7E}"/>
    <dgm:cxn modelId="{74F82118-7FE7-49D5-BC7A-C3E728AFB2CB}" type="presOf" srcId="{89E6F425-6103-4DCB-BB35-74EB5933474A}" destId="{DB5F62A9-CEB9-4B66-9003-5C6C9EA3F10D}" srcOrd="1" destOrd="1" presId="urn:microsoft.com/office/officeart/2005/8/layout/vList4"/>
    <dgm:cxn modelId="{63441A29-6436-4661-9915-034D588B936C}" type="presOf" srcId="{7B087455-8FF3-451B-A29E-C36A72C635FC}" destId="{2A172E1E-88CB-43A6-88B7-AB8E1CEA5FF1}" srcOrd="0" destOrd="1" presId="urn:microsoft.com/office/officeart/2005/8/layout/vList4"/>
    <dgm:cxn modelId="{6CFD3964-C4C9-4210-8208-9CA36C98B74D}" type="presOf" srcId="{7B087455-8FF3-451B-A29E-C36A72C635FC}" destId="{DA3FEB3A-8BB1-448F-B874-27943064597D}" srcOrd="1" destOrd="1" presId="urn:microsoft.com/office/officeart/2005/8/layout/vList4"/>
    <dgm:cxn modelId="{E3ABA666-BD70-41B5-85B2-6CC4BA2D87D4}" type="presOf" srcId="{03C0202E-25C2-4E27-8477-82FBF504BD50}" destId="{13F69AF8-57BF-4536-BD88-DE02DB05C8CD}" srcOrd="1" destOrd="1" presId="urn:microsoft.com/office/officeart/2005/8/layout/vList4"/>
    <dgm:cxn modelId="{13FFFC66-8C76-409C-8E7E-5D55CB054A39}" type="presOf" srcId="{BE32275D-CDBC-4023-B648-D129258B0BAF}" destId="{2A172E1E-88CB-43A6-88B7-AB8E1CEA5FF1}" srcOrd="0" destOrd="0" presId="urn:microsoft.com/office/officeart/2005/8/layout/vList4"/>
    <dgm:cxn modelId="{7356F149-1437-4267-8FDC-EB7DBE33DD08}" srcId="{783EED29-3342-461E-AE60-FA6D79E9AD11}" destId="{89E6F425-6103-4DCB-BB35-74EB5933474A}" srcOrd="0" destOrd="0" parTransId="{1E0D0517-3730-403E-882A-9E3B5B71BBF7}" sibTransId="{FA5445EA-82C3-44F2-9D30-15AB5A62D44A}"/>
    <dgm:cxn modelId="{8C068B4D-2865-491E-9605-329E8D6370A2}" type="presOf" srcId="{03C0202E-25C2-4E27-8477-82FBF504BD50}" destId="{7482A1E5-D846-45A4-99EE-2E1E8B7FE699}" srcOrd="0" destOrd="1" presId="urn:microsoft.com/office/officeart/2005/8/layout/vList4"/>
    <dgm:cxn modelId="{A778478B-E976-47CD-BC60-6C9489CE8216}" srcId="{BE32275D-CDBC-4023-B648-D129258B0BAF}" destId="{7B087455-8FF3-451B-A29E-C36A72C635FC}" srcOrd="0" destOrd="0" parTransId="{DD9830C5-F8FC-4A45-B9CD-52C7CB345069}" sibTransId="{C1F8FA07-EB16-48F7-9EC7-2B7D323EECF9}"/>
    <dgm:cxn modelId="{7E63FEB2-E3F1-4CB9-A5F2-73EA52D133A0}" type="presOf" srcId="{5EAF3AE5-7704-4870-A30E-6B4DD5162482}" destId="{C8904268-5CB7-4D26-BF4E-8BD78D86C4D7}" srcOrd="0" destOrd="0" presId="urn:microsoft.com/office/officeart/2005/8/layout/vList4"/>
    <dgm:cxn modelId="{CEDB0AB6-30A8-4DAD-9C46-6D48BB8A9785}" srcId="{51AF3EBB-FCF8-4505-A04F-FCC2D403C198}" destId="{03C0202E-25C2-4E27-8477-82FBF504BD50}" srcOrd="0" destOrd="0" parTransId="{8DC604E9-F57C-4120-A987-BF124760563D}" sibTransId="{AAAEF583-158A-4126-A95B-1A40B82CF780}"/>
    <dgm:cxn modelId="{67B1A1C0-B977-430A-A836-7732BBE6A666}" type="presOf" srcId="{BE32275D-CDBC-4023-B648-D129258B0BAF}" destId="{DA3FEB3A-8BB1-448F-B874-27943064597D}" srcOrd="1" destOrd="0" presId="urn:microsoft.com/office/officeart/2005/8/layout/vList4"/>
    <dgm:cxn modelId="{661E2EC3-2CDE-439A-A57F-430EA3C684D4}" type="presOf" srcId="{783EED29-3342-461E-AE60-FA6D79E9AD11}" destId="{957BEF8A-B129-422E-8D3A-FF495294EBE5}" srcOrd="0" destOrd="0" presId="urn:microsoft.com/office/officeart/2005/8/layout/vList4"/>
    <dgm:cxn modelId="{7EAFB0E6-FA8C-4204-AB4C-DE5C2267EC7D}" type="presOf" srcId="{51AF3EBB-FCF8-4505-A04F-FCC2D403C198}" destId="{13F69AF8-57BF-4536-BD88-DE02DB05C8CD}" srcOrd="1" destOrd="0" presId="urn:microsoft.com/office/officeart/2005/8/layout/vList4"/>
    <dgm:cxn modelId="{B5308FE8-76A9-4F11-9160-472A9E004C76}" type="presOf" srcId="{89E6F425-6103-4DCB-BB35-74EB5933474A}" destId="{957BEF8A-B129-422E-8D3A-FF495294EBE5}" srcOrd="0" destOrd="1" presId="urn:microsoft.com/office/officeart/2005/8/layout/vList4"/>
    <dgm:cxn modelId="{BC23BCF2-ED4E-4CC3-A6AD-6E41C35BAFA8}" type="presOf" srcId="{51AF3EBB-FCF8-4505-A04F-FCC2D403C198}" destId="{7482A1E5-D846-45A4-99EE-2E1E8B7FE699}" srcOrd="0" destOrd="0" presId="urn:microsoft.com/office/officeart/2005/8/layout/vList4"/>
    <dgm:cxn modelId="{F6C005F4-E2DF-4389-A0A5-96B1756F5715}" srcId="{5EAF3AE5-7704-4870-A30E-6B4DD5162482}" destId="{BE32275D-CDBC-4023-B648-D129258B0BAF}" srcOrd="2" destOrd="0" parTransId="{64E846B3-1F15-403F-BB7A-D3137CB43B06}" sibTransId="{319D166B-BF3C-43E4-8800-9E8C35C2205F}"/>
    <dgm:cxn modelId="{D5F711F9-4E80-4AC2-9CD1-50B4D03AE669}" srcId="{5EAF3AE5-7704-4870-A30E-6B4DD5162482}" destId="{51AF3EBB-FCF8-4505-A04F-FCC2D403C198}" srcOrd="0" destOrd="0" parTransId="{6B5EE0D0-AA92-4716-B043-33313EBCF5E7}" sibTransId="{720990FD-862B-495B-B1A0-22CC8038EA30}"/>
    <dgm:cxn modelId="{90E080FC-92A8-44EE-991A-70378A2F4278}" type="presOf" srcId="{783EED29-3342-461E-AE60-FA6D79E9AD11}" destId="{DB5F62A9-CEB9-4B66-9003-5C6C9EA3F10D}" srcOrd="1" destOrd="0" presId="urn:microsoft.com/office/officeart/2005/8/layout/vList4"/>
    <dgm:cxn modelId="{682FE5B1-0365-4011-8272-E81D4C41CA95}" type="presParOf" srcId="{C8904268-5CB7-4D26-BF4E-8BD78D86C4D7}" destId="{FBF31314-6958-421A-B2DA-DA0E4230B6A9}" srcOrd="0" destOrd="0" presId="urn:microsoft.com/office/officeart/2005/8/layout/vList4"/>
    <dgm:cxn modelId="{0C249CEB-E5CC-40C9-A753-C1321DF448BB}" type="presParOf" srcId="{FBF31314-6958-421A-B2DA-DA0E4230B6A9}" destId="{7482A1E5-D846-45A4-99EE-2E1E8B7FE699}" srcOrd="0" destOrd="0" presId="urn:microsoft.com/office/officeart/2005/8/layout/vList4"/>
    <dgm:cxn modelId="{1C1A8F70-42F0-4E6B-BED4-97559710D458}" type="presParOf" srcId="{FBF31314-6958-421A-B2DA-DA0E4230B6A9}" destId="{5CCDC517-9238-477F-8F1E-7D85BCA192B7}" srcOrd="1" destOrd="0" presId="urn:microsoft.com/office/officeart/2005/8/layout/vList4"/>
    <dgm:cxn modelId="{515EB059-8B89-448C-BAD9-643E83805A31}" type="presParOf" srcId="{FBF31314-6958-421A-B2DA-DA0E4230B6A9}" destId="{13F69AF8-57BF-4536-BD88-DE02DB05C8CD}" srcOrd="2" destOrd="0" presId="urn:microsoft.com/office/officeart/2005/8/layout/vList4"/>
    <dgm:cxn modelId="{D2B1744E-3E34-4478-9588-5AE8924D98A1}" type="presParOf" srcId="{C8904268-5CB7-4D26-BF4E-8BD78D86C4D7}" destId="{C8DE3B7A-8E4D-4EB8-9B03-F8C70FF476F4}" srcOrd="1" destOrd="0" presId="urn:microsoft.com/office/officeart/2005/8/layout/vList4"/>
    <dgm:cxn modelId="{5138C119-9728-4105-89A7-6F7D3250F132}" type="presParOf" srcId="{C8904268-5CB7-4D26-BF4E-8BD78D86C4D7}" destId="{0519D700-AE13-42A7-957D-BD6B24FFFFA4}" srcOrd="2" destOrd="0" presId="urn:microsoft.com/office/officeart/2005/8/layout/vList4"/>
    <dgm:cxn modelId="{1F09A3A9-BA23-47B8-B46A-F36871C4C9CA}" type="presParOf" srcId="{0519D700-AE13-42A7-957D-BD6B24FFFFA4}" destId="{957BEF8A-B129-422E-8D3A-FF495294EBE5}" srcOrd="0" destOrd="0" presId="urn:microsoft.com/office/officeart/2005/8/layout/vList4"/>
    <dgm:cxn modelId="{12FA18EF-E28E-488D-BB4A-151205D2B608}" type="presParOf" srcId="{0519D700-AE13-42A7-957D-BD6B24FFFFA4}" destId="{91EA34A5-AA58-4484-A618-CBC69F953F9E}" srcOrd="1" destOrd="0" presId="urn:microsoft.com/office/officeart/2005/8/layout/vList4"/>
    <dgm:cxn modelId="{F2D397B3-FC77-45A7-86D3-3E63573F9811}" type="presParOf" srcId="{0519D700-AE13-42A7-957D-BD6B24FFFFA4}" destId="{DB5F62A9-CEB9-4B66-9003-5C6C9EA3F10D}" srcOrd="2" destOrd="0" presId="urn:microsoft.com/office/officeart/2005/8/layout/vList4"/>
    <dgm:cxn modelId="{36D27815-E875-44C4-9D41-DEF681846E3B}" type="presParOf" srcId="{C8904268-5CB7-4D26-BF4E-8BD78D86C4D7}" destId="{A4D5040E-D4C8-44DA-8EC6-07B9D2C89269}" srcOrd="3" destOrd="0" presId="urn:microsoft.com/office/officeart/2005/8/layout/vList4"/>
    <dgm:cxn modelId="{8C704A8C-4EF1-474D-AE87-A85BDEA0A8F1}" type="presParOf" srcId="{C8904268-5CB7-4D26-BF4E-8BD78D86C4D7}" destId="{64E7E12E-4C5D-4A07-BB76-C7EE23564B0D}" srcOrd="4" destOrd="0" presId="urn:microsoft.com/office/officeart/2005/8/layout/vList4"/>
    <dgm:cxn modelId="{C85DFF1D-F5C1-4118-AC1B-55378DFEA70C}" type="presParOf" srcId="{64E7E12E-4C5D-4A07-BB76-C7EE23564B0D}" destId="{2A172E1E-88CB-43A6-88B7-AB8E1CEA5FF1}" srcOrd="0" destOrd="0" presId="urn:microsoft.com/office/officeart/2005/8/layout/vList4"/>
    <dgm:cxn modelId="{7E9F1571-0533-4977-9B51-BB648EFEF680}" type="presParOf" srcId="{64E7E12E-4C5D-4A07-BB76-C7EE23564B0D}" destId="{37AF12B8-ECD1-4812-BC6A-12D6AAD80544}" srcOrd="1" destOrd="0" presId="urn:microsoft.com/office/officeart/2005/8/layout/vList4"/>
    <dgm:cxn modelId="{DC63C577-0F3D-43F7-85F1-A0BEE5298869}" type="presParOf" srcId="{64E7E12E-4C5D-4A07-BB76-C7EE23564B0D}" destId="{DA3FEB3A-8BB1-448F-B874-27943064597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21BBC-930A-4BFA-AA84-983F2B2E20C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A873ECED-1B05-4A3C-B8B7-3B2D4820AEC7}">
      <dgm:prSet phldrT="[Texto]"/>
      <dgm:spPr/>
      <dgm:t>
        <a:bodyPr/>
        <a:lstStyle/>
        <a:p>
          <a:pPr algn="l"/>
          <a:endParaRPr lang="es-EC" dirty="0"/>
        </a:p>
        <a:p>
          <a:pPr algn="l"/>
          <a:r>
            <a:rPr lang="es-ES" b="1" dirty="0"/>
            <a:t>Momentos de la secuencia (inicio, desarrollo y cierre). </a:t>
          </a:r>
          <a:endParaRPr lang="es-EC" b="1" dirty="0"/>
        </a:p>
      </dgm:t>
    </dgm:pt>
    <dgm:pt modelId="{02056B3D-C8BB-48FC-AFAC-3DE4CBEFA5EB}" type="parTrans" cxnId="{6D410012-1921-4FC6-A842-636C6DCF050E}">
      <dgm:prSet/>
      <dgm:spPr/>
      <dgm:t>
        <a:bodyPr/>
        <a:lstStyle/>
        <a:p>
          <a:endParaRPr lang="es-EC"/>
        </a:p>
      </dgm:t>
    </dgm:pt>
    <dgm:pt modelId="{1F2F5459-B8F7-445D-B103-F6825A672EE5}" type="sibTrans" cxnId="{6D410012-1921-4FC6-A842-636C6DCF050E}">
      <dgm:prSet/>
      <dgm:spPr/>
      <dgm:t>
        <a:bodyPr/>
        <a:lstStyle/>
        <a:p>
          <a:endParaRPr lang="es-EC"/>
        </a:p>
      </dgm:t>
    </dgm:pt>
    <dgm:pt modelId="{5AC40CCE-A392-47A5-9F7A-6AD4F6D9A1EF}">
      <dgm:prSet phldrT="[Texto]"/>
      <dgm:spPr/>
      <dgm:t>
        <a:bodyPr/>
        <a:lstStyle/>
        <a:p>
          <a:pPr algn="just"/>
          <a:r>
            <a:rPr lang="es-ES" dirty="0"/>
            <a:t>Es decir, definir y organizar el cómo,</a:t>
          </a:r>
          <a:endParaRPr lang="es-EC" dirty="0"/>
        </a:p>
      </dgm:t>
    </dgm:pt>
    <dgm:pt modelId="{6D770B87-E9A5-4980-9309-5D4F780DDD6D}" type="parTrans" cxnId="{F5B26C9E-C4BA-4BC5-857D-1B771D1A3180}">
      <dgm:prSet/>
      <dgm:spPr/>
      <dgm:t>
        <a:bodyPr/>
        <a:lstStyle/>
        <a:p>
          <a:endParaRPr lang="es-EC"/>
        </a:p>
      </dgm:t>
    </dgm:pt>
    <dgm:pt modelId="{C689D068-A8A8-409C-A491-5FC5693011F0}" type="sibTrans" cxnId="{F5B26C9E-C4BA-4BC5-857D-1B771D1A3180}">
      <dgm:prSet/>
      <dgm:spPr/>
      <dgm:t>
        <a:bodyPr/>
        <a:lstStyle/>
        <a:p>
          <a:endParaRPr lang="es-EC"/>
        </a:p>
      </dgm:t>
    </dgm:pt>
    <dgm:pt modelId="{B2074976-6EE4-4229-B1EC-5B30FF1AC16D}">
      <dgm:prSet phldrT="[Texto]"/>
      <dgm:spPr/>
      <dgm:t>
        <a:bodyPr/>
        <a:lstStyle/>
        <a:p>
          <a:pPr algn="l"/>
          <a:r>
            <a:rPr lang="es-ES" b="1" dirty="0"/>
            <a:t>Actividades de la secuencia</a:t>
          </a:r>
          <a:endParaRPr lang="es-EC" b="1" dirty="0"/>
        </a:p>
      </dgm:t>
    </dgm:pt>
    <dgm:pt modelId="{712C72C5-F072-4324-9029-1ED05EF1F18B}" type="parTrans" cxnId="{EDDFF82E-381A-4968-98BF-EFE3530AD40B}">
      <dgm:prSet/>
      <dgm:spPr/>
      <dgm:t>
        <a:bodyPr/>
        <a:lstStyle/>
        <a:p>
          <a:endParaRPr lang="es-EC"/>
        </a:p>
      </dgm:t>
    </dgm:pt>
    <dgm:pt modelId="{9186FF3B-195E-4883-A203-21F7B6D7000C}" type="sibTrans" cxnId="{EDDFF82E-381A-4968-98BF-EFE3530AD40B}">
      <dgm:prSet/>
      <dgm:spPr/>
      <dgm:t>
        <a:bodyPr/>
        <a:lstStyle/>
        <a:p>
          <a:endParaRPr lang="es-EC"/>
        </a:p>
      </dgm:t>
    </dgm:pt>
    <dgm:pt modelId="{07BF1B41-202C-492E-BCD6-EEACCBFED583}">
      <dgm:prSet phldrT="[Texto]"/>
      <dgm:spPr/>
      <dgm:t>
        <a:bodyPr/>
        <a:lstStyle/>
        <a:p>
          <a:pPr algn="just"/>
          <a:r>
            <a:rPr lang="es-ES" dirty="0"/>
            <a:t>Son significativas aquellas que motivan al estudiante, que provocan el deseo de ponerse en movimiento y otorgan sentido a lo que aprende. A su vez, en toda propuesta de enseñanza se vuelve relevante el diseño de consignas que correspondan a las actividades propuestas, que fomenten el diálogo y los espacios de preguntas en la clase para favorecer la comprensión.</a:t>
          </a:r>
          <a:endParaRPr lang="es-EC" dirty="0"/>
        </a:p>
      </dgm:t>
    </dgm:pt>
    <dgm:pt modelId="{CB20E9AF-CD56-482E-96CB-617CE7445FA0}" type="parTrans" cxnId="{FAF7F474-F387-4431-9094-6EF2932FB010}">
      <dgm:prSet/>
      <dgm:spPr/>
      <dgm:t>
        <a:bodyPr/>
        <a:lstStyle/>
        <a:p>
          <a:endParaRPr lang="es-EC"/>
        </a:p>
      </dgm:t>
    </dgm:pt>
    <dgm:pt modelId="{7ACC4826-78F2-4E7B-87F0-FF8476ED7421}" type="sibTrans" cxnId="{FAF7F474-F387-4431-9094-6EF2932FB010}">
      <dgm:prSet/>
      <dgm:spPr/>
      <dgm:t>
        <a:bodyPr/>
        <a:lstStyle/>
        <a:p>
          <a:endParaRPr lang="es-EC"/>
        </a:p>
      </dgm:t>
    </dgm:pt>
    <dgm:pt modelId="{FD0B4582-527C-4D10-B50C-42AFF7869191}">
      <dgm:prSet phldrT="[Texto]"/>
      <dgm:spPr/>
      <dgm:t>
        <a:bodyPr/>
        <a:lstStyle/>
        <a:p>
          <a:r>
            <a:rPr lang="es-ES" sz="1800" b="1" dirty="0"/>
            <a:t>Evaluación</a:t>
          </a:r>
          <a:endParaRPr lang="es-EC" sz="1800" b="1" dirty="0"/>
        </a:p>
      </dgm:t>
    </dgm:pt>
    <dgm:pt modelId="{F857B370-FB02-4E9D-BF32-B002B0DD4CD6}" type="parTrans" cxnId="{FE3A53CC-1D6C-401E-A82C-1FF21CE3C4A7}">
      <dgm:prSet/>
      <dgm:spPr/>
      <dgm:t>
        <a:bodyPr/>
        <a:lstStyle/>
        <a:p>
          <a:endParaRPr lang="es-EC"/>
        </a:p>
      </dgm:t>
    </dgm:pt>
    <dgm:pt modelId="{56AA75CC-4C47-427B-AFDA-32EBE4D4908C}" type="sibTrans" cxnId="{FE3A53CC-1D6C-401E-A82C-1FF21CE3C4A7}">
      <dgm:prSet/>
      <dgm:spPr/>
      <dgm:t>
        <a:bodyPr/>
        <a:lstStyle/>
        <a:p>
          <a:endParaRPr lang="es-EC"/>
        </a:p>
      </dgm:t>
    </dgm:pt>
    <dgm:pt modelId="{2AE95F04-F951-4FAA-AED4-49053216148B}">
      <dgm:prSet phldrT="[Texto]" custT="1"/>
      <dgm:spPr/>
      <dgm:t>
        <a:bodyPr/>
        <a:lstStyle/>
        <a:p>
          <a:r>
            <a:rPr lang="es-ES" sz="2400" dirty="0"/>
            <a:t>Es necesario pensar en una propuesta de evaluación de la secuencia, así como en los instrumentos por utilizar, que deben ser acordes a los aspectos a evaluar y a los criterios </a:t>
          </a:r>
          <a:r>
            <a:rPr lang="es-EC" sz="2400" dirty="0"/>
            <a:t>de evaluación establecidos.</a:t>
          </a:r>
        </a:p>
      </dgm:t>
    </dgm:pt>
    <dgm:pt modelId="{17581BE5-DDDC-4343-8269-06932E9321BD}" type="parTrans" cxnId="{EE3291C2-482E-4D37-B652-44879AE0CA28}">
      <dgm:prSet/>
      <dgm:spPr/>
      <dgm:t>
        <a:bodyPr/>
        <a:lstStyle/>
        <a:p>
          <a:endParaRPr lang="es-EC"/>
        </a:p>
      </dgm:t>
    </dgm:pt>
    <dgm:pt modelId="{05C95BF8-81AB-4DC7-A0F6-D1B38872B726}" type="sibTrans" cxnId="{EE3291C2-482E-4D37-B652-44879AE0CA28}">
      <dgm:prSet/>
      <dgm:spPr/>
      <dgm:t>
        <a:bodyPr/>
        <a:lstStyle/>
        <a:p>
          <a:endParaRPr lang="es-EC"/>
        </a:p>
      </dgm:t>
    </dgm:pt>
    <dgm:pt modelId="{36BA12D8-A776-4F1A-9D0D-15081CD630F5}">
      <dgm:prSet/>
      <dgm:spPr/>
      <dgm:t>
        <a:bodyPr/>
        <a:lstStyle/>
        <a:p>
          <a:pPr algn="just"/>
          <a:r>
            <a:rPr lang="es-ES" dirty="0"/>
            <a:t>la estrategia general, las actividades de los docentes y de los estudiantes, los modos de intervención de los docentes, qué espacios y modalidades de intervención tendrán los estudiantes y la organización del espacio, las actividades y los recursos. También es necesario proponer actividades que cuenten con un orden secuenciado interno.</a:t>
          </a:r>
          <a:endParaRPr lang="es-EC" dirty="0"/>
        </a:p>
      </dgm:t>
    </dgm:pt>
    <dgm:pt modelId="{307E0E34-0FE3-4D66-9415-12193E5840D0}" type="parTrans" cxnId="{F8F1F072-A38E-411C-A6A6-EEAAC4CD54C7}">
      <dgm:prSet/>
      <dgm:spPr/>
      <dgm:t>
        <a:bodyPr/>
        <a:lstStyle/>
        <a:p>
          <a:endParaRPr lang="es-EC"/>
        </a:p>
      </dgm:t>
    </dgm:pt>
    <dgm:pt modelId="{DE92ACD2-B31A-45E9-A43B-31EAA203DB34}" type="sibTrans" cxnId="{F8F1F072-A38E-411C-A6A6-EEAAC4CD54C7}">
      <dgm:prSet/>
      <dgm:spPr/>
      <dgm:t>
        <a:bodyPr/>
        <a:lstStyle/>
        <a:p>
          <a:endParaRPr lang="es-EC"/>
        </a:p>
      </dgm:t>
    </dgm:pt>
    <dgm:pt modelId="{B18328A3-5B70-4537-AD43-CF38947EF470}" type="pres">
      <dgm:prSet presAssocID="{11921BBC-930A-4BFA-AA84-983F2B2E20CD}" presName="linear" presStyleCnt="0">
        <dgm:presLayoutVars>
          <dgm:dir/>
          <dgm:resizeHandles val="exact"/>
        </dgm:presLayoutVars>
      </dgm:prSet>
      <dgm:spPr/>
    </dgm:pt>
    <dgm:pt modelId="{402491AF-CCEF-4A1B-85E3-650824A96791}" type="pres">
      <dgm:prSet presAssocID="{A873ECED-1B05-4A3C-B8B7-3B2D4820AEC7}" presName="comp" presStyleCnt="0"/>
      <dgm:spPr/>
    </dgm:pt>
    <dgm:pt modelId="{CBF0D183-6E63-478A-9139-A94642FFAAC7}" type="pres">
      <dgm:prSet presAssocID="{A873ECED-1B05-4A3C-B8B7-3B2D4820AEC7}" presName="box" presStyleLbl="node1" presStyleIdx="0" presStyleCnt="3"/>
      <dgm:spPr/>
    </dgm:pt>
    <dgm:pt modelId="{080D9F73-6025-4523-AAE1-1BA32407E914}" type="pres">
      <dgm:prSet presAssocID="{A873ECED-1B05-4A3C-B8B7-3B2D4820AEC7}"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692671D5-8318-4BBE-A9A9-335260845887}" type="pres">
      <dgm:prSet presAssocID="{A873ECED-1B05-4A3C-B8B7-3B2D4820AEC7}" presName="text" presStyleLbl="node1" presStyleIdx="0" presStyleCnt="3">
        <dgm:presLayoutVars>
          <dgm:bulletEnabled val="1"/>
        </dgm:presLayoutVars>
      </dgm:prSet>
      <dgm:spPr/>
    </dgm:pt>
    <dgm:pt modelId="{609B86D7-2A28-4033-9A0A-FCBFF2D70CFE}" type="pres">
      <dgm:prSet presAssocID="{1F2F5459-B8F7-445D-B103-F6825A672EE5}" presName="spacer" presStyleCnt="0"/>
      <dgm:spPr/>
    </dgm:pt>
    <dgm:pt modelId="{C03C0C5D-EA3E-4D62-8689-9A1D8871EFA1}" type="pres">
      <dgm:prSet presAssocID="{B2074976-6EE4-4229-B1EC-5B30FF1AC16D}" presName="comp" presStyleCnt="0"/>
      <dgm:spPr/>
    </dgm:pt>
    <dgm:pt modelId="{00234A8E-5E73-4CE6-9373-0FA545192361}" type="pres">
      <dgm:prSet presAssocID="{B2074976-6EE4-4229-B1EC-5B30FF1AC16D}" presName="box" presStyleLbl="node1" presStyleIdx="1" presStyleCnt="3"/>
      <dgm:spPr/>
    </dgm:pt>
    <dgm:pt modelId="{A79EB1A0-750D-44FB-AC88-A7373A2C6B47}" type="pres">
      <dgm:prSet presAssocID="{B2074976-6EE4-4229-B1EC-5B30FF1AC16D}"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dgm:spPr>
    </dgm:pt>
    <dgm:pt modelId="{D230BF54-DE7E-46F3-90C8-909A0CFCD205}" type="pres">
      <dgm:prSet presAssocID="{B2074976-6EE4-4229-B1EC-5B30FF1AC16D}" presName="text" presStyleLbl="node1" presStyleIdx="1" presStyleCnt="3">
        <dgm:presLayoutVars>
          <dgm:bulletEnabled val="1"/>
        </dgm:presLayoutVars>
      </dgm:prSet>
      <dgm:spPr/>
    </dgm:pt>
    <dgm:pt modelId="{E993C87D-C852-4B4A-B28B-9F9E82A296D0}" type="pres">
      <dgm:prSet presAssocID="{9186FF3B-195E-4883-A203-21F7B6D7000C}" presName="spacer" presStyleCnt="0"/>
      <dgm:spPr/>
    </dgm:pt>
    <dgm:pt modelId="{682CC4E8-BC72-42EA-968F-784EDA1A725A}" type="pres">
      <dgm:prSet presAssocID="{FD0B4582-527C-4D10-B50C-42AFF7869191}" presName="comp" presStyleCnt="0"/>
      <dgm:spPr/>
    </dgm:pt>
    <dgm:pt modelId="{8F7EDE59-84E6-484D-B945-A73403DB2E58}" type="pres">
      <dgm:prSet presAssocID="{FD0B4582-527C-4D10-B50C-42AFF7869191}" presName="box" presStyleLbl="node1" presStyleIdx="2" presStyleCnt="3"/>
      <dgm:spPr/>
    </dgm:pt>
    <dgm:pt modelId="{CA9771DA-6685-4A27-BB8E-E460D3D49DB4}" type="pres">
      <dgm:prSet presAssocID="{FD0B4582-527C-4D10-B50C-42AFF786919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pt>
    <dgm:pt modelId="{DC3D3491-C0AB-44B8-AA3C-41426224B975}" type="pres">
      <dgm:prSet presAssocID="{FD0B4582-527C-4D10-B50C-42AFF7869191}" presName="text" presStyleLbl="node1" presStyleIdx="2" presStyleCnt="3">
        <dgm:presLayoutVars>
          <dgm:bulletEnabled val="1"/>
        </dgm:presLayoutVars>
      </dgm:prSet>
      <dgm:spPr/>
    </dgm:pt>
  </dgm:ptLst>
  <dgm:cxnLst>
    <dgm:cxn modelId="{6D410012-1921-4FC6-A842-636C6DCF050E}" srcId="{11921BBC-930A-4BFA-AA84-983F2B2E20CD}" destId="{A873ECED-1B05-4A3C-B8B7-3B2D4820AEC7}" srcOrd="0" destOrd="0" parTransId="{02056B3D-C8BB-48FC-AFAC-3DE4CBEFA5EB}" sibTransId="{1F2F5459-B8F7-445D-B103-F6825A672EE5}"/>
    <dgm:cxn modelId="{EDDFF82E-381A-4968-98BF-EFE3530AD40B}" srcId="{11921BBC-930A-4BFA-AA84-983F2B2E20CD}" destId="{B2074976-6EE4-4229-B1EC-5B30FF1AC16D}" srcOrd="1" destOrd="0" parTransId="{712C72C5-F072-4324-9029-1ED05EF1F18B}" sibTransId="{9186FF3B-195E-4883-A203-21F7B6D7000C}"/>
    <dgm:cxn modelId="{055C0F35-BB34-4A05-8BAF-CCD14BE0AC30}" type="presOf" srcId="{FD0B4582-527C-4D10-B50C-42AFF7869191}" destId="{DC3D3491-C0AB-44B8-AA3C-41426224B975}" srcOrd="1" destOrd="0" presId="urn:microsoft.com/office/officeart/2005/8/layout/vList4"/>
    <dgm:cxn modelId="{22E26D5B-F554-4F09-B481-9528E5DE3B80}" type="presOf" srcId="{36BA12D8-A776-4F1A-9D0D-15081CD630F5}" destId="{692671D5-8318-4BBE-A9A9-335260845887}" srcOrd="1" destOrd="2" presId="urn:microsoft.com/office/officeart/2005/8/layout/vList4"/>
    <dgm:cxn modelId="{CACAE25F-DB3A-4295-BBAB-062AC56126FE}" type="presOf" srcId="{36BA12D8-A776-4F1A-9D0D-15081CD630F5}" destId="{CBF0D183-6E63-478A-9139-A94642FFAAC7}" srcOrd="0" destOrd="2" presId="urn:microsoft.com/office/officeart/2005/8/layout/vList4"/>
    <dgm:cxn modelId="{6EB81366-6A20-494A-A201-E399B304D64C}" type="presOf" srcId="{FD0B4582-527C-4D10-B50C-42AFF7869191}" destId="{8F7EDE59-84E6-484D-B945-A73403DB2E58}" srcOrd="0" destOrd="0" presId="urn:microsoft.com/office/officeart/2005/8/layout/vList4"/>
    <dgm:cxn modelId="{D6AE334F-B192-48F0-AD0C-E539D8160B8B}" type="presOf" srcId="{5AC40CCE-A392-47A5-9F7A-6AD4F6D9A1EF}" destId="{CBF0D183-6E63-478A-9139-A94642FFAAC7}" srcOrd="0" destOrd="1" presId="urn:microsoft.com/office/officeart/2005/8/layout/vList4"/>
    <dgm:cxn modelId="{F8F1F072-A38E-411C-A6A6-EEAAC4CD54C7}" srcId="{A873ECED-1B05-4A3C-B8B7-3B2D4820AEC7}" destId="{36BA12D8-A776-4F1A-9D0D-15081CD630F5}" srcOrd="1" destOrd="0" parTransId="{307E0E34-0FE3-4D66-9415-12193E5840D0}" sibTransId="{DE92ACD2-B31A-45E9-A43B-31EAA203DB34}"/>
    <dgm:cxn modelId="{FAF7F474-F387-4431-9094-6EF2932FB010}" srcId="{B2074976-6EE4-4229-B1EC-5B30FF1AC16D}" destId="{07BF1B41-202C-492E-BCD6-EEACCBFED583}" srcOrd="0" destOrd="0" parTransId="{CB20E9AF-CD56-482E-96CB-617CE7445FA0}" sibTransId="{7ACC4826-78F2-4E7B-87F0-FF8476ED7421}"/>
    <dgm:cxn modelId="{D5B02457-84BB-4EBB-B87D-05D2D8C3E80A}" type="presOf" srcId="{2AE95F04-F951-4FAA-AED4-49053216148B}" destId="{8F7EDE59-84E6-484D-B945-A73403DB2E58}" srcOrd="0" destOrd="1" presId="urn:microsoft.com/office/officeart/2005/8/layout/vList4"/>
    <dgm:cxn modelId="{AB593D7B-C8F4-47CF-8A09-A76F548DCFCA}" type="presOf" srcId="{B2074976-6EE4-4229-B1EC-5B30FF1AC16D}" destId="{00234A8E-5E73-4CE6-9373-0FA545192361}" srcOrd="0" destOrd="0" presId="urn:microsoft.com/office/officeart/2005/8/layout/vList4"/>
    <dgm:cxn modelId="{15D12D84-377B-45E8-8CDB-58523735019F}" type="presOf" srcId="{07BF1B41-202C-492E-BCD6-EEACCBFED583}" destId="{00234A8E-5E73-4CE6-9373-0FA545192361}" srcOrd="0" destOrd="1" presId="urn:microsoft.com/office/officeart/2005/8/layout/vList4"/>
    <dgm:cxn modelId="{F5B26C9E-C4BA-4BC5-857D-1B771D1A3180}" srcId="{A873ECED-1B05-4A3C-B8B7-3B2D4820AEC7}" destId="{5AC40CCE-A392-47A5-9F7A-6AD4F6D9A1EF}" srcOrd="0" destOrd="0" parTransId="{6D770B87-E9A5-4980-9309-5D4F780DDD6D}" sibTransId="{C689D068-A8A8-409C-A491-5FC5693011F0}"/>
    <dgm:cxn modelId="{78F909AE-1466-4459-8A52-5634C55DD13B}" type="presOf" srcId="{A873ECED-1B05-4A3C-B8B7-3B2D4820AEC7}" destId="{692671D5-8318-4BBE-A9A9-335260845887}" srcOrd="1" destOrd="0" presId="urn:microsoft.com/office/officeart/2005/8/layout/vList4"/>
    <dgm:cxn modelId="{6F5989AE-79E8-4E17-9E31-3E4C3977D0FA}" type="presOf" srcId="{5AC40CCE-A392-47A5-9F7A-6AD4F6D9A1EF}" destId="{692671D5-8318-4BBE-A9A9-335260845887}" srcOrd="1" destOrd="1" presId="urn:microsoft.com/office/officeart/2005/8/layout/vList4"/>
    <dgm:cxn modelId="{EEB24BB4-FDDC-4223-8429-F3C0B5B35191}" type="presOf" srcId="{11921BBC-930A-4BFA-AA84-983F2B2E20CD}" destId="{B18328A3-5B70-4537-AD43-CF38947EF470}" srcOrd="0" destOrd="0" presId="urn:microsoft.com/office/officeart/2005/8/layout/vList4"/>
    <dgm:cxn modelId="{5B9553B5-1FAD-4ED8-9E01-0CF59C37909E}" type="presOf" srcId="{2AE95F04-F951-4FAA-AED4-49053216148B}" destId="{DC3D3491-C0AB-44B8-AA3C-41426224B975}" srcOrd="1" destOrd="1" presId="urn:microsoft.com/office/officeart/2005/8/layout/vList4"/>
    <dgm:cxn modelId="{EE3291C2-482E-4D37-B652-44879AE0CA28}" srcId="{FD0B4582-527C-4D10-B50C-42AFF7869191}" destId="{2AE95F04-F951-4FAA-AED4-49053216148B}" srcOrd="0" destOrd="0" parTransId="{17581BE5-DDDC-4343-8269-06932E9321BD}" sibTransId="{05C95BF8-81AB-4DC7-A0F6-D1B38872B726}"/>
    <dgm:cxn modelId="{FE3A53CC-1D6C-401E-A82C-1FF21CE3C4A7}" srcId="{11921BBC-930A-4BFA-AA84-983F2B2E20CD}" destId="{FD0B4582-527C-4D10-B50C-42AFF7869191}" srcOrd="2" destOrd="0" parTransId="{F857B370-FB02-4E9D-BF32-B002B0DD4CD6}" sibTransId="{56AA75CC-4C47-427B-AFDA-32EBE4D4908C}"/>
    <dgm:cxn modelId="{9C2E48E5-F937-43FA-9E0C-3A37F6AAF378}" type="presOf" srcId="{07BF1B41-202C-492E-BCD6-EEACCBFED583}" destId="{D230BF54-DE7E-46F3-90C8-909A0CFCD205}" srcOrd="1" destOrd="1" presId="urn:microsoft.com/office/officeart/2005/8/layout/vList4"/>
    <dgm:cxn modelId="{8C84C3E6-954E-49A0-AF1C-F5EFCDAC56DB}" type="presOf" srcId="{A873ECED-1B05-4A3C-B8B7-3B2D4820AEC7}" destId="{CBF0D183-6E63-478A-9139-A94642FFAAC7}" srcOrd="0" destOrd="0" presId="urn:microsoft.com/office/officeart/2005/8/layout/vList4"/>
    <dgm:cxn modelId="{E50EA3FE-647E-4BA4-A149-CEDD7E121E5B}" type="presOf" srcId="{B2074976-6EE4-4229-B1EC-5B30FF1AC16D}" destId="{D230BF54-DE7E-46F3-90C8-909A0CFCD205}" srcOrd="1" destOrd="0" presId="urn:microsoft.com/office/officeart/2005/8/layout/vList4"/>
    <dgm:cxn modelId="{9AC5E7CA-FB0A-48BD-81B7-EEF597946F91}" type="presParOf" srcId="{B18328A3-5B70-4537-AD43-CF38947EF470}" destId="{402491AF-CCEF-4A1B-85E3-650824A96791}" srcOrd="0" destOrd="0" presId="urn:microsoft.com/office/officeart/2005/8/layout/vList4"/>
    <dgm:cxn modelId="{70489D4A-7AC4-48B0-A569-7FA4E7396C5C}" type="presParOf" srcId="{402491AF-CCEF-4A1B-85E3-650824A96791}" destId="{CBF0D183-6E63-478A-9139-A94642FFAAC7}" srcOrd="0" destOrd="0" presId="urn:microsoft.com/office/officeart/2005/8/layout/vList4"/>
    <dgm:cxn modelId="{7F37B0A8-06A7-4884-876D-5ED760DCDCC7}" type="presParOf" srcId="{402491AF-CCEF-4A1B-85E3-650824A96791}" destId="{080D9F73-6025-4523-AAE1-1BA32407E914}" srcOrd="1" destOrd="0" presId="urn:microsoft.com/office/officeart/2005/8/layout/vList4"/>
    <dgm:cxn modelId="{D972CFCC-42B3-4592-AA4C-F1F6BC27B1CD}" type="presParOf" srcId="{402491AF-CCEF-4A1B-85E3-650824A96791}" destId="{692671D5-8318-4BBE-A9A9-335260845887}" srcOrd="2" destOrd="0" presId="urn:microsoft.com/office/officeart/2005/8/layout/vList4"/>
    <dgm:cxn modelId="{9EB992CF-7DA0-43C9-A458-C3E4AF536C45}" type="presParOf" srcId="{B18328A3-5B70-4537-AD43-CF38947EF470}" destId="{609B86D7-2A28-4033-9A0A-FCBFF2D70CFE}" srcOrd="1" destOrd="0" presId="urn:microsoft.com/office/officeart/2005/8/layout/vList4"/>
    <dgm:cxn modelId="{2B7CDBDE-BA44-4259-915B-622DA423219D}" type="presParOf" srcId="{B18328A3-5B70-4537-AD43-CF38947EF470}" destId="{C03C0C5D-EA3E-4D62-8689-9A1D8871EFA1}" srcOrd="2" destOrd="0" presId="urn:microsoft.com/office/officeart/2005/8/layout/vList4"/>
    <dgm:cxn modelId="{E78B1984-6698-4727-9202-6374488EDF21}" type="presParOf" srcId="{C03C0C5D-EA3E-4D62-8689-9A1D8871EFA1}" destId="{00234A8E-5E73-4CE6-9373-0FA545192361}" srcOrd="0" destOrd="0" presId="urn:microsoft.com/office/officeart/2005/8/layout/vList4"/>
    <dgm:cxn modelId="{72AF1AFF-7DE6-4FC6-8C21-3399F9ADB852}" type="presParOf" srcId="{C03C0C5D-EA3E-4D62-8689-9A1D8871EFA1}" destId="{A79EB1A0-750D-44FB-AC88-A7373A2C6B47}" srcOrd="1" destOrd="0" presId="urn:microsoft.com/office/officeart/2005/8/layout/vList4"/>
    <dgm:cxn modelId="{246A2A11-EE86-4592-97CF-23C323B90E1E}" type="presParOf" srcId="{C03C0C5D-EA3E-4D62-8689-9A1D8871EFA1}" destId="{D230BF54-DE7E-46F3-90C8-909A0CFCD205}" srcOrd="2" destOrd="0" presId="urn:microsoft.com/office/officeart/2005/8/layout/vList4"/>
    <dgm:cxn modelId="{3C2EB781-B6C1-41C9-B00C-2E7176031E40}" type="presParOf" srcId="{B18328A3-5B70-4537-AD43-CF38947EF470}" destId="{E993C87D-C852-4B4A-B28B-9F9E82A296D0}" srcOrd="3" destOrd="0" presId="urn:microsoft.com/office/officeart/2005/8/layout/vList4"/>
    <dgm:cxn modelId="{A36A4702-C738-4704-8703-6AF2B5F716CF}" type="presParOf" srcId="{B18328A3-5B70-4537-AD43-CF38947EF470}" destId="{682CC4E8-BC72-42EA-968F-784EDA1A725A}" srcOrd="4" destOrd="0" presId="urn:microsoft.com/office/officeart/2005/8/layout/vList4"/>
    <dgm:cxn modelId="{13EED6DC-AFF9-47CC-963F-0706A7331D90}" type="presParOf" srcId="{682CC4E8-BC72-42EA-968F-784EDA1A725A}" destId="{8F7EDE59-84E6-484D-B945-A73403DB2E58}" srcOrd="0" destOrd="0" presId="urn:microsoft.com/office/officeart/2005/8/layout/vList4"/>
    <dgm:cxn modelId="{9593BD35-5B4E-420F-BD80-3CBB66C97763}" type="presParOf" srcId="{682CC4E8-BC72-42EA-968F-784EDA1A725A}" destId="{CA9771DA-6685-4A27-BB8E-E460D3D49DB4}" srcOrd="1" destOrd="0" presId="urn:microsoft.com/office/officeart/2005/8/layout/vList4"/>
    <dgm:cxn modelId="{7629D6A0-69F2-426D-9A3B-1C0AEF9C2AA3}" type="presParOf" srcId="{682CC4E8-BC72-42EA-968F-784EDA1A725A}" destId="{DC3D3491-C0AB-44B8-AA3C-41426224B97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048F9-B47F-4027-8554-901404AD6B2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109FF014-40E4-4F7F-A939-75033277BC2E}">
      <dgm:prSet phldrT="[Texto]"/>
      <dgm:spPr/>
      <dgm:t>
        <a:bodyPr/>
        <a:lstStyle/>
        <a:p>
          <a:pPr algn="l"/>
          <a:r>
            <a:rPr lang="es-EC" b="1" dirty="0"/>
            <a:t>Evidencias de aprendizaje. </a:t>
          </a:r>
        </a:p>
      </dgm:t>
    </dgm:pt>
    <dgm:pt modelId="{184C8730-01AB-431B-A8E0-2D6ACD86A6D0}" type="parTrans" cxnId="{D32C36F0-0205-406E-B838-283FF4E217ED}">
      <dgm:prSet/>
      <dgm:spPr/>
      <dgm:t>
        <a:bodyPr/>
        <a:lstStyle/>
        <a:p>
          <a:endParaRPr lang="es-EC"/>
        </a:p>
      </dgm:t>
    </dgm:pt>
    <dgm:pt modelId="{53298DB8-D44A-4BD8-A445-BE6DE612817C}" type="sibTrans" cxnId="{D32C36F0-0205-406E-B838-283FF4E217ED}">
      <dgm:prSet/>
      <dgm:spPr/>
      <dgm:t>
        <a:bodyPr/>
        <a:lstStyle/>
        <a:p>
          <a:endParaRPr lang="es-EC"/>
        </a:p>
      </dgm:t>
    </dgm:pt>
    <dgm:pt modelId="{4670DC00-E110-4BD4-A406-5499C4E5DF59}">
      <dgm:prSet phldrT="[Texto]"/>
      <dgm:spPr/>
      <dgm:t>
        <a:bodyPr/>
        <a:lstStyle/>
        <a:p>
          <a:pPr algn="just"/>
          <a:r>
            <a:rPr lang="es-EC" dirty="0"/>
            <a:t>Incorporar instancias de retroalimentación que sean significativas </a:t>
          </a:r>
          <a:r>
            <a:rPr lang="es-ES" dirty="0"/>
            <a:t>y permitan garantizar y mejorar los aprendizajes, así como ajustar decisiones en </a:t>
          </a:r>
          <a:r>
            <a:rPr lang="es-EC" dirty="0"/>
            <a:t>torno a la enseñanza.</a:t>
          </a:r>
        </a:p>
      </dgm:t>
    </dgm:pt>
    <dgm:pt modelId="{823D29AB-82FC-436D-A273-39A0463DA4FE}" type="parTrans" cxnId="{42CB4077-D818-421E-B574-60A7D2802D5D}">
      <dgm:prSet/>
      <dgm:spPr/>
      <dgm:t>
        <a:bodyPr/>
        <a:lstStyle/>
        <a:p>
          <a:endParaRPr lang="es-EC"/>
        </a:p>
      </dgm:t>
    </dgm:pt>
    <dgm:pt modelId="{987626DE-1FF8-468F-A7E3-82432C4C03C7}" type="sibTrans" cxnId="{42CB4077-D818-421E-B574-60A7D2802D5D}">
      <dgm:prSet/>
      <dgm:spPr/>
      <dgm:t>
        <a:bodyPr/>
        <a:lstStyle/>
        <a:p>
          <a:endParaRPr lang="es-EC"/>
        </a:p>
      </dgm:t>
    </dgm:pt>
    <dgm:pt modelId="{AF6EEAB5-0B28-4733-81AC-518F45ACAFD4}">
      <dgm:prSet phldrT="[Texto]"/>
      <dgm:spPr/>
      <dgm:t>
        <a:bodyPr/>
        <a:lstStyle/>
        <a:p>
          <a:pPr algn="l"/>
          <a:r>
            <a:rPr lang="es-ES" b="1" dirty="0"/>
            <a:t>Recursos y bibliografía. </a:t>
          </a:r>
          <a:endParaRPr lang="es-EC" b="1" dirty="0"/>
        </a:p>
      </dgm:t>
    </dgm:pt>
    <dgm:pt modelId="{B9F3DE61-F6B7-4001-BB22-01EB5673D515}" type="parTrans" cxnId="{E78D1CD8-9F5A-487D-8873-E44BBE314F97}">
      <dgm:prSet/>
      <dgm:spPr/>
      <dgm:t>
        <a:bodyPr/>
        <a:lstStyle/>
        <a:p>
          <a:endParaRPr lang="es-EC"/>
        </a:p>
      </dgm:t>
    </dgm:pt>
    <dgm:pt modelId="{770DF046-29F5-4A42-ADA4-F11EB0449191}" type="sibTrans" cxnId="{E78D1CD8-9F5A-487D-8873-E44BBE314F97}">
      <dgm:prSet/>
      <dgm:spPr/>
      <dgm:t>
        <a:bodyPr/>
        <a:lstStyle/>
        <a:p>
          <a:endParaRPr lang="es-EC"/>
        </a:p>
      </dgm:t>
    </dgm:pt>
    <dgm:pt modelId="{7EA8B209-DD87-4886-BC72-695E0CEF13F0}">
      <dgm:prSet phldrT="[Texto]"/>
      <dgm:spPr/>
      <dgm:t>
        <a:bodyPr/>
        <a:lstStyle/>
        <a:p>
          <a:pPr algn="just"/>
          <a:r>
            <a:rPr lang="es-ES" dirty="0"/>
            <a:t>Es importante incorporar los recursos que se proponen utilizar a lo largo de la secuencia: los gráficos, videos, libros, materiales didácticos, videojuegos, guías de lectura, guías de ejercicios, fotografías, actividades en la plataforma, etcétera.</a:t>
          </a:r>
          <a:endParaRPr lang="es-EC" dirty="0"/>
        </a:p>
      </dgm:t>
    </dgm:pt>
    <dgm:pt modelId="{98791168-63C3-4054-BB8B-8E998DB5F799}" type="parTrans" cxnId="{2DD6CE6D-127A-4795-A8C5-A1F4EDB3F975}">
      <dgm:prSet/>
      <dgm:spPr/>
      <dgm:t>
        <a:bodyPr/>
        <a:lstStyle/>
        <a:p>
          <a:endParaRPr lang="es-EC"/>
        </a:p>
      </dgm:t>
    </dgm:pt>
    <dgm:pt modelId="{D69CF19D-8B21-4141-9604-56FD531CA3FD}" type="sibTrans" cxnId="{2DD6CE6D-127A-4795-A8C5-A1F4EDB3F975}">
      <dgm:prSet/>
      <dgm:spPr/>
      <dgm:t>
        <a:bodyPr/>
        <a:lstStyle/>
        <a:p>
          <a:endParaRPr lang="es-EC"/>
        </a:p>
      </dgm:t>
    </dgm:pt>
    <dgm:pt modelId="{C2D88E57-7DC7-445E-8C4F-C83DE7461C0A}" type="pres">
      <dgm:prSet presAssocID="{D91048F9-B47F-4027-8554-901404AD6B2A}" presName="linear" presStyleCnt="0">
        <dgm:presLayoutVars>
          <dgm:dir/>
          <dgm:resizeHandles val="exact"/>
        </dgm:presLayoutVars>
      </dgm:prSet>
      <dgm:spPr/>
    </dgm:pt>
    <dgm:pt modelId="{56024F12-721D-4D24-9679-CBBCA5D68182}" type="pres">
      <dgm:prSet presAssocID="{109FF014-40E4-4F7F-A939-75033277BC2E}" presName="comp" presStyleCnt="0"/>
      <dgm:spPr/>
    </dgm:pt>
    <dgm:pt modelId="{9285054F-88C9-48AF-ABDC-7C4541AC8E7F}" type="pres">
      <dgm:prSet presAssocID="{109FF014-40E4-4F7F-A939-75033277BC2E}" presName="box" presStyleLbl="node1" presStyleIdx="0" presStyleCnt="2"/>
      <dgm:spPr/>
    </dgm:pt>
    <dgm:pt modelId="{C9DD05CC-0428-4893-88B1-3F16ED6EC1DD}" type="pres">
      <dgm:prSet presAssocID="{109FF014-40E4-4F7F-A939-75033277BC2E}"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7095CB6-4EB3-49C0-88B4-756EE1B6E086}" type="pres">
      <dgm:prSet presAssocID="{109FF014-40E4-4F7F-A939-75033277BC2E}" presName="text" presStyleLbl="node1" presStyleIdx="0" presStyleCnt="2">
        <dgm:presLayoutVars>
          <dgm:bulletEnabled val="1"/>
        </dgm:presLayoutVars>
      </dgm:prSet>
      <dgm:spPr/>
    </dgm:pt>
    <dgm:pt modelId="{427007B7-6F3D-4E3F-9F49-B0000050AF80}" type="pres">
      <dgm:prSet presAssocID="{53298DB8-D44A-4BD8-A445-BE6DE612817C}" presName="spacer" presStyleCnt="0"/>
      <dgm:spPr/>
    </dgm:pt>
    <dgm:pt modelId="{72DC896C-A5F0-457A-BD9B-640BCD65D0C4}" type="pres">
      <dgm:prSet presAssocID="{AF6EEAB5-0B28-4733-81AC-518F45ACAFD4}" presName="comp" presStyleCnt="0"/>
      <dgm:spPr/>
    </dgm:pt>
    <dgm:pt modelId="{35652B1E-267E-4032-86EE-F4CB94FC3B63}" type="pres">
      <dgm:prSet presAssocID="{AF6EEAB5-0B28-4733-81AC-518F45ACAFD4}" presName="box" presStyleLbl="node1" presStyleIdx="1" presStyleCnt="2"/>
      <dgm:spPr/>
    </dgm:pt>
    <dgm:pt modelId="{C3A27BFA-DCBF-45EB-B4A1-0FAC585EFCF8}" type="pres">
      <dgm:prSet presAssocID="{AF6EEAB5-0B28-4733-81AC-518F45ACAFD4}"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Rellenar formularios sobre una mesa"/>
        </a:ext>
      </dgm:extLst>
    </dgm:pt>
    <dgm:pt modelId="{7F600116-2DC0-42B5-A988-167F54FBE067}" type="pres">
      <dgm:prSet presAssocID="{AF6EEAB5-0B28-4733-81AC-518F45ACAFD4}" presName="text" presStyleLbl="node1" presStyleIdx="1" presStyleCnt="2">
        <dgm:presLayoutVars>
          <dgm:bulletEnabled val="1"/>
        </dgm:presLayoutVars>
      </dgm:prSet>
      <dgm:spPr/>
    </dgm:pt>
  </dgm:ptLst>
  <dgm:cxnLst>
    <dgm:cxn modelId="{1B3B491E-D3B9-4D5E-A44D-F5AD2F2DB6C4}" type="presOf" srcId="{109FF014-40E4-4F7F-A939-75033277BC2E}" destId="{E7095CB6-4EB3-49C0-88B4-756EE1B6E086}" srcOrd="1" destOrd="0" presId="urn:microsoft.com/office/officeart/2005/8/layout/vList4"/>
    <dgm:cxn modelId="{C3914C32-05A5-4865-8C97-AAB9C8C96AE8}" type="presOf" srcId="{AF6EEAB5-0B28-4733-81AC-518F45ACAFD4}" destId="{35652B1E-267E-4032-86EE-F4CB94FC3B63}" srcOrd="0" destOrd="0" presId="urn:microsoft.com/office/officeart/2005/8/layout/vList4"/>
    <dgm:cxn modelId="{7BFC5B3A-93D1-4EBA-AF76-EB1146FFA324}" type="presOf" srcId="{109FF014-40E4-4F7F-A939-75033277BC2E}" destId="{9285054F-88C9-48AF-ABDC-7C4541AC8E7F}" srcOrd="0" destOrd="0" presId="urn:microsoft.com/office/officeart/2005/8/layout/vList4"/>
    <dgm:cxn modelId="{BBCF0A6C-B390-4A07-952C-F1F0358D621B}" type="presOf" srcId="{7EA8B209-DD87-4886-BC72-695E0CEF13F0}" destId="{7F600116-2DC0-42B5-A988-167F54FBE067}" srcOrd="1" destOrd="1" presId="urn:microsoft.com/office/officeart/2005/8/layout/vList4"/>
    <dgm:cxn modelId="{2DD6CE6D-127A-4795-A8C5-A1F4EDB3F975}" srcId="{AF6EEAB5-0B28-4733-81AC-518F45ACAFD4}" destId="{7EA8B209-DD87-4886-BC72-695E0CEF13F0}" srcOrd="0" destOrd="0" parTransId="{98791168-63C3-4054-BB8B-8E998DB5F799}" sibTransId="{D69CF19D-8B21-4141-9604-56FD531CA3FD}"/>
    <dgm:cxn modelId="{E3CCE24D-04E5-4A7C-B55B-DCBC83AF3ED8}" type="presOf" srcId="{D91048F9-B47F-4027-8554-901404AD6B2A}" destId="{C2D88E57-7DC7-445E-8C4F-C83DE7461C0A}" srcOrd="0" destOrd="0" presId="urn:microsoft.com/office/officeart/2005/8/layout/vList4"/>
    <dgm:cxn modelId="{61B6274F-3BAD-44B6-A963-6D1ECF753B82}" type="presOf" srcId="{4670DC00-E110-4BD4-A406-5499C4E5DF59}" destId="{9285054F-88C9-48AF-ABDC-7C4541AC8E7F}" srcOrd="0" destOrd="1" presId="urn:microsoft.com/office/officeart/2005/8/layout/vList4"/>
    <dgm:cxn modelId="{42CB4077-D818-421E-B574-60A7D2802D5D}" srcId="{109FF014-40E4-4F7F-A939-75033277BC2E}" destId="{4670DC00-E110-4BD4-A406-5499C4E5DF59}" srcOrd="0" destOrd="0" parTransId="{823D29AB-82FC-436D-A273-39A0463DA4FE}" sibTransId="{987626DE-1FF8-468F-A7E3-82432C4C03C7}"/>
    <dgm:cxn modelId="{82E3B97A-22BE-490E-B6A1-F30E156A2DE7}" type="presOf" srcId="{AF6EEAB5-0B28-4733-81AC-518F45ACAFD4}" destId="{7F600116-2DC0-42B5-A988-167F54FBE067}" srcOrd="1" destOrd="0" presId="urn:microsoft.com/office/officeart/2005/8/layout/vList4"/>
    <dgm:cxn modelId="{B92E0AC9-A895-43FB-BA96-1A302D788078}" type="presOf" srcId="{4670DC00-E110-4BD4-A406-5499C4E5DF59}" destId="{E7095CB6-4EB3-49C0-88B4-756EE1B6E086}" srcOrd="1" destOrd="1" presId="urn:microsoft.com/office/officeart/2005/8/layout/vList4"/>
    <dgm:cxn modelId="{E78D1CD8-9F5A-487D-8873-E44BBE314F97}" srcId="{D91048F9-B47F-4027-8554-901404AD6B2A}" destId="{AF6EEAB5-0B28-4733-81AC-518F45ACAFD4}" srcOrd="1" destOrd="0" parTransId="{B9F3DE61-F6B7-4001-BB22-01EB5673D515}" sibTransId="{770DF046-29F5-4A42-ADA4-F11EB0449191}"/>
    <dgm:cxn modelId="{D32C36F0-0205-406E-B838-283FF4E217ED}" srcId="{D91048F9-B47F-4027-8554-901404AD6B2A}" destId="{109FF014-40E4-4F7F-A939-75033277BC2E}" srcOrd="0" destOrd="0" parTransId="{184C8730-01AB-431B-A8E0-2D6ACD86A6D0}" sibTransId="{53298DB8-D44A-4BD8-A445-BE6DE612817C}"/>
    <dgm:cxn modelId="{154B03FB-C30A-4D04-BC4A-527A773D7D96}" type="presOf" srcId="{7EA8B209-DD87-4886-BC72-695E0CEF13F0}" destId="{35652B1E-267E-4032-86EE-F4CB94FC3B63}" srcOrd="0" destOrd="1" presId="urn:microsoft.com/office/officeart/2005/8/layout/vList4"/>
    <dgm:cxn modelId="{FA8D9452-C45B-4675-84D4-AC5ECBBCDBA4}" type="presParOf" srcId="{C2D88E57-7DC7-445E-8C4F-C83DE7461C0A}" destId="{56024F12-721D-4D24-9679-CBBCA5D68182}" srcOrd="0" destOrd="0" presId="urn:microsoft.com/office/officeart/2005/8/layout/vList4"/>
    <dgm:cxn modelId="{4325D44C-D381-4E8E-A58B-6B570E806109}" type="presParOf" srcId="{56024F12-721D-4D24-9679-CBBCA5D68182}" destId="{9285054F-88C9-48AF-ABDC-7C4541AC8E7F}" srcOrd="0" destOrd="0" presId="urn:microsoft.com/office/officeart/2005/8/layout/vList4"/>
    <dgm:cxn modelId="{B83B1BEF-9B55-4E45-8D77-5D5BEFE21A84}" type="presParOf" srcId="{56024F12-721D-4D24-9679-CBBCA5D68182}" destId="{C9DD05CC-0428-4893-88B1-3F16ED6EC1DD}" srcOrd="1" destOrd="0" presId="urn:microsoft.com/office/officeart/2005/8/layout/vList4"/>
    <dgm:cxn modelId="{6CEF1DD6-7DD4-4558-8E1B-20E67B740D5E}" type="presParOf" srcId="{56024F12-721D-4D24-9679-CBBCA5D68182}" destId="{E7095CB6-4EB3-49C0-88B4-756EE1B6E086}" srcOrd="2" destOrd="0" presId="urn:microsoft.com/office/officeart/2005/8/layout/vList4"/>
    <dgm:cxn modelId="{D051255E-C318-4354-9067-C98080E7EDD0}" type="presParOf" srcId="{C2D88E57-7DC7-445E-8C4F-C83DE7461C0A}" destId="{427007B7-6F3D-4E3F-9F49-B0000050AF80}" srcOrd="1" destOrd="0" presId="urn:microsoft.com/office/officeart/2005/8/layout/vList4"/>
    <dgm:cxn modelId="{9CAA6BD8-3CFE-4435-8163-AE75C406DC17}" type="presParOf" srcId="{C2D88E57-7DC7-445E-8C4F-C83DE7461C0A}" destId="{72DC896C-A5F0-457A-BD9B-640BCD65D0C4}" srcOrd="2" destOrd="0" presId="urn:microsoft.com/office/officeart/2005/8/layout/vList4"/>
    <dgm:cxn modelId="{38289D54-F872-492F-87B4-DC831367F693}" type="presParOf" srcId="{72DC896C-A5F0-457A-BD9B-640BCD65D0C4}" destId="{35652B1E-267E-4032-86EE-F4CB94FC3B63}" srcOrd="0" destOrd="0" presId="urn:microsoft.com/office/officeart/2005/8/layout/vList4"/>
    <dgm:cxn modelId="{100B5B1E-FC4E-4DA6-8875-58D56A5E4B76}" type="presParOf" srcId="{72DC896C-A5F0-457A-BD9B-640BCD65D0C4}" destId="{C3A27BFA-DCBF-45EB-B4A1-0FAC585EFCF8}" srcOrd="1" destOrd="0" presId="urn:microsoft.com/office/officeart/2005/8/layout/vList4"/>
    <dgm:cxn modelId="{A0F1140D-AF8D-40F8-BB75-F01AF328427A}" type="presParOf" srcId="{72DC896C-A5F0-457A-BD9B-640BCD65D0C4}" destId="{7F600116-2DC0-42B5-A988-167F54FBE06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F72A8B-713C-4417-8056-65168D21487B}" type="doc">
      <dgm:prSet loTypeId="urn:microsoft.com/office/officeart/2005/8/layout/process1" loCatId="process" qsTypeId="urn:microsoft.com/office/officeart/2005/8/quickstyle/simple1" qsCatId="simple" csTypeId="urn:microsoft.com/office/officeart/2005/8/colors/accent1_2" csCatId="accent1" phldr="1"/>
      <dgm:spPr/>
    </dgm:pt>
    <dgm:pt modelId="{B912C1CC-ECD5-442F-9750-C89F11D33DE5}">
      <dgm:prSet phldrT="[Texto]"/>
      <dgm:spPr/>
      <dgm:t>
        <a:bodyPr/>
        <a:lstStyle/>
        <a:p>
          <a:r>
            <a:rPr lang="es-ES" dirty="0"/>
            <a:t>APERTURA</a:t>
          </a:r>
          <a:endParaRPr lang="es-EC" dirty="0"/>
        </a:p>
      </dgm:t>
    </dgm:pt>
    <dgm:pt modelId="{4A5C7813-75F0-4FB2-8AC3-A90BB847D80E}" type="parTrans" cxnId="{BF7CFA78-D994-4F96-BF27-68E029981CA5}">
      <dgm:prSet/>
      <dgm:spPr/>
      <dgm:t>
        <a:bodyPr/>
        <a:lstStyle/>
        <a:p>
          <a:endParaRPr lang="es-EC"/>
        </a:p>
      </dgm:t>
    </dgm:pt>
    <dgm:pt modelId="{A419A4A1-739B-4259-A351-173D52850E52}" type="sibTrans" cxnId="{BF7CFA78-D994-4F96-BF27-68E029981CA5}">
      <dgm:prSet/>
      <dgm:spPr/>
      <dgm:t>
        <a:bodyPr/>
        <a:lstStyle/>
        <a:p>
          <a:endParaRPr lang="es-EC"/>
        </a:p>
      </dgm:t>
    </dgm:pt>
    <dgm:pt modelId="{C9104AD4-77DB-459C-9632-AD864CDE31F7}">
      <dgm:prSet phldrT="[Texto]"/>
      <dgm:spPr/>
      <dgm:t>
        <a:bodyPr/>
        <a:lstStyle/>
        <a:p>
          <a:r>
            <a:rPr lang="es-ES" dirty="0"/>
            <a:t>DESARROLLO</a:t>
          </a:r>
          <a:endParaRPr lang="es-EC" dirty="0"/>
        </a:p>
      </dgm:t>
    </dgm:pt>
    <dgm:pt modelId="{1BA7BB04-E456-4B14-B717-B6255332B5AF}" type="parTrans" cxnId="{261169D4-99E7-4323-9B30-59AF0989342A}">
      <dgm:prSet/>
      <dgm:spPr/>
      <dgm:t>
        <a:bodyPr/>
        <a:lstStyle/>
        <a:p>
          <a:endParaRPr lang="es-EC"/>
        </a:p>
      </dgm:t>
    </dgm:pt>
    <dgm:pt modelId="{BA7C3D56-CB13-4B12-B816-E66E3682CA09}" type="sibTrans" cxnId="{261169D4-99E7-4323-9B30-59AF0989342A}">
      <dgm:prSet/>
      <dgm:spPr/>
      <dgm:t>
        <a:bodyPr/>
        <a:lstStyle/>
        <a:p>
          <a:endParaRPr lang="es-EC"/>
        </a:p>
      </dgm:t>
    </dgm:pt>
    <dgm:pt modelId="{5B396F70-E0C6-49EB-AF2E-C9283239ABBF}">
      <dgm:prSet phldrT="[Texto]"/>
      <dgm:spPr/>
      <dgm:t>
        <a:bodyPr/>
        <a:lstStyle/>
        <a:p>
          <a:r>
            <a:rPr lang="es-ES" dirty="0"/>
            <a:t>CIERRE</a:t>
          </a:r>
          <a:endParaRPr lang="es-EC" dirty="0"/>
        </a:p>
      </dgm:t>
    </dgm:pt>
    <dgm:pt modelId="{235B74AD-3829-4DFC-8749-6803B246BFDB}" type="parTrans" cxnId="{D7F41C60-06A0-4E28-96FA-C58C9D245EC8}">
      <dgm:prSet/>
      <dgm:spPr/>
      <dgm:t>
        <a:bodyPr/>
        <a:lstStyle/>
        <a:p>
          <a:endParaRPr lang="es-EC"/>
        </a:p>
      </dgm:t>
    </dgm:pt>
    <dgm:pt modelId="{8DDCC697-C195-4F15-B648-6794A0F991F9}" type="sibTrans" cxnId="{D7F41C60-06A0-4E28-96FA-C58C9D245EC8}">
      <dgm:prSet/>
      <dgm:spPr/>
      <dgm:t>
        <a:bodyPr/>
        <a:lstStyle/>
        <a:p>
          <a:endParaRPr lang="es-EC"/>
        </a:p>
      </dgm:t>
    </dgm:pt>
    <dgm:pt modelId="{05232AA6-BF93-4ADD-8704-955E2AA72709}" type="pres">
      <dgm:prSet presAssocID="{9BF72A8B-713C-4417-8056-65168D21487B}" presName="Name0" presStyleCnt="0">
        <dgm:presLayoutVars>
          <dgm:dir/>
          <dgm:resizeHandles val="exact"/>
        </dgm:presLayoutVars>
      </dgm:prSet>
      <dgm:spPr/>
    </dgm:pt>
    <dgm:pt modelId="{B030D6FB-85D6-4C04-97A3-08202D1EC094}" type="pres">
      <dgm:prSet presAssocID="{B912C1CC-ECD5-442F-9750-C89F11D33DE5}" presName="node" presStyleLbl="node1" presStyleIdx="0" presStyleCnt="3">
        <dgm:presLayoutVars>
          <dgm:bulletEnabled val="1"/>
        </dgm:presLayoutVars>
      </dgm:prSet>
      <dgm:spPr/>
    </dgm:pt>
    <dgm:pt modelId="{E2002AB8-083A-48E9-B680-F3EF4133FF2E}" type="pres">
      <dgm:prSet presAssocID="{A419A4A1-739B-4259-A351-173D52850E52}" presName="sibTrans" presStyleLbl="sibTrans2D1" presStyleIdx="0" presStyleCnt="2"/>
      <dgm:spPr/>
    </dgm:pt>
    <dgm:pt modelId="{57ADFAFF-349F-4FA0-ABF3-97771279D605}" type="pres">
      <dgm:prSet presAssocID="{A419A4A1-739B-4259-A351-173D52850E52}" presName="connectorText" presStyleLbl="sibTrans2D1" presStyleIdx="0" presStyleCnt="2"/>
      <dgm:spPr/>
    </dgm:pt>
    <dgm:pt modelId="{20CF0CE0-B77D-4C3E-9A64-F2DBDEBD776B}" type="pres">
      <dgm:prSet presAssocID="{C9104AD4-77DB-459C-9632-AD864CDE31F7}" presName="node" presStyleLbl="node1" presStyleIdx="1" presStyleCnt="3">
        <dgm:presLayoutVars>
          <dgm:bulletEnabled val="1"/>
        </dgm:presLayoutVars>
      </dgm:prSet>
      <dgm:spPr/>
    </dgm:pt>
    <dgm:pt modelId="{B823251F-C12A-448F-AB66-10355E29CD9C}" type="pres">
      <dgm:prSet presAssocID="{BA7C3D56-CB13-4B12-B816-E66E3682CA09}" presName="sibTrans" presStyleLbl="sibTrans2D1" presStyleIdx="1" presStyleCnt="2"/>
      <dgm:spPr/>
    </dgm:pt>
    <dgm:pt modelId="{41AC8DA2-F7E3-447E-B3D4-08BC42EDA441}" type="pres">
      <dgm:prSet presAssocID="{BA7C3D56-CB13-4B12-B816-E66E3682CA09}" presName="connectorText" presStyleLbl="sibTrans2D1" presStyleIdx="1" presStyleCnt="2"/>
      <dgm:spPr/>
    </dgm:pt>
    <dgm:pt modelId="{571F73C4-AEA5-403B-86AB-92C8738B2F66}" type="pres">
      <dgm:prSet presAssocID="{5B396F70-E0C6-49EB-AF2E-C9283239ABBF}" presName="node" presStyleLbl="node1" presStyleIdx="2" presStyleCnt="3">
        <dgm:presLayoutVars>
          <dgm:bulletEnabled val="1"/>
        </dgm:presLayoutVars>
      </dgm:prSet>
      <dgm:spPr/>
    </dgm:pt>
  </dgm:ptLst>
  <dgm:cxnLst>
    <dgm:cxn modelId="{F632B70A-9C01-4ADE-B3FB-37EB50031AD1}" type="presOf" srcId="{BA7C3D56-CB13-4B12-B816-E66E3682CA09}" destId="{B823251F-C12A-448F-AB66-10355E29CD9C}" srcOrd="0" destOrd="0" presId="urn:microsoft.com/office/officeart/2005/8/layout/process1"/>
    <dgm:cxn modelId="{D7F41C60-06A0-4E28-96FA-C58C9D245EC8}" srcId="{9BF72A8B-713C-4417-8056-65168D21487B}" destId="{5B396F70-E0C6-49EB-AF2E-C9283239ABBF}" srcOrd="2" destOrd="0" parTransId="{235B74AD-3829-4DFC-8749-6803B246BFDB}" sibTransId="{8DDCC697-C195-4F15-B648-6794A0F991F9}"/>
    <dgm:cxn modelId="{842C716B-774B-45C5-B12B-DA061FDA6E49}" type="presOf" srcId="{9BF72A8B-713C-4417-8056-65168D21487B}" destId="{05232AA6-BF93-4ADD-8704-955E2AA72709}" srcOrd="0" destOrd="0" presId="urn:microsoft.com/office/officeart/2005/8/layout/process1"/>
    <dgm:cxn modelId="{61F08F6D-3744-4413-9FCC-0D7C4975689B}" type="presOf" srcId="{A419A4A1-739B-4259-A351-173D52850E52}" destId="{E2002AB8-083A-48E9-B680-F3EF4133FF2E}" srcOrd="0" destOrd="0" presId="urn:microsoft.com/office/officeart/2005/8/layout/process1"/>
    <dgm:cxn modelId="{BF7CFA78-D994-4F96-BF27-68E029981CA5}" srcId="{9BF72A8B-713C-4417-8056-65168D21487B}" destId="{B912C1CC-ECD5-442F-9750-C89F11D33DE5}" srcOrd="0" destOrd="0" parTransId="{4A5C7813-75F0-4FB2-8AC3-A90BB847D80E}" sibTransId="{A419A4A1-739B-4259-A351-173D52850E52}"/>
    <dgm:cxn modelId="{15385079-2373-41CC-BE2E-802A00BBCC4E}" type="presOf" srcId="{A419A4A1-739B-4259-A351-173D52850E52}" destId="{57ADFAFF-349F-4FA0-ABF3-97771279D605}" srcOrd="1" destOrd="0" presId="urn:microsoft.com/office/officeart/2005/8/layout/process1"/>
    <dgm:cxn modelId="{F92359BA-D3CC-4A8C-BEFA-27533DB5D908}" type="presOf" srcId="{5B396F70-E0C6-49EB-AF2E-C9283239ABBF}" destId="{571F73C4-AEA5-403B-86AB-92C8738B2F66}" srcOrd="0" destOrd="0" presId="urn:microsoft.com/office/officeart/2005/8/layout/process1"/>
    <dgm:cxn modelId="{261169D4-99E7-4323-9B30-59AF0989342A}" srcId="{9BF72A8B-713C-4417-8056-65168D21487B}" destId="{C9104AD4-77DB-459C-9632-AD864CDE31F7}" srcOrd="1" destOrd="0" parTransId="{1BA7BB04-E456-4B14-B717-B6255332B5AF}" sibTransId="{BA7C3D56-CB13-4B12-B816-E66E3682CA09}"/>
    <dgm:cxn modelId="{87F7EAEA-6783-4BE6-B7FC-A1BD25C7648F}" type="presOf" srcId="{B912C1CC-ECD5-442F-9750-C89F11D33DE5}" destId="{B030D6FB-85D6-4C04-97A3-08202D1EC094}" srcOrd="0" destOrd="0" presId="urn:microsoft.com/office/officeart/2005/8/layout/process1"/>
    <dgm:cxn modelId="{D80943F5-3FF9-4553-B0A8-CA3FC710C2C1}" type="presOf" srcId="{C9104AD4-77DB-459C-9632-AD864CDE31F7}" destId="{20CF0CE0-B77D-4C3E-9A64-F2DBDEBD776B}" srcOrd="0" destOrd="0" presId="urn:microsoft.com/office/officeart/2005/8/layout/process1"/>
    <dgm:cxn modelId="{DFC6A8FA-DF7A-4621-8C31-299902778593}" type="presOf" srcId="{BA7C3D56-CB13-4B12-B816-E66E3682CA09}" destId="{41AC8DA2-F7E3-447E-B3D4-08BC42EDA441}" srcOrd="1" destOrd="0" presId="urn:microsoft.com/office/officeart/2005/8/layout/process1"/>
    <dgm:cxn modelId="{826029C6-D876-4D40-8548-E977D9F8CB4F}" type="presParOf" srcId="{05232AA6-BF93-4ADD-8704-955E2AA72709}" destId="{B030D6FB-85D6-4C04-97A3-08202D1EC094}" srcOrd="0" destOrd="0" presId="urn:microsoft.com/office/officeart/2005/8/layout/process1"/>
    <dgm:cxn modelId="{D8A14BAB-12B2-4EFE-A6B9-517CA599D8F3}" type="presParOf" srcId="{05232AA6-BF93-4ADD-8704-955E2AA72709}" destId="{E2002AB8-083A-48E9-B680-F3EF4133FF2E}" srcOrd="1" destOrd="0" presId="urn:microsoft.com/office/officeart/2005/8/layout/process1"/>
    <dgm:cxn modelId="{2BF99027-E3DC-46A5-BEC4-85127BF3EED9}" type="presParOf" srcId="{E2002AB8-083A-48E9-B680-F3EF4133FF2E}" destId="{57ADFAFF-349F-4FA0-ABF3-97771279D605}" srcOrd="0" destOrd="0" presId="urn:microsoft.com/office/officeart/2005/8/layout/process1"/>
    <dgm:cxn modelId="{C252E1E3-2973-42AD-AC18-6D1F94AA8DC0}" type="presParOf" srcId="{05232AA6-BF93-4ADD-8704-955E2AA72709}" destId="{20CF0CE0-B77D-4C3E-9A64-F2DBDEBD776B}" srcOrd="2" destOrd="0" presId="urn:microsoft.com/office/officeart/2005/8/layout/process1"/>
    <dgm:cxn modelId="{DFD309A3-BD53-46B3-839B-7FDB6072C5FD}" type="presParOf" srcId="{05232AA6-BF93-4ADD-8704-955E2AA72709}" destId="{B823251F-C12A-448F-AB66-10355E29CD9C}" srcOrd="3" destOrd="0" presId="urn:microsoft.com/office/officeart/2005/8/layout/process1"/>
    <dgm:cxn modelId="{D56373FA-5B09-4015-B8BA-C3EF38B599D0}" type="presParOf" srcId="{B823251F-C12A-448F-AB66-10355E29CD9C}" destId="{41AC8DA2-F7E3-447E-B3D4-08BC42EDA441}" srcOrd="0" destOrd="0" presId="urn:microsoft.com/office/officeart/2005/8/layout/process1"/>
    <dgm:cxn modelId="{ADC11D9F-7422-4212-8132-C22EFC621B1A}" type="presParOf" srcId="{05232AA6-BF93-4ADD-8704-955E2AA72709}" destId="{571F73C4-AEA5-403B-86AB-92C8738B2F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7AAF6-97F9-442F-BD1F-AFA2E86CA2E2}">
      <dsp:nvSpPr>
        <dsp:cNvPr id="0" name=""/>
        <dsp:cNvSpPr/>
      </dsp:nvSpPr>
      <dsp:spPr>
        <a:xfrm>
          <a:off x="0" y="0"/>
          <a:ext cx="11450576" cy="2143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t>INICIO</a:t>
          </a:r>
          <a:endParaRPr lang="es-EC" sz="1400" b="1" kern="1200" dirty="0"/>
        </a:p>
        <a:p>
          <a:pPr marL="114300" lvl="1" indent="-114300" algn="l" defTabSz="622300">
            <a:lnSpc>
              <a:spcPct val="90000"/>
            </a:lnSpc>
            <a:spcBef>
              <a:spcPct val="0"/>
            </a:spcBef>
            <a:spcAft>
              <a:spcPct val="15000"/>
            </a:spcAft>
            <a:buChar char="•"/>
          </a:pPr>
          <a:r>
            <a:rPr lang="es-ES" sz="1400" kern="1200" dirty="0"/>
            <a:t>Es fundamental diseñar un momento que funcione como disparador del aprendizaje. </a:t>
          </a:r>
          <a:endParaRPr lang="es-EC" sz="1400" kern="1200" dirty="0"/>
        </a:p>
        <a:p>
          <a:pPr marL="114300" lvl="1" indent="-114300" algn="l" defTabSz="622300">
            <a:lnSpc>
              <a:spcPct val="90000"/>
            </a:lnSpc>
            <a:spcBef>
              <a:spcPct val="0"/>
            </a:spcBef>
            <a:spcAft>
              <a:spcPct val="15000"/>
            </a:spcAft>
            <a:buChar char="•"/>
          </a:pPr>
          <a:r>
            <a:rPr lang="es-ES" sz="1400" kern="1200" dirty="0"/>
            <a:t>Permite establecer objetivos y metas de trabajo, así como dar cuenta de la posición de los estudiantes frente al contenido que se comenzará a trabajar.</a:t>
          </a:r>
          <a:endParaRPr lang="es-EC" sz="1400" kern="1200" dirty="0"/>
        </a:p>
        <a:p>
          <a:pPr marL="114300" lvl="1" indent="-114300" algn="l" defTabSz="622300">
            <a:lnSpc>
              <a:spcPct val="90000"/>
            </a:lnSpc>
            <a:spcBef>
              <a:spcPct val="0"/>
            </a:spcBef>
            <a:spcAft>
              <a:spcPct val="15000"/>
            </a:spcAft>
            <a:buChar char="•"/>
          </a:pPr>
          <a:r>
            <a:rPr lang="es-ES" sz="1400" kern="1200" dirty="0"/>
            <a:t> Se presentan, desarrollan y cierran los distintos temas de la secuencia, estableciendo relaciones entre los diferentes momentos.</a:t>
          </a:r>
          <a:endParaRPr lang="es-EC" sz="1400" kern="1200" dirty="0"/>
        </a:p>
        <a:p>
          <a:pPr marL="114300" lvl="1" indent="-114300" algn="l" defTabSz="622300">
            <a:lnSpc>
              <a:spcPct val="90000"/>
            </a:lnSpc>
            <a:spcBef>
              <a:spcPct val="0"/>
            </a:spcBef>
            <a:spcAft>
              <a:spcPct val="15000"/>
            </a:spcAft>
            <a:buChar char="•"/>
          </a:pPr>
          <a:r>
            <a:rPr lang="es-ES" sz="1400" kern="1200" dirty="0"/>
            <a:t> Algunos ejemplos pueden ser: mostrar un objeto, escuchar un audio, realizar una entrevista, presentar un enigma, leer un artículo, formular una pregunta, etcétera.</a:t>
          </a:r>
          <a:endParaRPr lang="es-EC" sz="1400" kern="1200" dirty="0"/>
        </a:p>
      </dsp:txBody>
      <dsp:txXfrm>
        <a:off x="2504427" y="0"/>
        <a:ext cx="8946149" cy="2143125"/>
      </dsp:txXfrm>
    </dsp:sp>
    <dsp:sp modelId="{2B906030-C4F5-42F9-9407-3111345D8A6D}">
      <dsp:nvSpPr>
        <dsp:cNvPr id="0" name=""/>
        <dsp:cNvSpPr/>
      </dsp:nvSpPr>
      <dsp:spPr>
        <a:xfrm>
          <a:off x="214312" y="214312"/>
          <a:ext cx="2290115" cy="17145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29643-455C-41B6-AFC1-84CA02C381F8}">
      <dsp:nvSpPr>
        <dsp:cNvPr id="0" name=""/>
        <dsp:cNvSpPr/>
      </dsp:nvSpPr>
      <dsp:spPr>
        <a:xfrm>
          <a:off x="0" y="2357437"/>
          <a:ext cx="11450576" cy="2143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DESARROLLO</a:t>
          </a:r>
        </a:p>
        <a:p>
          <a:pPr marL="0" lvl="0" indent="0" algn="l" defTabSz="622300">
            <a:lnSpc>
              <a:spcPct val="90000"/>
            </a:lnSpc>
            <a:spcBef>
              <a:spcPct val="0"/>
            </a:spcBef>
            <a:spcAft>
              <a:spcPct val="35000"/>
            </a:spcAft>
            <a:buNone/>
          </a:pPr>
          <a:r>
            <a:rPr lang="es-ES" sz="1400" kern="1200" dirty="0"/>
            <a:t>Es muy importante prestar atención al tratamiento de los contenidos y la vinculación con el presente y la realidad social, institucional y de ese contexto en particular,  para que los saberes y las capacidades puestas en juego resulten significativos y, a la  vez, desafiantes intelectualmente para los estudiantes. Es decir, que ellos encuentren  relación con el presente, con lo cercano y con sus experiencias.</a:t>
          </a:r>
        </a:p>
        <a:p>
          <a:pPr marL="0" lvl="0" indent="0" algn="l" defTabSz="622300">
            <a:lnSpc>
              <a:spcPct val="90000"/>
            </a:lnSpc>
            <a:spcBef>
              <a:spcPct val="0"/>
            </a:spcBef>
            <a:spcAft>
              <a:spcPct val="35000"/>
            </a:spcAft>
            <a:buNone/>
          </a:pPr>
          <a:r>
            <a:rPr lang="es-ES" sz="1400" kern="1200" dirty="0"/>
            <a:t>Es fundamental  presentar consignas claras, actividades de distinto tipo en un orden secuenciado y lógico  que demanden distintas operaciones a los estudiantes (saber, saber hacer) y asegurar  momentos de retroalimentación, buenas devoluciones y orientaciones que generarán  mayores oportunidades para que los aprendizajes se construyan.</a:t>
          </a:r>
          <a:endParaRPr lang="es-EC" sz="1400" b="1" kern="1200" dirty="0"/>
        </a:p>
      </dsp:txBody>
      <dsp:txXfrm>
        <a:off x="2504427" y="2357437"/>
        <a:ext cx="8946149" cy="2143125"/>
      </dsp:txXfrm>
    </dsp:sp>
    <dsp:sp modelId="{C12EBCBF-F6E6-4F89-827A-11F8F85793D7}">
      <dsp:nvSpPr>
        <dsp:cNvPr id="0" name=""/>
        <dsp:cNvSpPr/>
      </dsp:nvSpPr>
      <dsp:spPr>
        <a:xfrm>
          <a:off x="214312" y="2571750"/>
          <a:ext cx="2290115" cy="171450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B3B40-09A3-46FB-8435-D7AF40365DE6}">
      <dsp:nvSpPr>
        <dsp:cNvPr id="0" name=""/>
        <dsp:cNvSpPr/>
      </dsp:nvSpPr>
      <dsp:spPr>
        <a:xfrm>
          <a:off x="0" y="4714875"/>
          <a:ext cx="11450576" cy="2143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577850">
            <a:lnSpc>
              <a:spcPct val="90000"/>
            </a:lnSpc>
            <a:spcBef>
              <a:spcPct val="0"/>
            </a:spcBef>
            <a:spcAft>
              <a:spcPct val="35000"/>
            </a:spcAft>
            <a:buNone/>
          </a:pPr>
          <a:r>
            <a:rPr lang="es-ES" sz="1300" b="1" kern="1200" dirty="0"/>
            <a:t>CIERRE</a:t>
          </a:r>
          <a:endParaRPr lang="es-EC" sz="1300" b="1" kern="1200" dirty="0"/>
        </a:p>
        <a:p>
          <a:pPr marL="114300" lvl="1" indent="-114300" algn="l" defTabSz="622300">
            <a:lnSpc>
              <a:spcPct val="90000"/>
            </a:lnSpc>
            <a:spcBef>
              <a:spcPct val="0"/>
            </a:spcBef>
            <a:spcAft>
              <a:spcPct val="15000"/>
            </a:spcAft>
            <a:buChar char="•"/>
          </a:pPr>
          <a:r>
            <a:rPr lang="es-ES" sz="1400" kern="1200" dirty="0"/>
            <a:t>Con el objetivo de sistematizar lo aprendido, institucionalizar saberes, repasar,  fijar, realizar autoevaluaciones y programar a futuro, se piensa en ciertas actividades que permitan cerrar la secuencia.  Algunos ejemplos podrían ser:</a:t>
          </a:r>
          <a:endParaRPr lang="es-EC" sz="1400" kern="1200" dirty="0"/>
        </a:p>
        <a:p>
          <a:pPr marL="114300" lvl="1" indent="-114300" algn="l" defTabSz="622300">
            <a:lnSpc>
              <a:spcPct val="90000"/>
            </a:lnSpc>
            <a:spcBef>
              <a:spcPct val="0"/>
            </a:spcBef>
            <a:spcAft>
              <a:spcPct val="15000"/>
            </a:spcAft>
            <a:buChar char="•"/>
          </a:pPr>
          <a:r>
            <a:rPr lang="es-ES" sz="1400" kern="1200" dirty="0"/>
            <a:t>La implementación de tarjetas de salida que inviten a los estudiantes a reflexionar sobre: ¿qué aprendí hoy?; ¿qué dudas o preguntas tengo?</a:t>
          </a:r>
          <a:endParaRPr lang="es-EC" sz="1400" kern="1200" dirty="0"/>
        </a:p>
        <a:p>
          <a:pPr marL="114300" lvl="1" indent="-114300" algn="l" defTabSz="622300">
            <a:lnSpc>
              <a:spcPct val="90000"/>
            </a:lnSpc>
            <a:spcBef>
              <a:spcPct val="0"/>
            </a:spcBef>
            <a:spcAft>
              <a:spcPct val="15000"/>
            </a:spcAft>
            <a:buChar char="•"/>
          </a:pPr>
          <a:r>
            <a:rPr lang="es-ES" sz="1400" kern="1200" dirty="0"/>
            <a:t>Pensar en un estado de situación: una rutina de pensamiento del tipo “antes pensaba, ahora pienso…”, tomada de </a:t>
          </a:r>
          <a:r>
            <a:rPr lang="es-ES" sz="1400" kern="1200" dirty="0" err="1"/>
            <a:t>Ritchhart</a:t>
          </a:r>
          <a:r>
            <a:rPr lang="es-ES" sz="1400" kern="1200" dirty="0"/>
            <a:t> (que se plantea al inicio y después se vuelve a ver en el cierre de la secuencia).</a:t>
          </a:r>
          <a:endParaRPr lang="es-EC" sz="1400" kern="1200" dirty="0"/>
        </a:p>
      </dsp:txBody>
      <dsp:txXfrm>
        <a:off x="2504427" y="4714875"/>
        <a:ext cx="8946149" cy="2143125"/>
      </dsp:txXfrm>
    </dsp:sp>
    <dsp:sp modelId="{66272A35-2245-4CB6-B33F-69A74552B443}">
      <dsp:nvSpPr>
        <dsp:cNvPr id="0" name=""/>
        <dsp:cNvSpPr/>
      </dsp:nvSpPr>
      <dsp:spPr>
        <a:xfrm>
          <a:off x="214312" y="4929187"/>
          <a:ext cx="2290115" cy="17145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2A1E5-D846-45A4-99EE-2E1E8B7FE699}">
      <dsp:nvSpPr>
        <dsp:cNvPr id="0" name=""/>
        <dsp:cNvSpPr/>
      </dsp:nvSpPr>
      <dsp:spPr>
        <a:xfrm>
          <a:off x="0" y="0"/>
          <a:ext cx="10620023" cy="1800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755650">
            <a:lnSpc>
              <a:spcPct val="90000"/>
            </a:lnSpc>
            <a:spcBef>
              <a:spcPct val="0"/>
            </a:spcBef>
            <a:spcAft>
              <a:spcPct val="35000"/>
            </a:spcAft>
            <a:buNone/>
          </a:pPr>
          <a:r>
            <a:rPr lang="es-ES" sz="1700" b="1" kern="1200" dirty="0"/>
            <a:t>Tiempo. </a:t>
          </a:r>
          <a:endParaRPr lang="es-EC" sz="1700" b="1" kern="1200" dirty="0"/>
        </a:p>
        <a:p>
          <a:pPr marL="228600" lvl="1" indent="-228600" algn="just" defTabSz="1066800">
            <a:lnSpc>
              <a:spcPct val="90000"/>
            </a:lnSpc>
            <a:spcBef>
              <a:spcPct val="0"/>
            </a:spcBef>
            <a:spcAft>
              <a:spcPct val="15000"/>
            </a:spcAft>
            <a:buChar char="•"/>
          </a:pPr>
          <a:r>
            <a:rPr lang="es-ES" sz="2400" kern="1200" dirty="0"/>
            <a:t>Se vuelve necesario pensar en la duración de la secuencia, en relación con la duración del ciclo lectivo y considerando la cantidad de clases previstas para el tratamiento de </a:t>
          </a:r>
          <a:r>
            <a:rPr lang="es-EC" sz="2400" kern="1200" dirty="0"/>
            <a:t>los contenidos seleccionados.</a:t>
          </a:r>
        </a:p>
      </dsp:txBody>
      <dsp:txXfrm>
        <a:off x="2304097" y="0"/>
        <a:ext cx="8315925" cy="1800930"/>
      </dsp:txXfrm>
    </dsp:sp>
    <dsp:sp modelId="{5CCDC517-9238-477F-8F1E-7D85BCA192B7}">
      <dsp:nvSpPr>
        <dsp:cNvPr id="0" name=""/>
        <dsp:cNvSpPr/>
      </dsp:nvSpPr>
      <dsp:spPr>
        <a:xfrm>
          <a:off x="180093" y="180093"/>
          <a:ext cx="2124004" cy="144074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7BEF8A-B129-422E-8D3A-FF495294EBE5}">
      <dsp:nvSpPr>
        <dsp:cNvPr id="0" name=""/>
        <dsp:cNvSpPr/>
      </dsp:nvSpPr>
      <dsp:spPr>
        <a:xfrm>
          <a:off x="0" y="1981023"/>
          <a:ext cx="10620023" cy="1800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s-EC" sz="1700" kern="1200" dirty="0"/>
        </a:p>
        <a:p>
          <a:pPr marL="0" lvl="0" indent="0" algn="l" defTabSz="755650">
            <a:lnSpc>
              <a:spcPct val="90000"/>
            </a:lnSpc>
            <a:spcBef>
              <a:spcPct val="0"/>
            </a:spcBef>
            <a:spcAft>
              <a:spcPct val="35000"/>
            </a:spcAft>
            <a:buNone/>
          </a:pPr>
          <a:r>
            <a:rPr lang="es-ES" sz="1700" b="1" kern="1200" dirty="0"/>
            <a:t>Contenidos por abordar</a:t>
          </a:r>
          <a:endParaRPr lang="es-EC" sz="1700" b="1" kern="1200" dirty="0"/>
        </a:p>
        <a:p>
          <a:pPr marL="114300" lvl="1" indent="-114300" algn="just" defTabSz="577850">
            <a:lnSpc>
              <a:spcPct val="90000"/>
            </a:lnSpc>
            <a:spcBef>
              <a:spcPct val="0"/>
            </a:spcBef>
            <a:spcAft>
              <a:spcPct val="15000"/>
            </a:spcAft>
            <a:buChar char="•"/>
          </a:pPr>
          <a:r>
            <a:rPr lang="es-ES" sz="1300" kern="1200" dirty="0"/>
            <a:t>La selección de los contenidos que se tratarán durante la secuencia de clases y la intencionalidad de aprendizaje de esos contenidos son centrales para establecer el recorte de los mismos, el contexto, así como los objetivos y las competencias de aprendizaje. Resulta imprescindible definir el qué: asignarle un enfoque al tema, definir y organizar, jerarquizar informaciones, conceptos, principios, habilidades </a:t>
          </a:r>
          <a:r>
            <a:rPr lang="es-EC" sz="1300" kern="1200" dirty="0"/>
            <a:t>específicas, habilidades generales de pensamiento, actitudes, etcétera.</a:t>
          </a:r>
        </a:p>
      </dsp:txBody>
      <dsp:txXfrm>
        <a:off x="2304097" y="1981023"/>
        <a:ext cx="8315925" cy="1800930"/>
      </dsp:txXfrm>
    </dsp:sp>
    <dsp:sp modelId="{91EA34A5-AA58-4484-A618-CBC69F953F9E}">
      <dsp:nvSpPr>
        <dsp:cNvPr id="0" name=""/>
        <dsp:cNvSpPr/>
      </dsp:nvSpPr>
      <dsp:spPr>
        <a:xfrm>
          <a:off x="180093" y="2161116"/>
          <a:ext cx="2124004" cy="144074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72E1E-88CB-43A6-88B7-AB8E1CEA5FF1}">
      <dsp:nvSpPr>
        <dsp:cNvPr id="0" name=""/>
        <dsp:cNvSpPr/>
      </dsp:nvSpPr>
      <dsp:spPr>
        <a:xfrm>
          <a:off x="0" y="3962046"/>
          <a:ext cx="10620023" cy="1800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755650">
            <a:lnSpc>
              <a:spcPct val="90000"/>
            </a:lnSpc>
            <a:spcBef>
              <a:spcPct val="0"/>
            </a:spcBef>
            <a:spcAft>
              <a:spcPct val="35000"/>
            </a:spcAft>
            <a:buNone/>
          </a:pPr>
          <a:r>
            <a:rPr lang="es-ES" sz="1700" b="1" kern="1200" dirty="0"/>
            <a:t>Objetivos</a:t>
          </a:r>
          <a:endParaRPr lang="es-EC" sz="1700" b="1" kern="1200" dirty="0"/>
        </a:p>
        <a:p>
          <a:pPr marL="228600" lvl="1" indent="-228600" algn="l" defTabSz="1066800">
            <a:lnSpc>
              <a:spcPct val="90000"/>
            </a:lnSpc>
            <a:spcBef>
              <a:spcPct val="0"/>
            </a:spcBef>
            <a:spcAft>
              <a:spcPct val="15000"/>
            </a:spcAft>
            <a:buChar char="•"/>
          </a:pPr>
          <a:r>
            <a:rPr lang="es-ES" sz="2400" kern="1200" dirty="0"/>
            <a:t>Los docentes estructuran la secuencia didáctica, estableciendo las habilidades y competencias de aprendizaje esperadas para los estudiantes.</a:t>
          </a:r>
          <a:endParaRPr lang="es-EC" sz="2400" kern="1200" dirty="0"/>
        </a:p>
      </dsp:txBody>
      <dsp:txXfrm>
        <a:off x="2304097" y="3962046"/>
        <a:ext cx="8315925" cy="1800930"/>
      </dsp:txXfrm>
    </dsp:sp>
    <dsp:sp modelId="{37AF12B8-ECD1-4812-BC6A-12D6AAD80544}">
      <dsp:nvSpPr>
        <dsp:cNvPr id="0" name=""/>
        <dsp:cNvSpPr/>
      </dsp:nvSpPr>
      <dsp:spPr>
        <a:xfrm>
          <a:off x="180093" y="4142139"/>
          <a:ext cx="2124004" cy="144074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D183-6E63-478A-9139-A94642FFAAC7}">
      <dsp:nvSpPr>
        <dsp:cNvPr id="0" name=""/>
        <dsp:cNvSpPr/>
      </dsp:nvSpPr>
      <dsp:spPr>
        <a:xfrm>
          <a:off x="0" y="0"/>
          <a:ext cx="9784644" cy="191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EC" sz="1800" kern="1200" dirty="0"/>
        </a:p>
        <a:p>
          <a:pPr marL="0" lvl="0" indent="0" algn="l" defTabSz="800100">
            <a:lnSpc>
              <a:spcPct val="90000"/>
            </a:lnSpc>
            <a:spcBef>
              <a:spcPct val="0"/>
            </a:spcBef>
            <a:spcAft>
              <a:spcPct val="35000"/>
            </a:spcAft>
            <a:buNone/>
          </a:pPr>
          <a:r>
            <a:rPr lang="es-ES" sz="1800" b="1" kern="1200" dirty="0"/>
            <a:t>Momentos de la secuencia (inicio, desarrollo y cierre). </a:t>
          </a:r>
          <a:endParaRPr lang="es-EC" sz="1800" b="1" kern="1200" dirty="0"/>
        </a:p>
        <a:p>
          <a:pPr marL="114300" lvl="1" indent="-114300" algn="just" defTabSz="622300">
            <a:lnSpc>
              <a:spcPct val="90000"/>
            </a:lnSpc>
            <a:spcBef>
              <a:spcPct val="0"/>
            </a:spcBef>
            <a:spcAft>
              <a:spcPct val="15000"/>
            </a:spcAft>
            <a:buChar char="•"/>
          </a:pPr>
          <a:r>
            <a:rPr lang="es-ES" sz="1400" kern="1200" dirty="0"/>
            <a:t>Es decir, definir y organizar el cómo,</a:t>
          </a:r>
          <a:endParaRPr lang="es-EC" sz="1400" kern="1200" dirty="0"/>
        </a:p>
        <a:p>
          <a:pPr marL="114300" lvl="1" indent="-114300" algn="just" defTabSz="622300">
            <a:lnSpc>
              <a:spcPct val="90000"/>
            </a:lnSpc>
            <a:spcBef>
              <a:spcPct val="0"/>
            </a:spcBef>
            <a:spcAft>
              <a:spcPct val="15000"/>
            </a:spcAft>
            <a:buChar char="•"/>
          </a:pPr>
          <a:r>
            <a:rPr lang="es-ES" sz="1400" kern="1200" dirty="0"/>
            <a:t>la estrategia general, las actividades de los docentes y de los estudiantes, los modos de intervención de los docentes, qué espacios y modalidades de intervención tendrán los estudiantes y la organización del espacio, las actividades y los recursos. También es necesario proponer actividades que cuenten con un orden secuenciado interno.</a:t>
          </a:r>
          <a:endParaRPr lang="es-EC" sz="1400" kern="1200" dirty="0"/>
        </a:p>
      </dsp:txBody>
      <dsp:txXfrm>
        <a:off x="2148134" y="0"/>
        <a:ext cx="7636509" cy="1912055"/>
      </dsp:txXfrm>
    </dsp:sp>
    <dsp:sp modelId="{080D9F73-6025-4523-AAE1-1BA32407E914}">
      <dsp:nvSpPr>
        <dsp:cNvPr id="0" name=""/>
        <dsp:cNvSpPr/>
      </dsp:nvSpPr>
      <dsp:spPr>
        <a:xfrm>
          <a:off x="191205" y="191205"/>
          <a:ext cx="1956928" cy="152964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34A8E-5E73-4CE6-9373-0FA545192361}">
      <dsp:nvSpPr>
        <dsp:cNvPr id="0" name=""/>
        <dsp:cNvSpPr/>
      </dsp:nvSpPr>
      <dsp:spPr>
        <a:xfrm>
          <a:off x="0" y="2103261"/>
          <a:ext cx="9784644" cy="191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Actividades de la secuencia</a:t>
          </a:r>
          <a:endParaRPr lang="es-EC" sz="1800" b="1" kern="1200" dirty="0"/>
        </a:p>
        <a:p>
          <a:pPr marL="114300" lvl="1" indent="-114300" algn="just" defTabSz="622300">
            <a:lnSpc>
              <a:spcPct val="90000"/>
            </a:lnSpc>
            <a:spcBef>
              <a:spcPct val="0"/>
            </a:spcBef>
            <a:spcAft>
              <a:spcPct val="15000"/>
            </a:spcAft>
            <a:buChar char="•"/>
          </a:pPr>
          <a:r>
            <a:rPr lang="es-ES" sz="1400" kern="1200" dirty="0"/>
            <a:t>Son significativas aquellas que motivan al estudiante, que provocan el deseo de ponerse en movimiento y otorgan sentido a lo que aprende. A su vez, en toda propuesta de enseñanza se vuelve relevante el diseño de consignas que correspondan a las actividades propuestas, que fomenten el diálogo y los espacios de preguntas en la clase para favorecer la comprensión.</a:t>
          </a:r>
          <a:endParaRPr lang="es-EC" sz="1400" kern="1200" dirty="0"/>
        </a:p>
      </dsp:txBody>
      <dsp:txXfrm>
        <a:off x="2148134" y="2103261"/>
        <a:ext cx="7636509" cy="1912055"/>
      </dsp:txXfrm>
    </dsp:sp>
    <dsp:sp modelId="{A79EB1A0-750D-44FB-AC88-A7373A2C6B47}">
      <dsp:nvSpPr>
        <dsp:cNvPr id="0" name=""/>
        <dsp:cNvSpPr/>
      </dsp:nvSpPr>
      <dsp:spPr>
        <a:xfrm>
          <a:off x="191205" y="2294466"/>
          <a:ext cx="1956928" cy="152964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7EDE59-84E6-484D-B945-A73403DB2E58}">
      <dsp:nvSpPr>
        <dsp:cNvPr id="0" name=""/>
        <dsp:cNvSpPr/>
      </dsp:nvSpPr>
      <dsp:spPr>
        <a:xfrm>
          <a:off x="0" y="4206522"/>
          <a:ext cx="9784644" cy="191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800100">
            <a:lnSpc>
              <a:spcPct val="90000"/>
            </a:lnSpc>
            <a:spcBef>
              <a:spcPct val="0"/>
            </a:spcBef>
            <a:spcAft>
              <a:spcPct val="35000"/>
            </a:spcAft>
            <a:buNone/>
          </a:pPr>
          <a:r>
            <a:rPr lang="es-ES" sz="1800" b="1" kern="1200" dirty="0"/>
            <a:t>Evaluación</a:t>
          </a:r>
          <a:endParaRPr lang="es-EC" sz="1800" b="1" kern="1200" dirty="0"/>
        </a:p>
        <a:p>
          <a:pPr marL="228600" lvl="1" indent="-228600" algn="l" defTabSz="1066800">
            <a:lnSpc>
              <a:spcPct val="90000"/>
            </a:lnSpc>
            <a:spcBef>
              <a:spcPct val="0"/>
            </a:spcBef>
            <a:spcAft>
              <a:spcPct val="15000"/>
            </a:spcAft>
            <a:buChar char="•"/>
          </a:pPr>
          <a:r>
            <a:rPr lang="es-ES" sz="2400" kern="1200" dirty="0"/>
            <a:t>Es necesario pensar en una propuesta de evaluación de la secuencia, así como en los instrumentos por utilizar, que deben ser acordes a los aspectos a evaluar y a los criterios </a:t>
          </a:r>
          <a:r>
            <a:rPr lang="es-EC" sz="2400" kern="1200" dirty="0"/>
            <a:t>de evaluación establecidos.</a:t>
          </a:r>
        </a:p>
      </dsp:txBody>
      <dsp:txXfrm>
        <a:off x="2148134" y="4206522"/>
        <a:ext cx="7636509" cy="1912055"/>
      </dsp:txXfrm>
    </dsp:sp>
    <dsp:sp modelId="{CA9771DA-6685-4A27-BB8E-E460D3D49DB4}">
      <dsp:nvSpPr>
        <dsp:cNvPr id="0" name=""/>
        <dsp:cNvSpPr/>
      </dsp:nvSpPr>
      <dsp:spPr>
        <a:xfrm>
          <a:off x="191205" y="4397727"/>
          <a:ext cx="1956928" cy="15296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5054F-88C9-48AF-ABDC-7C4541AC8E7F}">
      <dsp:nvSpPr>
        <dsp:cNvPr id="0" name=""/>
        <dsp:cNvSpPr/>
      </dsp:nvSpPr>
      <dsp:spPr>
        <a:xfrm>
          <a:off x="0" y="0"/>
          <a:ext cx="9671756" cy="273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C" sz="3300" b="1" kern="1200" dirty="0"/>
            <a:t>Evidencias de aprendizaje. </a:t>
          </a:r>
        </a:p>
        <a:p>
          <a:pPr marL="228600" lvl="1" indent="-228600" algn="just" defTabSz="1155700">
            <a:lnSpc>
              <a:spcPct val="90000"/>
            </a:lnSpc>
            <a:spcBef>
              <a:spcPct val="0"/>
            </a:spcBef>
            <a:spcAft>
              <a:spcPct val="15000"/>
            </a:spcAft>
            <a:buChar char="•"/>
          </a:pPr>
          <a:r>
            <a:rPr lang="es-EC" sz="2600" kern="1200" dirty="0"/>
            <a:t>Incorporar instancias de retroalimentación que sean significativas </a:t>
          </a:r>
          <a:r>
            <a:rPr lang="es-ES" sz="2600" kern="1200" dirty="0"/>
            <a:t>y permitan garantizar y mejorar los aprendizajes, así como ajustar decisiones en </a:t>
          </a:r>
          <a:r>
            <a:rPr lang="es-EC" sz="2600" kern="1200" dirty="0"/>
            <a:t>torno a la enseñanza.</a:t>
          </a:r>
        </a:p>
      </dsp:txBody>
      <dsp:txXfrm>
        <a:off x="2207460" y="0"/>
        <a:ext cx="7464295" cy="2731093"/>
      </dsp:txXfrm>
    </dsp:sp>
    <dsp:sp modelId="{C9DD05CC-0428-4893-88B1-3F16ED6EC1DD}">
      <dsp:nvSpPr>
        <dsp:cNvPr id="0" name=""/>
        <dsp:cNvSpPr/>
      </dsp:nvSpPr>
      <dsp:spPr>
        <a:xfrm>
          <a:off x="273109" y="273109"/>
          <a:ext cx="1934351" cy="21848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52B1E-267E-4032-86EE-F4CB94FC3B63}">
      <dsp:nvSpPr>
        <dsp:cNvPr id="0" name=""/>
        <dsp:cNvSpPr/>
      </dsp:nvSpPr>
      <dsp:spPr>
        <a:xfrm>
          <a:off x="0" y="3004202"/>
          <a:ext cx="9671756" cy="273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b="1" kern="1200" dirty="0"/>
            <a:t>Recursos y bibliografía. </a:t>
          </a:r>
          <a:endParaRPr lang="es-EC" sz="3300" b="1" kern="1200" dirty="0"/>
        </a:p>
        <a:p>
          <a:pPr marL="228600" lvl="1" indent="-228600" algn="just" defTabSz="1155700">
            <a:lnSpc>
              <a:spcPct val="90000"/>
            </a:lnSpc>
            <a:spcBef>
              <a:spcPct val="0"/>
            </a:spcBef>
            <a:spcAft>
              <a:spcPct val="15000"/>
            </a:spcAft>
            <a:buChar char="•"/>
          </a:pPr>
          <a:r>
            <a:rPr lang="es-ES" sz="2600" kern="1200" dirty="0"/>
            <a:t>Es importante incorporar los recursos que se proponen utilizar a lo largo de la secuencia: los gráficos, videos, libros, materiales didácticos, videojuegos, guías de lectura, guías de ejercicios, fotografías, actividades en la plataforma, etcétera.</a:t>
          </a:r>
          <a:endParaRPr lang="es-EC" sz="2600" kern="1200" dirty="0"/>
        </a:p>
      </dsp:txBody>
      <dsp:txXfrm>
        <a:off x="2207460" y="3004202"/>
        <a:ext cx="7464295" cy="2731093"/>
      </dsp:txXfrm>
    </dsp:sp>
    <dsp:sp modelId="{C3A27BFA-DCBF-45EB-B4A1-0FAC585EFCF8}">
      <dsp:nvSpPr>
        <dsp:cNvPr id="0" name=""/>
        <dsp:cNvSpPr/>
      </dsp:nvSpPr>
      <dsp:spPr>
        <a:xfrm>
          <a:off x="273109" y="3277311"/>
          <a:ext cx="1934351" cy="218487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0D6FB-85D6-4C04-97A3-08202D1EC094}">
      <dsp:nvSpPr>
        <dsp:cNvPr id="0" name=""/>
        <dsp:cNvSpPr/>
      </dsp:nvSpPr>
      <dsp:spPr>
        <a:xfrm>
          <a:off x="4976" y="851957"/>
          <a:ext cx="1487550" cy="892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APERTURA</a:t>
          </a:r>
          <a:endParaRPr lang="es-EC" sz="1900" kern="1200" dirty="0"/>
        </a:p>
      </dsp:txBody>
      <dsp:txXfrm>
        <a:off x="31117" y="878098"/>
        <a:ext cx="1435268" cy="840248"/>
      </dsp:txXfrm>
    </dsp:sp>
    <dsp:sp modelId="{E2002AB8-083A-48E9-B680-F3EF4133FF2E}">
      <dsp:nvSpPr>
        <dsp:cNvPr id="0" name=""/>
        <dsp:cNvSpPr/>
      </dsp:nvSpPr>
      <dsp:spPr>
        <a:xfrm>
          <a:off x="1641282" y="1113766"/>
          <a:ext cx="315360" cy="368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1641282" y="1187548"/>
        <a:ext cx="220752" cy="221348"/>
      </dsp:txXfrm>
    </dsp:sp>
    <dsp:sp modelId="{20CF0CE0-B77D-4C3E-9A64-F2DBDEBD776B}">
      <dsp:nvSpPr>
        <dsp:cNvPr id="0" name=""/>
        <dsp:cNvSpPr/>
      </dsp:nvSpPr>
      <dsp:spPr>
        <a:xfrm>
          <a:off x="2087547" y="851957"/>
          <a:ext cx="1487550" cy="892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DESARROLLO</a:t>
          </a:r>
          <a:endParaRPr lang="es-EC" sz="1900" kern="1200" dirty="0"/>
        </a:p>
      </dsp:txBody>
      <dsp:txXfrm>
        <a:off x="2113688" y="878098"/>
        <a:ext cx="1435268" cy="840248"/>
      </dsp:txXfrm>
    </dsp:sp>
    <dsp:sp modelId="{B823251F-C12A-448F-AB66-10355E29CD9C}">
      <dsp:nvSpPr>
        <dsp:cNvPr id="0" name=""/>
        <dsp:cNvSpPr/>
      </dsp:nvSpPr>
      <dsp:spPr>
        <a:xfrm>
          <a:off x="3723853" y="1113766"/>
          <a:ext cx="315360" cy="368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3723853" y="1187548"/>
        <a:ext cx="220752" cy="221348"/>
      </dsp:txXfrm>
    </dsp:sp>
    <dsp:sp modelId="{571F73C4-AEA5-403B-86AB-92C8738B2F66}">
      <dsp:nvSpPr>
        <dsp:cNvPr id="0" name=""/>
        <dsp:cNvSpPr/>
      </dsp:nvSpPr>
      <dsp:spPr>
        <a:xfrm>
          <a:off x="4170118" y="851957"/>
          <a:ext cx="1487550" cy="892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CIERRE</a:t>
          </a:r>
          <a:endParaRPr lang="es-EC" sz="1900" kern="1200" dirty="0"/>
        </a:p>
      </dsp:txBody>
      <dsp:txXfrm>
        <a:off x="4196259" y="878098"/>
        <a:ext cx="1435268" cy="84024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933575" cy="685800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0258425" y="0"/>
            <a:ext cx="193357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5115" y="3155160"/>
            <a:ext cx="6086475" cy="3457575"/>
          </a:xfrm>
          <a:prstGeom prst="rect">
            <a:avLst/>
          </a:prstGeom>
        </p:spPr>
      </p:pic>
      <p:sp>
        <p:nvSpPr>
          <p:cNvPr id="2" name="Title 1"/>
          <p:cNvSpPr>
            <a:spLocks noGrp="1"/>
          </p:cNvSpPr>
          <p:nvPr>
            <p:ph type="ctrTitle" hasCustomPrompt="1"/>
          </p:nvPr>
        </p:nvSpPr>
        <p:spPr>
          <a:xfrm>
            <a:off x="1524000" y="995198"/>
            <a:ext cx="9144000" cy="864000"/>
          </a:xfrm>
        </p:spPr>
        <p:txBody>
          <a:bodyPr anchor="ctr">
            <a:normAutofit/>
          </a:bodyPr>
          <a:lstStyle>
            <a:lvl1pPr algn="ctr">
              <a:defRPr sz="5500" baseline="0">
                <a:solidFill>
                  <a:srgbClr val="409CD6"/>
                </a:solidFill>
                <a:latin typeface="Impact" panose="020B0806030902050204" pitchFamily="34" charset="0"/>
              </a:defRPr>
            </a:lvl1pPr>
          </a:lstStyle>
          <a:p>
            <a:r>
              <a:rPr lang="es-419" dirty="0"/>
              <a:t>Haga clic para editar título</a:t>
            </a:r>
            <a:endParaRPr lang="pt-BR" dirty="0"/>
          </a:p>
        </p:txBody>
      </p:sp>
      <p:sp>
        <p:nvSpPr>
          <p:cNvPr id="3" name="Subtitle 2"/>
          <p:cNvSpPr>
            <a:spLocks noGrp="1"/>
          </p:cNvSpPr>
          <p:nvPr>
            <p:ph type="subTitle" idx="1" hasCustomPrompt="1"/>
          </p:nvPr>
        </p:nvSpPr>
        <p:spPr>
          <a:xfrm>
            <a:off x="1524000" y="2350294"/>
            <a:ext cx="9144000" cy="804866"/>
          </a:xfrm>
        </p:spPr>
        <p:txBody>
          <a:bodyPr anchor="ctr">
            <a:normAutofit/>
          </a:bodyPr>
          <a:lstStyle>
            <a:lvl1pPr marL="0" indent="0" algn="ctr">
              <a:buNone/>
              <a:defRPr sz="3700" baseline="0">
                <a:solidFill>
                  <a:srgbClr val="686A7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419" dirty="0"/>
              <a:t>Haga clic para editar subtítulo</a:t>
            </a:r>
            <a:endParaRPr lang="pt-BR" dirty="0"/>
          </a:p>
        </p:txBody>
      </p:sp>
      <p:sp>
        <p:nvSpPr>
          <p:cNvPr id="4" name="Date Placeholder 3"/>
          <p:cNvSpPr>
            <a:spLocks noGrp="1"/>
          </p:cNvSpPr>
          <p:nvPr>
            <p:ph type="dt" sz="half" idx="10"/>
          </p:nvPr>
        </p:nvSpPr>
        <p:spPr/>
        <p:txBody>
          <a:bodyPr/>
          <a:lstStyle/>
          <a:p>
            <a:fld id="{33ECAC47-3FB3-4DFE-AD68-EB86198FEA3B}" type="datetimeFigureOut">
              <a:rPr lang="pt-BR" smtClean="0"/>
              <a:t>23/03/2021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14865D-3404-4E99-AAEB-560672165C59}" type="slidenum">
              <a:rPr lang="pt-BR" smtClean="0"/>
              <a:t>‹Nº›</a:t>
            </a:fld>
            <a:endParaRPr lang="pt-B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8784" y="2066646"/>
            <a:ext cx="5991225" cy="76200"/>
          </a:xfrm>
          <a:prstGeom prst="rect">
            <a:avLst/>
          </a:prstGeom>
        </p:spPr>
      </p:pic>
    </p:spTree>
    <p:extLst>
      <p:ext uri="{BB962C8B-B14F-4D97-AF65-F5344CB8AC3E}">
        <p14:creationId xmlns:p14="http://schemas.microsoft.com/office/powerpoint/2010/main" val="325662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solidFill>
          <a:srgbClr val="409C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99400" cy="1325563"/>
          </a:xfrm>
        </p:spPr>
        <p:txBody>
          <a:bodyPr>
            <a:normAutofit/>
          </a:bodyPr>
          <a:lstStyle>
            <a:lvl1pPr>
              <a:defRPr sz="4000">
                <a:solidFill>
                  <a:srgbClr val="EDEDE3"/>
                </a:solidFill>
                <a:latin typeface="Impact" panose="020B0806030902050204" pitchFamily="34" charset="0"/>
              </a:defRPr>
            </a:lvl1pPr>
          </a:lstStyle>
          <a:p>
            <a:r>
              <a:rPr lang="es-ES"/>
              <a:t>Haga clic para modificar el estilo de título del patrón</a:t>
            </a:r>
            <a:endParaRPr lang="pt-B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7775" y="0"/>
            <a:ext cx="3324225" cy="6858000"/>
          </a:xfrm>
          <a:prstGeom prst="rect">
            <a:avLst/>
          </a:prstGeom>
        </p:spPr>
      </p:pic>
      <p:sp>
        <p:nvSpPr>
          <p:cNvPr id="11" name="Text Placeholder 10"/>
          <p:cNvSpPr>
            <a:spLocks noGrp="1"/>
          </p:cNvSpPr>
          <p:nvPr>
            <p:ph type="body" sz="quarter" idx="13"/>
          </p:nvPr>
        </p:nvSpPr>
        <p:spPr>
          <a:xfrm rot="17100000">
            <a:off x="7633380" y="2843135"/>
            <a:ext cx="6278631" cy="769770"/>
          </a:xfrm>
        </p:spPr>
        <p:txBody>
          <a:bodyPr anchor="ctr" anchorCtr="0">
            <a:normAutofit/>
          </a:bodyPr>
          <a:lstStyle>
            <a:lvl1pPr marL="0" indent="0">
              <a:buNone/>
              <a:defRPr sz="3600">
                <a:solidFill>
                  <a:srgbClr val="409CD6"/>
                </a:solidFill>
                <a:latin typeface="Century Gothic" panose="020B0502020202020204" pitchFamily="34" charset="0"/>
              </a:defRPr>
            </a:lvl1pPr>
          </a:lstStyle>
          <a:p>
            <a:pPr lvl="0"/>
            <a:r>
              <a:rPr lang="es-ES"/>
              <a:t>Haga clic para modificar los estilos de texto del patrón</a:t>
            </a:r>
          </a:p>
        </p:txBody>
      </p:sp>
      <p:sp>
        <p:nvSpPr>
          <p:cNvPr id="8" name="Text Placeholder 7"/>
          <p:cNvSpPr>
            <a:spLocks noGrp="1"/>
          </p:cNvSpPr>
          <p:nvPr>
            <p:ph type="body" sz="quarter" idx="14"/>
          </p:nvPr>
        </p:nvSpPr>
        <p:spPr>
          <a:xfrm rot="5400000">
            <a:off x="2545421" y="164176"/>
            <a:ext cx="4484955" cy="7899400"/>
          </a:xfrm>
        </p:spPr>
        <p:txBody>
          <a:bodyPr/>
          <a:lstStyle>
            <a:lvl1pPr marL="0" indent="0">
              <a:buNone/>
              <a:defRPr>
                <a:solidFill>
                  <a:schemeClr val="bg1"/>
                </a:solidFill>
              </a:defRPr>
            </a:lvl1pPr>
          </a:lstStyle>
          <a:p>
            <a:pPr lvl="0"/>
            <a:r>
              <a:rPr lang="es-ES"/>
              <a:t>Haga clic para modificar los estilos de texto del patrón</a:t>
            </a:r>
          </a:p>
        </p:txBody>
      </p:sp>
      <p:sp>
        <p:nvSpPr>
          <p:cNvPr id="6" name="Date Placeholder 5"/>
          <p:cNvSpPr>
            <a:spLocks noGrp="1"/>
          </p:cNvSpPr>
          <p:nvPr>
            <p:ph type="dt" sz="half" idx="15"/>
          </p:nvPr>
        </p:nvSpPr>
        <p:spPr/>
        <p:txBody>
          <a:bodyPr/>
          <a:lstStyle/>
          <a:p>
            <a:fld id="{33ECAC47-3FB3-4DFE-AD68-EB86198FEA3B}" type="datetimeFigureOut">
              <a:rPr lang="pt-BR" smtClean="0"/>
              <a:t>23/03/2021</a:t>
            </a:fld>
            <a:endParaRPr lang="pt-BR"/>
          </a:p>
        </p:txBody>
      </p:sp>
      <p:sp>
        <p:nvSpPr>
          <p:cNvPr id="9" name="Footer Placeholder 8"/>
          <p:cNvSpPr>
            <a:spLocks noGrp="1"/>
          </p:cNvSpPr>
          <p:nvPr>
            <p:ph type="ftr" sz="quarter" idx="16"/>
          </p:nvPr>
        </p:nvSpPr>
        <p:spPr/>
        <p:txBody>
          <a:bodyPr/>
          <a:lstStyle/>
          <a:p>
            <a:endParaRPr lang="pt-BR"/>
          </a:p>
        </p:txBody>
      </p:sp>
      <p:sp>
        <p:nvSpPr>
          <p:cNvPr id="10" name="Slide Number Placeholder 9"/>
          <p:cNvSpPr>
            <a:spLocks noGrp="1"/>
          </p:cNvSpPr>
          <p:nvPr>
            <p:ph type="sldNum" sz="quarter" idx="17"/>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18576157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es">
    <p:bg>
      <p:bgPr>
        <a:solidFill>
          <a:srgbClr val="EDEDE3"/>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52825" cy="6858000"/>
          </a:xfrm>
          <a:prstGeom prst="rect">
            <a:avLst/>
          </a:prstGeom>
        </p:spPr>
      </p:pic>
      <p:sp>
        <p:nvSpPr>
          <p:cNvPr id="2" name="Title 1"/>
          <p:cNvSpPr>
            <a:spLocks noGrp="1"/>
          </p:cNvSpPr>
          <p:nvPr>
            <p:ph type="title"/>
          </p:nvPr>
        </p:nvSpPr>
        <p:spPr>
          <a:xfrm rot="17040000">
            <a:off x="-1284947" y="2651139"/>
            <a:ext cx="6235200" cy="1066523"/>
          </a:xfrm>
        </p:spPr>
        <p:txBody>
          <a:bodyPr>
            <a:normAutofit/>
          </a:bodyPr>
          <a:lstStyle>
            <a:lvl1pPr algn="ctr">
              <a:defRPr sz="4800">
                <a:solidFill>
                  <a:srgbClr val="EDEDE3"/>
                </a:solidFill>
                <a:latin typeface="Impact" panose="020B0806030902050204" pitchFamily="34" charset="0"/>
              </a:defRPr>
            </a:lvl1pPr>
          </a:lstStyle>
          <a:p>
            <a:r>
              <a:rPr lang="es-ES"/>
              <a:t>Haga clic para modificar el estilo de título del patrón</a:t>
            </a:r>
            <a:endParaRPr lang="pt-BR"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5950" y="0"/>
            <a:ext cx="2686050" cy="6858000"/>
          </a:xfrm>
          <a:prstGeom prst="rect">
            <a:avLst/>
          </a:prstGeom>
        </p:spPr>
      </p:pic>
      <p:sp>
        <p:nvSpPr>
          <p:cNvPr id="11" name="Text Placeholder 10"/>
          <p:cNvSpPr>
            <a:spLocks noGrp="1"/>
          </p:cNvSpPr>
          <p:nvPr>
            <p:ph type="body" sz="quarter" idx="13"/>
          </p:nvPr>
        </p:nvSpPr>
        <p:spPr>
          <a:xfrm rot="17040000">
            <a:off x="-2074" y="2823264"/>
            <a:ext cx="6048000" cy="1044000"/>
          </a:xfrm>
        </p:spPr>
        <p:txBody>
          <a:bodyPr anchor="ctr" anchorCtr="0">
            <a:normAutofit/>
          </a:bodyPr>
          <a:lstStyle>
            <a:lvl1pPr marL="0" indent="0" algn="ctr">
              <a:buNone/>
              <a:defRPr sz="3600">
                <a:solidFill>
                  <a:srgbClr val="409CD6"/>
                </a:solidFill>
                <a:latin typeface="Century Gothic" panose="020B0502020202020204" pitchFamily="34" charset="0"/>
              </a:defRPr>
            </a:lvl1pPr>
          </a:lstStyle>
          <a:p>
            <a:pPr lvl="0"/>
            <a:r>
              <a:rPr lang="es-ES"/>
              <a:t>Haga clic para modificar los estilos de texto del patrón</a:t>
            </a:r>
          </a:p>
        </p:txBody>
      </p:sp>
      <p:sp>
        <p:nvSpPr>
          <p:cNvPr id="4" name="Vertical Text Placeholder 3"/>
          <p:cNvSpPr>
            <a:spLocks noGrp="1"/>
          </p:cNvSpPr>
          <p:nvPr>
            <p:ph type="body" orient="vert" sz="quarter" idx="14"/>
          </p:nvPr>
        </p:nvSpPr>
        <p:spPr>
          <a:xfrm>
            <a:off x="5019675" y="1285875"/>
            <a:ext cx="5019675" cy="4314825"/>
          </a:xfrm>
        </p:spPr>
        <p:txBody>
          <a:bodyPr vert="eaVert"/>
          <a:lstStyle>
            <a:lvl1pPr marL="0" indent="0">
              <a:buFontTx/>
              <a:buNone/>
              <a:defRPr>
                <a:solidFill>
                  <a:srgbClr val="409CD6"/>
                </a:solidFill>
              </a:defRPr>
            </a:lvl1pPr>
            <a:lvl2pPr marL="457200" indent="0">
              <a:buFontTx/>
              <a:buNone/>
              <a:defRPr>
                <a:solidFill>
                  <a:srgbClr val="409CD6"/>
                </a:solidFill>
              </a:defRPr>
            </a:lvl2pPr>
            <a:lvl3pPr marL="914400" indent="0">
              <a:buFontTx/>
              <a:buNone/>
              <a:defRPr>
                <a:solidFill>
                  <a:srgbClr val="409CD6"/>
                </a:solidFill>
              </a:defRPr>
            </a:lvl3pPr>
            <a:lvl4pPr marL="1371600" indent="0">
              <a:buFontTx/>
              <a:buNone/>
              <a:defRPr>
                <a:solidFill>
                  <a:srgbClr val="409CD6"/>
                </a:solidFill>
              </a:defRPr>
            </a:lvl4pPr>
            <a:lvl5pPr marL="1828800" indent="0">
              <a:buFontTx/>
              <a:buNone/>
              <a:defRPr>
                <a:solidFill>
                  <a:srgbClr val="409CD6"/>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22577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01800"/>
            <a:ext cx="8532000" cy="5711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0625" y="0"/>
            <a:ext cx="3381375" cy="6858000"/>
          </a:xfrm>
          <a:prstGeom prst="rect">
            <a:avLst/>
          </a:prstGeom>
        </p:spPr>
      </p:pic>
      <p:sp>
        <p:nvSpPr>
          <p:cNvPr id="2" name="Title 1"/>
          <p:cNvSpPr>
            <a:spLocks noGrp="1"/>
          </p:cNvSpPr>
          <p:nvPr>
            <p:ph type="title"/>
          </p:nvPr>
        </p:nvSpPr>
        <p:spPr>
          <a:xfrm>
            <a:off x="838200" y="250031"/>
            <a:ext cx="8445500" cy="1325563"/>
          </a:xfrm>
        </p:spPr>
        <p:txBody>
          <a:bodyPr>
            <a:normAutofit/>
          </a:bodyPr>
          <a:lstStyle>
            <a:lvl1pPr>
              <a:defRPr sz="5500">
                <a:solidFill>
                  <a:srgbClr val="409CD6"/>
                </a:solidFill>
                <a:latin typeface="Impact" panose="020B0806030902050204" pitchFamily="34" charset="0"/>
              </a:defRPr>
            </a:lvl1pPr>
          </a:lstStyle>
          <a:p>
            <a:r>
              <a:rPr lang="es-ES"/>
              <a:t>Haga clic para modificar el estilo de título del patrón</a:t>
            </a:r>
            <a:endParaRPr lang="pt-BR" dirty="0"/>
          </a:p>
        </p:txBody>
      </p:sp>
      <p:sp>
        <p:nvSpPr>
          <p:cNvPr id="3" name="Content Placeholder 2"/>
          <p:cNvSpPr>
            <a:spLocks noGrp="1"/>
          </p:cNvSpPr>
          <p:nvPr>
            <p:ph idx="1"/>
          </p:nvPr>
        </p:nvSpPr>
        <p:spPr>
          <a:xfrm>
            <a:off x="838200" y="1825625"/>
            <a:ext cx="8445500" cy="4351338"/>
          </a:xfrm>
        </p:spPr>
        <p:txBody>
          <a:bodyPr>
            <a:normAutofit/>
          </a:bodyPr>
          <a:lstStyle>
            <a:lvl1pPr marL="0" indent="0">
              <a:buNone/>
              <a:defRPr sz="3700">
                <a:solidFill>
                  <a:srgbClr val="686A71"/>
                </a:solidFill>
                <a:latin typeface="Century Gothic" panose="020B0502020202020204" pitchFamily="34" charset="0"/>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ECAC47-3FB3-4DFE-AD68-EB86198FEA3B}" type="datetimeFigureOut">
              <a:rPr lang="pt-BR" smtClean="0"/>
              <a:t>23/03/2021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8322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409CD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0625" y="0"/>
            <a:ext cx="3381375" cy="6858000"/>
          </a:xfrm>
          <a:prstGeom prst="rect">
            <a:avLst/>
          </a:prstGeom>
        </p:spPr>
      </p:pic>
      <p:sp>
        <p:nvSpPr>
          <p:cNvPr id="2" name="Title 1"/>
          <p:cNvSpPr>
            <a:spLocks noGrp="1"/>
          </p:cNvSpPr>
          <p:nvPr>
            <p:ph type="title"/>
          </p:nvPr>
        </p:nvSpPr>
        <p:spPr>
          <a:xfrm>
            <a:off x="838200" y="365125"/>
            <a:ext cx="8343900" cy="1325563"/>
          </a:xfrm>
        </p:spPr>
        <p:txBody>
          <a:bodyPr>
            <a:normAutofit/>
          </a:bodyPr>
          <a:lstStyle>
            <a:lvl1pPr>
              <a:defRPr sz="5500">
                <a:solidFill>
                  <a:srgbClr val="0E4051"/>
                </a:solidFill>
                <a:latin typeface="Impact" panose="020B0806030902050204" pitchFamily="34" charset="0"/>
              </a:defRPr>
            </a:lvl1pPr>
          </a:lstStyle>
          <a:p>
            <a:r>
              <a:rPr lang="es-ES"/>
              <a:t>Haga clic para modificar el estilo de título del patrón</a:t>
            </a:r>
            <a:endParaRPr lang="pt-BR" dirty="0"/>
          </a:p>
        </p:txBody>
      </p:sp>
      <p:sp>
        <p:nvSpPr>
          <p:cNvPr id="3" name="Date Placeholder 2"/>
          <p:cNvSpPr>
            <a:spLocks noGrp="1"/>
          </p:cNvSpPr>
          <p:nvPr>
            <p:ph type="dt" sz="half" idx="10"/>
          </p:nvPr>
        </p:nvSpPr>
        <p:spPr/>
        <p:txBody>
          <a:bodyPr/>
          <a:lstStyle/>
          <a:p>
            <a:fld id="{33ECAC47-3FB3-4DFE-AD68-EB86198FEA3B}" type="datetimeFigureOut">
              <a:rPr lang="pt-BR" smtClean="0"/>
              <a:t>23/03/2021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14865D-3404-4E99-AAEB-560672165C59}" type="slidenum">
              <a:rPr lang="pt-BR" smtClean="0"/>
              <a:t>‹Nº›</a:t>
            </a:fld>
            <a:endParaRPr lang="pt-BR"/>
          </a:p>
        </p:txBody>
      </p:sp>
      <p:sp>
        <p:nvSpPr>
          <p:cNvPr id="8" name="Content Placeholder 7"/>
          <p:cNvSpPr>
            <a:spLocks noGrp="1"/>
          </p:cNvSpPr>
          <p:nvPr>
            <p:ph sz="quarter" idx="13"/>
          </p:nvPr>
        </p:nvSpPr>
        <p:spPr>
          <a:xfrm>
            <a:off x="838200" y="2098675"/>
            <a:ext cx="8343900" cy="3927475"/>
          </a:xfrm>
        </p:spPr>
        <p:txBody>
          <a:bodyPr>
            <a:normAutofit/>
          </a:bodyPr>
          <a:lstStyle>
            <a:lvl1pPr marL="0" indent="0">
              <a:buNone/>
              <a:defRPr sz="3700">
                <a:solidFill>
                  <a:schemeClr val="bg1"/>
                </a:solidFill>
                <a:latin typeface="Century Gothic" panose="020B0502020202020204" pitchFamily="34" charset="0"/>
              </a:defRPr>
            </a:lvl1pPr>
          </a:lstStyle>
          <a:p>
            <a:pPr lvl="0"/>
            <a:r>
              <a:rPr lang="es-ES"/>
              <a:t>Haga clic para modificar los estilos de texto del patrón</a:t>
            </a:r>
          </a:p>
        </p:txBody>
      </p:sp>
      <p:cxnSp>
        <p:nvCxnSpPr>
          <p:cNvPr id="10" name="Straight Connector 9"/>
          <p:cNvCxnSpPr/>
          <p:nvPr userDrawn="1"/>
        </p:nvCxnSpPr>
        <p:spPr>
          <a:xfrm flipV="1">
            <a:off x="838200" y="1847706"/>
            <a:ext cx="8344800" cy="6494"/>
          </a:xfrm>
          <a:prstGeom prst="line">
            <a:avLst/>
          </a:prstGeom>
          <a:ln w="41275">
            <a:solidFill>
              <a:schemeClr val="bg1"/>
            </a:solidFill>
            <a:headE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2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de contenido">
    <p:spTree>
      <p:nvGrpSpPr>
        <p:cNvPr id="1" name=""/>
        <p:cNvGrpSpPr/>
        <p:nvPr/>
      </p:nvGrpSpPr>
      <p:grpSpPr>
        <a:xfrm>
          <a:off x="0" y="0"/>
          <a:ext cx="0" cy="0"/>
          <a:chOff x="0" y="0"/>
          <a:chExt cx="0" cy="0"/>
        </a:xfrm>
      </p:grpSpPr>
      <p:sp>
        <p:nvSpPr>
          <p:cNvPr id="12" name="Rectangle 11"/>
          <p:cNvSpPr/>
          <p:nvPr userDrawn="1"/>
        </p:nvSpPr>
        <p:spPr>
          <a:xfrm>
            <a:off x="-2" y="1876037"/>
            <a:ext cx="6098400" cy="4978800"/>
          </a:xfrm>
          <a:prstGeom prst="rect">
            <a:avLst/>
          </a:prstGeom>
          <a:solidFill>
            <a:srgbClr val="4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userDrawn="1"/>
        </p:nvSpPr>
        <p:spPr>
          <a:xfrm>
            <a:off x="6096003" y="1884506"/>
            <a:ext cx="6098400" cy="4978800"/>
          </a:xfrm>
          <a:prstGeom prst="rect">
            <a:avLst/>
          </a:prstGeom>
          <a:solidFill>
            <a:srgbClr val="ED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ontent Placeholder 12"/>
          <p:cNvSpPr>
            <a:spLocks noGrp="1"/>
          </p:cNvSpPr>
          <p:nvPr>
            <p:ph sz="quarter" idx="10"/>
          </p:nvPr>
        </p:nvSpPr>
        <p:spPr>
          <a:xfrm>
            <a:off x="347137" y="1955103"/>
            <a:ext cx="5400000" cy="4371426"/>
          </a:xfrm>
          <a:noFill/>
        </p:spPr>
        <p:txBody>
          <a:bodyPr>
            <a:normAutofit/>
          </a:bodyPr>
          <a:lstStyle>
            <a:lvl1pPr marL="0" indent="0" algn="ctr">
              <a:buNone/>
              <a:defRPr sz="3700">
                <a:solidFill>
                  <a:srgbClr val="EDEDE3"/>
                </a:solidFill>
                <a:latin typeface="Century Gothic" panose="020B0502020202020204" pitchFamily="34" charset="0"/>
              </a:defRPr>
            </a:lvl1pPr>
          </a:lstStyle>
          <a:p>
            <a:pPr lvl="0"/>
            <a:r>
              <a:rPr lang="es-ES"/>
              <a:t>Haga clic para modificar los estilos de texto del patrón</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9404"/>
            <a:ext cx="12192000" cy="825103"/>
          </a:xfrm>
          <a:prstGeom prst="rect">
            <a:avLst/>
          </a:prstGeom>
        </p:spPr>
      </p:pic>
      <p:sp>
        <p:nvSpPr>
          <p:cNvPr id="2" name="Title 1"/>
          <p:cNvSpPr>
            <a:spLocks noGrp="1"/>
          </p:cNvSpPr>
          <p:nvPr>
            <p:ph type="title"/>
          </p:nvPr>
        </p:nvSpPr>
        <p:spPr>
          <a:xfrm>
            <a:off x="2273299" y="2"/>
            <a:ext cx="7632000" cy="1786948"/>
          </a:xfrm>
          <a:effectLst>
            <a:innerShdw blurRad="63500" dist="50800" dir="2700000">
              <a:prstClr val="black">
                <a:alpha val="50000"/>
              </a:prstClr>
            </a:innerShdw>
          </a:effectLst>
        </p:spPr>
        <p:txBody>
          <a:bodyPr>
            <a:normAutofit/>
          </a:bodyPr>
          <a:lstStyle>
            <a:lvl1pPr algn="ctr">
              <a:defRPr sz="5500">
                <a:solidFill>
                  <a:srgbClr val="409CD6"/>
                </a:solidFill>
                <a:latin typeface="Impact" panose="020B0806030902050204" pitchFamily="34" charset="0"/>
              </a:defRPr>
            </a:lvl1pPr>
          </a:lstStyle>
          <a:p>
            <a:r>
              <a:rPr lang="es-ES"/>
              <a:t>Haga clic para modificar el estilo de título del patrón</a:t>
            </a:r>
            <a:endParaRPr lang="pt-BR" dirty="0"/>
          </a:p>
        </p:txBody>
      </p:sp>
      <p:sp>
        <p:nvSpPr>
          <p:cNvPr id="4" name="Content Placeholder 3"/>
          <p:cNvSpPr>
            <a:spLocks noGrp="1"/>
          </p:cNvSpPr>
          <p:nvPr>
            <p:ph sz="half" idx="2"/>
          </p:nvPr>
        </p:nvSpPr>
        <p:spPr>
          <a:xfrm>
            <a:off x="6463156" y="1952241"/>
            <a:ext cx="5400000" cy="4370400"/>
          </a:xfrm>
          <a:noFill/>
          <a:ln>
            <a:noFill/>
          </a:ln>
        </p:spPr>
        <p:txBody>
          <a:bodyPr>
            <a:normAutofit/>
          </a:bodyPr>
          <a:lstStyle>
            <a:lvl1pPr marL="0" indent="0" algn="ctr">
              <a:buNone/>
              <a:defRPr sz="3700">
                <a:solidFill>
                  <a:srgbClr val="409CD6"/>
                </a:solidFill>
                <a:latin typeface="Century Gothic" panose="020B0502020202020204" pitchFamily="34" charset="0"/>
              </a:defRPr>
            </a:lvl1pPr>
          </a:lstStyle>
          <a:p>
            <a:pPr lvl="0"/>
            <a:r>
              <a:rPr lang="es-ES"/>
              <a:t>Haga clic para modificar los estilos de texto del patrón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0851" y="1915675"/>
            <a:ext cx="493370" cy="493916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 y="441161"/>
            <a:ext cx="2095500" cy="98663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8151" y="288632"/>
            <a:ext cx="2139372" cy="1007288"/>
          </a:xfrm>
          <a:prstGeom prst="rect">
            <a:avLst/>
          </a:prstGeom>
        </p:spPr>
      </p:pic>
      <p:sp>
        <p:nvSpPr>
          <p:cNvPr id="5" name="Date Placeholder 4"/>
          <p:cNvSpPr>
            <a:spLocks noGrp="1"/>
          </p:cNvSpPr>
          <p:nvPr>
            <p:ph type="dt" sz="half" idx="11"/>
          </p:nvPr>
        </p:nvSpPr>
        <p:spPr/>
        <p:txBody>
          <a:bodyPr/>
          <a:lstStyle/>
          <a:p>
            <a:fld id="{33ECAC47-3FB3-4DFE-AD68-EB86198FEA3B}" type="datetimeFigureOut">
              <a:rPr lang="pt-BR" smtClean="0"/>
              <a:t>23/03/2021</a:t>
            </a:fld>
            <a:endParaRPr lang="pt-BR"/>
          </a:p>
        </p:txBody>
      </p:sp>
      <p:sp>
        <p:nvSpPr>
          <p:cNvPr id="6" name="Footer Placeholder 5"/>
          <p:cNvSpPr>
            <a:spLocks noGrp="1"/>
          </p:cNvSpPr>
          <p:nvPr>
            <p:ph type="ftr" sz="quarter" idx="12"/>
          </p:nvPr>
        </p:nvSpPr>
        <p:spPr/>
        <p:txBody>
          <a:bodyPr/>
          <a:lstStyle/>
          <a:p>
            <a:endParaRPr lang="pt-BR"/>
          </a:p>
        </p:txBody>
      </p:sp>
      <p:sp>
        <p:nvSpPr>
          <p:cNvPr id="7" name="Slide Number Placeholder 6"/>
          <p:cNvSpPr>
            <a:spLocks noGrp="1"/>
          </p:cNvSpPr>
          <p:nvPr>
            <p:ph type="sldNum" sz="quarter" idx="13"/>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2153077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7" name="Rectangle 16"/>
          <p:cNvSpPr/>
          <p:nvPr userDrawn="1"/>
        </p:nvSpPr>
        <p:spPr>
          <a:xfrm>
            <a:off x="6096003" y="2646506"/>
            <a:ext cx="6098400" cy="4212000"/>
          </a:xfrm>
          <a:prstGeom prst="rect">
            <a:avLst/>
          </a:prstGeom>
          <a:solidFill>
            <a:srgbClr val="ED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userDrawn="1"/>
        </p:nvSpPr>
        <p:spPr>
          <a:xfrm>
            <a:off x="1306" y="2646975"/>
            <a:ext cx="6098400" cy="4212000"/>
          </a:xfrm>
          <a:prstGeom prst="rect">
            <a:avLst/>
          </a:prstGeom>
          <a:solidFill>
            <a:srgbClr val="4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userDrawn="1"/>
        </p:nvSpPr>
        <p:spPr>
          <a:xfrm>
            <a:off x="-1" y="1800971"/>
            <a:ext cx="6102000" cy="846980"/>
          </a:xfrm>
          <a:prstGeom prst="rect">
            <a:avLst/>
          </a:prstGeom>
          <a:solidFill>
            <a:srgbClr val="15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ctangle 14"/>
          <p:cNvSpPr/>
          <p:nvPr userDrawn="1"/>
        </p:nvSpPr>
        <p:spPr>
          <a:xfrm>
            <a:off x="6089120" y="1800970"/>
            <a:ext cx="6098400" cy="84698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392"/>
            <a:ext cx="12192000" cy="825103"/>
          </a:xfrm>
          <a:prstGeom prst="rect">
            <a:avLst/>
          </a:prstGeom>
        </p:spPr>
      </p:pic>
      <p:sp>
        <p:nvSpPr>
          <p:cNvPr id="2" name="Title 1"/>
          <p:cNvSpPr>
            <a:spLocks noGrp="1"/>
          </p:cNvSpPr>
          <p:nvPr>
            <p:ph type="title"/>
          </p:nvPr>
        </p:nvSpPr>
        <p:spPr>
          <a:xfrm>
            <a:off x="2272242" y="1"/>
            <a:ext cx="7632000" cy="1409699"/>
          </a:xfrm>
        </p:spPr>
        <p:txBody>
          <a:bodyPr>
            <a:normAutofit/>
          </a:bodyPr>
          <a:lstStyle>
            <a:lvl1pPr algn="ctr">
              <a:defRPr sz="5500">
                <a:solidFill>
                  <a:srgbClr val="409CE0"/>
                </a:solidFill>
                <a:latin typeface="Impact" panose="020B0806030902050204" pitchFamily="34" charset="0"/>
              </a:defRPr>
            </a:lvl1pPr>
          </a:lstStyle>
          <a:p>
            <a:r>
              <a:rPr lang="es-ES"/>
              <a:t>Haga clic para modificar el estilo de título del patrón</a:t>
            </a:r>
            <a:endParaRPr lang="pt-BR" dirty="0"/>
          </a:p>
        </p:txBody>
      </p:sp>
      <p:sp>
        <p:nvSpPr>
          <p:cNvPr id="3" name="Text Placeholder 2"/>
          <p:cNvSpPr>
            <a:spLocks noGrp="1"/>
          </p:cNvSpPr>
          <p:nvPr>
            <p:ph type="body" idx="1"/>
          </p:nvPr>
        </p:nvSpPr>
        <p:spPr>
          <a:xfrm>
            <a:off x="328878" y="1801490"/>
            <a:ext cx="5400000" cy="835491"/>
          </a:xfrm>
          <a:noFill/>
          <a:ln>
            <a:noFill/>
          </a:ln>
        </p:spPr>
        <p:txBody>
          <a:bodyPr anchor="ctr" anchorCtr="0">
            <a:noAutofit/>
          </a:bodyPr>
          <a:lstStyle>
            <a:lvl1pPr marL="0" indent="0" algn="ctr">
              <a:buNone/>
              <a:defRPr sz="2800" b="1">
                <a:solidFill>
                  <a:srgbClr val="EDEDE3"/>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28336" y="2657994"/>
            <a:ext cx="5400000" cy="3751091"/>
          </a:xfrm>
          <a:noFill/>
        </p:spPr>
        <p:txBody>
          <a:bodyPr>
            <a:normAutofit/>
          </a:bodyPr>
          <a:lstStyle>
            <a:lvl1pPr marL="0" indent="0" algn="ctr">
              <a:buNone/>
              <a:defRPr sz="3000">
                <a:solidFill>
                  <a:srgbClr val="EDEDE3"/>
                </a:solidFill>
                <a:latin typeface="Century Gothic" panose="020B0502020202020204" pitchFamily="34" charset="0"/>
              </a:defRPr>
            </a:lvl1pPr>
          </a:lstStyle>
          <a:p>
            <a:pPr lvl="0"/>
            <a:r>
              <a:rPr lang="es-ES"/>
              <a:t>Haga clic para modificar los estilos de texto del patrón</a:t>
            </a:r>
          </a:p>
        </p:txBody>
      </p:sp>
      <p:sp>
        <p:nvSpPr>
          <p:cNvPr id="5" name="Text Placeholder 4"/>
          <p:cNvSpPr>
            <a:spLocks noGrp="1"/>
          </p:cNvSpPr>
          <p:nvPr>
            <p:ph type="body" sz="quarter" idx="3"/>
          </p:nvPr>
        </p:nvSpPr>
        <p:spPr>
          <a:xfrm>
            <a:off x="6461656" y="1807296"/>
            <a:ext cx="5400000" cy="817970"/>
          </a:xfrm>
          <a:noFill/>
          <a:ln>
            <a:noFill/>
          </a:ln>
        </p:spPr>
        <p:txBody>
          <a:bodyPr anchor="ctr" anchorCtr="0">
            <a:noAutofit/>
          </a:bodyPr>
          <a:lstStyle>
            <a:lvl1pPr marL="0" indent="0" algn="ctr">
              <a:buNone/>
              <a:defRPr sz="2800" b="1">
                <a:solidFill>
                  <a:srgbClr val="EDEDE3"/>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7878" y="1795833"/>
            <a:ext cx="476250" cy="5062167"/>
          </a:xfrm>
          <a:prstGeom prst="rect">
            <a:avLst/>
          </a:prstGeom>
        </p:spPr>
      </p:pic>
      <p:sp>
        <p:nvSpPr>
          <p:cNvPr id="9" name="Date Placeholder 8"/>
          <p:cNvSpPr>
            <a:spLocks noGrp="1"/>
          </p:cNvSpPr>
          <p:nvPr>
            <p:ph type="dt" sz="half" idx="10"/>
          </p:nvPr>
        </p:nvSpPr>
        <p:spPr/>
        <p:txBody>
          <a:bodyPr/>
          <a:lstStyle/>
          <a:p>
            <a:fld id="{33ECAC47-3FB3-4DFE-AD68-EB86198FEA3B}" type="datetimeFigureOut">
              <a:rPr lang="pt-BR" smtClean="0"/>
              <a:t>23/03/2021</a:t>
            </a:fld>
            <a:endParaRPr lang="pt-BR"/>
          </a:p>
        </p:txBody>
      </p:sp>
      <p:sp>
        <p:nvSpPr>
          <p:cNvPr id="18" name="Footer Placeholder 17"/>
          <p:cNvSpPr>
            <a:spLocks noGrp="1"/>
          </p:cNvSpPr>
          <p:nvPr>
            <p:ph type="ftr" sz="quarter" idx="11"/>
          </p:nvPr>
        </p:nvSpPr>
        <p:spPr/>
        <p:txBody>
          <a:bodyPr/>
          <a:lstStyle/>
          <a:p>
            <a:endParaRPr lang="pt-BR"/>
          </a:p>
        </p:txBody>
      </p:sp>
      <p:sp>
        <p:nvSpPr>
          <p:cNvPr id="19" name="Slide Number Placeholder 18"/>
          <p:cNvSpPr>
            <a:spLocks noGrp="1"/>
          </p:cNvSpPr>
          <p:nvPr>
            <p:ph type="sldNum" sz="quarter" idx="12"/>
          </p:nvPr>
        </p:nvSpPr>
        <p:spPr/>
        <p:txBody>
          <a:bodyPr/>
          <a:lstStyle/>
          <a:p>
            <a:fld id="{C914865D-3404-4E99-AAEB-560672165C59}" type="slidenum">
              <a:rPr lang="pt-BR" smtClean="0"/>
              <a:t>‹Nº›</a:t>
            </a:fld>
            <a:endParaRPr lang="pt-BR"/>
          </a:p>
        </p:txBody>
      </p:sp>
      <p:sp>
        <p:nvSpPr>
          <p:cNvPr id="20" name="Content Placeholder 3"/>
          <p:cNvSpPr>
            <a:spLocks noGrp="1"/>
          </p:cNvSpPr>
          <p:nvPr>
            <p:ph sz="half" idx="13"/>
          </p:nvPr>
        </p:nvSpPr>
        <p:spPr>
          <a:xfrm>
            <a:off x="6462436" y="2648469"/>
            <a:ext cx="5400000" cy="3751091"/>
          </a:xfrm>
          <a:noFill/>
        </p:spPr>
        <p:txBody>
          <a:bodyPr>
            <a:normAutofit/>
          </a:bodyPr>
          <a:lstStyle>
            <a:lvl1pPr marL="0" indent="0" algn="ctr">
              <a:buNone/>
              <a:defRPr sz="3000">
                <a:solidFill>
                  <a:srgbClr val="409CD6"/>
                </a:solidFill>
                <a:latin typeface="Century Gothic" panose="020B0502020202020204" pitchFamily="34" charset="0"/>
              </a:defRPr>
            </a:lvl1pPr>
          </a:lstStyle>
          <a:p>
            <a:pPr lvl="0"/>
            <a:r>
              <a:rPr lang="es-ES"/>
              <a:t>Haga clic para modificar los estilos de texto del patrón</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 y="355436"/>
            <a:ext cx="2095500" cy="986631"/>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8151" y="202907"/>
            <a:ext cx="2139372" cy="1007288"/>
          </a:xfrm>
          <a:prstGeom prst="rect">
            <a:avLst/>
          </a:prstGeom>
        </p:spPr>
      </p:pic>
    </p:spTree>
    <p:extLst>
      <p:ext uri="{BB962C8B-B14F-4D97-AF65-F5344CB8AC3E}">
        <p14:creationId xmlns:p14="http://schemas.microsoft.com/office/powerpoint/2010/main" val="100111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4150" y="0"/>
            <a:ext cx="1847850" cy="6858000"/>
          </a:xfrm>
          <a:prstGeom prst="rect">
            <a:avLst/>
          </a:prstGeom>
        </p:spPr>
      </p:pic>
      <p:sp>
        <p:nvSpPr>
          <p:cNvPr id="2" name="Title 1"/>
          <p:cNvSpPr>
            <a:spLocks noGrp="1"/>
          </p:cNvSpPr>
          <p:nvPr>
            <p:ph type="title"/>
          </p:nvPr>
        </p:nvSpPr>
        <p:spPr>
          <a:xfrm>
            <a:off x="1562100" y="263525"/>
            <a:ext cx="9067800" cy="1325563"/>
          </a:xfrm>
        </p:spPr>
        <p:txBody>
          <a:bodyPr>
            <a:normAutofit/>
          </a:bodyPr>
          <a:lstStyle>
            <a:lvl1pPr algn="ctr">
              <a:defRPr sz="5500">
                <a:solidFill>
                  <a:srgbClr val="409CD6"/>
                </a:solidFill>
                <a:latin typeface="Impact" panose="020B0806030902050204" pitchFamily="34" charset="0"/>
              </a:defRPr>
            </a:lvl1pPr>
          </a:lstStyle>
          <a:p>
            <a:r>
              <a:rPr lang="es-ES"/>
              <a:t>Haga clic para modificar el estilo de título del patrón</a:t>
            </a:r>
            <a:endParaRPr lang="pt-BR" dirty="0"/>
          </a:p>
        </p:txBody>
      </p:sp>
      <p:sp>
        <p:nvSpPr>
          <p:cNvPr id="3" name="Date Placeholder 2"/>
          <p:cNvSpPr>
            <a:spLocks noGrp="1"/>
          </p:cNvSpPr>
          <p:nvPr>
            <p:ph type="dt" sz="half" idx="10"/>
          </p:nvPr>
        </p:nvSpPr>
        <p:spPr/>
        <p:txBody>
          <a:bodyPr/>
          <a:lstStyle/>
          <a:p>
            <a:fld id="{33ECAC47-3FB3-4DFE-AD68-EB86198FEA3B}" type="datetimeFigureOut">
              <a:rPr lang="pt-BR" smtClean="0"/>
              <a:t>23/03/2021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193053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solidFill>
          <a:srgbClr val="BDBDB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CAC47-3FB3-4DFE-AD68-EB86198FEA3B}" type="datetimeFigureOut">
              <a:rPr lang="pt-BR" smtClean="0"/>
              <a:t>23/03/2021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914865D-3404-4E99-AAEB-560672165C59}" type="slidenum">
              <a:rPr lang="pt-BR" smtClean="0"/>
              <a:t>‹Nº›</a:t>
            </a:fld>
            <a:endParaRPr lang="pt-B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837" y="0"/>
            <a:ext cx="2905125" cy="6858000"/>
          </a:xfrm>
          <a:prstGeom prst="rect">
            <a:avLst/>
          </a:prstGeom>
        </p:spPr>
      </p:pic>
    </p:spTree>
    <p:extLst>
      <p:ext uri="{BB962C8B-B14F-4D97-AF65-F5344CB8AC3E}">
        <p14:creationId xmlns:p14="http://schemas.microsoft.com/office/powerpoint/2010/main" val="11172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bg>
      <p:bgPr>
        <a:solidFill>
          <a:srgbClr val="EDEDE3"/>
        </a:solidFill>
        <a:effectLst/>
      </p:bgPr>
    </p:bg>
    <p:spTree>
      <p:nvGrpSpPr>
        <p:cNvPr id="1" name=""/>
        <p:cNvGrpSpPr/>
        <p:nvPr/>
      </p:nvGrpSpPr>
      <p:grpSpPr>
        <a:xfrm>
          <a:off x="0" y="0"/>
          <a:ext cx="0" cy="0"/>
          <a:chOff x="0" y="0"/>
          <a:chExt cx="0" cy="0"/>
        </a:xfrm>
      </p:grpSpPr>
      <p:sp>
        <p:nvSpPr>
          <p:cNvPr id="7" name="Rectangle 6"/>
          <p:cNvSpPr/>
          <p:nvPr userDrawn="1"/>
        </p:nvSpPr>
        <p:spPr>
          <a:xfrm>
            <a:off x="-2" y="2293030"/>
            <a:ext cx="4772025" cy="4564966"/>
          </a:xfrm>
          <a:prstGeom prst="rect">
            <a:avLst/>
          </a:prstGeom>
          <a:solidFill>
            <a:srgbClr val="409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userDrawn="1"/>
        </p:nvSpPr>
        <p:spPr>
          <a:xfrm>
            <a:off x="0" y="0"/>
            <a:ext cx="4772025" cy="2293034"/>
          </a:xfrm>
          <a:prstGeom prst="rect">
            <a:avLst/>
          </a:prstGeom>
          <a:solidFill>
            <a:srgbClr val="158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 y="1"/>
            <a:ext cx="4438649" cy="2293033"/>
          </a:xfrm>
          <a:noFill/>
          <a:ln>
            <a:noFill/>
          </a:ln>
        </p:spPr>
        <p:txBody>
          <a:bodyPr anchor="ctr" anchorCtr="0">
            <a:normAutofit/>
          </a:bodyPr>
          <a:lstStyle>
            <a:lvl1pPr algn="ctr">
              <a:defRPr sz="5500">
                <a:solidFill>
                  <a:srgbClr val="EDEDE3"/>
                </a:solidFill>
                <a:latin typeface="Impact" panose="020B0806030902050204" pitchFamily="34" charset="0"/>
              </a:defRPr>
            </a:lvl1pPr>
          </a:lstStyle>
          <a:p>
            <a:r>
              <a:rPr lang="es-ES"/>
              <a:t>Haga clic para modificar el estilo de título del patrón</a:t>
            </a:r>
            <a:endParaRPr lang="pt-BR" dirty="0"/>
          </a:p>
        </p:txBody>
      </p:sp>
      <p:sp>
        <p:nvSpPr>
          <p:cNvPr id="3" name="Content Placeholder 2"/>
          <p:cNvSpPr>
            <a:spLocks noGrp="1"/>
          </p:cNvSpPr>
          <p:nvPr>
            <p:ph idx="1" hasCustomPrompt="1"/>
          </p:nvPr>
        </p:nvSpPr>
        <p:spPr>
          <a:xfrm>
            <a:off x="5105400" y="1"/>
            <a:ext cx="7086600" cy="6286499"/>
          </a:xfrm>
        </p:spPr>
        <p:txBody>
          <a:bodyPr>
            <a:normAutofit/>
          </a:bodyPr>
          <a:lstStyle>
            <a:lvl1pPr marL="0" indent="0">
              <a:buNone/>
              <a:defRPr sz="3700">
                <a:solidFill>
                  <a:srgbClr val="409CD6"/>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419" sz="3700" dirty="0">
                <a:latin typeface="Century Gothic" panose="020B0502020202020204" pitchFamily="34" charset="0"/>
              </a:rPr>
              <a:t>	</a:t>
            </a:r>
            <a:endParaRPr lang="pt-BR" dirty="0"/>
          </a:p>
        </p:txBody>
      </p:sp>
      <p:sp>
        <p:nvSpPr>
          <p:cNvPr id="4" name="Text Placeholder 3"/>
          <p:cNvSpPr>
            <a:spLocks noGrp="1"/>
          </p:cNvSpPr>
          <p:nvPr>
            <p:ph type="body" sz="half" idx="2"/>
          </p:nvPr>
        </p:nvSpPr>
        <p:spPr>
          <a:xfrm>
            <a:off x="1" y="2303581"/>
            <a:ext cx="4438649" cy="3982919"/>
          </a:xfrm>
          <a:noFill/>
          <a:ln>
            <a:noFill/>
          </a:ln>
        </p:spPr>
        <p:txBody>
          <a:bodyPr>
            <a:normAutofit/>
          </a:bodyPr>
          <a:lstStyle>
            <a:lvl1pPr marL="0" indent="0" algn="ctr">
              <a:buNone/>
              <a:defRPr sz="3300">
                <a:solidFill>
                  <a:srgbClr val="EDEDE3"/>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ECAC47-3FB3-4DFE-AD68-EB86198FEA3B}" type="datetimeFigureOut">
              <a:rPr lang="pt-BR" smtClean="0"/>
              <a:t>23/03/2021</a:t>
            </a:fld>
            <a:endParaRPr lang="pt-B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850" y="176211"/>
            <a:ext cx="514350" cy="6505575"/>
          </a:xfrm>
          <a:prstGeom prst="rect">
            <a:avLst/>
          </a:prstGeom>
        </p:spPr>
      </p:pic>
      <p:sp>
        <p:nvSpPr>
          <p:cNvPr id="9" name="Footer Placeholder 8"/>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092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rgbClr val="EDEDE3"/>
        </a:solidFill>
        <a:effectLst/>
      </p:bgPr>
    </p:bg>
    <p:spTree>
      <p:nvGrpSpPr>
        <p:cNvPr id="1" name=""/>
        <p:cNvGrpSpPr/>
        <p:nvPr/>
      </p:nvGrpSpPr>
      <p:grpSpPr>
        <a:xfrm>
          <a:off x="0" y="0"/>
          <a:ext cx="0" cy="0"/>
          <a:chOff x="0" y="0"/>
          <a:chExt cx="0" cy="0"/>
        </a:xfrm>
      </p:grpSpPr>
      <p:sp>
        <p:nvSpPr>
          <p:cNvPr id="7" name="Rectangle 6"/>
          <p:cNvSpPr/>
          <p:nvPr userDrawn="1"/>
        </p:nvSpPr>
        <p:spPr>
          <a:xfrm>
            <a:off x="0" y="2293030"/>
            <a:ext cx="4772025" cy="4564966"/>
          </a:xfrm>
          <a:prstGeom prst="rect">
            <a:avLst/>
          </a:prstGeom>
          <a:solidFill>
            <a:srgbClr val="409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userDrawn="1"/>
        </p:nvSpPr>
        <p:spPr>
          <a:xfrm>
            <a:off x="0" y="0"/>
            <a:ext cx="4772025" cy="2293034"/>
          </a:xfrm>
          <a:prstGeom prst="rect">
            <a:avLst/>
          </a:prstGeom>
          <a:solidFill>
            <a:srgbClr val="158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 y="1"/>
            <a:ext cx="4410074" cy="2293033"/>
          </a:xfrm>
          <a:noFill/>
          <a:ln>
            <a:noFill/>
          </a:ln>
        </p:spPr>
        <p:txBody>
          <a:bodyPr anchor="ctr" anchorCtr="0">
            <a:normAutofit/>
          </a:bodyPr>
          <a:lstStyle>
            <a:lvl1pPr algn="ctr">
              <a:defRPr sz="5500">
                <a:solidFill>
                  <a:srgbClr val="EDEDE3"/>
                </a:solidFill>
                <a:latin typeface="Impact" panose="020B0806030902050204" pitchFamily="34" charset="0"/>
              </a:defRPr>
            </a:lvl1pPr>
          </a:lstStyle>
          <a:p>
            <a:r>
              <a:rPr lang="es-ES"/>
              <a:t>Haga clic para modificar el estilo de título del patrón</a:t>
            </a:r>
            <a:endParaRPr lang="pt-BR" dirty="0"/>
          </a:p>
        </p:txBody>
      </p:sp>
      <p:sp>
        <p:nvSpPr>
          <p:cNvPr id="4" name="Text Placeholder 3"/>
          <p:cNvSpPr>
            <a:spLocks noGrp="1"/>
          </p:cNvSpPr>
          <p:nvPr>
            <p:ph type="body" sz="half" idx="2"/>
          </p:nvPr>
        </p:nvSpPr>
        <p:spPr>
          <a:xfrm>
            <a:off x="0" y="2303585"/>
            <a:ext cx="4410076" cy="4041648"/>
          </a:xfrm>
          <a:noFill/>
          <a:ln>
            <a:noFill/>
          </a:ln>
        </p:spPr>
        <p:txBody>
          <a:bodyPr>
            <a:normAutofit/>
          </a:bodyPr>
          <a:lstStyle>
            <a:lvl1pPr marL="0" indent="0" algn="ctr">
              <a:buNone/>
              <a:defRPr sz="3300">
                <a:solidFill>
                  <a:srgbClr val="EDEDE3"/>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ECAC47-3FB3-4DFE-AD68-EB86198FEA3B}" type="datetimeFigureOut">
              <a:rPr lang="pt-BR" smtClean="0"/>
              <a:t>23/03/2021</a:t>
            </a:fld>
            <a:endParaRPr lang="pt-B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850" y="176211"/>
            <a:ext cx="514350" cy="6505575"/>
          </a:xfrm>
          <a:prstGeom prst="rect">
            <a:avLst/>
          </a:prstGeom>
        </p:spPr>
      </p:pic>
      <p:sp>
        <p:nvSpPr>
          <p:cNvPr id="10" name="Picture Placeholder 9"/>
          <p:cNvSpPr>
            <a:spLocks noGrp="1"/>
          </p:cNvSpPr>
          <p:nvPr>
            <p:ph type="pic" sz="quarter" idx="11"/>
          </p:nvPr>
        </p:nvSpPr>
        <p:spPr>
          <a:xfrm>
            <a:off x="5133974" y="0"/>
            <a:ext cx="7058026" cy="6345233"/>
          </a:xfrm>
        </p:spPr>
        <p:txBody>
          <a:bodyPr anchor="t"/>
          <a:lstStyle>
            <a:lvl1pPr algn="ctr">
              <a:defRPr>
                <a:solidFill>
                  <a:srgbClr val="BDBDBD"/>
                </a:solidFill>
              </a:defRPr>
            </a:lvl1pPr>
          </a:lstStyle>
          <a:p>
            <a:r>
              <a:rPr lang="es-ES"/>
              <a:t>Haga clic en el icono para agregar una imagen</a:t>
            </a:r>
            <a:endParaRPr lang="pt-BR" dirty="0"/>
          </a:p>
        </p:txBody>
      </p:sp>
      <p:sp>
        <p:nvSpPr>
          <p:cNvPr id="3" name="Footer Placeholder 2"/>
          <p:cNvSpPr>
            <a:spLocks noGrp="1"/>
          </p:cNvSpPr>
          <p:nvPr>
            <p:ph type="ftr" sz="quarter" idx="12"/>
          </p:nvPr>
        </p:nvSpPr>
        <p:spPr/>
        <p:txBody>
          <a:bodyPr/>
          <a:lstStyle/>
          <a:p>
            <a:endParaRPr lang="pt-BR"/>
          </a:p>
        </p:txBody>
      </p:sp>
      <p:sp>
        <p:nvSpPr>
          <p:cNvPr id="9" name="Slide Number Placeholder 8"/>
          <p:cNvSpPr>
            <a:spLocks noGrp="1"/>
          </p:cNvSpPr>
          <p:nvPr>
            <p:ph type="sldNum" sz="quarter" idx="13"/>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5451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CAC47-3FB3-4DFE-AD68-EB86198FEA3B}" type="datetimeFigureOut">
              <a:rPr lang="pt-BR" smtClean="0"/>
              <a:t>23/03/2021</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4865D-3404-4E99-AAEB-560672165C59}" type="slidenum">
              <a:rPr lang="pt-BR" smtClean="0"/>
              <a:t>‹Nº›</a:t>
            </a:fld>
            <a:endParaRPr lang="pt-BR"/>
          </a:p>
        </p:txBody>
      </p:sp>
    </p:spTree>
    <p:extLst>
      <p:ext uri="{BB962C8B-B14F-4D97-AF65-F5344CB8AC3E}">
        <p14:creationId xmlns:p14="http://schemas.microsoft.com/office/powerpoint/2010/main" val="322527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2" r:id="rId9"/>
    <p:sldLayoutId id="2147483661"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0.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a:t>SECUENCIA DIDÁCTICA</a:t>
            </a:r>
          </a:p>
        </p:txBody>
      </p:sp>
      <p:sp>
        <p:nvSpPr>
          <p:cNvPr id="3" name="Subtitle 2"/>
          <p:cNvSpPr>
            <a:spLocks noGrp="1"/>
          </p:cNvSpPr>
          <p:nvPr>
            <p:ph type="subTitle" idx="1"/>
          </p:nvPr>
        </p:nvSpPr>
        <p:spPr/>
        <p:txBody>
          <a:bodyPr/>
          <a:lstStyle/>
          <a:p>
            <a:r>
              <a:rPr lang="es-MX" b="1" dirty="0"/>
              <a:t>DIDÁCTICA INFORMÁTICA</a:t>
            </a:r>
          </a:p>
        </p:txBody>
      </p:sp>
    </p:spTree>
    <p:extLst>
      <p:ext uri="{BB962C8B-B14F-4D97-AF65-F5344CB8AC3E}">
        <p14:creationId xmlns:p14="http://schemas.microsoft.com/office/powerpoint/2010/main" val="263509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58C88-1B9F-40E2-B91E-F35EB29F7041}"/>
              </a:ext>
            </a:extLst>
          </p:cNvPr>
          <p:cNvSpPr>
            <a:spLocks noGrp="1"/>
          </p:cNvSpPr>
          <p:nvPr>
            <p:ph type="title"/>
          </p:nvPr>
        </p:nvSpPr>
        <p:spPr/>
        <p:txBody>
          <a:bodyPr>
            <a:normAutofit fontScale="90000"/>
          </a:bodyPr>
          <a:lstStyle/>
          <a:p>
            <a:r>
              <a:rPr lang="es-ES" dirty="0"/>
              <a:t>ESTRUCTURA DE UNA SECUENCIA</a:t>
            </a:r>
            <a:endParaRPr lang="es-EC" dirty="0"/>
          </a:p>
        </p:txBody>
      </p:sp>
      <p:sp>
        <p:nvSpPr>
          <p:cNvPr id="3" name="Marcador de contenido 2">
            <a:extLst>
              <a:ext uri="{FF2B5EF4-FFF2-40B4-BE49-F238E27FC236}">
                <a16:creationId xmlns:a16="http://schemas.microsoft.com/office/drawing/2014/main" id="{75DE68C6-CE30-497E-AE00-855981A33D54}"/>
              </a:ext>
            </a:extLst>
          </p:cNvPr>
          <p:cNvSpPr>
            <a:spLocks noGrp="1"/>
          </p:cNvSpPr>
          <p:nvPr>
            <p:ph idx="1"/>
          </p:nvPr>
        </p:nvSpPr>
        <p:spPr>
          <a:xfrm>
            <a:off x="330200" y="1836914"/>
            <a:ext cx="9276644" cy="5021086"/>
          </a:xfrm>
        </p:spPr>
        <p:txBody>
          <a:bodyPr>
            <a:normAutofit/>
          </a:bodyPr>
          <a:lstStyle/>
          <a:p>
            <a:pPr algn="just">
              <a:lnSpc>
                <a:spcPct val="150000"/>
              </a:lnSpc>
            </a:pPr>
            <a:r>
              <a:rPr lang="es-ES" sz="1800" b="0" i="0" u="none" strike="noStrike" baseline="0" dirty="0">
                <a:solidFill>
                  <a:srgbClr val="000000"/>
                </a:solidFill>
                <a:latin typeface="Calibri" panose="020F0502020204030204" pitchFamily="34" charset="0"/>
              </a:rPr>
              <a:t>La estructura de la secuencia se integra con dos elementos que se realizan de manera paralela:</a:t>
            </a:r>
          </a:p>
          <a:p>
            <a:pPr marL="285750" indent="-285750" algn="just">
              <a:lnSpc>
                <a:spcPct val="150000"/>
              </a:lnSpc>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 la secuencia de las actividades para el aprendizaje y</a:t>
            </a:r>
          </a:p>
          <a:p>
            <a:pPr marL="285750" indent="-285750" algn="just">
              <a:lnSpc>
                <a:spcPct val="150000"/>
              </a:lnSpc>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 la evaluación para el aprendizaje inscrita en esas mismas actividades. </a:t>
            </a:r>
          </a:p>
          <a:p>
            <a:pPr algn="just">
              <a:lnSpc>
                <a:spcPct val="150000"/>
              </a:lnSpc>
            </a:pPr>
            <a:r>
              <a:rPr lang="es-ES" sz="1800" b="0" i="0" u="none" strike="noStrike" baseline="0" dirty="0">
                <a:solidFill>
                  <a:srgbClr val="000000"/>
                </a:solidFill>
                <a:latin typeface="Calibri" panose="020F0502020204030204" pitchFamily="34" charset="0"/>
              </a:rPr>
              <a:t>Detectar una dificultad o una posibilidad de aprendizaje, permite reorganizar el avance de una secuencia, mientras que los resultados de una actividad de aprendizaje, los productos, trabajos o tareas que el alumno realiza constituyen elementos de evaluación. </a:t>
            </a:r>
          </a:p>
          <a:p>
            <a:pPr algn="just">
              <a:lnSpc>
                <a:spcPct val="150000"/>
              </a:lnSpc>
            </a:pPr>
            <a:r>
              <a:rPr lang="es-ES" sz="1800" b="0" i="0" u="none" strike="noStrike" baseline="0" dirty="0">
                <a:solidFill>
                  <a:srgbClr val="000000"/>
                </a:solidFill>
                <a:latin typeface="Calibri" panose="020F0502020204030204" pitchFamily="34" charset="0"/>
              </a:rPr>
              <a:t>La secuencia integra de esta manera principios de aprendizaje con los de evaluación, en sus tres dimensiones </a:t>
            </a:r>
            <a:r>
              <a:rPr lang="es-ES" sz="1800" b="1" i="0" u="none" strike="noStrike" baseline="0" dirty="0">
                <a:solidFill>
                  <a:srgbClr val="000000"/>
                </a:solidFill>
                <a:latin typeface="Calibri" panose="020F0502020204030204" pitchFamily="34" charset="0"/>
              </a:rPr>
              <a:t>diagnóstica, formativa y sumativa. </a:t>
            </a:r>
          </a:p>
        </p:txBody>
      </p:sp>
    </p:spTree>
    <p:extLst>
      <p:ext uri="{BB962C8B-B14F-4D97-AF65-F5344CB8AC3E}">
        <p14:creationId xmlns:p14="http://schemas.microsoft.com/office/powerpoint/2010/main" val="293774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247645-AD4F-477D-B831-61890335CE4A}"/>
              </a:ext>
            </a:extLst>
          </p:cNvPr>
          <p:cNvSpPr>
            <a:spLocks noGrp="1"/>
          </p:cNvSpPr>
          <p:nvPr>
            <p:ph idx="1"/>
          </p:nvPr>
        </p:nvSpPr>
        <p:spPr>
          <a:xfrm>
            <a:off x="361244" y="1825625"/>
            <a:ext cx="8922456" cy="4744508"/>
          </a:xfrm>
        </p:spPr>
        <p:txBody>
          <a:bodyPr>
            <a:normAutofit fontScale="85000" lnSpcReduction="10000"/>
          </a:bodyPr>
          <a:lstStyle/>
          <a:p>
            <a:pPr algn="just"/>
            <a:r>
              <a:rPr lang="es-ES" sz="4000" b="0" i="0" u="none" strike="noStrike" baseline="0" dirty="0">
                <a:solidFill>
                  <a:srgbClr val="000000"/>
                </a:solidFill>
                <a:latin typeface="Calibri" panose="020F0502020204030204" pitchFamily="34" charset="0"/>
              </a:rPr>
              <a:t>Desde el principio de la secuencia es necesario tener claridad de las actividades de evaluación para el aprendizaje, incluso es importante lograr una visión integral de las evidencias de aprendizaje, superar la perspectiva de sólo aplicar exámenes, sin necesidad de eliminarlos completamente, pero sobre todo reconociendo que los principios trabajo por problemas y perspectiva centrada en el aprendizaje significan lograr una articulación entre contenidos.</a:t>
            </a:r>
            <a:endParaRPr lang="es-EC" dirty="0"/>
          </a:p>
          <a:p>
            <a:endParaRPr lang="es-EC" dirty="0"/>
          </a:p>
        </p:txBody>
      </p:sp>
    </p:spTree>
    <p:extLst>
      <p:ext uri="{BB962C8B-B14F-4D97-AF65-F5344CB8AC3E}">
        <p14:creationId xmlns:p14="http://schemas.microsoft.com/office/powerpoint/2010/main" val="30958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Aplicación&#10;&#10;Descripción generada automáticamente">
            <a:extLst>
              <a:ext uri="{FF2B5EF4-FFF2-40B4-BE49-F238E27FC236}">
                <a16:creationId xmlns:a16="http://schemas.microsoft.com/office/drawing/2014/main" id="{05DB5ACD-AE3E-4642-B23B-A9F5320300A2}"/>
              </a:ext>
            </a:extLst>
          </p:cNvPr>
          <p:cNvPicPr>
            <a:picLocks noGrp="1" noChangeAspect="1"/>
          </p:cNvPicPr>
          <p:nvPr>
            <p:ph sz="quarter" idx="10"/>
          </p:nvPr>
        </p:nvPicPr>
        <p:blipFill rotWithShape="1">
          <a:blip r:embed="rId2"/>
          <a:srcRect l="23544" t="19597" r="44007" b="38612"/>
          <a:stretch/>
        </p:blipFill>
        <p:spPr>
          <a:xfrm>
            <a:off x="124177" y="1952240"/>
            <a:ext cx="5688973" cy="4121181"/>
          </a:xfrm>
          <a:noFill/>
        </p:spPr>
      </p:pic>
      <p:sp>
        <p:nvSpPr>
          <p:cNvPr id="12" name="Content Placeholder 3">
            <a:extLst>
              <a:ext uri="{FF2B5EF4-FFF2-40B4-BE49-F238E27FC236}">
                <a16:creationId xmlns:a16="http://schemas.microsoft.com/office/drawing/2014/main" id="{21D6F928-F555-4740-841E-947A8CD4F14A}"/>
              </a:ext>
            </a:extLst>
          </p:cNvPr>
          <p:cNvSpPr>
            <a:spLocks noGrp="1"/>
          </p:cNvSpPr>
          <p:nvPr>
            <p:ph sz="half" idx="2"/>
          </p:nvPr>
        </p:nvSpPr>
        <p:spPr>
          <a:xfrm>
            <a:off x="6463155" y="1952240"/>
            <a:ext cx="5604667" cy="4809803"/>
          </a:xfrm>
        </p:spPr>
        <p:txBody>
          <a:bodyPr>
            <a:normAutofit/>
          </a:bodyPr>
          <a:lstStyle/>
          <a:p>
            <a:pPr algn="just"/>
            <a:r>
              <a:rPr lang="es-ES" sz="2000" b="0" i="0" u="none" strike="noStrike" baseline="0" dirty="0">
                <a:solidFill>
                  <a:srgbClr val="000000"/>
                </a:solidFill>
                <a:latin typeface="Calibri" panose="020F0502020204030204" pitchFamily="34" charset="0"/>
              </a:rPr>
              <a:t>La secuencia didáctica se encuentra inscrita en el marco de un proceso de planeación dinámica, donde todos los factores de la planeación se afectan entre sí. </a:t>
            </a:r>
          </a:p>
          <a:p>
            <a:pPr algn="just"/>
            <a:r>
              <a:rPr lang="es-ES" sz="2000" b="0" i="0" u="none" strike="noStrike" baseline="0" dirty="0">
                <a:solidFill>
                  <a:srgbClr val="000000"/>
                </a:solidFill>
                <a:latin typeface="Calibri" panose="020F0502020204030204" pitchFamily="34" charset="0"/>
              </a:rPr>
              <a:t>Su punto de partida es la selección de un contenido y la determinación de una intención de aprendizaje de ese contenido, sea expresada en términos de objetivos, finalidades o propósitos de acuerdo a la visión pedagógico-didáctica de cada docente. </a:t>
            </a:r>
          </a:p>
          <a:p>
            <a:pPr algn="just"/>
            <a:r>
              <a:rPr lang="es-ES" sz="2000" b="0" i="0" u="none" strike="noStrike" baseline="0" dirty="0">
                <a:solidFill>
                  <a:srgbClr val="000000"/>
                </a:solidFill>
                <a:latin typeface="Calibri" panose="020F0502020204030204" pitchFamily="34" charset="0"/>
              </a:rPr>
              <a:t>A partir de ello se avanza en dos líneas simultáneas: </a:t>
            </a:r>
          </a:p>
          <a:p>
            <a:pPr algn="just"/>
            <a:r>
              <a:rPr lang="es-ES" sz="2000" dirty="0">
                <a:solidFill>
                  <a:srgbClr val="000000"/>
                </a:solidFill>
                <a:latin typeface="Calibri" panose="020F0502020204030204" pitchFamily="34" charset="0"/>
              </a:rPr>
              <a:t>- </a:t>
            </a:r>
            <a:r>
              <a:rPr lang="es-ES" sz="2000" b="0" i="0" u="none" strike="noStrike" baseline="0" dirty="0">
                <a:solidFill>
                  <a:srgbClr val="000000"/>
                </a:solidFill>
                <a:latin typeface="Calibri" panose="020F0502020204030204" pitchFamily="34" charset="0"/>
              </a:rPr>
              <a:t>qué resultados se espera obtener en los alumnos, lo que apunta hacia la construcción de acciones de evaluación y - - qué actividades se pueden proponer para crear un ambiente de aprendizaje donde se puedan ir trabajando esos resultados. </a:t>
            </a:r>
            <a:endParaRPr lang="en-US" sz="2000" dirty="0"/>
          </a:p>
        </p:txBody>
      </p:sp>
    </p:spTree>
    <p:extLst>
      <p:ext uri="{BB962C8B-B14F-4D97-AF65-F5344CB8AC3E}">
        <p14:creationId xmlns:p14="http://schemas.microsoft.com/office/powerpoint/2010/main" val="39879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D534AE8-36B4-497C-A761-60151B282629}"/>
              </a:ext>
            </a:extLst>
          </p:cNvPr>
          <p:cNvSpPr>
            <a:spLocks noGrp="1"/>
          </p:cNvSpPr>
          <p:nvPr>
            <p:ph sz="quarter" idx="10"/>
          </p:nvPr>
        </p:nvSpPr>
        <p:spPr>
          <a:xfrm>
            <a:off x="347137" y="1955103"/>
            <a:ext cx="5400000" cy="754230"/>
          </a:xfrm>
        </p:spPr>
        <p:txBody>
          <a:bodyPr>
            <a:normAutofit/>
          </a:bodyPr>
          <a:lstStyle/>
          <a:p>
            <a:pPr algn="just"/>
            <a:r>
              <a:rPr lang="es-ES" sz="2400" b="0" i="0" u="none" strike="noStrike" baseline="0" dirty="0">
                <a:solidFill>
                  <a:srgbClr val="000000"/>
                </a:solidFill>
                <a:latin typeface="Calibri" panose="020F0502020204030204" pitchFamily="34" charset="0"/>
              </a:rPr>
              <a:t>La línea de secuencias didácticas está integrada por tres tipos de actividades</a:t>
            </a:r>
            <a:endParaRPr lang="es-EC" sz="2400" dirty="0"/>
          </a:p>
        </p:txBody>
      </p:sp>
      <p:sp>
        <p:nvSpPr>
          <p:cNvPr id="3" name="Título 2">
            <a:extLst>
              <a:ext uri="{FF2B5EF4-FFF2-40B4-BE49-F238E27FC236}">
                <a16:creationId xmlns:a16="http://schemas.microsoft.com/office/drawing/2014/main" id="{038E5C34-749C-4861-B8D1-254C6309E094}"/>
              </a:ext>
            </a:extLst>
          </p:cNvPr>
          <p:cNvSpPr>
            <a:spLocks noGrp="1"/>
          </p:cNvSpPr>
          <p:nvPr>
            <p:ph type="title"/>
          </p:nvPr>
        </p:nvSpPr>
        <p:spPr/>
        <p:txBody>
          <a:bodyPr/>
          <a:lstStyle/>
          <a:p>
            <a:r>
              <a:rPr lang="es-ES" dirty="0"/>
              <a:t>LINEAS DE SECUENCIA DIDÁCTICA</a:t>
            </a:r>
            <a:endParaRPr lang="es-EC" dirty="0"/>
          </a:p>
        </p:txBody>
      </p:sp>
      <p:graphicFrame>
        <p:nvGraphicFramePr>
          <p:cNvPr id="5" name="Marcador de contenido 4">
            <a:extLst>
              <a:ext uri="{FF2B5EF4-FFF2-40B4-BE49-F238E27FC236}">
                <a16:creationId xmlns:a16="http://schemas.microsoft.com/office/drawing/2014/main" id="{63DBE35C-233B-4AE3-A70F-761A737C9857}"/>
              </a:ext>
            </a:extLst>
          </p:cNvPr>
          <p:cNvGraphicFramePr>
            <a:graphicFrameLocks noGrp="1"/>
          </p:cNvGraphicFramePr>
          <p:nvPr>
            <p:ph sz="half" idx="2"/>
            <p:extLst>
              <p:ext uri="{D42A27DB-BD31-4B8C-83A1-F6EECF244321}">
                <p14:modId xmlns:p14="http://schemas.microsoft.com/office/powerpoint/2010/main" val="91156719"/>
              </p:ext>
            </p:extLst>
          </p:nvPr>
        </p:nvGraphicFramePr>
        <p:xfrm>
          <a:off x="84491" y="3183466"/>
          <a:ext cx="5662646" cy="2596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Texto&#10;&#10;Descripción generada automáticamente">
            <a:extLst>
              <a:ext uri="{FF2B5EF4-FFF2-40B4-BE49-F238E27FC236}">
                <a16:creationId xmlns:a16="http://schemas.microsoft.com/office/drawing/2014/main" id="{B4A33D23-3AAB-4B58-AE08-B2BC95B9FAFD}"/>
              </a:ext>
            </a:extLst>
          </p:cNvPr>
          <p:cNvPicPr>
            <a:picLocks noChangeAspect="1"/>
          </p:cNvPicPr>
          <p:nvPr/>
        </p:nvPicPr>
        <p:blipFill rotWithShape="1">
          <a:blip r:embed="rId7">
            <a:extLst>
              <a:ext uri="{28A0092B-C50C-407E-A947-70E740481C1C}">
                <a14:useLocalDpi xmlns:a14="http://schemas.microsoft.com/office/drawing/2010/main" val="0"/>
              </a:ext>
            </a:extLst>
          </a:blip>
          <a:srcRect l="16844" r="2802"/>
          <a:stretch/>
        </p:blipFill>
        <p:spPr>
          <a:xfrm>
            <a:off x="6942338" y="2682627"/>
            <a:ext cx="4660777" cy="3313980"/>
          </a:xfrm>
          <a:prstGeom prst="rect">
            <a:avLst/>
          </a:prstGeom>
        </p:spPr>
      </p:pic>
    </p:spTree>
    <p:extLst>
      <p:ext uri="{BB962C8B-B14F-4D97-AF65-F5344CB8AC3E}">
        <p14:creationId xmlns:p14="http://schemas.microsoft.com/office/powerpoint/2010/main" val="32000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BC7A235-4A08-4AC3-8540-3716A86E671C}"/>
              </a:ext>
            </a:extLst>
          </p:cNvPr>
          <p:cNvSpPr>
            <a:spLocks noGrp="1"/>
          </p:cNvSpPr>
          <p:nvPr>
            <p:ph sz="quarter" idx="10"/>
          </p:nvPr>
        </p:nvSpPr>
        <p:spPr>
          <a:xfrm>
            <a:off x="98782" y="1786950"/>
            <a:ext cx="5748862" cy="4896072"/>
          </a:xfrm>
        </p:spPr>
        <p:txBody>
          <a:bodyPr>
            <a:normAutofit fontScale="70000" lnSpcReduction="20000"/>
          </a:bodyPr>
          <a:lstStyle/>
          <a:p>
            <a:endParaRPr lang="es-ES" sz="4000" b="0" i="0" u="none" strike="noStrike" baseline="0" dirty="0">
              <a:solidFill>
                <a:srgbClr val="000000"/>
              </a:solidFill>
              <a:latin typeface="Calibri" panose="020F0502020204030204" pitchFamily="34" charset="0"/>
            </a:endParaRPr>
          </a:p>
          <a:p>
            <a:pPr algn="just"/>
            <a:r>
              <a:rPr lang="es-ES" sz="4000" b="0" i="0" u="none" strike="noStrike" baseline="0" dirty="0">
                <a:solidFill>
                  <a:srgbClr val="000000"/>
                </a:solidFill>
                <a:latin typeface="Calibri" panose="020F0502020204030204" pitchFamily="34" charset="0"/>
              </a:rPr>
              <a:t>Permiten abrir el clima de aprendizaje, si el docente logra pedir que trabajen con un problema de la realidad, o bien, abrir una discusión en pequeños grupos sobre una pregunta que parta de interrogantes significativas para los alumnos, éstos reaccionarán trayendo a su pensamiento diversas informaciones que ya poseen, sea por su formación escolar previa, sea por su experiencia cotidiana. </a:t>
            </a:r>
          </a:p>
          <a:p>
            <a:pPr algn="just"/>
            <a:r>
              <a:rPr lang="es-ES" sz="4000" b="0" i="0" u="none" strike="noStrike" baseline="0" dirty="0">
                <a:solidFill>
                  <a:srgbClr val="000000"/>
                </a:solidFill>
                <a:latin typeface="Calibri" panose="020F0502020204030204" pitchFamily="34" charset="0"/>
              </a:rPr>
              <a:t>Establecer actividades de apertura en los temas o pedir a los alumnos que digan que recuerdan de un tema.</a:t>
            </a:r>
            <a:endParaRPr lang="es-EC" dirty="0"/>
          </a:p>
        </p:txBody>
      </p:sp>
      <p:sp>
        <p:nvSpPr>
          <p:cNvPr id="3" name="Título 2">
            <a:extLst>
              <a:ext uri="{FF2B5EF4-FFF2-40B4-BE49-F238E27FC236}">
                <a16:creationId xmlns:a16="http://schemas.microsoft.com/office/drawing/2014/main" id="{88067651-2C3F-445B-8121-60D4CF44B5CF}"/>
              </a:ext>
            </a:extLst>
          </p:cNvPr>
          <p:cNvSpPr>
            <a:spLocks noGrp="1"/>
          </p:cNvSpPr>
          <p:nvPr>
            <p:ph type="title"/>
          </p:nvPr>
        </p:nvSpPr>
        <p:spPr/>
        <p:txBody>
          <a:bodyPr/>
          <a:lstStyle/>
          <a:p>
            <a:r>
              <a:rPr lang="es-ES" dirty="0"/>
              <a:t>ACTIVIDADES DE APERTURA</a:t>
            </a:r>
            <a:endParaRPr lang="es-EC" dirty="0"/>
          </a:p>
        </p:txBody>
      </p:sp>
      <p:sp>
        <p:nvSpPr>
          <p:cNvPr id="4" name="Marcador de contenido 3">
            <a:extLst>
              <a:ext uri="{FF2B5EF4-FFF2-40B4-BE49-F238E27FC236}">
                <a16:creationId xmlns:a16="http://schemas.microsoft.com/office/drawing/2014/main" id="{1C2F2097-C358-4486-BB11-E974F8B7FC43}"/>
              </a:ext>
            </a:extLst>
          </p:cNvPr>
          <p:cNvSpPr>
            <a:spLocks noGrp="1"/>
          </p:cNvSpPr>
          <p:nvPr>
            <p:ph sz="half" idx="2"/>
          </p:nvPr>
        </p:nvSpPr>
        <p:spPr>
          <a:xfrm>
            <a:off x="6463155" y="1952240"/>
            <a:ext cx="5536933" cy="4730781"/>
          </a:xfrm>
        </p:spPr>
        <p:txBody>
          <a:bodyPr>
            <a:noAutofit/>
          </a:bodyPr>
          <a:lstStyle/>
          <a:p>
            <a:pPr algn="just"/>
            <a:r>
              <a:rPr lang="es-ES" sz="1600" b="0" i="0" u="none" strike="noStrike" baseline="0" dirty="0">
                <a:solidFill>
                  <a:srgbClr val="000000"/>
                </a:solidFill>
                <a:latin typeface="Calibri" panose="020F0502020204030204" pitchFamily="34" charset="0"/>
              </a:rPr>
              <a:t>La actividad de apertura no es necesario que se realice sólo en el salón de clase, se puede desarrollar a partir de una tarea que se les pida a los estudiantes, tales como: hacer entrevistas, buscar información en internet o en los periódicos, buscar contra ejemplos de un tema, buscar información sobre un problema establecido, buscan una información en </a:t>
            </a:r>
            <a:r>
              <a:rPr lang="es-ES" sz="1600" b="0" i="0" u="none" strike="noStrike" baseline="0" dirty="0" err="1">
                <a:solidFill>
                  <a:srgbClr val="000000"/>
                </a:solidFill>
                <a:latin typeface="Calibri" panose="020F0502020204030204" pitchFamily="34" charset="0"/>
              </a:rPr>
              <a:t>Youtoube</a:t>
            </a:r>
            <a:r>
              <a:rPr lang="es-ES" sz="1600" b="0" i="0" u="none" strike="noStrike" baseline="0" dirty="0">
                <a:solidFill>
                  <a:srgbClr val="000000"/>
                </a:solidFill>
                <a:latin typeface="Calibri" panose="020F0502020204030204" pitchFamily="34" charset="0"/>
              </a:rPr>
              <a:t> o una APP de las que existen en de manera libre en internet (Apple Store). </a:t>
            </a:r>
          </a:p>
          <a:p>
            <a:pPr algn="just"/>
            <a:r>
              <a:rPr lang="es-ES" sz="1600" b="0" i="0" u="none" strike="noStrike" baseline="0" dirty="0">
                <a:solidFill>
                  <a:srgbClr val="000000"/>
                </a:solidFill>
                <a:latin typeface="Calibri" panose="020F0502020204030204" pitchFamily="34" charset="0"/>
              </a:rPr>
              <a:t>Sin embargo, los resultados de estas u otras actividades tendrán que ser trabajadas entre los alumnos en alguna parte de la sesión de clase. Estas actividades pueden ser realizadas de manera individual, por pequeños grupos. </a:t>
            </a:r>
          </a:p>
          <a:p>
            <a:pPr algn="just"/>
            <a:r>
              <a:rPr lang="es-ES" sz="1600" b="0" i="0" u="none" strike="noStrike" baseline="0" dirty="0">
                <a:solidFill>
                  <a:srgbClr val="000000"/>
                </a:solidFill>
                <a:latin typeface="Calibri" panose="020F0502020204030204" pitchFamily="34" charset="0"/>
              </a:rPr>
              <a:t>De acuerdo al número de alumnos que se tengan en el salón de clases se puede realizar una actividad de intercambio entre grupos de trabajo. </a:t>
            </a:r>
          </a:p>
          <a:p>
            <a:pPr algn="just"/>
            <a:r>
              <a:rPr lang="es-ES" sz="1600" b="0" i="0" u="none" strike="noStrike" baseline="0" dirty="0">
                <a:solidFill>
                  <a:srgbClr val="000000"/>
                </a:solidFill>
                <a:latin typeface="Calibri" panose="020F0502020204030204" pitchFamily="34" charset="0"/>
              </a:rPr>
              <a:t>Los recursos de apoyo pueden ser múltiples, en varios casos pueden recuperarlos en alguna aplicación de sus tabletas como Evernote, iTunes, </a:t>
            </a:r>
            <a:r>
              <a:rPr lang="es-ES" sz="1600" b="0" i="0" u="none" strike="noStrike" baseline="0" dirty="0" err="1">
                <a:solidFill>
                  <a:srgbClr val="000000"/>
                </a:solidFill>
                <a:latin typeface="Calibri" panose="020F0502020204030204" pitchFamily="34" charset="0"/>
              </a:rPr>
              <a:t>Mindjet</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Mpas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Schowme</a:t>
            </a:r>
            <a:r>
              <a:rPr lang="es-ES" sz="1600" b="0" i="0" u="none" strike="noStrike" baseline="0" dirty="0">
                <a:solidFill>
                  <a:srgbClr val="000000"/>
                </a:solidFill>
                <a:latin typeface="Calibri" panose="020F0502020204030204" pitchFamily="34" charset="0"/>
              </a:rPr>
              <a:t>, entre otros, para compartirlos con sus compañeros</a:t>
            </a:r>
            <a:r>
              <a:rPr lang="es-ES" sz="1600" b="0" i="0" u="none" strike="noStrike" baseline="0" dirty="0">
                <a:solidFill>
                  <a:schemeClr val="tx1"/>
                </a:solidFill>
                <a:latin typeface="Calibri" panose="020F0502020204030204" pitchFamily="34" charset="0"/>
              </a:rPr>
              <a:t>. </a:t>
            </a:r>
            <a:r>
              <a:rPr lang="es-EC" sz="1600" b="0" i="0" u="none" strike="noStrike" baseline="0" dirty="0">
                <a:solidFill>
                  <a:schemeClr val="tx1"/>
                </a:solidFill>
                <a:latin typeface="Calibri" panose="020F0502020204030204" pitchFamily="34" charset="0"/>
              </a:rPr>
              <a:t>   </a:t>
            </a:r>
            <a:r>
              <a:rPr lang="es-EC" sz="1600" dirty="0">
                <a:solidFill>
                  <a:schemeClr val="tx1"/>
                </a:solidFill>
              </a:rPr>
              <a:t>ANEXO PAG 6.</a:t>
            </a:r>
          </a:p>
        </p:txBody>
      </p:sp>
    </p:spTree>
    <p:extLst>
      <p:ext uri="{BB962C8B-B14F-4D97-AF65-F5344CB8AC3E}">
        <p14:creationId xmlns:p14="http://schemas.microsoft.com/office/powerpoint/2010/main" val="287344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D843389-D57D-4651-86B6-4DDEA91474C0}"/>
              </a:ext>
            </a:extLst>
          </p:cNvPr>
          <p:cNvSpPr>
            <a:spLocks noGrp="1"/>
          </p:cNvSpPr>
          <p:nvPr>
            <p:ph sz="quarter" idx="10"/>
          </p:nvPr>
        </p:nvSpPr>
        <p:spPr>
          <a:xfrm>
            <a:off x="142043" y="1955102"/>
            <a:ext cx="5605094" cy="4902897"/>
          </a:xfrm>
        </p:spPr>
        <p:txBody>
          <a:bodyPr>
            <a:normAutofit fontScale="77500" lnSpcReduction="20000"/>
          </a:bodyPr>
          <a:lstStyle/>
          <a:p>
            <a:pPr algn="just"/>
            <a:r>
              <a:rPr lang="es-ES" sz="1800" b="0" i="0" u="none" strike="noStrike" baseline="0" dirty="0">
                <a:solidFill>
                  <a:srgbClr val="000000"/>
                </a:solidFill>
                <a:latin typeface="Calibri" panose="020F0502020204030204" pitchFamily="34" charset="0"/>
              </a:rPr>
              <a:t>Las actividades de desarrollo tienen la finalidad de que el estudiante interaccione con una nueva información </a:t>
            </a:r>
          </a:p>
          <a:p>
            <a:pPr algn="just"/>
            <a:r>
              <a:rPr lang="es-ES" sz="1800" b="0" i="0" u="none" strike="noStrike" baseline="0" dirty="0">
                <a:solidFill>
                  <a:srgbClr val="000000"/>
                </a:solidFill>
                <a:latin typeface="Calibri" panose="020F0502020204030204" pitchFamily="34" charset="0"/>
              </a:rPr>
              <a:t>Para significar una información se requiere lograr colocar en interacción: la información previa, la nueva información y hasta donde sea posible un referente contextual que ayude a darle sentido actual.</a:t>
            </a:r>
          </a:p>
          <a:p>
            <a:pPr algn="just"/>
            <a:r>
              <a:rPr lang="es-ES" sz="1800" b="0" i="0" u="none" strike="noStrike" baseline="0" dirty="0">
                <a:solidFill>
                  <a:srgbClr val="000000"/>
                </a:solidFill>
                <a:latin typeface="Calibri" panose="020F0502020204030204" pitchFamily="34" charset="0"/>
              </a:rPr>
              <a:t>La fuente de la información puede ser diversa una exposición docente, la realización de una discusión sobre una lectura, un video de origen académico, los recursos que el docente puede utilizar también son muy variados, puede valerse de aplicaciones a las que puedan acceder sus estudiantes, si el profesor emplea algún sitio para reservorio de información (Moodle, Google Drive, </a:t>
            </a:r>
            <a:r>
              <a:rPr lang="es-ES" sz="1800" b="0" i="0" u="none" strike="noStrike" baseline="0" dirty="0" err="1">
                <a:solidFill>
                  <a:srgbClr val="000000"/>
                </a:solidFill>
                <a:latin typeface="Calibri" panose="020F0502020204030204" pitchFamily="34" charset="0"/>
              </a:rPr>
              <a:t>BoxChrome</a:t>
            </a:r>
            <a:r>
              <a:rPr lang="es-ES" sz="1800" b="0" i="0" u="none" strike="noStrike" baseline="0" dirty="0">
                <a:solidFill>
                  <a:srgbClr val="000000"/>
                </a:solidFill>
                <a:latin typeface="Calibri" panose="020F0502020204030204" pitchFamily="34" charset="0"/>
              </a:rPr>
              <a:t>, entre otros) se puede apoyar en ello. Incluso con el apoyo de las TIC es factible ofrecer diferentes accesos de información a estudiantes de suerte que tengan elementos para discutir distintas explicaciones o afirmaciones sobre un tema. </a:t>
            </a:r>
          </a:p>
          <a:p>
            <a:pPr algn="just"/>
            <a:r>
              <a:rPr lang="es-ES" sz="1800" b="0" i="0" u="none" strike="noStrike" baseline="0" dirty="0">
                <a:solidFill>
                  <a:srgbClr val="000000"/>
                </a:solidFill>
                <a:latin typeface="Calibri" panose="020F0502020204030204" pitchFamily="34" charset="0"/>
              </a:rPr>
              <a:t>En estos casos es conveniente que apoye la discusión de los alumnos con determinadas preguntas guía.</a:t>
            </a:r>
          </a:p>
          <a:p>
            <a:pPr algn="just"/>
            <a:r>
              <a:rPr lang="es-ES" sz="1800" b="0" i="0" u="none" strike="noStrike" baseline="0" dirty="0">
                <a:solidFill>
                  <a:srgbClr val="000000"/>
                </a:solidFill>
                <a:latin typeface="Calibri" panose="020F0502020204030204" pitchFamily="34" charset="0"/>
              </a:rPr>
              <a:t>Durante las actividades de desarrollo del contenido el profesor puede realizar una exposición sobre los principales conceptos, teorías, habilidades. No necesariamente todas estas actividades tienen que ser realizadas en el salón de clases, pero es conveniente que las tareas que realicen los alumnos no se limiten a la realización de ejercicios rutinarios o de poca significatividad. La capacidad de pensar en ejercicios o tareas problema constituye en sí misma una posibilidad motivacional para los alumnos. </a:t>
            </a:r>
          </a:p>
          <a:p>
            <a:pPr algn="just"/>
            <a:r>
              <a:rPr lang="es-ES" sz="1800" b="0" i="0" u="none" strike="noStrike" baseline="0" dirty="0">
                <a:solidFill>
                  <a:srgbClr val="000000"/>
                </a:solidFill>
                <a:latin typeface="Calibri" panose="020F0502020204030204" pitchFamily="34" charset="0"/>
              </a:rPr>
              <a:t>Dos momentos son relevantes en las actividades de desarrollo, el trabajo intelectual con una información y el empleo de esa información en alguna situación problema..</a:t>
            </a:r>
            <a:endParaRPr lang="es-EC" dirty="0"/>
          </a:p>
        </p:txBody>
      </p:sp>
      <p:sp>
        <p:nvSpPr>
          <p:cNvPr id="3" name="Título 2">
            <a:extLst>
              <a:ext uri="{FF2B5EF4-FFF2-40B4-BE49-F238E27FC236}">
                <a16:creationId xmlns:a16="http://schemas.microsoft.com/office/drawing/2014/main" id="{A5720DE8-97B1-4575-9085-A2B7123682ED}"/>
              </a:ext>
            </a:extLst>
          </p:cNvPr>
          <p:cNvSpPr>
            <a:spLocks noGrp="1"/>
          </p:cNvSpPr>
          <p:nvPr>
            <p:ph type="title"/>
          </p:nvPr>
        </p:nvSpPr>
        <p:spPr/>
        <p:txBody>
          <a:bodyPr/>
          <a:lstStyle/>
          <a:p>
            <a:r>
              <a:rPr lang="es-ES" dirty="0"/>
              <a:t>ACTIVIDADES DE DESARROLLO </a:t>
            </a:r>
            <a:endParaRPr lang="es-EC" dirty="0"/>
          </a:p>
        </p:txBody>
      </p:sp>
      <p:sp>
        <p:nvSpPr>
          <p:cNvPr id="4" name="Marcador de contenido 3">
            <a:extLst>
              <a:ext uri="{FF2B5EF4-FFF2-40B4-BE49-F238E27FC236}">
                <a16:creationId xmlns:a16="http://schemas.microsoft.com/office/drawing/2014/main" id="{72215FA5-F979-4EF1-8744-6ADBCA482112}"/>
              </a:ext>
            </a:extLst>
          </p:cNvPr>
          <p:cNvSpPr>
            <a:spLocks noGrp="1"/>
          </p:cNvSpPr>
          <p:nvPr>
            <p:ph sz="half" idx="2"/>
          </p:nvPr>
        </p:nvSpPr>
        <p:spPr/>
        <p:txBody>
          <a:bodyPr>
            <a:normAutofit fontScale="92500" lnSpcReduction="10000"/>
          </a:bodyPr>
          <a:lstStyle/>
          <a:p>
            <a:pPr algn="just"/>
            <a:r>
              <a:rPr lang="es-ES" sz="1800" b="0" i="0" u="none" strike="noStrike" baseline="0" dirty="0">
                <a:solidFill>
                  <a:srgbClr val="000000"/>
                </a:solidFill>
                <a:latin typeface="Calibri" panose="020F0502020204030204" pitchFamily="34" charset="0"/>
              </a:rPr>
              <a:t>El problema puede ser real o formulado por el docente, el problema puede formar parte de un proyecto de trabajo más amplio del curso, es importante que no se limite a una aplicación escolar de la información, a responder un cuestionario de preguntas sobre el texto o a realizar ejercicios de los que vienen en los textos, sino que es conveniente que esta aplicación de información sea significativa. Por ello vincularla con un caso, problema o proyecto puede tener más relevancia para el alumno. </a:t>
            </a:r>
          </a:p>
          <a:p>
            <a:pPr algn="just"/>
            <a:r>
              <a:rPr lang="es-ES" sz="1800" b="0" i="0" u="none" strike="noStrike" baseline="0" dirty="0">
                <a:solidFill>
                  <a:srgbClr val="000000"/>
                </a:solidFill>
                <a:latin typeface="Calibri" panose="020F0502020204030204" pitchFamily="34" charset="0"/>
              </a:rPr>
              <a:t>Si el docente desde el principio del curso tiene claridad sobre algunos elementos integrales de la evaluación, esto es, de una serie de evidencias que se pueden conjuntar en el caso de un portafolio o que se pueden resolver por etapas cuando se trabaja por casos, proyectos o problemas, algunas de estas actividades pueden constituirse en evidencias de aprendizaje para ser consideradas en la evaluación, tanto en la perspectiva formativa, como sumativa (la vinculada con la calificación) </a:t>
            </a:r>
          </a:p>
          <a:p>
            <a:r>
              <a:rPr lang="es-ES" sz="1800" dirty="0">
                <a:solidFill>
                  <a:srgbClr val="000000"/>
                </a:solidFill>
                <a:latin typeface="Calibri" panose="020F0502020204030204" pitchFamily="34" charset="0"/>
              </a:rPr>
              <a:t>ANEXO PAG 10</a:t>
            </a:r>
            <a:endParaRPr lang="es-EC" dirty="0"/>
          </a:p>
        </p:txBody>
      </p:sp>
    </p:spTree>
    <p:extLst>
      <p:ext uri="{BB962C8B-B14F-4D97-AF65-F5344CB8AC3E}">
        <p14:creationId xmlns:p14="http://schemas.microsoft.com/office/powerpoint/2010/main" val="310640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ED5A105-E20D-450A-91D7-EC31EE9F8262}"/>
              </a:ext>
            </a:extLst>
          </p:cNvPr>
          <p:cNvSpPr>
            <a:spLocks noGrp="1"/>
          </p:cNvSpPr>
          <p:nvPr>
            <p:ph sz="quarter" idx="10"/>
          </p:nvPr>
        </p:nvSpPr>
        <p:spPr/>
        <p:txBody>
          <a:bodyPr>
            <a:normAutofit fontScale="85000" lnSpcReduction="20000"/>
          </a:bodyPr>
          <a:lstStyle/>
          <a:p>
            <a:pPr algn="just"/>
            <a:r>
              <a:rPr lang="es-EC" sz="1800" b="1" i="0" u="none" strike="noStrike" baseline="0" dirty="0">
                <a:solidFill>
                  <a:srgbClr val="000000"/>
                </a:solidFill>
                <a:latin typeface="Calibri" panose="020F0502020204030204" pitchFamily="34" charset="0"/>
              </a:rPr>
              <a:t>ACTIVIDADES DE CIERRE </a:t>
            </a:r>
            <a:endParaRPr lang="es-EC" sz="1800" b="0" i="0" u="none" strike="noStrike" baseline="0" dirty="0">
              <a:solidFill>
                <a:srgbClr val="000000"/>
              </a:solidFill>
              <a:latin typeface="Calibri" panose="020F0502020204030204" pitchFamily="34" charset="0"/>
            </a:endParaRPr>
          </a:p>
          <a:p>
            <a:pPr algn="just"/>
            <a:r>
              <a:rPr lang="es-ES" sz="1800" b="0" i="0" u="none" strike="noStrike" baseline="0" dirty="0">
                <a:solidFill>
                  <a:srgbClr val="000000"/>
                </a:solidFill>
                <a:latin typeface="Calibri" panose="020F0502020204030204" pitchFamily="34" charset="0"/>
              </a:rPr>
              <a:t>Las actividades de cierre se realizan con la finalidad de lograr una integración del conjunto de tareas realizadas, permiten realizar una síntesis del proceso y del aprendizaje desarrollado.</a:t>
            </a:r>
          </a:p>
          <a:p>
            <a:pPr algn="just"/>
            <a:r>
              <a:rPr lang="es-ES" sz="1800" b="0" i="0" u="none" strike="noStrike" baseline="0" dirty="0">
                <a:solidFill>
                  <a:srgbClr val="000000"/>
                </a:solidFill>
                <a:latin typeface="Calibri" panose="020F0502020204030204" pitchFamily="34" charset="0"/>
              </a:rPr>
              <a:t> A través de ellas se busca que el estudiante logre reelaborar la estructura conceptual que tenía al principio de la secuencia, reorganizando su estructura de pensamiento a partir de las interacciones que ha generado con las nuevas interrogantes y la información a la que tuvo acceso.</a:t>
            </a:r>
          </a:p>
          <a:p>
            <a:pPr algn="just"/>
            <a:r>
              <a:rPr lang="es-ES" sz="1800" b="0" i="0" u="none" strike="noStrike" baseline="0" dirty="0">
                <a:solidFill>
                  <a:srgbClr val="000000"/>
                </a:solidFill>
                <a:latin typeface="Calibri" panose="020F0502020204030204" pitchFamily="34" charset="0"/>
              </a:rPr>
              <a:t>Estas actividades de síntesis pueden consistir en reconstruir información a partir de determinadas preguntas, realizar ejercicios que impliquen emplear información en la resolución de situaciones específicas (entre más inéditas y desafiantes mejor). Pueden ser realizadas en forma individual o en pequeños grupos, pues lo importante es que los alumnos cuenten con un espacio de acción intelectual y de comunicación y diálogo entre sus pares. </a:t>
            </a:r>
          </a:p>
          <a:p>
            <a:pPr algn="just"/>
            <a:r>
              <a:rPr lang="es-ES" sz="1800" b="0" i="0" u="none" strike="noStrike" baseline="0" dirty="0">
                <a:solidFill>
                  <a:srgbClr val="000000"/>
                </a:solidFill>
                <a:latin typeface="Calibri" panose="020F0502020204030204" pitchFamily="34" charset="0"/>
              </a:rPr>
              <a:t>Como en los otros casos no necesariamente todas las actividades de cierre se deben realizar en el salón de clases, en ocasiones esto puede formar parte de las acciones que se demandan de manera previa a la clase e incluso pueden ser objeto de actividades posteriores a la misma, cuando se puedan materializar en representaciones, exposiciones o diversas formas de intercambio entre los estudiantes. </a:t>
            </a:r>
          </a:p>
        </p:txBody>
      </p:sp>
      <p:sp>
        <p:nvSpPr>
          <p:cNvPr id="3" name="Título 2">
            <a:extLst>
              <a:ext uri="{FF2B5EF4-FFF2-40B4-BE49-F238E27FC236}">
                <a16:creationId xmlns:a16="http://schemas.microsoft.com/office/drawing/2014/main" id="{6BCE8DD3-AAFF-412D-BF6D-DB0A82410D13}"/>
              </a:ext>
            </a:extLst>
          </p:cNvPr>
          <p:cNvSpPr>
            <a:spLocks noGrp="1"/>
          </p:cNvSpPr>
          <p:nvPr>
            <p:ph type="title"/>
          </p:nvPr>
        </p:nvSpPr>
        <p:spPr/>
        <p:txBody>
          <a:bodyPr/>
          <a:lstStyle/>
          <a:p>
            <a:endParaRPr lang="es-EC" dirty="0"/>
          </a:p>
        </p:txBody>
      </p:sp>
      <p:sp>
        <p:nvSpPr>
          <p:cNvPr id="4" name="Marcador de contenido 3">
            <a:extLst>
              <a:ext uri="{FF2B5EF4-FFF2-40B4-BE49-F238E27FC236}">
                <a16:creationId xmlns:a16="http://schemas.microsoft.com/office/drawing/2014/main" id="{AA749C70-4A0E-4DC7-B888-D7FB2A5ED189}"/>
              </a:ext>
            </a:extLst>
          </p:cNvPr>
          <p:cNvSpPr>
            <a:spLocks noGrp="1"/>
          </p:cNvSpPr>
          <p:nvPr>
            <p:ph sz="half" idx="2"/>
          </p:nvPr>
        </p:nvSpPr>
        <p:spPr>
          <a:xfrm>
            <a:off x="6463156" y="1952241"/>
            <a:ext cx="5400000" cy="4679378"/>
          </a:xfrm>
        </p:spPr>
        <p:txBody>
          <a:bodyPr>
            <a:normAutofit fontScale="40000" lnSpcReduction="20000"/>
          </a:bodyPr>
          <a:lstStyle/>
          <a:p>
            <a:pPr algn="just"/>
            <a:r>
              <a:rPr lang="es-ES" sz="4000" b="0" i="0" u="none" strike="noStrike" baseline="0" dirty="0">
                <a:solidFill>
                  <a:srgbClr val="000000"/>
                </a:solidFill>
                <a:latin typeface="Calibri" panose="020F0502020204030204" pitchFamily="34" charset="0"/>
              </a:rPr>
              <a:t>De alguna forma, las actividades de cierre, posibilitan una perspectiva de evaluación para el docente y el estudiante, tanto en el sentido formativo, como sumativo. De esta manera las actividades propuestas pueden generar múltiple información tanto sobre el proceso de aprender de los alumnos, como para la obtención de evidencias de aprendizaje. De manera simultánea entonces se puede analizar lo que se viene logrando, así como las deficiencias y dificultades que se encuentran en los alumnos y en el grupo en general. Ello permite valorar el grado en que los estudiantes pueden avanzar en el curso, así como de las dificultades que enfrenta su proceso de aprendizaje (habilidades y conocimientos previos), como del compromiso que asumen con su responsabilidad de aprender</a:t>
            </a:r>
          </a:p>
          <a:p>
            <a:pPr algn="just"/>
            <a:r>
              <a:rPr lang="es-ES" sz="4000" b="0" i="0" u="none" strike="noStrike" baseline="0" dirty="0">
                <a:solidFill>
                  <a:srgbClr val="000000"/>
                </a:solidFill>
                <a:latin typeface="Calibri" panose="020F0502020204030204" pitchFamily="34" charset="0"/>
              </a:rPr>
              <a:t>El docente se puede apoyar en las diversas aplicaciones que conoce para realizar esta acción. Incluso puede demandar que sean los estudiantes los que propongan alguna actividad para socializar las evidencias que han obtenido en su trabajo. </a:t>
            </a:r>
            <a:endParaRPr lang="es-EC" dirty="0"/>
          </a:p>
          <a:p>
            <a:endParaRPr lang="es-ES" dirty="0"/>
          </a:p>
          <a:p>
            <a:r>
              <a:rPr lang="es-ES" dirty="0">
                <a:solidFill>
                  <a:schemeClr val="tx1"/>
                </a:solidFill>
              </a:rPr>
              <a:t>ANEXO PG 12</a:t>
            </a:r>
            <a:endParaRPr lang="es-EC" dirty="0">
              <a:solidFill>
                <a:schemeClr val="tx1"/>
              </a:solidFill>
            </a:endParaRPr>
          </a:p>
        </p:txBody>
      </p:sp>
    </p:spTree>
    <p:extLst>
      <p:ext uri="{BB962C8B-B14F-4D97-AF65-F5344CB8AC3E}">
        <p14:creationId xmlns:p14="http://schemas.microsoft.com/office/powerpoint/2010/main" val="87478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D0CE54B-B3C7-46CA-93E7-A8A3ED0826EA}"/>
              </a:ext>
            </a:extLst>
          </p:cNvPr>
          <p:cNvSpPr>
            <a:spLocks noGrp="1"/>
          </p:cNvSpPr>
          <p:nvPr>
            <p:ph sz="quarter" idx="10"/>
          </p:nvPr>
        </p:nvSpPr>
        <p:spPr>
          <a:xfrm>
            <a:off x="347137" y="1955103"/>
            <a:ext cx="5400000" cy="4694272"/>
          </a:xfrm>
        </p:spPr>
        <p:txBody>
          <a:bodyPr>
            <a:normAutofit fontScale="77500" lnSpcReduction="20000"/>
          </a:bodyPr>
          <a:lstStyle/>
          <a:p>
            <a:pPr algn="just"/>
            <a:r>
              <a:rPr lang="es-ES" sz="1800" b="0" i="0" u="none" strike="noStrike" baseline="0" dirty="0">
                <a:solidFill>
                  <a:srgbClr val="000000"/>
                </a:solidFill>
                <a:latin typeface="Calibri" panose="020F0502020204030204" pitchFamily="34" charset="0"/>
              </a:rPr>
              <a:t>En realidad el papel de la evaluación y la forma de materializarla en evidencias, lo hemos desarrollado en lo que denominamos línea de secuencias de aprendizaje. </a:t>
            </a:r>
          </a:p>
          <a:p>
            <a:pPr algn="just"/>
            <a:r>
              <a:rPr lang="es-ES" sz="1800" b="0" i="0" u="none" strike="noStrike" baseline="0" dirty="0">
                <a:solidFill>
                  <a:srgbClr val="000000"/>
                </a:solidFill>
                <a:latin typeface="Calibri" panose="020F0502020204030204" pitchFamily="34" charset="0"/>
              </a:rPr>
              <a:t>Se puede concebir desde que se precisa la finalidad, propósito y objetivo de la secuencia, incluso desde que se piensa el curso en general o la unidad temática correspondiente. </a:t>
            </a:r>
          </a:p>
          <a:p>
            <a:pPr algn="just"/>
            <a:r>
              <a:rPr lang="es-ES" sz="1800" b="0" i="0" u="none" strike="noStrike" baseline="0" dirty="0">
                <a:solidFill>
                  <a:srgbClr val="000000"/>
                </a:solidFill>
                <a:latin typeface="Calibri" panose="020F0502020204030204" pitchFamily="34" charset="0"/>
              </a:rPr>
              <a:t>Es necesario vincular, las dos líneas de trabajo de manera articulada: la de construcción de secuencias, con la de construcción de evidencias de evaluación, éstas últimas cumpliendo una función de evaluación formativa con la evaluación sumativa. </a:t>
            </a:r>
          </a:p>
          <a:p>
            <a:pPr algn="just"/>
            <a:r>
              <a:rPr lang="es-ES" sz="1800" b="0" i="0" u="none" strike="noStrike" baseline="0" dirty="0">
                <a:solidFill>
                  <a:srgbClr val="000000"/>
                </a:solidFill>
                <a:latin typeface="Calibri" panose="020F0502020204030204" pitchFamily="34" charset="0"/>
              </a:rPr>
              <a:t>Partir de un problema, caso o proyecto es un elemento que ayuda a concebir cuáles son las evidencias de evaluación que se pueden registrar en cada secuencia de aprendizaje. En este caso es necesario determinar la relación que pueden tener las etapas o avances en relación con esa determinación, con los contenidos de las unidades del curso. Su temporalidad puede ser mensual, bimestral o la que defina el profesor. Lo importante es considerar que si el aprendizaje requiere vincular nueva información con conocimientos previos y, si a partir de la idea de trabajar con elementos de la realidad, construidos como situaciones problema, casos o proyectos, las acciones de evaluación también deben reflejar esta articulación entre información y situaciones reales. </a:t>
            </a:r>
          </a:p>
          <a:p>
            <a:pPr algn="just"/>
            <a:r>
              <a:rPr lang="es-ES" sz="1800" b="0" i="0" u="none" strike="noStrike" baseline="0" dirty="0">
                <a:solidFill>
                  <a:srgbClr val="000000"/>
                </a:solidFill>
                <a:latin typeface="Calibri" panose="020F0502020204030204" pitchFamily="34" charset="0"/>
              </a:rPr>
              <a:t>En caso de no ser posible es conveniente de que el profesor al establecer las finalidades, propósitos u objetivos de una sección de su curso (unidad o bimestre) según considere más adecuado trabajar, tenga claridad de lo que espera que sus estudiantes puedan realizar. </a:t>
            </a:r>
            <a:endParaRPr lang="es-EC" dirty="0"/>
          </a:p>
        </p:txBody>
      </p:sp>
      <p:sp>
        <p:nvSpPr>
          <p:cNvPr id="3" name="Título 2">
            <a:extLst>
              <a:ext uri="{FF2B5EF4-FFF2-40B4-BE49-F238E27FC236}">
                <a16:creationId xmlns:a16="http://schemas.microsoft.com/office/drawing/2014/main" id="{66C20959-D274-4DF6-AD7F-A7A82C87B150}"/>
              </a:ext>
            </a:extLst>
          </p:cNvPr>
          <p:cNvSpPr>
            <a:spLocks noGrp="1"/>
          </p:cNvSpPr>
          <p:nvPr>
            <p:ph type="title"/>
          </p:nvPr>
        </p:nvSpPr>
        <p:spPr/>
        <p:txBody>
          <a:bodyPr/>
          <a:lstStyle/>
          <a:p>
            <a:r>
              <a:rPr lang="es-ES" dirty="0"/>
              <a:t>LINEA DE EVALUACIÓN </a:t>
            </a:r>
            <a:endParaRPr lang="es-EC" dirty="0"/>
          </a:p>
        </p:txBody>
      </p:sp>
      <p:sp>
        <p:nvSpPr>
          <p:cNvPr id="4" name="Marcador de contenido 3">
            <a:extLst>
              <a:ext uri="{FF2B5EF4-FFF2-40B4-BE49-F238E27FC236}">
                <a16:creationId xmlns:a16="http://schemas.microsoft.com/office/drawing/2014/main" id="{2620F927-2BDE-42F5-9B91-1BEC795818A6}"/>
              </a:ext>
            </a:extLst>
          </p:cNvPr>
          <p:cNvSpPr>
            <a:spLocks noGrp="1"/>
          </p:cNvSpPr>
          <p:nvPr>
            <p:ph sz="half" idx="2"/>
          </p:nvPr>
        </p:nvSpPr>
        <p:spPr/>
        <p:txBody>
          <a:bodyPr>
            <a:normAutofit fontScale="92500" lnSpcReduction="20000"/>
          </a:bodyPr>
          <a:lstStyle/>
          <a:p>
            <a:pPr algn="just"/>
            <a:r>
              <a:rPr lang="es-ES" sz="1800" b="0" i="0" u="none" strike="noStrike" baseline="0" dirty="0">
                <a:solidFill>
                  <a:srgbClr val="000000"/>
                </a:solidFill>
                <a:latin typeface="Calibri" panose="020F0502020204030204" pitchFamily="34" charset="0"/>
              </a:rPr>
              <a:t>En todos los casos, la evaluación final (la sumativa) es el resultado de la integración de múltiples evidencias: resolución del problema o caso; presentación de avances parciales; presentación de determinado tipo de ensayos o ejercicios vinculados con situaciones concretas; e incluso exámenes (siempre y cuando estos demanden la realización de una tarea compleja que no se límite a la mera repetición de una información). </a:t>
            </a:r>
          </a:p>
          <a:p>
            <a:pPr algn="just"/>
            <a:r>
              <a:rPr lang="es-ES" sz="1800" b="0" i="0" u="none" strike="noStrike" baseline="0" dirty="0">
                <a:solidFill>
                  <a:srgbClr val="000000"/>
                </a:solidFill>
                <a:latin typeface="Calibri" panose="020F0502020204030204" pitchFamily="34" charset="0"/>
              </a:rPr>
              <a:t>Lo importante en la estructura de la evaluación es que se realice estrechamente vinculada a los propósitos del curso y se encuentre anclada en las secuencias didácticas. Toda evidencia de evaluación cumple con una función didáctica, ya que en primer término sirve para retroalimentar el proceso de aprendizaje que realiza el estudiante, mientras que para el docente se constituye en una posibilidad de interrogarse sobre lo que está funcionando en el desarrollo del curso, de una secuencia, o de una actividad. Analizar las razones por las cuales los estudiantes muestran determinados desempeños para reorientar el curso de las acciones que realiza en el curso, por ello cumple con una función formativa. </a:t>
            </a:r>
            <a:endParaRPr lang="es-EC" dirty="0"/>
          </a:p>
        </p:txBody>
      </p:sp>
    </p:spTree>
    <p:extLst>
      <p:ext uri="{BB962C8B-B14F-4D97-AF65-F5344CB8AC3E}">
        <p14:creationId xmlns:p14="http://schemas.microsoft.com/office/powerpoint/2010/main" val="78074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DED270B-F983-4949-B6C9-3E9918273B44}"/>
              </a:ext>
            </a:extLst>
          </p:cNvPr>
          <p:cNvSpPr>
            <a:spLocks noGrp="1"/>
          </p:cNvSpPr>
          <p:nvPr>
            <p:ph idx="1"/>
          </p:nvPr>
        </p:nvSpPr>
        <p:spPr>
          <a:xfrm>
            <a:off x="213062" y="124286"/>
            <a:ext cx="9294921" cy="6733714"/>
          </a:xfrm>
        </p:spPr>
        <p:txBody>
          <a:bodyPr>
            <a:normAutofit fontScale="85000" lnSpcReduction="10000"/>
          </a:bodyPr>
          <a:lstStyle/>
          <a:p>
            <a:pPr algn="just">
              <a:lnSpc>
                <a:spcPct val="150000"/>
              </a:lnSpc>
            </a:pPr>
            <a:r>
              <a:rPr lang="es-ES" sz="1800" b="0" i="0" u="none" strike="noStrike" baseline="0" dirty="0">
                <a:solidFill>
                  <a:srgbClr val="000000"/>
                </a:solidFill>
                <a:latin typeface="Calibri" panose="020F0502020204030204" pitchFamily="34" charset="0"/>
              </a:rPr>
              <a:t>Es importante que desde el principio del curso el docente exprese con claridad los elementos que retomará para integrar la calificación: Tareas que se soliciten (como hemos visto estas evidencias pueden obtenerse de las actividades de desarrollo y actividades de cierre de una secuencia); reportes de laboratorio; trabajos individuales y/o en pequeños grupos (siempre y cuando se especifique la responsabilidad de cada uno de los integrantes del grupo), e incluso exámenes. </a:t>
            </a:r>
          </a:p>
          <a:p>
            <a:pPr algn="just">
              <a:lnSpc>
                <a:spcPct val="150000"/>
              </a:lnSpc>
            </a:pPr>
            <a:r>
              <a:rPr lang="es-ES" sz="1800" b="0" i="0" u="none" strike="noStrike" baseline="0" dirty="0">
                <a:solidFill>
                  <a:srgbClr val="000000"/>
                </a:solidFill>
                <a:latin typeface="Calibri" panose="020F0502020204030204" pitchFamily="34" charset="0"/>
              </a:rPr>
              <a:t>Un elemento que puede ayudar en esta actividad es concebir desde el principio del curso la elaboración de un portafolio electrónico de evidencias, para ello pueden los profesores utilizar la plataforma Moodle. En este caso desde el principio del curso es necesario establecer las secciones que contendrá el portafolio y las formas de integración del mismo. </a:t>
            </a:r>
          </a:p>
          <a:p>
            <a:pPr algn="just">
              <a:lnSpc>
                <a:spcPct val="150000"/>
              </a:lnSpc>
            </a:pPr>
            <a:r>
              <a:rPr lang="es-ES" sz="1800" b="0" i="0" u="none" strike="noStrike" baseline="0" dirty="0">
                <a:solidFill>
                  <a:srgbClr val="000000"/>
                </a:solidFill>
                <a:latin typeface="Calibri" panose="020F0502020204030204" pitchFamily="34" charset="0"/>
              </a:rPr>
              <a:t>Los docentes no necesariamente tienen que renunciar a realizar exámenes, estos pueden ser instrumentos de gran utilidad por su función didáctica, pero precisamente esta función es la que hay que reivindicar en la educación. </a:t>
            </a:r>
          </a:p>
          <a:p>
            <a:pPr algn="just">
              <a:lnSpc>
                <a:spcPct val="150000"/>
              </a:lnSpc>
            </a:pPr>
            <a:r>
              <a:rPr lang="es-ES" sz="1800" b="0" i="0" u="none" strike="noStrike" baseline="0" dirty="0">
                <a:solidFill>
                  <a:srgbClr val="000000"/>
                </a:solidFill>
                <a:latin typeface="Calibri" panose="020F0502020204030204" pitchFamily="34" charset="0"/>
              </a:rPr>
              <a:t>Un examen puede ser diseñado en la plataforma Moodle, lo que ciertamente demanda tiempo del docente para su elaboración, pero su calificación es realizada directamente por el sistema, el alumno puede de manera inmediata conocer su resultado. Aquí existe una primera función didáctica de retroalimentación. A partir del examen se pueden realizar otro tipo de actividades de carácter didáctico, como por ejemplo abrir una discusión con los alumnos en pequeños grupos sobre las preguntas y respuestas que se obtuvieron, de suerte que puedan razonar, argumentar, discutir y con ello avanzar en su proceso de aprendizaje. </a:t>
            </a:r>
            <a:endParaRPr lang="en-US" dirty="0"/>
          </a:p>
        </p:txBody>
      </p:sp>
    </p:spTree>
    <p:extLst>
      <p:ext uri="{BB962C8B-B14F-4D97-AF65-F5344CB8AC3E}">
        <p14:creationId xmlns:p14="http://schemas.microsoft.com/office/powerpoint/2010/main" val="427587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61409B25-13BF-4F93-BA67-B4A5A8CF9C37}"/>
              </a:ext>
            </a:extLst>
          </p:cNvPr>
          <p:cNvSpPr>
            <a:spLocks noGrp="1"/>
          </p:cNvSpPr>
          <p:nvPr>
            <p:ph sz="quarter" idx="10"/>
          </p:nvPr>
        </p:nvSpPr>
        <p:spPr>
          <a:xfrm>
            <a:off x="347137" y="1955103"/>
            <a:ext cx="5400000" cy="4694272"/>
          </a:xfrm>
        </p:spPr>
        <p:txBody>
          <a:bodyPr>
            <a:normAutofit/>
          </a:bodyPr>
          <a:lstStyle/>
          <a:p>
            <a:pPr algn="just"/>
            <a:r>
              <a:rPr lang="es-ES" sz="1800" b="0" i="0" u="none" strike="noStrike" baseline="0">
                <a:solidFill>
                  <a:srgbClr val="000000"/>
                </a:solidFill>
                <a:latin typeface="Calibri" panose="020F0502020204030204" pitchFamily="34" charset="0"/>
              </a:rPr>
              <a:t>Tiene la función de orientar el acceso a la información, puede organizarse en: Bibliografía, Hemerografía y Cibergrafía. </a:t>
            </a:r>
          </a:p>
          <a:p>
            <a:pPr algn="just"/>
            <a:r>
              <a:rPr lang="es-ES" sz="1800" b="0" i="0" u="none" strike="noStrike" baseline="0">
                <a:solidFill>
                  <a:srgbClr val="000000"/>
                </a:solidFill>
                <a:latin typeface="Calibri" panose="020F0502020204030204" pitchFamily="34" charset="0"/>
              </a:rPr>
              <a:t>Se trata de aquella información básica que ayude al estudiante en las tareas directas que se realizan en la secuencia. Es factible incluir algún elemento adicional para aquellos estudiantes que están en condiciones o deseo de ampliar la información.</a:t>
            </a:r>
          </a:p>
          <a:p>
            <a:pPr algn="just"/>
            <a:r>
              <a:rPr lang="es-ES" sz="1800" b="0" i="0" u="none" strike="noStrike" baseline="0">
                <a:solidFill>
                  <a:srgbClr val="000000"/>
                </a:solidFill>
                <a:latin typeface="Calibri" panose="020F0502020204030204" pitchFamily="34" charset="0"/>
              </a:rPr>
              <a:t>Los grandes retos de la construcción de las secuencias es cómo articular la línea específica del establecimiento de la secuencia con la línea de obtención de evidencias de evaluación, así como encontrar mecanismos para vincular información, experiencias previas de los alumnos y problemas de la realidad. </a:t>
            </a:r>
            <a:endParaRPr lang="en-US" dirty="0"/>
          </a:p>
        </p:txBody>
      </p:sp>
      <p:sp>
        <p:nvSpPr>
          <p:cNvPr id="10" name="Title 2">
            <a:extLst>
              <a:ext uri="{FF2B5EF4-FFF2-40B4-BE49-F238E27FC236}">
                <a16:creationId xmlns:a16="http://schemas.microsoft.com/office/drawing/2014/main" id="{F87BF80D-1C9A-4B4D-ACA0-4C3ABF09A142}"/>
              </a:ext>
            </a:extLst>
          </p:cNvPr>
          <p:cNvSpPr>
            <a:spLocks noGrp="1"/>
          </p:cNvSpPr>
          <p:nvPr>
            <p:ph type="title"/>
          </p:nvPr>
        </p:nvSpPr>
        <p:spPr>
          <a:xfrm>
            <a:off x="2273299" y="2"/>
            <a:ext cx="7632000" cy="1786948"/>
          </a:xfrm>
        </p:spPr>
        <p:txBody>
          <a:bodyPr/>
          <a:lstStyle/>
          <a:p>
            <a:r>
              <a:rPr lang="en-US" dirty="0"/>
              <a:t>BIBLIOGRAFÍA DE LA SECUENCIA</a:t>
            </a:r>
          </a:p>
        </p:txBody>
      </p:sp>
      <p:pic>
        <p:nvPicPr>
          <p:cNvPr id="2" name="Marcador de contenido 1">
            <a:extLst>
              <a:ext uri="{FF2B5EF4-FFF2-40B4-BE49-F238E27FC236}">
                <a16:creationId xmlns:a16="http://schemas.microsoft.com/office/drawing/2014/main" id="{303E5A82-CE70-4720-899A-CF6D27D0E99F}"/>
              </a:ext>
            </a:extLst>
          </p:cNvPr>
          <p:cNvPicPr>
            <a:picLocks noGrp="1" noChangeAspect="1"/>
          </p:cNvPicPr>
          <p:nvPr>
            <p:ph sz="half" idx="2"/>
          </p:nvPr>
        </p:nvPicPr>
        <p:blipFill>
          <a:blip r:embed="rId2"/>
          <a:stretch>
            <a:fillRect/>
          </a:stretch>
        </p:blipFill>
        <p:spPr>
          <a:xfrm>
            <a:off x="6781847" y="2570494"/>
            <a:ext cx="4986503" cy="3096881"/>
          </a:xfrm>
          <a:prstGeom prst="rect">
            <a:avLst/>
          </a:prstGeom>
        </p:spPr>
      </p:pic>
    </p:spTree>
    <p:extLst>
      <p:ext uri="{BB962C8B-B14F-4D97-AF65-F5344CB8AC3E}">
        <p14:creationId xmlns:p14="http://schemas.microsoft.com/office/powerpoint/2010/main" val="134684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QUÉ ES?</a:t>
            </a:r>
          </a:p>
        </p:txBody>
      </p:sp>
      <p:sp>
        <p:nvSpPr>
          <p:cNvPr id="3" name="Content Placeholder 2"/>
          <p:cNvSpPr>
            <a:spLocks noGrp="1"/>
          </p:cNvSpPr>
          <p:nvPr>
            <p:ph idx="1"/>
          </p:nvPr>
        </p:nvSpPr>
        <p:spPr/>
        <p:txBody>
          <a:bodyPr/>
          <a:lstStyle/>
          <a:p>
            <a:pPr algn="just"/>
            <a:r>
              <a:rPr lang="es-ES" sz="1800" b="0" i="0" u="none" strike="noStrike" baseline="0" dirty="0">
                <a:solidFill>
                  <a:srgbClr val="000000"/>
                </a:solidFill>
                <a:latin typeface="Brandon Grotesque Light"/>
              </a:rPr>
              <a:t>Díaz Barriga, sociólogo y especialista en didáctica, señala que la elaboración de una secuencia didáctica es una tarea importante para organizar situaciones de aprendizaje que se desarrollarán en el trabajo de los estudiantes . </a:t>
            </a:r>
          </a:p>
          <a:p>
            <a:pPr algn="just"/>
            <a:r>
              <a:rPr lang="es-ES" sz="1800" b="0" i="0" u="none" strike="noStrike" baseline="0" dirty="0">
                <a:solidFill>
                  <a:srgbClr val="000000"/>
                </a:solidFill>
                <a:latin typeface="Brandon Grotesque Light"/>
              </a:rPr>
              <a:t>Refieren al orden particular que se otorga a los distintos componentes que integran un ciclo de enseñanza y aprendizaje en </a:t>
            </a:r>
            <a:r>
              <a:rPr lang="es-ES" sz="1800" b="0" i="0" u="none" strike="noStrike" baseline="0" dirty="0" err="1">
                <a:solidFill>
                  <a:srgbClr val="000000"/>
                </a:solidFill>
                <a:latin typeface="Brandon Grotesque Light"/>
              </a:rPr>
              <a:t>pos</a:t>
            </a:r>
            <a:r>
              <a:rPr lang="es-ES" sz="1800" b="0" i="0" u="none" strike="noStrike" baseline="0" dirty="0">
                <a:solidFill>
                  <a:srgbClr val="000000"/>
                </a:solidFill>
                <a:latin typeface="Brandon Grotesque Light"/>
              </a:rPr>
              <a:t> de lograr los objetivos previamente establecidos. Una secuencia didáctica puede ser pensada como un conjunto o secuencia de clases. </a:t>
            </a:r>
          </a:p>
          <a:p>
            <a:pPr algn="just"/>
            <a:r>
              <a:rPr lang="es-ES" sz="1800" b="0" i="0" u="none" strike="noStrike" baseline="0" dirty="0">
                <a:solidFill>
                  <a:srgbClr val="000000"/>
                </a:solidFill>
                <a:latin typeface="Brandon Grotesque Light"/>
              </a:rPr>
              <a:t>En este sentido, se vuelve relevante el rol del docente en la planificación de las actividades organizadas bajo una lógica secuenciada centrada en el aprendizaje de los estudiantes.</a:t>
            </a:r>
          </a:p>
          <a:p>
            <a:pPr algn="just"/>
            <a:r>
              <a:rPr lang="es-ES" sz="1800" b="0" i="0" u="none" strike="noStrike" baseline="0" dirty="0">
                <a:solidFill>
                  <a:srgbClr val="000000"/>
                </a:solidFill>
                <a:latin typeface="Brandon Grotesque Light"/>
              </a:rPr>
              <a:t>Desde la literatura, Daniel </a:t>
            </a:r>
            <a:r>
              <a:rPr lang="es-ES" sz="1800" b="0" i="0" u="none" strike="noStrike" baseline="0" dirty="0" err="1">
                <a:solidFill>
                  <a:srgbClr val="000000"/>
                </a:solidFill>
                <a:latin typeface="Brandon Grotesque Light"/>
              </a:rPr>
              <a:t>Pennac</a:t>
            </a:r>
            <a:r>
              <a:rPr lang="es-ES" sz="1800" b="0" i="0" u="none" strike="noStrike" baseline="0" dirty="0">
                <a:solidFill>
                  <a:srgbClr val="000000"/>
                </a:solidFill>
                <a:latin typeface="Brandon Grotesque Light"/>
              </a:rPr>
              <a:t>, profesor y escritor francés, reflexiona sobre qué es una buena clase mediante una analogía. La define no como “un seguimiento marcando el paso [sino como] una orquesta que trabaja en la misma sinfonía”.</a:t>
            </a:r>
            <a:endParaRPr lang="en-US" dirty="0"/>
          </a:p>
        </p:txBody>
      </p:sp>
    </p:spTree>
    <p:extLst>
      <p:ext uri="{BB962C8B-B14F-4D97-AF65-F5344CB8AC3E}">
        <p14:creationId xmlns:p14="http://schemas.microsoft.com/office/powerpoint/2010/main" val="121817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3425B71-A292-42BE-9A23-1C66BEDBF182}"/>
              </a:ext>
            </a:extLst>
          </p:cNvPr>
          <p:cNvSpPr>
            <a:spLocks noGrp="1"/>
          </p:cNvSpPr>
          <p:nvPr>
            <p:ph type="title"/>
          </p:nvPr>
        </p:nvSpPr>
        <p:spPr/>
        <p:txBody>
          <a:bodyPr/>
          <a:lstStyle/>
          <a:p>
            <a:r>
              <a:rPr lang="es-EC" dirty="0"/>
              <a:t>TALLER </a:t>
            </a:r>
          </a:p>
        </p:txBody>
      </p:sp>
      <p:sp>
        <p:nvSpPr>
          <p:cNvPr id="6" name="Marcador de contenido 5">
            <a:extLst>
              <a:ext uri="{FF2B5EF4-FFF2-40B4-BE49-F238E27FC236}">
                <a16:creationId xmlns:a16="http://schemas.microsoft.com/office/drawing/2014/main" id="{39A5F457-FEBD-48D8-8248-BA0FE9F0C802}"/>
              </a:ext>
            </a:extLst>
          </p:cNvPr>
          <p:cNvSpPr>
            <a:spLocks noGrp="1"/>
          </p:cNvSpPr>
          <p:nvPr>
            <p:ph idx="1"/>
          </p:nvPr>
        </p:nvSpPr>
        <p:spPr/>
        <p:txBody>
          <a:bodyPr/>
          <a:lstStyle/>
          <a:p>
            <a:r>
              <a:rPr lang="es-EC" dirty="0"/>
              <a:t>Formación de grupos</a:t>
            </a:r>
          </a:p>
          <a:p>
            <a:r>
              <a:rPr lang="es-EC" dirty="0"/>
              <a:t>Asignación de nivel</a:t>
            </a:r>
          </a:p>
          <a:p>
            <a:r>
              <a:rPr lang="es-EC" dirty="0"/>
              <a:t>Elección de tema</a:t>
            </a:r>
          </a:p>
          <a:p>
            <a:r>
              <a:rPr lang="es-EC" dirty="0"/>
              <a:t>Elaboración de la Secuencia didáctica</a:t>
            </a:r>
          </a:p>
          <a:p>
            <a:r>
              <a:rPr lang="es-EC" dirty="0"/>
              <a:t>	Seleccionar y crear recursos a </a:t>
            </a:r>
            <a:r>
              <a:rPr lang="es-EC" dirty="0" err="1"/>
              <a:t>utiñizar</a:t>
            </a:r>
            <a:endParaRPr lang="es-EC" dirty="0"/>
          </a:p>
        </p:txBody>
      </p:sp>
    </p:spTree>
    <p:extLst>
      <p:ext uri="{BB962C8B-B14F-4D97-AF65-F5344CB8AC3E}">
        <p14:creationId xmlns:p14="http://schemas.microsoft.com/office/powerpoint/2010/main" val="399701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F6F3C-7D81-4E6F-A6DF-A4D6C8C45AA3}"/>
              </a:ext>
            </a:extLst>
          </p:cNvPr>
          <p:cNvSpPr>
            <a:spLocks noGrp="1"/>
          </p:cNvSpPr>
          <p:nvPr>
            <p:ph type="title"/>
          </p:nvPr>
        </p:nvSpPr>
        <p:spPr/>
        <p:txBody>
          <a:bodyPr/>
          <a:lstStyle/>
          <a:p>
            <a:r>
              <a:rPr lang="es-ES" dirty="0"/>
              <a:t>Importancia</a:t>
            </a:r>
            <a:endParaRPr lang="es-EC" dirty="0"/>
          </a:p>
        </p:txBody>
      </p:sp>
      <p:sp>
        <p:nvSpPr>
          <p:cNvPr id="3" name="Marcador de contenido 2">
            <a:extLst>
              <a:ext uri="{FF2B5EF4-FFF2-40B4-BE49-F238E27FC236}">
                <a16:creationId xmlns:a16="http://schemas.microsoft.com/office/drawing/2014/main" id="{31B39567-6262-4B8D-B626-0A390A2EDECC}"/>
              </a:ext>
            </a:extLst>
          </p:cNvPr>
          <p:cNvSpPr>
            <a:spLocks noGrp="1"/>
          </p:cNvSpPr>
          <p:nvPr>
            <p:ph idx="1"/>
          </p:nvPr>
        </p:nvSpPr>
        <p:spPr>
          <a:xfrm>
            <a:off x="399496" y="1575593"/>
            <a:ext cx="9046346" cy="5032375"/>
          </a:xfrm>
        </p:spPr>
        <p:txBody>
          <a:bodyPr>
            <a:normAutofit lnSpcReduction="10000"/>
          </a:bodyPr>
          <a:lstStyle/>
          <a:p>
            <a:pPr algn="l"/>
            <a:endParaRPr lang="es-EC" sz="1800" b="0" i="0" u="none" strike="noStrike" baseline="0" dirty="0">
              <a:solidFill>
                <a:srgbClr val="000000"/>
              </a:solidFill>
              <a:latin typeface="Calibri" panose="020F0502020204030204" pitchFamily="34" charset="0"/>
            </a:endParaRPr>
          </a:p>
          <a:p>
            <a:pPr algn="just">
              <a:lnSpc>
                <a:spcPct val="150000"/>
              </a:lnSpc>
            </a:pPr>
            <a:r>
              <a:rPr lang="es-ES" sz="1800" b="0" i="0" u="none" strike="noStrike" baseline="0" dirty="0">
                <a:solidFill>
                  <a:srgbClr val="000000"/>
                </a:solidFill>
                <a:latin typeface="Calibri" panose="020F0502020204030204" pitchFamily="34" charset="0"/>
              </a:rPr>
              <a:t>La elaboración de una secuencia didáctica es una tarea importante para organizar situaciones de aprendizaje que se desarrollarán en el trabajo de los estudiantes. </a:t>
            </a:r>
          </a:p>
          <a:p>
            <a:pPr algn="just">
              <a:lnSpc>
                <a:spcPct val="150000"/>
              </a:lnSpc>
            </a:pPr>
            <a:r>
              <a:rPr lang="es-ES" sz="1800" b="0" i="0" u="none" strike="noStrike" baseline="0" dirty="0">
                <a:solidFill>
                  <a:srgbClr val="000000"/>
                </a:solidFill>
                <a:latin typeface="Calibri" panose="020F0502020204030204" pitchFamily="34" charset="0"/>
              </a:rPr>
              <a:t>El debate didáctico contemporáneo enfatiza que la responsabilidad del docente para proponer a sus alumnos actividades secuenciadas que permitan establecer un clima de aprendizaje.</a:t>
            </a:r>
          </a:p>
          <a:p>
            <a:pPr algn="just">
              <a:lnSpc>
                <a:spcPct val="150000"/>
              </a:lnSpc>
            </a:pPr>
            <a:r>
              <a:rPr lang="es-ES" sz="1800" b="0" i="0" u="none" strike="noStrike" baseline="0" dirty="0">
                <a:solidFill>
                  <a:srgbClr val="000000"/>
                </a:solidFill>
                <a:latin typeface="Calibri" panose="020F0502020204030204" pitchFamily="34" charset="0"/>
              </a:rPr>
              <a:t>Las secuencias constituyen una organización de las actividades de aprendizaje que se realizarán con los alumnos y para los alumnos con la finalidad de crear situaciones que les permitan desarrollar un aprendizaje significativo. Por ello, es importante enfatizar que no puede reducirse a un formulario para llenar espacios en blanco, es un instrumento que demanda el conocimiento de la asignatura, la comprensión del programa de estudio y la experiencia y visión pedagógica del docente, así como sus posibilidades de concebir actividades “para” el aprendizaje de los alumnos.</a:t>
            </a:r>
          </a:p>
        </p:txBody>
      </p:sp>
    </p:spTree>
    <p:extLst>
      <p:ext uri="{BB962C8B-B14F-4D97-AF65-F5344CB8AC3E}">
        <p14:creationId xmlns:p14="http://schemas.microsoft.com/office/powerpoint/2010/main" val="281146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DF7B3-1B36-4E31-B2C9-F5BC48D098CB}"/>
              </a:ext>
            </a:extLst>
          </p:cNvPr>
          <p:cNvSpPr>
            <a:spLocks noGrp="1"/>
          </p:cNvSpPr>
          <p:nvPr>
            <p:ph type="title"/>
          </p:nvPr>
        </p:nvSpPr>
        <p:spPr/>
        <p:txBody>
          <a:bodyPr/>
          <a:lstStyle/>
          <a:p>
            <a:r>
              <a:rPr lang="es-ES" dirty="0"/>
              <a:t>ETAPAS / MOMENTOS</a:t>
            </a:r>
            <a:endParaRPr lang="es-EC" dirty="0"/>
          </a:p>
        </p:txBody>
      </p:sp>
      <p:sp>
        <p:nvSpPr>
          <p:cNvPr id="3" name="Marcador de contenido 2">
            <a:extLst>
              <a:ext uri="{FF2B5EF4-FFF2-40B4-BE49-F238E27FC236}">
                <a16:creationId xmlns:a16="http://schemas.microsoft.com/office/drawing/2014/main" id="{CE0EB907-0E6D-4A90-9F28-402824540318}"/>
              </a:ext>
            </a:extLst>
          </p:cNvPr>
          <p:cNvSpPr>
            <a:spLocks noGrp="1"/>
          </p:cNvSpPr>
          <p:nvPr>
            <p:ph idx="1"/>
          </p:nvPr>
        </p:nvSpPr>
        <p:spPr>
          <a:xfrm>
            <a:off x="461639" y="1825625"/>
            <a:ext cx="9454718" cy="4782344"/>
          </a:xfrm>
        </p:spPr>
        <p:txBody>
          <a:bodyPr>
            <a:normAutofit/>
          </a:bodyPr>
          <a:lstStyle/>
          <a:p>
            <a:r>
              <a:rPr lang="es-ES" sz="2000" b="0" i="0" u="none" strike="noStrike" baseline="0" dirty="0">
                <a:solidFill>
                  <a:srgbClr val="000000"/>
                </a:solidFill>
                <a:latin typeface="Brandon Grotesque Light"/>
              </a:rPr>
              <a:t>Presentan una estructura básica que se asemeja a la de una clase: </a:t>
            </a:r>
            <a:r>
              <a:rPr lang="es-ES" sz="2000" b="1" i="0" u="none" strike="noStrike" baseline="0" dirty="0">
                <a:solidFill>
                  <a:srgbClr val="000000"/>
                </a:solidFill>
                <a:latin typeface="Brandon Grotesque Light"/>
              </a:rPr>
              <a:t>introducción, desarrollo y cierre. </a:t>
            </a:r>
          </a:p>
          <a:p>
            <a:r>
              <a:rPr lang="es-ES" sz="2000" b="0" i="0" u="none" strike="noStrike" baseline="0" dirty="0">
                <a:solidFill>
                  <a:srgbClr val="000000"/>
                </a:solidFill>
                <a:latin typeface="Brandon Grotesque Light"/>
              </a:rPr>
              <a:t>Para organizar dicha estructura, es necesario pensar en la selección y secuencia de los contenidos, los objetivos de aprendizaje, las tareas y actividades con sus tiempos, y los modos de evaluar.</a:t>
            </a:r>
          </a:p>
          <a:p>
            <a:r>
              <a:rPr lang="es-ES" sz="2000" b="0" i="0" u="none" strike="noStrike" baseline="0" dirty="0">
                <a:solidFill>
                  <a:srgbClr val="000000"/>
                </a:solidFill>
                <a:latin typeface="Brandon Grotesque Light"/>
              </a:rPr>
              <a:t>De esta manera, las secuencias de clase establecen no solo un orden en los contenidos y tiempos de trabajo, sino también un orden lógico para estudiantes y docentes. </a:t>
            </a:r>
            <a:endParaRPr lang="es-EC" sz="2000" dirty="0"/>
          </a:p>
        </p:txBody>
      </p:sp>
      <p:pic>
        <p:nvPicPr>
          <p:cNvPr id="5" name="Imagen 4">
            <a:extLst>
              <a:ext uri="{FF2B5EF4-FFF2-40B4-BE49-F238E27FC236}">
                <a16:creationId xmlns:a16="http://schemas.microsoft.com/office/drawing/2014/main" id="{B937E6BD-98AB-406F-9AE7-8973546B8D27}"/>
              </a:ext>
            </a:extLst>
          </p:cNvPr>
          <p:cNvPicPr>
            <a:picLocks noChangeAspect="1"/>
          </p:cNvPicPr>
          <p:nvPr/>
        </p:nvPicPr>
        <p:blipFill rotWithShape="1">
          <a:blip r:embed="rId2"/>
          <a:srcRect l="24721" t="63210" r="47316" b="27901"/>
          <a:stretch/>
        </p:blipFill>
        <p:spPr>
          <a:xfrm>
            <a:off x="461639" y="4418981"/>
            <a:ext cx="8987161" cy="1722173"/>
          </a:xfrm>
          <a:prstGeom prst="rect">
            <a:avLst/>
          </a:prstGeom>
        </p:spPr>
      </p:pic>
    </p:spTree>
    <p:extLst>
      <p:ext uri="{BB962C8B-B14F-4D97-AF65-F5344CB8AC3E}">
        <p14:creationId xmlns:p14="http://schemas.microsoft.com/office/powerpoint/2010/main" val="338862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235BF00-7874-4F83-B9F5-15B0FF10D840}"/>
              </a:ext>
            </a:extLst>
          </p:cNvPr>
          <p:cNvGraphicFramePr>
            <a:graphicFrameLocks noGrp="1"/>
          </p:cNvGraphicFramePr>
          <p:nvPr>
            <p:ph idx="1"/>
            <p:extLst>
              <p:ext uri="{D42A27DB-BD31-4B8C-83A1-F6EECF244321}">
                <p14:modId xmlns:p14="http://schemas.microsoft.com/office/powerpoint/2010/main" val="2327346408"/>
              </p:ext>
            </p:extLst>
          </p:nvPr>
        </p:nvGraphicFramePr>
        <p:xfrm>
          <a:off x="131822" y="0"/>
          <a:ext cx="1145057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1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C36CF-80B9-4D02-A6AC-89AA9E8CECD3}"/>
              </a:ext>
            </a:extLst>
          </p:cNvPr>
          <p:cNvSpPr>
            <a:spLocks noGrp="1"/>
          </p:cNvSpPr>
          <p:nvPr>
            <p:ph type="title"/>
          </p:nvPr>
        </p:nvSpPr>
        <p:spPr>
          <a:xfrm>
            <a:off x="838199" y="46831"/>
            <a:ext cx="8445500" cy="1325563"/>
          </a:xfrm>
        </p:spPr>
        <p:txBody>
          <a:bodyPr/>
          <a:lstStyle/>
          <a:p>
            <a:r>
              <a:rPr lang="es-ES" dirty="0"/>
              <a:t>ELEMENTOS</a:t>
            </a:r>
            <a:endParaRPr lang="es-EC" dirty="0"/>
          </a:p>
        </p:txBody>
      </p:sp>
      <p:graphicFrame>
        <p:nvGraphicFramePr>
          <p:cNvPr id="4" name="Marcador de contenido 3">
            <a:extLst>
              <a:ext uri="{FF2B5EF4-FFF2-40B4-BE49-F238E27FC236}">
                <a16:creationId xmlns:a16="http://schemas.microsoft.com/office/drawing/2014/main" id="{37CBB1C8-99B2-4C4F-962E-526276CB9D80}"/>
              </a:ext>
            </a:extLst>
          </p:cNvPr>
          <p:cNvGraphicFramePr>
            <a:graphicFrameLocks noGrp="1"/>
          </p:cNvGraphicFramePr>
          <p:nvPr>
            <p:ph idx="1"/>
            <p:extLst>
              <p:ext uri="{D42A27DB-BD31-4B8C-83A1-F6EECF244321}">
                <p14:modId xmlns:p14="http://schemas.microsoft.com/office/powerpoint/2010/main" val="109184713"/>
              </p:ext>
            </p:extLst>
          </p:nvPr>
        </p:nvGraphicFramePr>
        <p:xfrm>
          <a:off x="318910" y="1095022"/>
          <a:ext cx="10620023" cy="576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12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9E00D91-F72F-4E85-B81B-A96C15C40CF0}"/>
              </a:ext>
            </a:extLst>
          </p:cNvPr>
          <p:cNvGraphicFramePr>
            <a:graphicFrameLocks noGrp="1"/>
          </p:cNvGraphicFramePr>
          <p:nvPr>
            <p:ph idx="1"/>
            <p:extLst>
              <p:ext uri="{D42A27DB-BD31-4B8C-83A1-F6EECF244321}">
                <p14:modId xmlns:p14="http://schemas.microsoft.com/office/powerpoint/2010/main" val="1361582310"/>
              </p:ext>
            </p:extLst>
          </p:nvPr>
        </p:nvGraphicFramePr>
        <p:xfrm>
          <a:off x="838200" y="406400"/>
          <a:ext cx="9784644" cy="611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74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DAD39A1-0F72-4461-863D-3B2C60B6B9C5}"/>
              </a:ext>
            </a:extLst>
          </p:cNvPr>
          <p:cNvGraphicFramePr>
            <a:graphicFrameLocks noGrp="1"/>
          </p:cNvGraphicFramePr>
          <p:nvPr>
            <p:ph idx="1"/>
            <p:extLst>
              <p:ext uri="{D42A27DB-BD31-4B8C-83A1-F6EECF244321}">
                <p14:modId xmlns:p14="http://schemas.microsoft.com/office/powerpoint/2010/main" val="434510821"/>
              </p:ext>
            </p:extLst>
          </p:nvPr>
        </p:nvGraphicFramePr>
        <p:xfrm>
          <a:off x="838200" y="440267"/>
          <a:ext cx="9671756" cy="5736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88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868AB-2EA3-4B19-90E8-D05198FE2864}"/>
              </a:ext>
            </a:extLst>
          </p:cNvPr>
          <p:cNvSpPr>
            <a:spLocks noGrp="1"/>
          </p:cNvSpPr>
          <p:nvPr>
            <p:ph type="title"/>
          </p:nvPr>
        </p:nvSpPr>
        <p:spPr>
          <a:xfrm>
            <a:off x="138288" y="-99924"/>
            <a:ext cx="8445500" cy="1325563"/>
          </a:xfrm>
        </p:spPr>
        <p:txBody>
          <a:bodyPr/>
          <a:lstStyle/>
          <a:p>
            <a:r>
              <a:rPr lang="es-ES" dirty="0"/>
              <a:t>PROPUESTAS DE ENSE</a:t>
            </a:r>
            <a:r>
              <a:rPr lang="es-EC" dirty="0"/>
              <a:t>ÑANZA</a:t>
            </a:r>
          </a:p>
        </p:txBody>
      </p:sp>
      <p:pic>
        <p:nvPicPr>
          <p:cNvPr id="5" name="Marcador de contenido 4">
            <a:extLst>
              <a:ext uri="{FF2B5EF4-FFF2-40B4-BE49-F238E27FC236}">
                <a16:creationId xmlns:a16="http://schemas.microsoft.com/office/drawing/2014/main" id="{3F986538-B39F-491B-8AE0-B4E640720263}"/>
              </a:ext>
            </a:extLst>
          </p:cNvPr>
          <p:cNvPicPr>
            <a:picLocks noGrp="1" noChangeAspect="1"/>
          </p:cNvPicPr>
          <p:nvPr>
            <p:ph idx="1"/>
          </p:nvPr>
        </p:nvPicPr>
        <p:blipFill rotWithShape="1">
          <a:blip r:embed="rId2"/>
          <a:srcRect l="21452" t="18493" r="41049" b="12498"/>
          <a:stretch/>
        </p:blipFill>
        <p:spPr>
          <a:xfrm>
            <a:off x="846667" y="857954"/>
            <a:ext cx="8445500" cy="6000045"/>
          </a:xfrm>
        </p:spPr>
      </p:pic>
    </p:spTree>
    <p:extLst>
      <p:ext uri="{BB962C8B-B14F-4D97-AF65-F5344CB8AC3E}">
        <p14:creationId xmlns:p14="http://schemas.microsoft.com/office/powerpoint/2010/main" val="2084469632"/>
      </p:ext>
    </p:extLst>
  </p:cSld>
  <p:clrMapOvr>
    <a:masterClrMapping/>
  </p:clrMapOvr>
</p:sld>
</file>

<file path=ppt/theme/theme1.xml><?xml version="1.0" encoding="utf-8"?>
<a:theme xmlns:a="http://schemas.openxmlformats.org/drawingml/2006/main" name="ID6 Desing Slides_V2_Academic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6 Desing Slides_V2_Academic_new.potx" id="{C1B3168B-05A8-4570-B318-7657C6367D39}" vid="{21528EBE-39FA-40BF-9E5F-19947BB39A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033B31DA58764B9C95249EE3674570" ma:contentTypeVersion="3" ma:contentTypeDescription="Create a new document." ma:contentTypeScope="" ma:versionID="95dc898934bc55d44f916a4c37f6ed9f">
  <xsd:schema xmlns:xsd="http://www.w3.org/2001/XMLSchema" xmlns:xs="http://www.w3.org/2001/XMLSchema" xmlns:p="http://schemas.microsoft.com/office/2006/metadata/properties" xmlns:ns2="f40e8ec9-c0d5-46bf-ada4-d85cb00858d0" xmlns:ns3="904e2ea1-c14c-483b-89ef-f6b2df6ba23c" targetNamespace="http://schemas.microsoft.com/office/2006/metadata/properties" ma:root="true" ma:fieldsID="b2e5cbfe1fc3ad2df5ba46ab37a879c3" ns2:_="" ns3:_="">
    <xsd:import namespace="f40e8ec9-c0d5-46bf-ada4-d85cb00858d0"/>
    <xsd:import namespace="904e2ea1-c14c-483b-89ef-f6b2df6ba23c"/>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e8ec9-c0d5-46bf-ada4-d85cb00858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4e2ea1-c14c-483b-89ef-f6b2df6ba23c"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40e8ec9-c0d5-46bf-ada4-d85cb00858d0">
      <UserInfo>
        <DisplayName/>
        <AccountId xsi:nil="true"/>
        <AccountType/>
      </UserInfo>
    </SharedWithUsers>
  </documentManagement>
</p:properties>
</file>

<file path=customXml/itemProps1.xml><?xml version="1.0" encoding="utf-8"?>
<ds:datastoreItem xmlns:ds="http://schemas.openxmlformats.org/officeDocument/2006/customXml" ds:itemID="{9EE518D3-B828-4715-8C7D-EAC0A6D02C34}">
  <ds:schemaRefs>
    <ds:schemaRef ds:uri="http://schemas.microsoft.com/sharepoint/v3/contenttype/forms"/>
  </ds:schemaRefs>
</ds:datastoreItem>
</file>

<file path=customXml/itemProps2.xml><?xml version="1.0" encoding="utf-8"?>
<ds:datastoreItem xmlns:ds="http://schemas.openxmlformats.org/officeDocument/2006/customXml" ds:itemID="{2904A305-55F1-45EA-873A-A216D2394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e8ec9-c0d5-46bf-ada4-d85cb00858d0"/>
    <ds:schemaRef ds:uri="904e2ea1-c14c-483b-89ef-f6b2df6ba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D35EF2-E4D3-45A5-A809-AAE0D5262E07}">
  <ds:schemaRefs>
    <ds:schemaRef ds:uri="http://schemas.microsoft.com/office/2006/metadata/properties"/>
    <ds:schemaRef ds:uri="http://schemas.microsoft.com/office/infopath/2007/PartnerControls"/>
    <ds:schemaRef ds:uri="f40e8ec9-c0d5-46bf-ada4-d85cb00858d0"/>
  </ds:schemaRefs>
</ds:datastoreItem>
</file>

<file path=docProps/app.xml><?xml version="1.0" encoding="utf-8"?>
<Properties xmlns="http://schemas.openxmlformats.org/officeDocument/2006/extended-properties" xmlns:vt="http://schemas.openxmlformats.org/officeDocument/2006/docPropsVTypes">
  <Template>Presentación académica (diseño de lápices y cuadernos)</Template>
  <TotalTime>3001</TotalTime>
  <Words>3476</Words>
  <Application>Microsoft Office PowerPoint</Application>
  <PresentationFormat>Panorámica</PresentationFormat>
  <Paragraphs>114</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Brandon Grotesque Light</vt:lpstr>
      <vt:lpstr>Calibri</vt:lpstr>
      <vt:lpstr>Calibri Light</vt:lpstr>
      <vt:lpstr>Century Gothic</vt:lpstr>
      <vt:lpstr>Impact</vt:lpstr>
      <vt:lpstr>ID6 Desing Slides_V2_Academic_1</vt:lpstr>
      <vt:lpstr>SECUENCIA DIDÁCTICA</vt:lpstr>
      <vt:lpstr>QUÉ ES?</vt:lpstr>
      <vt:lpstr>Importancia</vt:lpstr>
      <vt:lpstr>ETAPAS / MOMENTOS</vt:lpstr>
      <vt:lpstr>Presentación de PowerPoint</vt:lpstr>
      <vt:lpstr>ELEMENTOS</vt:lpstr>
      <vt:lpstr>Presentación de PowerPoint</vt:lpstr>
      <vt:lpstr>Presentación de PowerPoint</vt:lpstr>
      <vt:lpstr>PROPUESTAS DE ENSEÑANZA</vt:lpstr>
      <vt:lpstr>ESTRUCTURA DE UNA SECUENCIA</vt:lpstr>
      <vt:lpstr>Presentación de PowerPoint</vt:lpstr>
      <vt:lpstr>Presentación de PowerPoint</vt:lpstr>
      <vt:lpstr>LINEAS DE SECUENCIA DIDÁCTICA</vt:lpstr>
      <vt:lpstr>ACTIVIDADES DE APERTURA</vt:lpstr>
      <vt:lpstr>ACTIVIDADES DE DESARROLLO </vt:lpstr>
      <vt:lpstr>Presentación de PowerPoint</vt:lpstr>
      <vt:lpstr>LINEA DE EVALUACIÓN </vt:lpstr>
      <vt:lpstr>Presentación de PowerPoint</vt:lpstr>
      <vt:lpstr>BIBLIOGRAFÍA DE LA SECUENCIA</vt:lpstr>
      <vt:lpstr>TALLER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SECUENCIAS DIDÁCTICAS</dc:title>
  <dc:creator>jhoana montoya</dc:creator>
  <cp:lastModifiedBy>jhoana montoya</cp:lastModifiedBy>
  <cp:revision>51</cp:revision>
  <dcterms:created xsi:type="dcterms:W3CDTF">2021-03-01T18:21:06Z</dcterms:created>
  <dcterms:modified xsi:type="dcterms:W3CDTF">2021-03-23T11:50:44Z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0x0101000A033B31DA58764B9C95249EE3674570</vt:lpwstr>
  </property>
</Properties>
</file>