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9" r:id="rId12"/>
    <p:sldId id="266" r:id="rId13"/>
    <p:sldId id="290" r:id="rId14"/>
    <p:sldId id="267" r:id="rId15"/>
    <p:sldId id="268" r:id="rId16"/>
    <p:sldId id="269" r:id="rId17"/>
    <p:sldId id="270" r:id="rId18"/>
    <p:sldId id="271" r:id="rId19"/>
    <p:sldId id="291" r:id="rId20"/>
    <p:sldId id="272" r:id="rId21"/>
    <p:sldId id="273" r:id="rId22"/>
    <p:sldId id="274" r:id="rId23"/>
    <p:sldId id="276" r:id="rId24"/>
    <p:sldId id="277" r:id="rId25"/>
    <p:sldId id="275" r:id="rId26"/>
    <p:sldId id="278" r:id="rId27"/>
    <p:sldId id="279" r:id="rId28"/>
    <p:sldId id="280" r:id="rId29"/>
    <p:sldId id="292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0E25-236D-4159-87C8-74E1F824E820}" type="datetimeFigureOut">
              <a:rPr lang="es-ES" smtClean="0"/>
              <a:pPr/>
              <a:t>09/05/2025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B3F3-B966-4DF5-96E3-29224D2D79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73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246C-0F68-4B13-86DF-3A4C434E4DE3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F270-0929-4D7E-8E30-5970582E922B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D6C8-D487-4EFD-A0E7-030C155E21D2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A3A-77B2-4F8A-825B-BF6E84180A36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5D5-9355-4964-9549-C45FEC5F9DBB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2D5F-C958-49C6-8EF8-7A0579A83F54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5F1-F8E5-49CA-A803-F9E14E0494C7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29C5-3FE6-4F55-A496-8B71E6304087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FF02-0998-49A4-AF5F-BD91B3B06181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F52-FD44-444E-8451-D21E27CB9ED9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07C-9136-4007-9B33-20CDEFAD4EEB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AADE-B03E-430D-8510-AA0B64C58D17}" type="datetime1">
              <a:rPr lang="es-ES" smtClean="0"/>
              <a:pPr/>
              <a:t>09/05/2025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70EF-C0DC-4E96-8263-7AA86ED698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de Smith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Prácticas 1-3 </a:t>
            </a:r>
          </a:p>
          <a:p>
            <a:r>
              <a:rPr lang="es-ES" dirty="0"/>
              <a:t>Período </a:t>
            </a:r>
            <a:r>
              <a:rPr lang="es-ES" dirty="0" smtClean="0"/>
              <a:t>2025-1S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impedancias sobre la carta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929454" y="2786058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Z= 0.24 + j 0.44</a:t>
            </a:r>
          </a:p>
          <a:p>
            <a:r>
              <a:rPr lang="es-ES" i="1" dirty="0"/>
              <a:t>Z= 0.2 + j 0</a:t>
            </a:r>
          </a:p>
          <a:p>
            <a:r>
              <a:rPr lang="es-ES" i="1" dirty="0"/>
              <a:t>Z= 0.95 + j 1.2</a:t>
            </a:r>
          </a:p>
          <a:p>
            <a:r>
              <a:rPr lang="es-ES" i="1" dirty="0"/>
              <a:t>Z = 0.5 - j 0.5</a:t>
            </a:r>
          </a:p>
          <a:p>
            <a:r>
              <a:rPr lang="es-ES" i="1" dirty="0"/>
              <a:t>Z= 0.35 – j 1.15</a:t>
            </a:r>
          </a:p>
          <a:p>
            <a:r>
              <a:rPr lang="es-ES" i="1" dirty="0"/>
              <a:t>Z = 5 + j 10</a:t>
            </a:r>
          </a:p>
          <a:p>
            <a:r>
              <a:rPr lang="es-ES" i="1" dirty="0"/>
              <a:t>Z = 7 – j 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6549"/>
            <a:ext cx="599122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manipulación de impedancias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b="1" dirty="0"/>
              <a:t>Impedancia En Serie</a:t>
            </a:r>
            <a:endParaRPr lang="es-CO" sz="2400" dirty="0"/>
          </a:p>
          <a:p>
            <a:r>
              <a:rPr lang="es-CO" sz="2400" b="1" dirty="0"/>
              <a:t> </a:t>
            </a:r>
            <a:r>
              <a:rPr lang="es-CO" sz="2400" dirty="0"/>
              <a:t>Si a  Z = 0.5 + j 0.7 </a:t>
            </a:r>
            <a:r>
              <a:rPr lang="es-CO" sz="2400" dirty="0">
                <a:sym typeface="Symbol"/>
              </a:rPr>
              <a:t></a:t>
            </a:r>
            <a:r>
              <a:rPr lang="es-CO" sz="2400" dirty="0"/>
              <a:t> le añadimos en serie  – j 1.0 </a:t>
            </a:r>
            <a:r>
              <a:rPr lang="es-CO" sz="2400" dirty="0">
                <a:sym typeface="Symbol"/>
              </a:rPr>
              <a:t></a:t>
            </a:r>
            <a:r>
              <a:rPr lang="es-CO" sz="2400" dirty="0"/>
              <a:t> (reactancia capacitiva):</a:t>
            </a:r>
          </a:p>
          <a:p>
            <a:pPr marL="0" indent="0" algn="ctr">
              <a:buNone/>
            </a:pPr>
            <a:r>
              <a:rPr lang="es-CO" sz="2400" dirty="0"/>
              <a:t> Z</a:t>
            </a:r>
            <a:r>
              <a:rPr lang="es-CO" sz="2400" baseline="-25000" dirty="0"/>
              <a:t>T  </a:t>
            </a:r>
            <a:r>
              <a:rPr lang="es-CO" sz="2400" dirty="0"/>
              <a:t>=  0.5 + j 0.7  - j 1.0</a:t>
            </a:r>
          </a:p>
          <a:p>
            <a:pPr marL="0" indent="0" algn="ctr">
              <a:buNone/>
            </a:pPr>
            <a:r>
              <a:rPr lang="es-CO" sz="2400" dirty="0"/>
              <a:t>Z</a:t>
            </a:r>
            <a:r>
              <a:rPr lang="es-CO" sz="2400" baseline="-25000" dirty="0"/>
              <a:t>T </a:t>
            </a:r>
            <a:r>
              <a:rPr lang="es-CO" sz="2400" dirty="0"/>
              <a:t> = 0.5 – j 0.3  ohm.            </a:t>
            </a:r>
          </a:p>
          <a:p>
            <a:pPr marL="0" indent="0" algn="ctr">
              <a:buNone/>
            </a:pPr>
            <a:r>
              <a:rPr lang="es-CO" sz="2400" dirty="0"/>
              <a:t>(Representa un circuito serie RC)</a:t>
            </a:r>
          </a:p>
          <a:p>
            <a:pPr marL="0" indent="0" algn="ctr">
              <a:buNone/>
            </a:pPr>
            <a:r>
              <a:rPr lang="es-CO" sz="2400" b="1" dirty="0"/>
              <a:t>Ver esta transformación en la carta de SMITH</a:t>
            </a:r>
            <a:endParaRPr lang="es-CO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91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600" b="1" i="1" dirty="0">
                <a:solidFill>
                  <a:srgbClr val="00B050"/>
                </a:solidFill>
              </a:rPr>
              <a:t>Impedancia inductiva con adición de un condensador en serie</a:t>
            </a:r>
            <a:endParaRPr lang="es-ES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6" name="6 Imagen" descr="pagina82.wm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5071294" cy="5069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ejemplo de impedancias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600" dirty="0"/>
              <a:t>Si a Z = 0.8 - j 1 </a:t>
            </a:r>
            <a:r>
              <a:rPr lang="es-CO" sz="2600" dirty="0">
                <a:sym typeface="Symbol"/>
              </a:rPr>
              <a:t></a:t>
            </a:r>
            <a:r>
              <a:rPr lang="es-CO" sz="2600" dirty="0"/>
              <a:t> le añadimos en serie + j 1.8 </a:t>
            </a:r>
            <a:r>
              <a:rPr lang="es-CO" sz="2600" dirty="0">
                <a:sym typeface="Symbol"/>
              </a:rPr>
              <a:t></a:t>
            </a:r>
            <a:r>
              <a:rPr lang="es-CO" sz="2600" dirty="0"/>
              <a:t> (reactancia inductiva).</a:t>
            </a:r>
          </a:p>
          <a:p>
            <a:pPr marL="0" indent="0">
              <a:buNone/>
            </a:pPr>
            <a:r>
              <a:rPr lang="es-CO" sz="2600" dirty="0"/>
              <a:t> </a:t>
            </a:r>
          </a:p>
          <a:p>
            <a:pPr marL="0" indent="0" algn="ctr">
              <a:buNone/>
            </a:pPr>
            <a:r>
              <a:rPr lang="es-CO" sz="2600" dirty="0"/>
              <a:t>Z</a:t>
            </a:r>
            <a:r>
              <a:rPr lang="es-CO" sz="2600" baseline="-25000" dirty="0"/>
              <a:t>T  </a:t>
            </a:r>
            <a:r>
              <a:rPr lang="es-CO" sz="2600" dirty="0"/>
              <a:t>=  0.8 - j 1.0 + j 0.8</a:t>
            </a:r>
          </a:p>
          <a:p>
            <a:pPr marL="0" indent="0" algn="ctr">
              <a:buNone/>
            </a:pPr>
            <a:r>
              <a:rPr lang="es-CO" sz="2600" dirty="0"/>
              <a:t> </a:t>
            </a:r>
          </a:p>
          <a:p>
            <a:pPr marL="0" indent="0" algn="ctr">
              <a:buNone/>
            </a:pPr>
            <a:r>
              <a:rPr lang="es-CO" sz="2600" dirty="0"/>
              <a:t>Z</a:t>
            </a:r>
            <a:r>
              <a:rPr lang="es-CO" sz="2600" baseline="-25000" dirty="0"/>
              <a:t>T </a:t>
            </a:r>
            <a:r>
              <a:rPr lang="es-CO" sz="2600" dirty="0"/>
              <a:t> = 0.8 + j 0.8  ohm.           </a:t>
            </a:r>
          </a:p>
          <a:p>
            <a:pPr marL="0" indent="0" algn="ctr">
              <a:buNone/>
            </a:pPr>
            <a:r>
              <a:rPr lang="es-CO" sz="2600" dirty="0"/>
              <a:t> (Representa un circuito serie RL)</a:t>
            </a:r>
          </a:p>
          <a:p>
            <a:pPr marL="0" indent="0">
              <a:buNone/>
            </a:pPr>
            <a:r>
              <a:rPr lang="es-CO" sz="2600" dirty="0"/>
              <a:t> </a:t>
            </a:r>
          </a:p>
          <a:p>
            <a:pPr marL="0" indent="0" algn="ctr">
              <a:buNone/>
            </a:pPr>
            <a:r>
              <a:rPr lang="es-CO" sz="2600" dirty="0"/>
              <a:t>Ver esta transformación en la Fig.</a:t>
            </a:r>
            <a:r>
              <a:rPr lang="es-CO" dirty="0"/>
              <a:t> </a:t>
            </a:r>
            <a:r>
              <a:rPr lang="es-CO" sz="2600" dirty="0"/>
              <a:t>siguiente: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99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CO" sz="3600" b="1" i="1" dirty="0">
                <a:solidFill>
                  <a:srgbClr val="0070C0"/>
                </a:solidFill>
              </a:rPr>
              <a:t>Adición en serie de un inductor a una impedancia capacitiva</a:t>
            </a:r>
            <a:endParaRPr lang="es-E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5" name="7 Imagen" descr="pagina83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137" y="1124744"/>
            <a:ext cx="5419725" cy="5419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Conversión de impedancias a admitancias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La admitancia es el inverso de la impedancia:</a:t>
            </a:r>
          </a:p>
          <a:p>
            <a:r>
              <a:rPr lang="es-ES" sz="2400" dirty="0"/>
              <a:t>Representación de un circuito de admitancia: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pPr marL="0" indent="0" algn="ctr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s-ES" sz="2400" dirty="0"/>
              <a:t>Y : Admitancia en mhos</a:t>
            </a:r>
          </a:p>
          <a:p>
            <a:pPr marL="0" indent="0" algn="ctr">
              <a:buNone/>
            </a:pPr>
            <a:r>
              <a:rPr lang="es-ES" sz="2400" dirty="0"/>
              <a:t>G: Conductancia en </a:t>
            </a:r>
            <a:r>
              <a:rPr lang="es-ES" sz="2400" dirty="0" err="1"/>
              <a:t>mhos</a:t>
            </a:r>
            <a:r>
              <a:rPr lang="es-ES" sz="2400" dirty="0"/>
              <a:t>.</a:t>
            </a:r>
          </a:p>
          <a:p>
            <a:pPr marL="0" indent="0" algn="ctr">
              <a:buNone/>
            </a:pPr>
            <a:r>
              <a:rPr lang="es-ES" sz="2400" dirty="0"/>
              <a:t>B: Suceptancia en </a:t>
            </a:r>
            <a:r>
              <a:rPr lang="es-ES" sz="2400" dirty="0" err="1"/>
              <a:t>mhos</a:t>
            </a:r>
            <a:r>
              <a:rPr lang="es-ES" sz="2400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87462"/>
            <a:ext cx="1096080" cy="86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564528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conversión de impedancia a admitancia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39509"/>
            <a:ext cx="3133589" cy="29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63445"/>
            <a:ext cx="152878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sobre la carta de Smith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9334"/>
            <a:ext cx="62769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Empleando la carta de Smith compuesta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5" name="8 Imagen" descr="pagina86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935" y="1245870"/>
            <a:ext cx="5612130" cy="56121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Manipulación de admitancias sobre la carta</a:t>
            </a:r>
            <a:endParaRPr lang="es-CO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/>
              <a:t>Cuando los elementos se encuentran en paralelo sus admitancias se suman.</a:t>
            </a:r>
          </a:p>
          <a:p>
            <a:pPr marL="0" indent="0" algn="ctr">
              <a:buNone/>
            </a:pPr>
            <a:r>
              <a:rPr lang="es-CO" dirty="0"/>
              <a:t> Ejemplo: a la admitancia:</a:t>
            </a:r>
          </a:p>
          <a:p>
            <a:pPr marL="0" indent="0" algn="ctr">
              <a:buNone/>
            </a:pPr>
            <a:r>
              <a:rPr lang="es-CO" dirty="0"/>
              <a:t> </a:t>
            </a:r>
            <a:r>
              <a:rPr lang="es-CO" i="1" dirty="0"/>
              <a:t>Y</a:t>
            </a:r>
            <a:r>
              <a:rPr lang="es-CO" baseline="-25000" dirty="0"/>
              <a:t>1</a:t>
            </a:r>
            <a:r>
              <a:rPr lang="es-CO" dirty="0"/>
              <a:t> = 0.2 – j 0.5  mho</a:t>
            </a:r>
          </a:p>
          <a:p>
            <a:pPr marL="0" indent="0" algn="ctr">
              <a:buNone/>
            </a:pPr>
            <a:r>
              <a:rPr lang="es-CO" dirty="0"/>
              <a:t> Se le añade en paralelo un capacitor con suceptancia :</a:t>
            </a:r>
          </a:p>
          <a:p>
            <a:pPr marL="0" indent="0" algn="ctr">
              <a:buNone/>
            </a:pPr>
            <a:r>
              <a:rPr lang="es-CO" dirty="0"/>
              <a:t>  + j 0.8 mho </a:t>
            </a:r>
          </a:p>
          <a:p>
            <a:r>
              <a:rPr lang="es-CO" dirty="0"/>
              <a:t> Matemáticamente:</a:t>
            </a:r>
          </a:p>
          <a:p>
            <a:pPr marL="0" indent="0" algn="ctr">
              <a:buNone/>
            </a:pPr>
            <a:r>
              <a:rPr lang="es-CO" dirty="0"/>
              <a:t> </a:t>
            </a:r>
            <a:r>
              <a:rPr lang="es-CO" i="1" dirty="0"/>
              <a:t>Y</a:t>
            </a:r>
            <a:r>
              <a:rPr lang="es-CO" i="1" baseline="-25000" dirty="0"/>
              <a:t>2</a:t>
            </a:r>
            <a:r>
              <a:rPr lang="es-CO" i="1" dirty="0"/>
              <a:t>  =  0.2  –  j 0.5 + j 0.8</a:t>
            </a:r>
            <a:endParaRPr lang="es-CO" dirty="0"/>
          </a:p>
          <a:p>
            <a:pPr marL="0" indent="0" algn="ctr">
              <a:buNone/>
            </a:pPr>
            <a:r>
              <a:rPr lang="es-CO" i="1" dirty="0"/>
              <a:t>Y</a:t>
            </a:r>
            <a:r>
              <a:rPr lang="es-CO" i="1" baseline="-25000" dirty="0"/>
              <a:t>2</a:t>
            </a:r>
            <a:r>
              <a:rPr lang="es-CO" i="1" dirty="0"/>
              <a:t>  =  0.2  +  j 0.3   mho</a:t>
            </a:r>
            <a:r>
              <a:rPr lang="es-CO" dirty="0"/>
              <a:t>.</a:t>
            </a:r>
          </a:p>
          <a:p>
            <a:r>
              <a:rPr lang="es-CO" dirty="0"/>
              <a:t> </a:t>
            </a:r>
            <a:r>
              <a:rPr lang="es-CO" b="1" dirty="0"/>
              <a:t>En este caso, se trabaja con la carta rotada 180</a:t>
            </a:r>
            <a:r>
              <a:rPr lang="es-CO" b="1" baseline="30000" dirty="0"/>
              <a:t>o</a:t>
            </a:r>
            <a:r>
              <a:rPr lang="es-CO" b="1" dirty="0"/>
              <a:t> y se emplea un procedimiento igual al que se utilizó para manipulación de impedancia.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50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Es una de las herramientas más utilizadas en el diseño de circuitos de RF.</a:t>
            </a:r>
          </a:p>
          <a:p>
            <a:r>
              <a:rPr lang="es-ES" sz="2400" dirty="0"/>
              <a:t>Fue originalmente concebida en los Laboratorios Bell por un ingeniero llamado </a:t>
            </a:r>
            <a:r>
              <a:rPr lang="es-ES" sz="2400" dirty="0" err="1"/>
              <a:t>Phillip</a:t>
            </a:r>
            <a:r>
              <a:rPr lang="es-ES" sz="2400" dirty="0"/>
              <a:t> Smith, quien quiso obtener un método más sencillo a los de la época para resolver las ecuaciones repetitivas y tediosas que frecuentemente aparecen en la teoría de RF. </a:t>
            </a:r>
          </a:p>
          <a:p>
            <a:r>
              <a:rPr lang="es-ES" sz="2400" dirty="0"/>
              <a:t>Las ecuaciones complejas pueden ser resueltas gráficamente, simplificando los cálculos con mínimas posibilidades de error.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Manipulación de admitancias sobre la carta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643051"/>
            <a:ext cx="2208113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63912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ejemplo de admitancias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429388" y="171448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Y = 0.7 + j 0.5  - J 1.5</a:t>
            </a:r>
          </a:p>
          <a:p>
            <a:r>
              <a:rPr lang="es-ES" i="1" dirty="0"/>
              <a:t>Y =  0.7  - j 1.0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8" y="1268759"/>
            <a:ext cx="58102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Acoplamiento sobre la carta de Smith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8965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CO" sz="2400" dirty="0"/>
                  <a:t>Para hacer más fácil el uso de la carta de Smith, las siguientes ecuaciones pueden ser usadas:</a:t>
                </a:r>
              </a:p>
              <a:p>
                <a:r>
                  <a:rPr lang="es-CO" sz="2400" dirty="0"/>
                  <a:t> Para un componente Capacitivo serie: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CO" sz="2400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𝜔</m:t>
                        </m:r>
                        <m:r>
                          <a:rPr lang="es-CO" sz="2400" i="1">
                            <a:latin typeface="Cambria Math"/>
                          </a:rPr>
                          <m:t>𝑋𝑁</m:t>
                        </m:r>
                      </m:den>
                    </m:f>
                  </m:oMath>
                </a14:m>
                <a:endParaRPr lang="es-CO" sz="2400" dirty="0"/>
              </a:p>
              <a:p>
                <a:pPr lvl="0"/>
                <a:r>
                  <a:rPr lang="es-CO" sz="2400" dirty="0"/>
                  <a:t>Para un componente Inductivo serie: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CO" sz="2400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𝑋𝑁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s-CO" sz="2400" dirty="0"/>
              </a:p>
              <a:p>
                <a:pPr lvl="0"/>
                <a:r>
                  <a:rPr lang="es-CO" sz="2400" dirty="0"/>
                  <a:t>Para un componente Capacitivo paralelo: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CO" sz="24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𝜔</m:t>
                        </m:r>
                        <m:r>
                          <a:rPr lang="es-CO" sz="2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s-CO" sz="2400" dirty="0"/>
              </a:p>
              <a:p>
                <a:pPr lvl="0"/>
                <a:r>
                  <a:rPr lang="es-CO" sz="2400" dirty="0"/>
                  <a:t>Para un componente Inductivo paralelo: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CO" sz="24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𝜔</m:t>
                        </m:r>
                        <m:r>
                          <a:rPr lang="es-CO" sz="2400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s-CO" sz="2400" dirty="0"/>
              </a:p>
              <a:p>
                <a:pPr marL="0" indent="0">
                  <a:buNone/>
                </a:pPr>
                <a:r>
                  <a:rPr lang="es-CO" sz="2400" dirty="0"/>
                  <a:t>	Donde: </a:t>
                </a:r>
                <a14:m>
                  <m:oMath xmlns:m="http://schemas.openxmlformats.org/officeDocument/2006/math">
                    <m:r>
                      <a:rPr lang="es-CO" sz="2400" b="0" i="0" smtClean="0">
                        <a:latin typeface="Cambria Math"/>
                      </a:rPr>
                      <m:t>   </m:t>
                    </m:r>
                    <m:r>
                      <a:rPr lang="es-CO" sz="2400" i="1">
                        <a:latin typeface="Cambria Math"/>
                      </a:rPr>
                      <m:t>𝜔</m:t>
                    </m:r>
                    <m:r>
                      <a:rPr lang="es-CO" sz="2400" i="1">
                        <a:latin typeface="Cambria Math"/>
                      </a:rPr>
                      <m:t>=2</m:t>
                    </m:r>
                    <m:r>
                      <a:rPr lang="es-CO" sz="2400" i="1">
                        <a:latin typeface="Cambria Math"/>
                      </a:rPr>
                      <m:t>𝜋</m:t>
                    </m:r>
                    <m:r>
                      <a:rPr lang="es-CO" sz="2400" i="1">
                        <a:latin typeface="Cambria Math"/>
                      </a:rPr>
                      <m:t>𝑓</m:t>
                    </m:r>
                  </m:oMath>
                </a14:m>
                <a:endParaRPr lang="es-CO" sz="2400" i="1" dirty="0"/>
              </a:p>
              <a:p>
                <a:pPr marL="0" indent="0" algn="ctr">
                  <a:buNone/>
                </a:pPr>
                <a:r>
                  <a:rPr lang="es-CO" sz="2400" i="1" dirty="0"/>
                  <a:t>X</a:t>
                </a:r>
                <a:r>
                  <a:rPr lang="es-CO" sz="2400" dirty="0"/>
                  <a:t> =  Reactancia  leída de la carta.</a:t>
                </a:r>
              </a:p>
              <a:p>
                <a:pPr marL="0" indent="0" algn="ctr">
                  <a:buNone/>
                </a:pPr>
                <a:r>
                  <a:rPr lang="es-CO" sz="2400" i="1" dirty="0"/>
                  <a:t>B</a:t>
                </a:r>
                <a:r>
                  <a:rPr lang="es-CO" sz="2400" dirty="0"/>
                  <a:t> =  Suceptancia leída de la carta.</a:t>
                </a:r>
              </a:p>
              <a:p>
                <a:pPr marL="0" indent="0" algn="ctr">
                  <a:buNone/>
                </a:pPr>
                <a:r>
                  <a:rPr lang="es-CO" sz="2400" i="1" dirty="0"/>
                  <a:t>N</a:t>
                </a:r>
                <a:r>
                  <a:rPr lang="es-CO" sz="2400" dirty="0"/>
                  <a:t> =  Factor de normalización.</a:t>
                </a:r>
              </a:p>
              <a:p>
                <a:endParaRPr lang="es-E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896544"/>
              </a:xfrm>
              <a:blipFill rotWithShape="1">
                <a:blip r:embed="rId2"/>
                <a:stretch>
                  <a:fillRect l="-963" t="-1743" r="-14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del cálculo de impedancias usando la carta de Smith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s-ES" sz="2400" dirty="0"/>
              <a:t>Cálculo de la impedancia en el circuito mostrado: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Solución: Separando las ramas del circuito:</a:t>
            </a:r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74441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68" y="4293096"/>
            <a:ext cx="4896544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empleando la carta de Smith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5294638" y="1628507"/>
            <a:ext cx="3849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Arco AB = </a:t>
            </a:r>
            <a:r>
              <a:rPr lang="es-CO" sz="2000" i="1" dirty="0"/>
              <a:t>L paralelo =-</a:t>
            </a:r>
            <a:r>
              <a:rPr lang="es-CO" sz="2000" i="1" dirty="0" err="1"/>
              <a:t>jB</a:t>
            </a:r>
            <a:r>
              <a:rPr lang="es-CO" sz="2000" i="1" dirty="0"/>
              <a:t> </a:t>
            </a:r>
            <a:r>
              <a:rPr lang="es-CO" sz="2000" dirty="0"/>
              <a:t>= 0.3 mho</a:t>
            </a:r>
          </a:p>
          <a:p>
            <a:r>
              <a:rPr lang="es-CO" sz="2000" dirty="0"/>
              <a:t>Arco BC = </a:t>
            </a:r>
            <a:r>
              <a:rPr lang="es-CO" sz="2000" i="1" dirty="0"/>
              <a:t>C serie      =-</a:t>
            </a:r>
            <a:r>
              <a:rPr lang="es-CO" sz="2000" i="1" dirty="0" err="1"/>
              <a:t>jX</a:t>
            </a:r>
            <a:r>
              <a:rPr lang="es-CO" sz="2000" i="1" dirty="0"/>
              <a:t> </a:t>
            </a:r>
            <a:r>
              <a:rPr lang="es-CO" sz="2000" dirty="0"/>
              <a:t>= 1.4 ohm</a:t>
            </a:r>
          </a:p>
          <a:p>
            <a:r>
              <a:rPr lang="es-CO" sz="2000" dirty="0"/>
              <a:t>Arco CD = </a:t>
            </a:r>
            <a:r>
              <a:rPr lang="es-CO" sz="2000" i="1" dirty="0"/>
              <a:t>C serie      = </a:t>
            </a:r>
            <a:r>
              <a:rPr lang="es-CO" sz="2000" i="1" dirty="0" err="1"/>
              <a:t>jB</a:t>
            </a:r>
            <a:r>
              <a:rPr lang="es-CO" sz="2000" i="1" dirty="0"/>
              <a:t> </a:t>
            </a:r>
            <a:r>
              <a:rPr lang="es-CO" sz="2000" dirty="0"/>
              <a:t>= 1.1 mho</a:t>
            </a:r>
          </a:p>
          <a:p>
            <a:r>
              <a:rPr lang="es-CO" sz="2000" dirty="0"/>
              <a:t>Arco DE = </a:t>
            </a:r>
            <a:r>
              <a:rPr lang="es-CO" sz="2000" i="1" dirty="0"/>
              <a:t>L paralelo =-</a:t>
            </a:r>
            <a:r>
              <a:rPr lang="es-CO" sz="2000" i="1" dirty="0" err="1"/>
              <a:t>jX</a:t>
            </a:r>
            <a:r>
              <a:rPr lang="es-CO" sz="2000" i="1" dirty="0"/>
              <a:t> </a:t>
            </a:r>
            <a:r>
              <a:rPr lang="es-CO" sz="2000" dirty="0"/>
              <a:t>= 0.9 ohm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53263" y="416428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La impedancia en el punto E puede ser leída directamente de la carta como Z= 0.2 + j0.5 ohm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3" y="1268760"/>
            <a:ext cx="56007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Adición de componentes en la carta de Smith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40768"/>
            <a:ext cx="59245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Acoplamiento con 2 elementos</a:t>
            </a:r>
            <a:endParaRPr lang="es-ES" sz="3600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Diseñe una red de acoplamiento de dos elementos sobre la carta de Smith que acople una impedancia de fuente 25-j15 ohm con una carga de 100-j25 ohm. La red de acople debe actuar como filtro pasabajos.</a:t>
            </a:r>
          </a:p>
          <a:p>
            <a:r>
              <a:rPr lang="es-ES" sz="2400" b="1" dirty="0"/>
              <a:t>Solución</a:t>
            </a:r>
            <a:r>
              <a:rPr lang="es-ES" sz="2400" dirty="0"/>
              <a:t>: Principio fundamental: acople con su conjugado complejo. Se escoge un factor de normalización apropiado:  N=50 y las impedancias se dividen por ese número:</a:t>
            </a:r>
          </a:p>
          <a:p>
            <a:pPr>
              <a:buNone/>
            </a:pPr>
            <a:r>
              <a:rPr lang="es-ES" sz="2400" dirty="0"/>
              <a:t>	Hacia la carga: </a:t>
            </a:r>
            <a:r>
              <a:rPr lang="es-ES" sz="2400" dirty="0" err="1"/>
              <a:t>Zsn</a:t>
            </a:r>
            <a:r>
              <a:rPr lang="es-ES" sz="2400" dirty="0"/>
              <a:t>=0.5 +j0.3 ohm     </a:t>
            </a:r>
            <a:r>
              <a:rPr lang="es-ES" sz="2400" dirty="0" err="1"/>
              <a:t>Z</a:t>
            </a:r>
            <a:r>
              <a:rPr lang="es-ES" sz="1800" dirty="0" err="1"/>
              <a:t>L</a:t>
            </a:r>
            <a:r>
              <a:rPr lang="es-ES" sz="2400" dirty="0" err="1"/>
              <a:t>n</a:t>
            </a:r>
            <a:r>
              <a:rPr lang="es-ES" sz="2400" dirty="0"/>
              <a:t>=2-j0.5 ohm </a:t>
            </a:r>
          </a:p>
          <a:p>
            <a:pPr>
              <a:buNone/>
            </a:pPr>
            <a:r>
              <a:rPr lang="es-ES" sz="2400" dirty="0"/>
              <a:t>	Estos 2 valores son fácilmente graficados en la carta de Smith: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del ejemplo con carta de Smith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25" y="1268760"/>
            <a:ext cx="5715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final del ejemplo anterior</a:t>
            </a:r>
            <a:endParaRPr lang="es-E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72072"/>
              </a:xfrm>
            </p:spPr>
            <p:txBody>
              <a:bodyPr>
                <a:normAutofit/>
              </a:bodyPr>
              <a:lstStyle/>
              <a:p>
                <a:r>
                  <a:rPr lang="es-CO" sz="2400" dirty="0"/>
                  <a:t>El cruce de los círculos, admitancia e impedancia genera el punto B.</a:t>
                </a:r>
              </a:p>
              <a:p>
                <a:r>
                  <a:rPr lang="es-CO" sz="2400" dirty="0"/>
                  <a:t>El arco AB es un condensador paralelo con valor  </a:t>
                </a:r>
                <a:r>
                  <a:rPr lang="es-CO" sz="2400" i="1" dirty="0" err="1"/>
                  <a:t>jB</a:t>
                </a:r>
                <a:r>
                  <a:rPr lang="es-CO" sz="2400" dirty="0"/>
                  <a:t> = 0.73 mho  y el arco BC es un inductor serie (filtro Pasa- Bajos) con valor </a:t>
                </a:r>
                <a:r>
                  <a:rPr lang="es-CO" sz="2400" i="1" dirty="0"/>
                  <a:t>+ </a:t>
                </a:r>
                <a:r>
                  <a:rPr lang="es-CO" sz="2400" i="1" dirty="0" err="1"/>
                  <a:t>jX</a:t>
                </a:r>
                <a:r>
                  <a:rPr lang="es-CO" sz="2400" dirty="0"/>
                  <a:t> =  1.2 </a:t>
                </a:r>
                <a:r>
                  <a:rPr lang="es-CO" sz="2400" dirty="0">
                    <a:sym typeface="Symbol"/>
                  </a:rPr>
                  <a:t></a:t>
                </a:r>
                <a:r>
                  <a:rPr lang="es-CO" sz="2400" dirty="0"/>
                  <a:t>.</a:t>
                </a:r>
                <a:endParaRPr lang="es-CO" sz="2400" b="1" dirty="0"/>
              </a:p>
              <a:p>
                <a:r>
                  <a:rPr lang="es-CO" sz="2400" dirty="0"/>
                  <a:t> Por tanto:</a:t>
                </a:r>
                <a:endParaRPr lang="es-CO" sz="2400" b="1" dirty="0"/>
              </a:p>
              <a:p>
                <a:pPr marL="0" indent="0" algn="ctr">
                  <a:buNone/>
                </a:pPr>
                <a:r>
                  <a:rPr lang="es-CO" sz="24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4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CO" sz="2400" b="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s-CO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400" b="0" i="1">
                            <a:latin typeface="Cambria Math"/>
                          </a:rPr>
                          <m:t>+</m:t>
                        </m:r>
                        <m:r>
                          <a:rPr lang="es-CO" sz="2400" b="0" i="1">
                            <a:latin typeface="Cambria Math"/>
                          </a:rPr>
                          <m:t>𝑗𝐵</m:t>
                        </m:r>
                      </m:den>
                    </m:f>
                    <m:r>
                      <a:rPr lang="es-CO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400" b="0" i="1">
                            <a:latin typeface="Cambria Math"/>
                          </a:rPr>
                          <m:t>𝑗</m:t>
                        </m:r>
                        <m:r>
                          <a:rPr lang="es-CO" sz="2400" b="0" i="1">
                            <a:latin typeface="Cambria Math"/>
                          </a:rPr>
                          <m:t>0.73</m:t>
                        </m:r>
                      </m:den>
                    </m:f>
                    <m:r>
                      <a:rPr lang="es-CO" sz="2400" b="0" i="1">
                        <a:latin typeface="Cambria Math"/>
                      </a:rPr>
                      <m:t>=−</m:t>
                    </m:r>
                    <m:r>
                      <a:rPr lang="es-CO" sz="2400" b="0" i="1">
                        <a:latin typeface="Cambria Math"/>
                      </a:rPr>
                      <m:t>𝑗</m:t>
                    </m:r>
                    <m:r>
                      <a:rPr lang="es-CO" sz="2400" b="0" i="1">
                        <a:latin typeface="Cambria Math"/>
                      </a:rPr>
                      <m:t>1.37</m:t>
                    </m:r>
                  </m:oMath>
                </a14:m>
                <a:r>
                  <a:rPr lang="es-CO" sz="2400" dirty="0">
                    <a:sym typeface="Symbol"/>
                  </a:rPr>
                  <a:t></a:t>
                </a:r>
                <a:endParaRPr lang="es-CO" sz="2400" dirty="0"/>
              </a:p>
              <a:p>
                <a:pPr marL="0" indent="0" algn="ctr">
                  <a:buNone/>
                </a:pPr>
                <a:endParaRPr lang="es-CO" sz="24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4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CO" sz="2400" b="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s-CO" sz="2400" dirty="0"/>
                  <a:t>=1.2 </a:t>
                </a:r>
                <a:r>
                  <a:rPr lang="es-CO" sz="2400" dirty="0">
                    <a:sym typeface="Symbol"/>
                  </a:rPr>
                  <a:t></a:t>
                </a:r>
                <a:endParaRPr lang="es-CO" sz="2400" dirty="0"/>
              </a:p>
              <a:p>
                <a:endParaRPr lang="es-E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72072"/>
              </a:xfrm>
              <a:blipFill rotWithShape="1">
                <a:blip r:embed="rId2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Desnormalizando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s-CO" dirty="0"/>
                  <a:t> (multiplicando por 50):</a:t>
                </a:r>
                <a:endParaRPr lang="es-CO" b="1" dirty="0"/>
              </a:p>
              <a:p>
                <a:pPr marL="0" indent="0">
                  <a:buNone/>
                </a:pPr>
                <a:r>
                  <a:rPr lang="es-CO" dirty="0"/>
                  <a:t> </a:t>
                </a:r>
                <a:endParaRPr lang="es-CO" b="1" dirty="0"/>
              </a:p>
              <a:p>
                <a:pPr marL="0" indent="0">
                  <a:buNone/>
                </a:pPr>
                <a:r>
                  <a:rPr lang="es-CO" dirty="0"/>
                  <a:t>   			</a:t>
                </a:r>
                <a:r>
                  <a:rPr lang="es-CO" i="1" dirty="0"/>
                  <a:t>X</a:t>
                </a:r>
                <a:r>
                  <a:rPr lang="es-CO" i="1" baseline="-25000" dirty="0"/>
                  <a:t>L</a:t>
                </a:r>
                <a:r>
                  <a:rPr lang="es-CO" i="1" dirty="0"/>
                  <a:t>  = 60 </a:t>
                </a:r>
                <a:r>
                  <a:rPr lang="es-CO" i="1" dirty="0">
                    <a:sym typeface="Symbol"/>
                  </a:rPr>
                  <a:t></a:t>
                </a:r>
                <a:r>
                  <a:rPr lang="es-CO" dirty="0"/>
                  <a:t>     ;           </a:t>
                </a:r>
                <a:r>
                  <a:rPr lang="es-CO" i="1" dirty="0" err="1"/>
                  <a:t>X</a:t>
                </a:r>
                <a:r>
                  <a:rPr lang="es-CO" i="1" baseline="-25000" dirty="0" err="1"/>
                  <a:t>c</a:t>
                </a:r>
                <a:r>
                  <a:rPr lang="es-CO" i="1" dirty="0"/>
                  <a:t>  =  68.5  </a:t>
                </a:r>
                <a:r>
                  <a:rPr lang="es-CO" i="1" dirty="0">
                    <a:sym typeface="Symbol"/>
                  </a:rPr>
                  <a:t></a:t>
                </a:r>
                <a:endParaRPr lang="es-CO" b="1" dirty="0"/>
              </a:p>
              <a:p>
                <a:pPr marL="0" indent="0">
                  <a:buNone/>
                </a:pPr>
                <a:r>
                  <a:rPr lang="es-CO" dirty="0"/>
                  <a:t> </a:t>
                </a:r>
                <a:endParaRPr lang="es-CO" b="1" dirty="0"/>
              </a:p>
              <a:p>
                <a:pPr marL="0" indent="0" algn="ctr">
                  <a:buNone/>
                </a:pPr>
                <a:r>
                  <a:rPr lang="es-CO" dirty="0"/>
                  <a:t>Calculando valores:</a:t>
                </a:r>
                <a:endParaRPr lang="es-CO" b="1" dirty="0"/>
              </a:p>
              <a:p>
                <a:pPr marL="0" indent="0">
                  <a:buNone/>
                </a:pPr>
                <a:r>
                  <a:rPr lang="es-CO" dirty="0"/>
                  <a:t> </a:t>
                </a:r>
                <a:endParaRPr lang="es-CO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CO" b="0" i="1">
                          <a:latin typeface="Cambria Math"/>
                        </a:rPr>
                        <m:t>𝐿</m:t>
                      </m:r>
                      <m:r>
                        <a:rPr lang="es-CO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O" b="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s-CO" b="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s-CO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s-CO" b="0" i="1">
                              <a:latin typeface="Cambria Math"/>
                            </a:rPr>
                            <m:t>2</m:t>
                          </m:r>
                          <m:r>
                            <a:rPr lang="es-CO" b="0" i="1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b="0" i="1">
                                  <a:latin typeface="Cambria Math"/>
                                </a:rPr>
                                <m:t>60×</m:t>
                              </m:r>
                              <m:sSup>
                                <m:sSup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CO" b="0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s-CO" b="0" i="1">
                          <a:latin typeface="Cambria Math"/>
                        </a:rPr>
                        <m:t>=159 </m:t>
                      </m:r>
                      <m:r>
                        <a:rPr lang="es-CO" b="0" i="1">
                          <a:latin typeface="Cambria Math"/>
                        </a:rPr>
                        <m:t>𝑛𝐻𝑦</m:t>
                      </m:r>
                    </m:oMath>
                  </m:oMathPara>
                </a14:m>
                <a:endParaRPr lang="es-CO" dirty="0"/>
              </a:p>
              <a:p>
                <a:pPr marL="0" indent="0">
                  <a:buNone/>
                </a:pPr>
                <a:r>
                  <a:rPr lang="es-CO" dirty="0"/>
                  <a:t> </a:t>
                </a:r>
                <a:endParaRPr lang="es-CO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CO" b="0" i="1">
                          <a:latin typeface="Cambria Math"/>
                        </a:rPr>
                        <m:t>𝐶</m:t>
                      </m:r>
                      <m:r>
                        <a:rPr lang="es-CO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O" b="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s-CO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>
                              <a:latin typeface="Cambria Math"/>
                            </a:rPr>
                            <m:t>2</m:t>
                          </m:r>
                          <m:r>
                            <a:rPr lang="es-CO" b="0" i="1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b="0" i="1">
                                  <a:latin typeface="Cambria Math"/>
                                </a:rPr>
                                <m:t>60×</m:t>
                              </m:r>
                              <m:sSup>
                                <m:sSup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CO" b="0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b="0" i="1">
                                  <a:latin typeface="Cambria Math"/>
                                </a:rPr>
                                <m:t>68.5</m:t>
                              </m:r>
                            </m:e>
                          </m:d>
                        </m:den>
                      </m:f>
                      <m:r>
                        <a:rPr lang="es-CO" b="0" i="1">
                          <a:latin typeface="Cambria Math"/>
                        </a:rPr>
                        <m:t>=38.7 </m:t>
                      </m:r>
                      <m:r>
                        <a:rPr lang="es-CO" b="0" i="1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s-CO" dirty="0"/>
              </a:p>
              <a:p>
                <a:pPr marL="0" indent="0">
                  <a:buNone/>
                </a:pPr>
                <a:r>
                  <a:rPr lang="es-CO" dirty="0"/>
                  <a:t> </a:t>
                </a:r>
                <a:endParaRPr lang="es-CO" b="1" dirty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la carta de Smith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43608" y="393305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Considerando el circuito de la Fig. donde se representa una fuente de RF con una impedancia </a:t>
            </a:r>
            <a:r>
              <a:rPr lang="es-CO" sz="2400" i="1" dirty="0"/>
              <a:t>Z</a:t>
            </a:r>
            <a:r>
              <a:rPr lang="es-CO" sz="2400" i="1" baseline="-25000" dirty="0"/>
              <a:t>S</a:t>
            </a:r>
            <a:r>
              <a:rPr lang="es-CO" sz="2400" dirty="0"/>
              <a:t> que se conecta a una carga </a:t>
            </a:r>
            <a:r>
              <a:rPr lang="es-CO" sz="2400" i="1" dirty="0"/>
              <a:t>Z</a:t>
            </a:r>
            <a:r>
              <a:rPr lang="es-CO" sz="2400" i="1" baseline="-25000" dirty="0"/>
              <a:t>L </a:t>
            </a:r>
            <a:r>
              <a:rPr lang="es-CO" sz="2400" dirty="0"/>
              <a:t>. En el punto de conexión se puede establecer una onda incidente </a:t>
            </a:r>
            <a:r>
              <a:rPr lang="es-CO" sz="2400" i="1" dirty="0"/>
              <a:t>Vi  </a:t>
            </a:r>
            <a:r>
              <a:rPr lang="es-CO" sz="2400" dirty="0"/>
              <a:t>hacia la carga y una onda reflejada </a:t>
            </a:r>
            <a:r>
              <a:rPr lang="es-CO" sz="2400" i="1" dirty="0"/>
              <a:t>V</a:t>
            </a:r>
            <a:r>
              <a:rPr lang="es-CO" sz="2400" i="1" baseline="-25000" dirty="0"/>
              <a:t>R</a:t>
            </a:r>
            <a:r>
              <a:rPr lang="es-CO" sz="2400" dirty="0"/>
              <a:t> hacia la fuente.</a:t>
            </a:r>
            <a:endParaRPr lang="es-CO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21" y="1628800"/>
            <a:ext cx="3793206" cy="211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83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Circuito final del ejemplo con 2 componentes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696743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acople con tres elementos: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Requiere:</a:t>
            </a:r>
          </a:p>
          <a:p>
            <a:r>
              <a:rPr lang="es-ES" sz="2400" dirty="0"/>
              <a:t>Gráfico del Q constante para el Q especificado.</a:t>
            </a:r>
          </a:p>
          <a:p>
            <a:r>
              <a:rPr lang="es-ES" sz="2400" dirty="0"/>
              <a:t>Gráfico de las impedancias de carga y el conjugado complejo de fuente.</a:t>
            </a:r>
          </a:p>
          <a:p>
            <a:r>
              <a:rPr lang="es-ES" sz="2400" dirty="0"/>
              <a:t>Determinar el circuito para el Q establecido del circuito.</a:t>
            </a:r>
          </a:p>
          <a:p>
            <a:r>
              <a:rPr lang="es-ES" sz="2400" dirty="0"/>
              <a:t>Diseño empleando red de acople con circuito T. </a:t>
            </a:r>
          </a:p>
          <a:p>
            <a:r>
              <a:rPr lang="es-ES" sz="2400" dirty="0"/>
              <a:t>Diseño empleando red de acople con circuito Pi.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acople con 3 elementos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Diseño de una red en T que acople una fuente de 15+j15 ohm a una carga de 225 ohm en 30 MHz y Q=5.</a:t>
            </a:r>
          </a:p>
          <a:p>
            <a:pPr marL="0" indent="0">
              <a:buNone/>
            </a:pPr>
            <a:r>
              <a:rPr lang="es-ES" sz="2400" b="1" dirty="0"/>
              <a:t>Solución</a:t>
            </a:r>
            <a:r>
              <a:rPr lang="es-ES" sz="2400" dirty="0"/>
              <a:t>: </a:t>
            </a:r>
          </a:p>
          <a:p>
            <a:r>
              <a:rPr lang="es-CO" sz="2400" dirty="0"/>
              <a:t>Previamente se requiere el gráfico del arco para </a:t>
            </a:r>
            <a:r>
              <a:rPr lang="es-CO" sz="2400" i="1" dirty="0"/>
              <a:t>Q</a:t>
            </a:r>
            <a:r>
              <a:rPr lang="es-CO" sz="2400" dirty="0"/>
              <a:t> = 5 sobre la carta del Smith.</a:t>
            </a:r>
            <a:endParaRPr lang="es-CO" sz="2400" b="1" dirty="0"/>
          </a:p>
          <a:p>
            <a:r>
              <a:rPr lang="es-CO" sz="2400" dirty="0"/>
              <a:t>1</a:t>
            </a:r>
            <a:r>
              <a:rPr lang="es-CO" sz="2400" u="sng" baseline="30000" dirty="0"/>
              <a:t>er</a:t>
            </a:r>
            <a:r>
              <a:rPr lang="es-CO" sz="2400" dirty="0"/>
              <a:t> paso: normalización  (se escoge  N = 75):</a:t>
            </a:r>
            <a:endParaRPr lang="es-CO" sz="2400" b="1" dirty="0"/>
          </a:p>
          <a:p>
            <a:pPr marL="0" indent="0" algn="ctr">
              <a:buNone/>
            </a:pPr>
            <a:r>
              <a:rPr lang="es-CO" sz="2400" i="1" dirty="0"/>
              <a:t>Z</a:t>
            </a:r>
            <a:r>
              <a:rPr lang="es-CO" sz="2400" i="1" baseline="30000" dirty="0"/>
              <a:t>*</a:t>
            </a:r>
            <a:r>
              <a:rPr lang="es-CO" sz="2400" i="1" baseline="-25000" dirty="0"/>
              <a:t>s</a:t>
            </a:r>
            <a:r>
              <a:rPr lang="es-CO" sz="2400" i="1" dirty="0"/>
              <a:t>  =   0.2  - j 0.2 </a:t>
            </a:r>
            <a:r>
              <a:rPr lang="en-US" sz="2400" i="1" dirty="0">
                <a:sym typeface="Symbol"/>
              </a:rPr>
              <a:t></a:t>
            </a:r>
            <a:endParaRPr lang="es-CO" sz="2400" b="1" i="1" dirty="0"/>
          </a:p>
          <a:p>
            <a:pPr marL="0" indent="0" algn="ctr">
              <a:buNone/>
            </a:pPr>
            <a:r>
              <a:rPr lang="es-CO" sz="2400" i="1" dirty="0"/>
              <a:t>Z</a:t>
            </a:r>
            <a:r>
              <a:rPr lang="es-CO" sz="2400" i="1" baseline="-25000" dirty="0"/>
              <a:t>L</a:t>
            </a:r>
            <a:r>
              <a:rPr lang="es-CO" sz="2400" i="1" dirty="0"/>
              <a:t>  =  3  </a:t>
            </a:r>
            <a:r>
              <a:rPr lang="en-US" sz="2400" i="1" dirty="0">
                <a:sym typeface="Symbol"/>
              </a:rPr>
              <a:t></a:t>
            </a:r>
            <a:endParaRPr lang="es-CO" sz="2400" b="1" i="1" dirty="0"/>
          </a:p>
          <a:p>
            <a:r>
              <a:rPr lang="es-CO" sz="2400" dirty="0"/>
              <a:t> En este caso  </a:t>
            </a:r>
            <a:r>
              <a:rPr lang="es-CO" sz="2400" i="1" dirty="0"/>
              <a:t>R</a:t>
            </a:r>
            <a:r>
              <a:rPr lang="es-CO" sz="2400" i="1" baseline="-25000" dirty="0"/>
              <a:t>L</a:t>
            </a:r>
            <a:r>
              <a:rPr lang="es-CO" sz="2400" dirty="0"/>
              <a:t>  </a:t>
            </a:r>
            <a:r>
              <a:rPr lang="es-CO" sz="2400" dirty="0">
                <a:sym typeface="Symbol"/>
              </a:rPr>
              <a:t></a:t>
            </a:r>
            <a:r>
              <a:rPr lang="es-CO" sz="2400" dirty="0"/>
              <a:t>  </a:t>
            </a:r>
            <a:r>
              <a:rPr lang="es-CO" sz="2400" i="1" dirty="0"/>
              <a:t>R</a:t>
            </a:r>
            <a:r>
              <a:rPr lang="es-CO" sz="2400" i="1" baseline="-25000" dirty="0"/>
              <a:t>S</a:t>
            </a:r>
            <a:r>
              <a:rPr lang="es-CO" sz="2400" baseline="-25000" dirty="0"/>
              <a:t>. </a:t>
            </a:r>
            <a:r>
              <a:rPr lang="es-CO" sz="2400" dirty="0"/>
              <a:t>A partir de </a:t>
            </a:r>
            <a:r>
              <a:rPr lang="es-CO" sz="2400" i="1" dirty="0"/>
              <a:t>C</a:t>
            </a:r>
            <a:r>
              <a:rPr lang="es-CO" sz="2400" dirty="0"/>
              <a:t> se intercepta la curva que pasa por </a:t>
            </a:r>
            <a:r>
              <a:rPr lang="es-CO" sz="2400" i="1" dirty="0"/>
              <a:t>C </a:t>
            </a:r>
            <a:r>
              <a:rPr lang="es-CO" sz="2400" dirty="0"/>
              <a:t>con la curva de </a:t>
            </a:r>
            <a:r>
              <a:rPr lang="es-CO" sz="2400" i="1" dirty="0"/>
              <a:t>Q </a:t>
            </a:r>
            <a:r>
              <a:rPr lang="es-CO" sz="2400" dirty="0"/>
              <a:t> =  5 y se obtiene el punto </a:t>
            </a:r>
            <a:r>
              <a:rPr lang="es-CO" sz="2400" dirty="0">
                <a:sym typeface="Symbol"/>
              </a:rPr>
              <a:t>.</a:t>
            </a:r>
            <a:r>
              <a:rPr lang="es-CO" sz="2400" dirty="0"/>
              <a:t> Se toma la curva de las admitancias hasta encontrar la intersección entre esta curva y la curva de impedancias que pasa por </a:t>
            </a:r>
            <a:r>
              <a:rPr lang="es-CO" sz="2400" i="1" dirty="0"/>
              <a:t>A</a:t>
            </a:r>
            <a:r>
              <a:rPr lang="es-CO" sz="2400" dirty="0"/>
              <a:t> y así se obtiene el  punto </a:t>
            </a:r>
            <a:r>
              <a:rPr lang="es-CO" sz="2400" i="1" dirty="0"/>
              <a:t>B</a:t>
            </a:r>
            <a:r>
              <a:rPr lang="es-CO" sz="2400" dirty="0"/>
              <a:t>. </a:t>
            </a:r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232"/>
          </a:xfrm>
        </p:spPr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acople con 3 elementos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96752"/>
            <a:ext cx="57340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de los elementos del circuito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s-CO" sz="2400" dirty="0"/>
                  <a:t>Luego se deduce:     </a:t>
                </a:r>
              </a:p>
              <a:p>
                <a:pPr lvl="0"/>
                <a:r>
                  <a:rPr lang="es-CO" sz="2400" dirty="0"/>
                  <a:t>Elemento  1  = arco AB</a:t>
                </a:r>
                <a:r>
                  <a:rPr lang="es-CO" sz="2400" b="1" dirty="0"/>
                  <a:t> </a:t>
                </a:r>
                <a:r>
                  <a:rPr lang="es-CO" sz="2400" dirty="0"/>
                  <a:t>:</a:t>
                </a:r>
                <a:r>
                  <a:rPr lang="es-CO" sz="2400" b="1" dirty="0"/>
                  <a:t> </a:t>
                </a:r>
                <a:r>
                  <a:rPr lang="es-CO" sz="2400" dirty="0"/>
                  <a:t>L</a:t>
                </a:r>
                <a:r>
                  <a:rPr lang="es-CO" sz="2400" baseline="-25000" dirty="0"/>
                  <a:t>S</a:t>
                </a:r>
                <a:r>
                  <a:rPr lang="es-CO" sz="2400" dirty="0"/>
                  <a:t>   =  + j 2.5 </a:t>
                </a:r>
                <a:r>
                  <a:rPr lang="es-CO" sz="2400" dirty="0">
                    <a:sym typeface="Symbol"/>
                  </a:rPr>
                  <a:t></a:t>
                </a:r>
                <a:endParaRPr lang="es-CO" sz="2400" dirty="0"/>
              </a:p>
              <a:p>
                <a:pPr lvl="0"/>
                <a:r>
                  <a:rPr lang="es-CO" sz="2400" dirty="0"/>
                  <a:t>Elemento  2  = arco B</a:t>
                </a:r>
                <a:r>
                  <a:rPr lang="es-CO" sz="2400" dirty="0">
                    <a:sym typeface="Symbol"/>
                  </a:rPr>
                  <a:t></a:t>
                </a:r>
                <a:r>
                  <a:rPr lang="es-CO" sz="2400" dirty="0"/>
                  <a:t>  : C</a:t>
                </a:r>
                <a:r>
                  <a:rPr lang="es-CO" sz="2400" baseline="-25000" dirty="0"/>
                  <a:t>N   </a:t>
                </a:r>
                <a:r>
                  <a:rPr lang="es-CO" sz="2400" dirty="0"/>
                  <a:t>=      j 1.15  mho</a:t>
                </a:r>
              </a:p>
              <a:p>
                <a:pPr lvl="0"/>
                <a:r>
                  <a:rPr lang="es-CO" sz="2400" dirty="0"/>
                  <a:t>Elemento  3  = arco </a:t>
                </a:r>
                <a:r>
                  <a:rPr lang="es-CO" sz="2400" dirty="0">
                    <a:sym typeface="Symbol"/>
                  </a:rPr>
                  <a:t></a:t>
                </a:r>
                <a:r>
                  <a:rPr lang="es-CO" sz="2400" dirty="0"/>
                  <a:t>C  : L</a:t>
                </a:r>
                <a:r>
                  <a:rPr lang="es-CO" sz="2400" baseline="-25000" dirty="0"/>
                  <a:t>S </a:t>
                </a:r>
                <a:r>
                  <a:rPr lang="es-CO" sz="2400" dirty="0"/>
                  <a:t>  =      j 0.8 </a:t>
                </a:r>
                <a:r>
                  <a:rPr lang="es-CO" sz="2400" dirty="0">
                    <a:sym typeface="Symbol"/>
                  </a:rPr>
                  <a:t></a:t>
                </a:r>
                <a:endParaRPr lang="es-CO" sz="2400" dirty="0"/>
              </a:p>
              <a:p>
                <a:r>
                  <a:rPr lang="es-CO" sz="2400" dirty="0"/>
                  <a:t> Por tanto:</a:t>
                </a:r>
              </a:p>
              <a:p>
                <a:pPr marL="0" indent="0" algn="ctr">
                  <a:buNone/>
                </a:pPr>
                <a:r>
                  <a:rPr lang="es-CO" sz="2400" dirty="0"/>
                  <a:t>Elemento 1:  </a:t>
                </a:r>
                <a14:m>
                  <m:oMath xmlns:m="http://schemas.openxmlformats.org/officeDocument/2006/math">
                    <m:r>
                      <a:rPr lang="es-CO" sz="2400" i="1">
                        <a:latin typeface="Cambria Math"/>
                      </a:rPr>
                      <m:t>𝐿</m:t>
                    </m:r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2.5×75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2</m:t>
                        </m:r>
                        <m:r>
                          <a:rPr lang="es-CO" sz="24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i="1">
                                <a:latin typeface="Cambria Math"/>
                              </a:rPr>
                              <m:t>30×</m:t>
                            </m:r>
                            <m:sSup>
                              <m:sSup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s-CO" sz="2400" i="1">
                        <a:latin typeface="Cambria Math"/>
                      </a:rPr>
                      <m:t>=995</m:t>
                    </m:r>
                    <m:r>
                      <a:rPr lang="es-CO" sz="2400" i="1">
                        <a:latin typeface="Cambria Math"/>
                      </a:rPr>
                      <m:t>𝑛𝐻𝑦</m:t>
                    </m:r>
                  </m:oMath>
                </a14:m>
                <a:endParaRPr lang="es-CO" sz="2400" dirty="0"/>
              </a:p>
              <a:p>
                <a:pPr marL="0" indent="0">
                  <a:buNone/>
                </a:pPr>
                <a:r>
                  <a:rPr lang="es-CO" sz="2400" dirty="0"/>
                  <a:t> </a:t>
                </a:r>
              </a:p>
              <a:p>
                <a:pPr marL="0" indent="0" algn="ctr">
                  <a:buNone/>
                </a:pPr>
                <a:r>
                  <a:rPr lang="es-CO" sz="2400" dirty="0"/>
                  <a:t>Elemento 2:  </a:t>
                </a:r>
                <a14:m>
                  <m:oMath xmlns:m="http://schemas.openxmlformats.org/officeDocument/2006/math">
                    <m:r>
                      <a:rPr lang="es-CO" sz="2400" i="1">
                        <a:latin typeface="Cambria Math"/>
                      </a:rPr>
                      <m:t>𝐶</m:t>
                    </m:r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1.15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2</m:t>
                        </m:r>
                        <m:r>
                          <a:rPr lang="es-CO" sz="24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i="1">
                                <a:latin typeface="Cambria Math"/>
                              </a:rPr>
                              <m:t>30×</m:t>
                            </m:r>
                            <m:sSup>
                              <m:sSup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  <m:r>
                          <a:rPr lang="es-CO" sz="2400" i="1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s-CO" sz="2400" i="1">
                        <a:latin typeface="Cambria Math"/>
                      </a:rPr>
                      <m:t>=81 </m:t>
                    </m:r>
                    <m:r>
                      <a:rPr lang="es-CO" sz="2400" i="1">
                        <a:latin typeface="Cambria Math"/>
                      </a:rPr>
                      <m:t>𝑝𝐹</m:t>
                    </m:r>
                  </m:oMath>
                </a14:m>
                <a:endParaRPr lang="es-CO" sz="2400" dirty="0"/>
              </a:p>
              <a:p>
                <a:pPr marL="0" indent="0">
                  <a:buNone/>
                </a:pPr>
                <a:r>
                  <a:rPr lang="es-CO" sz="2400" dirty="0"/>
                  <a:t> </a:t>
                </a:r>
              </a:p>
              <a:p>
                <a:pPr marL="0" indent="0" algn="ctr">
                  <a:buNone/>
                </a:pPr>
                <a:r>
                  <a:rPr lang="es-CO" sz="2400" dirty="0"/>
                  <a:t>Elemento 3:  </a:t>
                </a:r>
                <a14:m>
                  <m:oMath xmlns:m="http://schemas.openxmlformats.org/officeDocument/2006/math">
                    <m:r>
                      <a:rPr lang="es-CO" sz="2400" i="1">
                        <a:latin typeface="Cambria Math"/>
                      </a:rPr>
                      <m:t>𝐿</m:t>
                    </m:r>
                    <m:r>
                      <a:rPr lang="es-CO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/>
                          </a:rPr>
                          <m:t>0.8×75</m:t>
                        </m:r>
                      </m:num>
                      <m:den>
                        <m:r>
                          <a:rPr lang="es-CO" sz="2400" i="1">
                            <a:latin typeface="Cambria Math"/>
                          </a:rPr>
                          <m:t>2</m:t>
                        </m:r>
                        <m:r>
                          <a:rPr lang="es-CO" sz="24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i="1">
                                <a:latin typeface="Cambria Math"/>
                              </a:rPr>
                              <m:t>30×</m:t>
                            </m:r>
                            <m:sSup>
                              <m:sSupPr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sz="24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CO" sz="24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s-CO" sz="2400" i="1">
                        <a:latin typeface="Cambria Math"/>
                      </a:rPr>
                      <m:t>=318</m:t>
                    </m:r>
                    <m:r>
                      <a:rPr lang="es-CO" sz="2400" i="1">
                        <a:latin typeface="Cambria Math"/>
                      </a:rPr>
                      <m:t>𝑛𝐻𝑦</m:t>
                    </m:r>
                  </m:oMath>
                </a14:m>
                <a:endParaRPr lang="es-CO" sz="2400" dirty="0"/>
              </a:p>
              <a:p>
                <a:endParaRPr lang="es-E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6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Circuito final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35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91530"/>
            <a:ext cx="7191424" cy="37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Acople con múltiples elementos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36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97413"/>
            <a:ext cx="5786457" cy="51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la carta de Smith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s-ES" sz="2400" dirty="0"/>
              <a:t>El coeficiente de reflexión de una impedancia de carga con una impedancia de fuente puede ser encontrado por la ecuación:</a:t>
            </a:r>
          </a:p>
          <a:p>
            <a:pPr marL="0" indent="0" algn="ctr">
              <a:buNone/>
            </a:pP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En la forma normalizada:                            </a:t>
            </a:r>
          </a:p>
          <a:p>
            <a:pPr>
              <a:buNone/>
            </a:pPr>
            <a:r>
              <a:rPr lang="es-ES" sz="2400" dirty="0"/>
              <a:t>                                                                                (1)</a:t>
            </a:r>
          </a:p>
          <a:p>
            <a:r>
              <a:rPr lang="es-ES" sz="2400" dirty="0"/>
              <a:t>Donde:    </a:t>
            </a:r>
            <a:r>
              <a:rPr lang="es-ES" sz="2400" i="1" dirty="0"/>
              <a:t>Z</a:t>
            </a:r>
            <a:r>
              <a:rPr lang="es-ES" sz="1600" i="1" dirty="0"/>
              <a:t>0</a:t>
            </a:r>
            <a:r>
              <a:rPr lang="es-ES" sz="2400" i="1" dirty="0"/>
              <a:t>=</a:t>
            </a:r>
            <a:r>
              <a:rPr lang="es-ES" sz="2400" i="1" dirty="0" err="1"/>
              <a:t>R+jX</a:t>
            </a:r>
            <a:endParaRPr lang="es-ES" sz="2400" i="1" dirty="0"/>
          </a:p>
          <a:p>
            <a:r>
              <a:rPr lang="es-ES" sz="2400" dirty="0"/>
              <a:t>Forma polar del coeficiente de reflexión:  </a:t>
            </a:r>
          </a:p>
          <a:p>
            <a:r>
              <a:rPr lang="es-ES" sz="2400" dirty="0"/>
              <a:t>Sustituyendo en (1): 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4478"/>
            <a:ext cx="1728192" cy="8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39" y="3573015"/>
            <a:ext cx="1558954" cy="8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32" y="4970704"/>
            <a:ext cx="1441073" cy="49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462364"/>
            <a:ext cx="2314530" cy="82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la carta de Smith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r>
              <a:rPr lang="es-ES" sz="2400" dirty="0"/>
              <a:t>Resolviendo las partes reales e imaginarias: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Despejando X y reemplazando en la 1ra ecuación se obtiene:</a:t>
            </a:r>
          </a:p>
          <a:p>
            <a:pPr>
              <a:buNone/>
            </a:pPr>
            <a:r>
              <a:rPr lang="es-ES" sz="2400" dirty="0"/>
              <a:t>                                                     Familia de círculos de </a:t>
            </a:r>
            <a:r>
              <a:rPr lang="es-ES" sz="2400" dirty="0" err="1"/>
              <a:t>resist</a:t>
            </a:r>
            <a:r>
              <a:rPr lang="es-ES" sz="2400" dirty="0"/>
              <a:t>. constante				con centro en:</a:t>
            </a:r>
          </a:p>
          <a:p>
            <a:pPr>
              <a:buNone/>
            </a:pPr>
            <a:endParaRPr lang="es-ES" sz="2400" dirty="0"/>
          </a:p>
          <a:p>
            <a:pPr>
              <a:buNone/>
            </a:pPr>
            <a:r>
              <a:rPr lang="es-ES" sz="2400" dirty="0"/>
              <a:t>Realizando un proceso similar para R se obtiene:</a:t>
            </a:r>
          </a:p>
          <a:p>
            <a:pPr lvl="7"/>
            <a:r>
              <a:rPr lang="es-ES" sz="1200" dirty="0"/>
              <a:t>C</a:t>
            </a:r>
            <a:r>
              <a:rPr lang="es-ES" sz="2400" dirty="0"/>
              <a:t> Con centro en:              </a:t>
            </a:r>
            <a:r>
              <a:rPr lang="es-ES" sz="2400" i="1" dirty="0"/>
              <a:t>q=(1/X)</a:t>
            </a:r>
            <a:endParaRPr lang="es-ES" sz="1200" dirty="0"/>
          </a:p>
          <a:p>
            <a:pPr>
              <a:buNone/>
            </a:pPr>
            <a:r>
              <a:rPr lang="es-ES" sz="2400" dirty="0"/>
              <a:t>                                                                                   </a:t>
            </a:r>
          </a:p>
          <a:p>
            <a:pPr>
              <a:buNone/>
            </a:pPr>
            <a:endParaRPr lang="es-ES" sz="2400" dirty="0"/>
          </a:p>
          <a:p>
            <a:endParaRPr lang="es-E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2475737" cy="94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260880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72" y="3405189"/>
            <a:ext cx="3735724" cy="8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043" y="3786190"/>
            <a:ext cx="14910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929066"/>
            <a:ext cx="928694" cy="47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3" y="5072074"/>
            <a:ext cx="34018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2635" y="5143512"/>
            <a:ext cx="809629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Círculos de Resistencia constante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4174"/>
            <a:ext cx="5328592" cy="475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Círculos de Conductancia constante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33797"/>
            <a:ext cx="5786478" cy="465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de Smith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2" y="1186083"/>
            <a:ext cx="5462604" cy="55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básicos de la carta de Smith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Todos los círculos tienen un punto único de intersección en (1,0).</a:t>
            </a:r>
          </a:p>
          <a:p>
            <a:r>
              <a:rPr lang="es-ES" sz="2400" dirty="0"/>
              <a:t>El círculo 0 donde no hay resistencia (R=0) es el más grande.</a:t>
            </a:r>
          </a:p>
          <a:p>
            <a:r>
              <a:rPr lang="es-ES" sz="2400" dirty="0"/>
              <a:t>El círculo de resistencia infinita es reducido a un punto en (1.0).</a:t>
            </a:r>
          </a:p>
          <a:p>
            <a:r>
              <a:rPr lang="es-ES" sz="2400" dirty="0"/>
              <a:t>No habrían resistencias negativas, estaría en este caso en las condiciones de oscilación.</a:t>
            </a:r>
          </a:p>
          <a:p>
            <a:r>
              <a:rPr lang="es-ES" sz="2400" dirty="0"/>
              <a:t>Con el valor de una resistencia se selecciona el círculo correspondiente. </a:t>
            </a:r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70EF-C0DC-4E96-8263-7AA86ED698B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1003</Words>
  <Application>Microsoft Office PowerPoint</Application>
  <PresentationFormat>Presentación en pantalla (4:3)</PresentationFormat>
  <Paragraphs>204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Tema de Office</vt:lpstr>
      <vt:lpstr>La Carta de Smith</vt:lpstr>
      <vt:lpstr>Introducción</vt:lpstr>
      <vt:lpstr>Construcción de la carta de Smith</vt:lpstr>
      <vt:lpstr>Construcción de la carta de Smith</vt:lpstr>
      <vt:lpstr>Construcción de la carta de Smith</vt:lpstr>
      <vt:lpstr>Círculos de Resistencia constante</vt:lpstr>
      <vt:lpstr>Círculos de Conductancia constante</vt:lpstr>
      <vt:lpstr>Carta de Smith</vt:lpstr>
      <vt:lpstr>Aspectos básicos de la carta de Smith</vt:lpstr>
      <vt:lpstr>Otras impedancias sobre la carta</vt:lpstr>
      <vt:lpstr>Ejemplo de manipulación de impedancias</vt:lpstr>
      <vt:lpstr>Impedancia inductiva con adición de un condensador en serie</vt:lpstr>
      <vt:lpstr>Otro ejemplo de impedancias</vt:lpstr>
      <vt:lpstr>Adición en serie de un inductor a una impedancia capacitiva</vt:lpstr>
      <vt:lpstr>Conversión de impedancias a admitancias</vt:lpstr>
      <vt:lpstr>Ejemplo de conversión de impedancia a admitancia</vt:lpstr>
      <vt:lpstr>Ejemplo sobre la carta de Smith</vt:lpstr>
      <vt:lpstr>Empleando la carta de Smith compuesta</vt:lpstr>
      <vt:lpstr>Manipulación de admitancias sobre la carta</vt:lpstr>
      <vt:lpstr>Manipulación de admitancias sobre la carta</vt:lpstr>
      <vt:lpstr>Otro ejemplo de admitancias</vt:lpstr>
      <vt:lpstr>Acoplamiento sobre la carta de Smith</vt:lpstr>
      <vt:lpstr>Ejemplo del cálculo de impedancias usando la carta de Smith</vt:lpstr>
      <vt:lpstr>Solución empleando la carta de Smith</vt:lpstr>
      <vt:lpstr>Adición de componentes en la carta de Smith</vt:lpstr>
      <vt:lpstr>Acoplamiento con 2 elementos</vt:lpstr>
      <vt:lpstr>Solución del ejemplo con carta de Smith</vt:lpstr>
      <vt:lpstr>Solución final del ejemplo anterior</vt:lpstr>
      <vt:lpstr>Desnormalizando</vt:lpstr>
      <vt:lpstr>Circuito final del ejemplo con 2 componentes</vt:lpstr>
      <vt:lpstr>Red de acople con tres elementos:</vt:lpstr>
      <vt:lpstr>Ejemplo de acople con 3 elementos</vt:lpstr>
      <vt:lpstr>Ejemplo de acople con 3 elementos</vt:lpstr>
      <vt:lpstr>Cálculo de los elementos del circuito</vt:lpstr>
      <vt:lpstr>Circuito final</vt:lpstr>
      <vt:lpstr>Acople con múltiples elementos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Carta de Smith</dc:title>
  <dc:creator>FERNANDO</dc:creator>
  <cp:lastModifiedBy>Usuario</cp:lastModifiedBy>
  <cp:revision>39</cp:revision>
  <dcterms:created xsi:type="dcterms:W3CDTF">2010-01-30T02:46:56Z</dcterms:created>
  <dcterms:modified xsi:type="dcterms:W3CDTF">2025-05-09T15:01:51Z</dcterms:modified>
</cp:coreProperties>
</file>