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160EA64-D806-43AC-9DF2-F8C432F32B4C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354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358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3661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695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34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644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0590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067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36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18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2150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160EA64-D806-43AC-9DF2-F8C432F32B4C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762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C5F8F-71B4-4912-8AFA-5D51D5EF22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Derivación funciones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D3193B8-2089-4CDE-8160-F5AB6AF80C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/>
              <a:t>IMPLICITAS</a:t>
            </a:r>
          </a:p>
        </p:txBody>
      </p:sp>
    </p:spTree>
    <p:extLst>
      <p:ext uri="{BB962C8B-B14F-4D97-AF65-F5344CB8AC3E}">
        <p14:creationId xmlns:p14="http://schemas.microsoft.com/office/powerpoint/2010/main" val="2503411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C4A882-4481-484F-AC52-2E86D6A4E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270088"/>
          </a:xfrm>
        </p:spPr>
        <p:txBody>
          <a:bodyPr/>
          <a:lstStyle/>
          <a:p>
            <a:r>
              <a:rPr lang="es-EC" dirty="0"/>
              <a:t>Derivación FUNCIONES implícitas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5255DC48-6D2E-4D3A-BF38-3BB5A83158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algn="just"/>
                <a:r>
                  <a:rPr lang="es-EC" dirty="0"/>
                  <a:t>Se denomina Función Implícita a aquella función dada mediante una expresión en la que la variable dependiente </a:t>
                </a:r>
                <a:r>
                  <a:rPr lang="es-EC" b="1" dirty="0"/>
                  <a:t>y </a:t>
                </a:r>
                <a:r>
                  <a:rPr lang="es-EC" dirty="0"/>
                  <a:t>no aparece despejada. Dicho de otra manera aquella función que se expresa mediante una igualdad en la forma</a:t>
                </a:r>
              </a:p>
              <a:p>
                <a:pPr algn="ctr"/>
                <a:r>
                  <a:rPr lang="es-EC" dirty="0"/>
                  <a:t>F(</a:t>
                </a:r>
                <a:r>
                  <a:rPr lang="es-EC" dirty="0" err="1"/>
                  <a:t>x,y</a:t>
                </a:r>
                <a:r>
                  <a:rPr lang="es-EC" dirty="0"/>
                  <a:t>)=0</a:t>
                </a:r>
              </a:p>
              <a:p>
                <a:r>
                  <a:rPr lang="es-EC" dirty="0"/>
                  <a:t>Por Ejemplo la igualdad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C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r>
                  <a:rPr lang="es-EC" dirty="0"/>
                  <a:t>correspondiente a </a:t>
                </a:r>
                <a14:m>
                  <m:oMath xmlns:m="http://schemas.openxmlformats.org/officeDocument/2006/math">
                    <m:r>
                      <a:rPr lang="es-MX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EC" dirty="0"/>
                  <a:t> es una función implícita.</a:t>
                </a:r>
              </a:p>
              <a:p>
                <a:r>
                  <a:rPr lang="es-EC" dirty="0">
                    <a:solidFill>
                      <a:srgbClr val="0070C0"/>
                    </a:solidFill>
                  </a:rPr>
                  <a:t>Ejemplos:</a:t>
                </a:r>
              </a:p>
              <a:p>
                <a:r>
                  <a:rPr lang="es-EC" dirty="0"/>
                  <a:t>1.-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C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endParaRPr lang="es-EC" dirty="0"/>
              </a:p>
              <a:p>
                <a:r>
                  <a:rPr lang="es-EC" dirty="0"/>
                  <a:t>2.-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C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+5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𝑥𝑦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EC" dirty="0"/>
              </a:p>
              <a:p>
                <a:r>
                  <a:rPr lang="es-EC" dirty="0"/>
                  <a:t>3.-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EC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s-MX" i="1"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rad>
                    <m:r>
                      <a:rPr lang="es-MX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s-EC" dirty="0"/>
              </a:p>
              <a:p>
                <a:r>
                  <a:rPr lang="es-EC" dirty="0"/>
                  <a:t>4.-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s-MX" i="1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s-MX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s-MX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EC" dirty="0"/>
              </a:p>
              <a:p>
                <a:endParaRPr lang="es-EC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5255DC48-6D2E-4D3A-BF38-3BB5A83158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8" t="-2121" r="-1066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7155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1D6EC2-0903-4C68-8CD2-0BC8076C2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DERIVACIÓN DE FUNCIONES IMPLICITAS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D7FE8AE-02FA-4D75-9608-B400E6AEA05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EC" dirty="0"/>
                  <a:t>Si la dependencia entre x e y viene dada de la forma implícita:</a:t>
                </a:r>
              </a:p>
              <a:p>
                <a:pPr algn="ctr"/>
                <a:r>
                  <a:rPr lang="es-EC" dirty="0"/>
                  <a:t>F(</a:t>
                </a:r>
                <a:r>
                  <a:rPr lang="es-EC" dirty="0" err="1"/>
                  <a:t>x,y</a:t>
                </a:r>
                <a:r>
                  <a:rPr lang="es-EC" dirty="0"/>
                  <a:t>)=0</a:t>
                </a:r>
              </a:p>
              <a:p>
                <a:r>
                  <a:rPr lang="es-MX" dirty="0"/>
                  <a:t>para hallar la derivada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s-MX" i="1" dirty="0"/>
                  <a:t> </a:t>
                </a:r>
                <a:r>
                  <a:rPr lang="es-MX" dirty="0"/>
                  <a:t>en los casos más simples, bastará: </a:t>
                </a:r>
              </a:p>
              <a:p>
                <a:r>
                  <a:rPr lang="es-MX" dirty="0"/>
                  <a:t>1) calcular la derivada con respecto a </a:t>
                </a:r>
                <a:r>
                  <a:rPr lang="es-MX" i="1" dirty="0"/>
                  <a:t>x </a:t>
                </a:r>
                <a:r>
                  <a:rPr lang="es-MX" dirty="0"/>
                  <a:t>del primer miembro de la ecuación, considerando </a:t>
                </a:r>
                <a:r>
                  <a:rPr lang="es-MX" i="1" dirty="0"/>
                  <a:t>y </a:t>
                </a:r>
                <a:r>
                  <a:rPr lang="es-MX" dirty="0"/>
                  <a:t>función de </a:t>
                </a:r>
                <a:r>
                  <a:rPr lang="es-MX" i="1" dirty="0"/>
                  <a:t>x </a:t>
                </a:r>
              </a:p>
              <a:p>
                <a:r>
                  <a:rPr lang="es-MX" i="1" dirty="0"/>
                  <a:t>2) </a:t>
                </a:r>
                <a:r>
                  <a:rPr lang="es-MX" dirty="0"/>
                  <a:t>igualar esta derivada a cero, es decir, suponer que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s-EC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s-EC" i="1" dirty="0"/>
                  <a:t>F ( x , y) = 0 </a:t>
                </a:r>
                <a:endParaRPr lang="es-EC" dirty="0"/>
              </a:p>
              <a:p>
                <a:r>
                  <a:rPr lang="es-EC" dirty="0"/>
                  <a:t>3) </a:t>
                </a:r>
                <a:r>
                  <a:rPr lang="es-MX" dirty="0"/>
                  <a:t>Resolver la ecuación obtenida con respecto a </a:t>
                </a:r>
                <a:r>
                  <a:rPr lang="es-MX" i="1" dirty="0"/>
                  <a:t>y’</a:t>
                </a:r>
                <a:endParaRPr lang="es-EC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D7FE8AE-02FA-4D75-9608-B400E6AEA05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13" t="-1818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533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5B127A-16EC-4171-B212-53A665B1F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7"/>
            <a:ext cx="9720072" cy="514714"/>
          </a:xfrm>
        </p:spPr>
        <p:txBody>
          <a:bodyPr>
            <a:normAutofit fontScale="90000"/>
          </a:bodyPr>
          <a:lstStyle/>
          <a:p>
            <a:r>
              <a:rPr lang="es-EC" sz="4000" dirty="0">
                <a:solidFill>
                  <a:srgbClr val="00B0F0"/>
                </a:solidFill>
              </a:rPr>
              <a:t>Ejemplos Derivación de funciones implícitas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76010C9-5255-43F7-8C58-C09D9C2E807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24128" y="1311965"/>
                <a:ext cx="9720073" cy="4997395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s-EC" b="1" dirty="0">
                    <a:solidFill>
                      <a:srgbClr val="FF0000"/>
                    </a:solidFill>
                  </a:rPr>
                  <a:t>Hallar la derivada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b>
                    </m:sSub>
                    <m:r>
                      <a:rPr lang="es-MX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s-MX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s-EC" b="1" dirty="0">
                    <a:solidFill>
                      <a:srgbClr val="FF0000"/>
                    </a:solidFill>
                  </a:rPr>
                  <a:t>, si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EC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𝑎𝑥𝑦</m:t>
                    </m:r>
                  </m:oMath>
                </a14:m>
                <a:r>
                  <a:rPr lang="es-EC" dirty="0"/>
                  <a:t>=0 </a:t>
                </a:r>
              </a:p>
              <a:p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MX" b="0" i="1" smtClean="0">
                        <a:latin typeface="Cambria Math" panose="02040503050406030204" pitchFamily="18" charset="0"/>
                      </a:rPr>
                      <m:t>+3</m:t>
                    </m:r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s-MX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MX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num>
                          <m:den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den>
                        </m:f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f>
                          <m:fPr>
                            <m:ctrlPr>
                              <a:rPr lang="es-MX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𝑑𝑦</m:t>
                            </m:r>
                          </m:num>
                          <m:den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den>
                        </m:f>
                      </m:e>
                    </m:d>
                  </m:oMath>
                </a14:m>
                <a:r>
                  <a:rPr lang="es-MX" b="0" dirty="0"/>
                  <a:t>=0</a:t>
                </a:r>
              </a:p>
              <a:p>
                <a:r>
                  <a:rPr lang="es-EC" dirty="0"/>
                  <a:t>O lo que es lo mismo:</a:t>
                </a:r>
              </a:p>
              <a:p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+3</m:t>
                    </m:r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sSup>
                          <m:sSupPr>
                            <m:ctrlPr>
                              <a:rPr lang="es-MX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lang="es-MX" b="0" dirty="0"/>
                  <a:t>=0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s-MX" i="1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+3</m:t>
                    </m:r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𝑎𝑦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𝑎𝑥𝑦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s-MX" dirty="0"/>
                  <a:t>=0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MX" i="1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s-MX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s-MX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MX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𝑎𝑥</m:t>
                      </m:r>
                      <m:sSup>
                        <m:sSupPr>
                          <m:ctrlPr>
                            <a:rPr lang="es-MX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s-MX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𝑎𝑦</m:t>
                      </m:r>
                    </m:oMath>
                  </m:oMathPara>
                </a14:m>
                <a:endParaRPr lang="es-MX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′(3</m:t>
                      </m:r>
                      <m:sSup>
                        <m:sSupPr>
                          <m:ctrlPr>
                            <a:rPr lang="es-MX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MX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s-MX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=−3</m:t>
                      </m:r>
                      <m:sSup>
                        <m:sSupPr>
                          <m:ctrlPr>
                            <a:rPr lang="es-MX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MX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s-MX" i="1">
                          <a:latin typeface="Cambria Math" panose="02040503050406030204" pitchFamily="18" charset="0"/>
                        </a:rPr>
                        <m:t>𝑎𝑦</m:t>
                      </m:r>
                    </m:oMath>
                  </m:oMathPara>
                </a14:m>
                <a:endParaRPr lang="es-MX" dirty="0"/>
              </a:p>
              <a:p>
                <a:pPr marL="0" indent="0">
                  <a:buNone/>
                </a:pPr>
                <a:r>
                  <a:rPr lang="es-MX" dirty="0"/>
                  <a:t>Despejando y’ tenemos: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−3(</m:t>
                        </m:r>
                        <m:sSup>
                          <m:sSupPr>
                            <m:ctrlPr>
                              <a:rPr lang="es-MX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𝑎𝑦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3(</m:t>
                        </m:r>
                        <m:sSup>
                          <m:sSupPr>
                            <m:ctrlPr>
                              <a:rPr lang="es-MX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𝑎𝑥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s-MX" dirty="0"/>
                  <a:t>     simplificando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i="1">
                            <a:latin typeface="Cambria Math" panose="02040503050406030204" pitchFamily="18" charset="0"/>
                          </a:rPr>
                          <m:t>−(</m:t>
                        </m:r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MX" i="1">
                            <a:latin typeface="Cambria Math" panose="02040503050406030204" pitchFamily="18" charset="0"/>
                          </a:rPr>
                          <m:t>𝑎𝑦</m:t>
                        </m:r>
                        <m:r>
                          <a:rPr lang="es-MX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s-MX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MX" i="1">
                            <a:latin typeface="Cambria Math" panose="02040503050406030204" pitchFamily="18" charset="0"/>
                          </a:rPr>
                          <m:t>𝑎𝑥</m:t>
                        </m:r>
                        <m:r>
                          <a:rPr lang="es-MX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s-MX" dirty="0"/>
              </a:p>
              <a:p>
                <a:pPr marL="0" indent="0">
                  <a:buNone/>
                </a:pPr>
                <a:r>
                  <a:rPr lang="es-MX" b="1" dirty="0">
                    <a:solidFill>
                      <a:srgbClr val="FF0000"/>
                    </a:solidFill>
                  </a:rPr>
                  <a:t>Se puede obtener también la derivada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sub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sub>
                    </m:sSub>
                    <m:r>
                      <a:rPr lang="es-MX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s-MX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s-MX" b="1" dirty="0">
                    <a:solidFill>
                      <a:srgbClr val="FF0000"/>
                    </a:solidFill>
                  </a:rPr>
                  <a:t> que es igual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MX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den>
                    </m:f>
                  </m:oMath>
                </a14:m>
                <a:endParaRPr lang="es-MX" b="1" dirty="0"/>
              </a:p>
              <a:p>
                <a:pPr marL="0" indent="0">
                  <a:buNone/>
                </a:pPr>
                <a:r>
                  <a:rPr lang="es-MX" b="1" dirty="0"/>
                  <a:t>Para nuestro ejemplo x’ viene dado por: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MX" i="1">
                            <a:latin typeface="Cambria Math" panose="02040503050406030204" pitchFamily="18" charset="0"/>
                          </a:rPr>
                          <m:t>𝑎𝑥</m:t>
                        </m:r>
                        <m:r>
                          <a:rPr lang="es-MX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MX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MX" i="1">
                            <a:latin typeface="Cambria Math" panose="02040503050406030204" pitchFamily="18" charset="0"/>
                          </a:rPr>
                          <m:t>𝑎𝑦</m:t>
                        </m:r>
                        <m:r>
                          <a:rPr lang="es-MX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s-MX" b="1" dirty="0"/>
              </a:p>
              <a:p>
                <a:pPr marL="0" indent="0">
                  <a:buNone/>
                </a:pPr>
                <a:endParaRPr lang="es-MX" dirty="0"/>
              </a:p>
              <a:p>
                <a:endParaRPr lang="es-EC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76010C9-5255-43F7-8C58-C09D9C2E807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4128" y="1311965"/>
                <a:ext cx="9720073" cy="4997395"/>
              </a:xfrm>
              <a:blipFill>
                <a:blip r:embed="rId2"/>
                <a:stretch>
                  <a:fillRect l="-1129" t="-1707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3810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23416DF-B283-4D9F-A625-146552CA9E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Oval 5">
            <a:extLst>
              <a:ext uri="{FF2B5EF4-FFF2-40B4-BE49-F238E27FC236}">
                <a16:creationId xmlns:a16="http://schemas.microsoft.com/office/drawing/2014/main" id="{73834904-4D9B-41F7-8DA6-0709FD9F7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00D1207-ECAF-48E9-8834-2CE4D21982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19A3FD3A-4B27-4028-BA57-0810F205BC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0461F8B-A17E-4AE4-92BC-BA2E49E1A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6613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E6EAA4C-D8B0-4C65-A1E0-ED6EBAF5B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40080"/>
            <a:ext cx="3185917" cy="303485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br>
              <a:rPr lang="en-US" sz="4400" spc="200" dirty="0">
                <a:solidFill>
                  <a:srgbClr val="FFFFFF"/>
                </a:solidFill>
              </a:rPr>
            </a:br>
            <a:r>
              <a:rPr lang="en-US" sz="4400" spc="200" dirty="0" err="1">
                <a:solidFill>
                  <a:srgbClr val="FFFFFF"/>
                </a:solidFill>
              </a:rPr>
              <a:t>Ejercicios</a:t>
            </a:r>
            <a:br>
              <a:rPr lang="en-US" sz="4400" spc="200" dirty="0">
                <a:solidFill>
                  <a:srgbClr val="FFFFFF"/>
                </a:solidFill>
              </a:rPr>
            </a:br>
            <a:endParaRPr lang="en-US" sz="4400" spc="200" dirty="0">
              <a:solidFill>
                <a:srgbClr val="FFFFFF"/>
              </a:solidFill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E450F13-FCAB-474F-93BB-704690139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8749" y="3765314"/>
            <a:ext cx="2834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>
            <a:extLst>
              <a:ext uri="{FF2B5EF4-FFF2-40B4-BE49-F238E27FC236}">
                <a16:creationId xmlns:a16="http://schemas.microsoft.com/office/drawing/2014/main" id="{AF517A6C-C7DC-4BBE-B9A4-35BE87327D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3157" y="1849981"/>
            <a:ext cx="3659111" cy="3153676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0E7859C-56C8-49DC-ABF5-6C538427CD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95130" y="1963779"/>
            <a:ext cx="0" cy="292608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3">
            <a:extLst>
              <a:ext uri="{FF2B5EF4-FFF2-40B4-BE49-F238E27FC236}">
                <a16:creationId xmlns:a16="http://schemas.microsoft.com/office/drawing/2014/main" id="{5EB53E2D-DBD4-425C-9A25-3341779043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4001" y="1806190"/>
            <a:ext cx="3644400" cy="3241258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9A989A3-0D38-4A37-A1B2-D5F336E60312}"/>
              </a:ext>
            </a:extLst>
          </p:cNvPr>
          <p:cNvSpPr txBox="1"/>
          <p:nvPr/>
        </p:nvSpPr>
        <p:spPr>
          <a:xfrm>
            <a:off x="4479235" y="640080"/>
            <a:ext cx="6745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>
                <a:solidFill>
                  <a:srgbClr val="00B0F0"/>
                </a:solidFill>
              </a:rPr>
              <a:t>Hallar la derivada y’ de las siguientes funciones implícitas</a:t>
            </a:r>
          </a:p>
        </p:txBody>
      </p:sp>
    </p:spTree>
    <p:extLst>
      <p:ext uri="{BB962C8B-B14F-4D97-AF65-F5344CB8AC3E}">
        <p14:creationId xmlns:p14="http://schemas.microsoft.com/office/powerpoint/2010/main" val="3490213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991F31-1C5F-4D69-891E-6BDB5F3CA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616" y="837007"/>
            <a:ext cx="9720072" cy="700246"/>
          </a:xfrm>
        </p:spPr>
        <p:txBody>
          <a:bodyPr>
            <a:normAutofit/>
          </a:bodyPr>
          <a:lstStyle/>
          <a:p>
            <a:r>
              <a:rPr lang="es-EC" sz="4000" dirty="0">
                <a:solidFill>
                  <a:schemeClr val="accent2">
                    <a:lumMod val="75000"/>
                  </a:schemeClr>
                </a:solidFill>
              </a:rPr>
              <a:t>DERIVADA DE UNA FUNCIÓN ELEVADA A OTRA FUNCIÓN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A372F71-174F-4BFB-9E70-B598D1D7ADC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597" y="1878365"/>
                <a:ext cx="9720073" cy="4654957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s-EC" dirty="0"/>
                  <a:t>Dada una función del tipo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C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MX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s-EC" dirty="0"/>
                  <a:t> </a:t>
                </a:r>
              </a:p>
              <a:p>
                <a:r>
                  <a:rPr lang="es-EC" dirty="0"/>
                  <a:t>1) Tomamos logaritmos naturales a los lados de la igualdad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EC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s-MX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MX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s-MX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s-MX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s-EC" dirty="0"/>
              </a:p>
              <a:p>
                <a:r>
                  <a:rPr lang="es-EC" dirty="0"/>
                  <a:t>2.- Aplicamos propiedades de los logaritmos</a:t>
                </a:r>
              </a:p>
              <a:p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𝑙𝑛𝑦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𝑙𝑛𝑓</m:t>
                    </m:r>
                    <m:d>
                      <m:d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s-MX" b="0" dirty="0"/>
              </a:p>
              <a:p>
                <a:r>
                  <a:rPr lang="es-EC" dirty="0"/>
                  <a:t>3.- Aplicamos derivadas a la igualdad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s-EC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𝑙𝑛𝑓</m:t>
                    </m:r>
                    <m:d>
                      <m:d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MX" b="0" i="1" smtClean="0">
                        <a:latin typeface="Cambria Math" panose="02040503050406030204" pitchFamily="18" charset="0"/>
                      </a:rPr>
                      <m:t>.</m:t>
                    </m:r>
                    <m:f>
                      <m:f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s-MX" b="0" dirty="0"/>
              </a:p>
              <a:p>
                <a:r>
                  <a:rPr lang="es-EC" dirty="0"/>
                  <a:t>4.- Despejamos y’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begChr m:val="["/>
                        <m:endChr m:val="]"/>
                        <m:ctrlPr>
                          <a:rPr lang="es-MX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MX" i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s-MX" i="1">
                            <a:latin typeface="Cambria Math" panose="02040503050406030204" pitchFamily="18" charset="0"/>
                          </a:rPr>
                          <m:t>𝑙𝑛𝑓</m:t>
                        </m:r>
                        <m:d>
                          <m:d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MX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MX" i="1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MX" i="1">
                            <a:latin typeface="Cambria Math" panose="02040503050406030204" pitchFamily="18" charset="0"/>
                          </a:rPr>
                          <m:t>.</m:t>
                        </m:r>
                        <m:f>
                          <m:f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r>
                  <a:rPr lang="es-EC" dirty="0"/>
                  <a:t>  </a:t>
                </a:r>
              </a:p>
              <a:p>
                <a:r>
                  <a:rPr lang="es-EC" dirty="0"/>
                  <a:t>5.- Reemplazando y en la ecuación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MX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𝒈</m:t>
                        </m:r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s-MX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𝒈</m:t>
                            </m:r>
                          </m:e>
                          <m:sup>
                            <m: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𝒍𝒏𝒇</m:t>
                        </m:r>
                        <m:d>
                          <m:dPr>
                            <m:ctrlP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𝒈</m:t>
                        </m:r>
                        <m:d>
                          <m:dPr>
                            <m:ctrlP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s-MX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f>
                          <m:fPr>
                            <m:ctrlP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  <m: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  <m:sSup>
                          <m:sSupPr>
                            <m:ctrlP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</m:e>
                          <m:sup>
                            <m: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d>
                  </m:oMath>
                </a14:m>
                <a:endParaRPr lang="es-EC" b="1" dirty="0"/>
              </a:p>
              <a:p>
                <a:endParaRPr lang="es-EC" dirty="0"/>
              </a:p>
              <a:p>
                <a:endParaRPr lang="es-EC" dirty="0"/>
              </a:p>
              <a:p>
                <a:endParaRPr lang="es-EC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7A372F71-174F-4BFB-9E70-B598D1D7A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597" y="1878365"/>
                <a:ext cx="9720073" cy="4654957"/>
              </a:xfrm>
              <a:blipFill>
                <a:blip r:embed="rId2"/>
                <a:stretch>
                  <a:fillRect l="-878" t="-1702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6391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75EF90-3716-4071-AFC3-089F9F4DA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2156394" cy="740001"/>
          </a:xfrm>
        </p:spPr>
        <p:txBody>
          <a:bodyPr/>
          <a:lstStyle/>
          <a:p>
            <a:r>
              <a:rPr lang="es-EC" dirty="0"/>
              <a:t>Ejemplo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195AB461-6BCB-42FB-8E76-D55D8C539079}"/>
                  </a:ext>
                </a:extLst>
              </p:cNvPr>
              <p:cNvSpPr txBox="1"/>
              <p:nvPr/>
            </p:nvSpPr>
            <p:spPr>
              <a:xfrm>
                <a:off x="887897" y="1524926"/>
                <a:ext cx="4717774" cy="4815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C" dirty="0">
                    <a:solidFill>
                      <a:srgbClr val="FF0000"/>
                    </a:solidFill>
                  </a:rPr>
                  <a:t>Hallar y’, si </a:t>
                </a:r>
                <a14:m>
                  <m:oMath xmlns:m="http://schemas.openxmlformats.org/officeDocument/2006/math">
                    <m:r>
                      <a:rPr lang="es-MX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MX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MX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𝑆𝑒𝑛𝑥</m:t>
                        </m:r>
                        <m:r>
                          <a:rPr lang="es-MX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s-MX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s-MX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s-MX" b="0" dirty="0">
                  <a:solidFill>
                    <a:srgbClr val="FF0000"/>
                  </a:solidFill>
                </a:endParaRPr>
              </a:p>
              <a:p>
                <a:endParaRPr lang="es-MX" b="0" dirty="0"/>
              </a:p>
              <a:p>
                <a:pPr marL="342900" indent="-342900">
                  <a:buAutoNum type="arabicPeriod"/>
                </a:pPr>
                <a:r>
                  <a:rPr lang="es-EC" dirty="0">
                    <a:solidFill>
                      <a:schemeClr val="accent1">
                        <a:lumMod val="75000"/>
                      </a:schemeClr>
                    </a:solidFill>
                  </a:rPr>
                  <a:t>Aplicar logaritmos a la igualdad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𝑙𝑛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𝑙𝑛</m:t>
                    </m:r>
                    <m:sSup>
                      <m:sSup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MX" i="1">
                            <a:latin typeface="Cambria Math" panose="02040503050406030204" pitchFamily="18" charset="0"/>
                          </a:rPr>
                          <m:t>𝑆𝑒𝑛</m:t>
                        </m:r>
                        <m:d>
                          <m:d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MX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s-MX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s-EC" dirty="0"/>
                  <a:t> </a:t>
                </a:r>
              </a:p>
              <a:p>
                <a:pPr algn="ctr"/>
                <a:endParaRPr lang="es-EC" dirty="0"/>
              </a:p>
              <a:p>
                <a:r>
                  <a:rPr lang="es-EC" dirty="0">
                    <a:solidFill>
                      <a:schemeClr val="accent1">
                        <a:lumMod val="75000"/>
                      </a:schemeClr>
                    </a:solidFill>
                  </a:rPr>
                  <a:t>2.- Aplicar propiedades de los logaritmos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𝑙𝑛𝑦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𝑥𝑙𝑛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𝑆𝑒𝑛𝑥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EC" dirty="0"/>
              </a:p>
              <a:p>
                <a:endParaRPr lang="es-EC" dirty="0"/>
              </a:p>
              <a:p>
                <a:r>
                  <a:rPr lang="es-EC" dirty="0">
                    <a:solidFill>
                      <a:schemeClr val="accent1">
                        <a:lumMod val="75000"/>
                      </a:schemeClr>
                    </a:solidFill>
                  </a:rPr>
                  <a:t>3.- Aplicar derivada a la igualdad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C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MX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𝑆𝑒𝑛𝑥</m:t>
                              </m:r>
                            </m:e>
                          </m:d>
                        </m:e>
                      </m:func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𝑥</m:t>
                      </m:r>
                      <m:f>
                        <m:f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𝑆𝑒𝑛𝑥</m:t>
                          </m:r>
                        </m:den>
                      </m:f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𝐶𝑜𝑠𝑥</m:t>
                      </m:r>
                    </m:oMath>
                  </m:oMathPara>
                </a14:m>
                <a:endParaRPr lang="es-EC" dirty="0"/>
              </a:p>
              <a:p>
                <a:endParaRPr lang="es-EC" dirty="0"/>
              </a:p>
              <a:p>
                <a:r>
                  <a:rPr lang="es-EC" dirty="0">
                    <a:solidFill>
                      <a:schemeClr val="accent1">
                        <a:lumMod val="75000"/>
                      </a:schemeClr>
                    </a:solidFill>
                  </a:rPr>
                  <a:t>4.- Despejando y’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begChr m:val="["/>
                          <m:endChr m:val="]"/>
                          <m:ctrlPr>
                            <a:rPr lang="es-MX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MX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𝑆𝑒𝑛𝑥</m:t>
                                  </m:r>
                                </m:e>
                              </m:d>
                            </m:e>
                          </m:func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𝑥𝐶𝑡𝑔𝑥</m:t>
                          </m:r>
                        </m:e>
                      </m:d>
                    </m:oMath>
                  </m:oMathPara>
                </a14:m>
                <a:endParaRPr lang="es-EC" dirty="0"/>
              </a:p>
              <a:p>
                <a:endParaRPr lang="es-EC" dirty="0"/>
              </a:p>
              <a:p>
                <a:r>
                  <a:rPr lang="es-EC" dirty="0">
                    <a:solidFill>
                      <a:schemeClr val="accent1">
                        <a:lumMod val="75000"/>
                      </a:schemeClr>
                    </a:solidFill>
                  </a:rPr>
                  <a:t>5.- Reemplazando y en la ecuación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s-MX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MX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MX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𝑆𝑒𝑛𝑥</m:t>
                          </m:r>
                          <m:r>
                            <a:rPr lang="es-MX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MX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s-MX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s-MX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MX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MX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MX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𝑆𝑒𝑛𝑥</m:t>
                                  </m:r>
                                </m:e>
                              </m:d>
                            </m:e>
                          </m:func>
                          <m:r>
                            <a:rPr lang="es-MX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MX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𝑥𝐶𝑡𝑔𝑥</m:t>
                          </m:r>
                        </m:e>
                      </m:d>
                    </m:oMath>
                  </m:oMathPara>
                </a14:m>
                <a:endParaRPr lang="es-EC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195AB461-6BCB-42FB-8E76-D55D8C5390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897" y="1524926"/>
                <a:ext cx="4717774" cy="4815036"/>
              </a:xfrm>
              <a:prstGeom prst="rect">
                <a:avLst/>
              </a:prstGeom>
              <a:blipFill>
                <a:blip r:embed="rId2"/>
                <a:stretch>
                  <a:fillRect l="-1163" t="-633" b="-253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uadroTexto 6">
            <a:extLst>
              <a:ext uri="{FF2B5EF4-FFF2-40B4-BE49-F238E27FC236}">
                <a16:creationId xmlns:a16="http://schemas.microsoft.com/office/drawing/2014/main" id="{E01F17B5-C1D8-46F8-A549-F633827EAE22}"/>
              </a:ext>
            </a:extLst>
          </p:cNvPr>
          <p:cNvSpPr txBox="1"/>
          <p:nvPr/>
        </p:nvSpPr>
        <p:spPr>
          <a:xfrm>
            <a:off x="5989982" y="2186609"/>
            <a:ext cx="5300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>
                <a:solidFill>
                  <a:srgbClr val="0070C0"/>
                </a:solidFill>
              </a:rPr>
              <a:t>Aplicando directamente la fórmula:</a:t>
            </a:r>
          </a:p>
          <a:p>
            <a:endParaRPr lang="es-EC" dirty="0"/>
          </a:p>
          <a:p>
            <a:endParaRPr lang="es-EC" dirty="0"/>
          </a:p>
          <a:p>
            <a:endParaRPr lang="es-EC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1F1D46B9-07FF-4AAC-BAE5-BF9C6196A573}"/>
                  </a:ext>
                </a:extLst>
              </p:cNvPr>
              <p:cNvSpPr/>
              <p:nvPr/>
            </p:nvSpPr>
            <p:spPr>
              <a:xfrm>
                <a:off x="6096000" y="2593164"/>
                <a:ext cx="4373215" cy="20017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s-MX" sz="16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MX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s-MX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MX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MX" sz="16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s-MX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MX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MX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s-MX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MX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sz="16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s-MX" sz="16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s-MX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MX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s-MX" sz="1600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MX" sz="1600" i="1">
                              <a:latin typeface="Cambria Math" panose="02040503050406030204" pitchFamily="18" charset="0"/>
                            </a:rPr>
                            <m:t>𝑙𝑛𝑓</m:t>
                          </m:r>
                          <m:d>
                            <m:dPr>
                              <m:ctrlPr>
                                <a:rPr lang="es-MX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MX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s-MX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MX" sz="1600" i="1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s-MX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MX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s-MX" sz="1600" i="1">
                              <a:latin typeface="Cambria Math" panose="02040503050406030204" pitchFamily="18" charset="0"/>
                            </a:rPr>
                            <m:t>.</m:t>
                          </m:r>
                          <m:f>
                            <m:fPr>
                              <m:ctrlPr>
                                <a:rPr lang="es-MX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MX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MX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s-MX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MX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MX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  <m:sSup>
                            <m:sSupPr>
                              <m:ctrlPr>
                                <a:rPr lang="es-MX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sz="16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s-MX" sz="16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s-MX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MX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s-EC" sz="1600" dirty="0"/>
              </a:p>
              <a:p>
                <a:endParaRPr lang="es-EC" sz="16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MX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s-MX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MX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MX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MX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𝑆𝑒𝑛𝑥</m:t>
                        </m:r>
                        <m:r>
                          <a:rPr lang="es-MX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s-MX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es-MX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s-MX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s-MX" sz="16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1∗</m:t>
                            </m:r>
                            <m:r>
                              <m:rPr>
                                <m:sty m:val="p"/>
                              </m:rPr>
                              <a:rPr lang="es-MX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es-MX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MX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𝑆𝑒𝑛𝑥</m:t>
                                </m:r>
                              </m:e>
                            </m:d>
                          </m:e>
                        </m:func>
                        <m:r>
                          <a:rPr lang="es-MX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MX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f>
                          <m:fPr>
                            <m:ctrlPr>
                              <a:rPr lang="es-MX" sz="1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MX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MX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𝑆𝑒𝑛𝑥</m:t>
                            </m:r>
                          </m:den>
                        </m:f>
                        <m:r>
                          <a:rPr lang="es-MX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s-MX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𝑜𝑠</m:t>
                        </m:r>
                        <m:r>
                          <a:rPr lang="es-MX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s-EC" sz="1600" dirty="0"/>
                  <a:t>  </a:t>
                </a:r>
              </a:p>
              <a:p>
                <a:endParaRPr lang="es-EC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MX" sz="16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s-MX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MX" sz="16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MX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MX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MX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𝑆𝑒𝑛𝑥</m:t>
                          </m:r>
                          <m:r>
                            <a:rPr lang="es-MX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MX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s-MX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s-MX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MX" sz="160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MX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MX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𝑆𝑒𝑛𝑥</m:t>
                                  </m:r>
                                </m:e>
                              </m:d>
                            </m:e>
                          </m:func>
                          <m:r>
                            <a:rPr lang="es-MX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MX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𝑥𝐶𝑡𝑔𝑥</m:t>
                          </m:r>
                        </m:e>
                      </m:d>
                    </m:oMath>
                  </m:oMathPara>
                </a14:m>
                <a:endParaRPr lang="es-EC" sz="1600" dirty="0"/>
              </a:p>
              <a:p>
                <a:endParaRPr lang="es-EC" sz="1600" dirty="0"/>
              </a:p>
            </p:txBody>
          </p:sp>
        </mc:Choice>
        <mc:Fallback xmlns="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1F1D46B9-07FF-4AAC-BAE5-BF9C6196A5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593164"/>
                <a:ext cx="4373215" cy="20017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ACA8AA61-8F0F-4364-A5A2-74DF731DD1F6}"/>
              </a:ext>
            </a:extLst>
          </p:cNvPr>
          <p:cNvCxnSpPr/>
          <p:nvPr/>
        </p:nvCxnSpPr>
        <p:spPr>
          <a:xfrm>
            <a:off x="5420137" y="2040835"/>
            <a:ext cx="92765" cy="4299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3942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9606D3-6765-4BBB-90EC-6B47D3806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Ejercicios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58103009-B517-42F3-9DB5-DBB80C8428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0747" y="2488313"/>
            <a:ext cx="1762539" cy="115603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6CE57C1-A974-4420-93FB-D11F39CAE5EF}"/>
              </a:ext>
            </a:extLst>
          </p:cNvPr>
          <p:cNvSpPr txBox="1"/>
          <p:nvPr/>
        </p:nvSpPr>
        <p:spPr>
          <a:xfrm>
            <a:off x="1024128" y="1961322"/>
            <a:ext cx="5389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>
                <a:solidFill>
                  <a:srgbClr val="FF0000"/>
                </a:solidFill>
              </a:rPr>
              <a:t>Hallar y’, aplicando logaritmos o la fórmula propuesta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485074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EA051F-5706-41C4-9046-E735D0B96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588707" cy="1088534"/>
          </a:xfrm>
        </p:spPr>
        <p:txBody>
          <a:bodyPr/>
          <a:lstStyle/>
          <a:p>
            <a:r>
              <a:rPr lang="es-EC" dirty="0"/>
              <a:t>Ejercicios Propuestos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FF7F8E9-2EBE-474B-AD6E-BDF62CE085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5389" y="3332828"/>
            <a:ext cx="2682602" cy="2119226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3425EE8-B09C-4FA6-9DDF-DFAEAD2E12FA}"/>
              </a:ext>
            </a:extLst>
          </p:cNvPr>
          <p:cNvSpPr txBox="1"/>
          <p:nvPr/>
        </p:nvSpPr>
        <p:spPr>
          <a:xfrm>
            <a:off x="781875" y="2521890"/>
            <a:ext cx="16432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000" b="1" dirty="0">
                <a:solidFill>
                  <a:schemeClr val="accent2">
                    <a:lumMod val="75000"/>
                  </a:schemeClr>
                </a:solidFill>
              </a:rPr>
              <a:t>Hallar la derivada y’ de las siguientes funciones implícitas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9308D1E1-96BB-47C3-B76B-1B28F5D14CF2}"/>
              </a:ext>
            </a:extLst>
          </p:cNvPr>
          <p:cNvCxnSpPr/>
          <p:nvPr/>
        </p:nvCxnSpPr>
        <p:spPr>
          <a:xfrm>
            <a:off x="2385389" y="1987827"/>
            <a:ext cx="0" cy="3644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DB44ADD-805A-4F55-AF1D-F46920A92260}"/>
              </a:ext>
            </a:extLst>
          </p:cNvPr>
          <p:cNvCxnSpPr/>
          <p:nvPr/>
        </p:nvCxnSpPr>
        <p:spPr>
          <a:xfrm>
            <a:off x="781875" y="1673750"/>
            <a:ext cx="97536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n 12">
            <a:extLst>
              <a:ext uri="{FF2B5EF4-FFF2-40B4-BE49-F238E27FC236}">
                <a16:creationId xmlns:a16="http://schemas.microsoft.com/office/drawing/2014/main" id="{0D51CD73-167F-4CA1-A873-469C933534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5146" y="2154805"/>
            <a:ext cx="2122616" cy="1012948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C482E13F-BBE9-43C4-BCE1-8EF21F8011A4}"/>
              </a:ext>
            </a:extLst>
          </p:cNvPr>
          <p:cNvSpPr txBox="1"/>
          <p:nvPr/>
        </p:nvSpPr>
        <p:spPr>
          <a:xfrm>
            <a:off x="6327909" y="2064690"/>
            <a:ext cx="14918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b="1" dirty="0">
                <a:solidFill>
                  <a:schemeClr val="accent2">
                    <a:lumMod val="75000"/>
                  </a:schemeClr>
                </a:solidFill>
              </a:rPr>
              <a:t>Hallar la derivada y’ previamente tomando logaritmos para la función y=f(x) o aplicando la fórmula propuesta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DD9BBF99-9DA3-48A4-BF89-0B8409C2EF52}"/>
              </a:ext>
            </a:extLst>
          </p:cNvPr>
          <p:cNvCxnSpPr/>
          <p:nvPr/>
        </p:nvCxnSpPr>
        <p:spPr>
          <a:xfrm>
            <a:off x="7785659" y="1941447"/>
            <a:ext cx="0" cy="3644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60BDD551-70AF-4044-BC76-1026BE4C5B07}"/>
              </a:ext>
            </a:extLst>
          </p:cNvPr>
          <p:cNvCxnSpPr/>
          <p:nvPr/>
        </p:nvCxnSpPr>
        <p:spPr>
          <a:xfrm>
            <a:off x="10442721" y="1961327"/>
            <a:ext cx="0" cy="3644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agen 16">
            <a:extLst>
              <a:ext uri="{FF2B5EF4-FFF2-40B4-BE49-F238E27FC236}">
                <a16:creationId xmlns:a16="http://schemas.microsoft.com/office/drawing/2014/main" id="{1B650455-BF72-49DD-850B-94CA9A57E1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4118" y="2332383"/>
            <a:ext cx="1873907" cy="2663681"/>
          </a:xfrm>
          <a:prstGeom prst="rect">
            <a:avLst/>
          </a:prstGeom>
        </p:spPr>
      </p:pic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DD224063-D05C-4931-A588-2880A3DFF354}"/>
              </a:ext>
            </a:extLst>
          </p:cNvPr>
          <p:cNvCxnSpPr/>
          <p:nvPr/>
        </p:nvCxnSpPr>
        <p:spPr>
          <a:xfrm>
            <a:off x="4890059" y="1895066"/>
            <a:ext cx="0" cy="3644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62023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554</Words>
  <Application>Microsoft Office PowerPoint</Application>
  <PresentationFormat>Panorámica</PresentationFormat>
  <Paragraphs>75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Cambria Math</vt:lpstr>
      <vt:lpstr>Tw Cen MT</vt:lpstr>
      <vt:lpstr>Tw Cen MT Condensed</vt:lpstr>
      <vt:lpstr>Wingdings 3</vt:lpstr>
      <vt:lpstr>Integral</vt:lpstr>
      <vt:lpstr>Derivación funciones</vt:lpstr>
      <vt:lpstr>Derivación FUNCIONES implícitas</vt:lpstr>
      <vt:lpstr>DERIVACIÓN DE FUNCIONES IMPLICITAS</vt:lpstr>
      <vt:lpstr>Ejemplos Derivación de funciones implícitas </vt:lpstr>
      <vt:lpstr> Ejercicios </vt:lpstr>
      <vt:lpstr>DERIVADA DE UNA FUNCIÓN ELEVADA A OTRA FUNCIÓN</vt:lpstr>
      <vt:lpstr>Ejemplo</vt:lpstr>
      <vt:lpstr>Ejercicios</vt:lpstr>
      <vt:lpstr>Ejercicios Propuestos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Derivación funciones</dc:title>
  <dc:creator>Mery Manzano</dc:creator>
  <cp:lastModifiedBy>Mery Manzano</cp:lastModifiedBy>
  <cp:revision>15</cp:revision>
  <dcterms:created xsi:type="dcterms:W3CDTF">2020-06-14T23:31:45Z</dcterms:created>
  <dcterms:modified xsi:type="dcterms:W3CDTF">2020-06-15T15:52:22Z</dcterms:modified>
</cp:coreProperties>
</file>