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60" r:id="rId4"/>
    <p:sldId id="258" r:id="rId5"/>
    <p:sldId id="259" r:id="rId6"/>
    <p:sldId id="263" r:id="rId7"/>
    <p:sldId id="261" r:id="rId8"/>
    <p:sldId id="265" r:id="rId9"/>
    <p:sldId id="264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00" r:id="rId19"/>
    <p:sldId id="280" r:id="rId20"/>
    <p:sldId id="274" r:id="rId21"/>
    <p:sldId id="281" r:id="rId22"/>
    <p:sldId id="275" r:id="rId23"/>
    <p:sldId id="276" r:id="rId24"/>
    <p:sldId id="277" r:id="rId25"/>
    <p:sldId id="282" r:id="rId26"/>
    <p:sldId id="293" r:id="rId27"/>
    <p:sldId id="285" r:id="rId28"/>
    <p:sldId id="286" r:id="rId29"/>
    <p:sldId id="289" r:id="rId30"/>
    <p:sldId id="287" r:id="rId31"/>
    <p:sldId id="288" r:id="rId32"/>
    <p:sldId id="292" r:id="rId33"/>
    <p:sldId id="297" r:id="rId34"/>
    <p:sldId id="290" r:id="rId35"/>
    <p:sldId id="291" r:id="rId36"/>
    <p:sldId id="294" r:id="rId37"/>
    <p:sldId id="296" r:id="rId38"/>
    <p:sldId id="298" r:id="rId39"/>
    <p:sldId id="301" r:id="rId40"/>
    <p:sldId id="299" r:id="rId41"/>
    <p:sldId id="283" r:id="rId42"/>
    <p:sldId id="284" r:id="rId43"/>
    <p:sldId id="278" r:id="rId44"/>
    <p:sldId id="279" r:id="rId4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RRSS%20SENPLADES\PROCESADO%20RESIDUOS%20SOLIDOS\PERCAPITA%20PROCESADO%20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/>
              <a:t>Variación diaria del </a:t>
            </a:r>
            <a:r>
              <a:rPr lang="en-US"/>
              <a:t>PPC de</a:t>
            </a:r>
            <a:r>
              <a:rPr lang="en-US" baseline="0"/>
              <a:t> residuos sólidos, </a:t>
            </a:r>
            <a:r>
              <a:rPr lang="en-US"/>
              <a:t>Estrato A, Riobamba 2013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Estrato A Riobamba 2013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'depuarada AAB'!$T$41:$AH$41</c:f>
              <c:numCache>
                <c:formatCode>0.00</c:formatCode>
                <c:ptCount val="15"/>
                <c:pt idx="0">
                  <c:v>0.95977272727272733</c:v>
                </c:pt>
                <c:pt idx="1">
                  <c:v>0.70619629629629621</c:v>
                </c:pt>
                <c:pt idx="2">
                  <c:v>0.6670625</c:v>
                </c:pt>
                <c:pt idx="3">
                  <c:v>0.67968518518518517</c:v>
                </c:pt>
                <c:pt idx="4">
                  <c:v>0.6674444444444444</c:v>
                </c:pt>
                <c:pt idx="5">
                  <c:v>0.58270740740740734</c:v>
                </c:pt>
                <c:pt idx="6">
                  <c:v>0.7860950000000001</c:v>
                </c:pt>
                <c:pt idx="8">
                  <c:v>0.51546333333333338</c:v>
                </c:pt>
                <c:pt idx="9">
                  <c:v>0.54136111111111118</c:v>
                </c:pt>
                <c:pt idx="10">
                  <c:v>0.48750972222222222</c:v>
                </c:pt>
                <c:pt idx="11">
                  <c:v>0.51447916666666671</c:v>
                </c:pt>
                <c:pt idx="12">
                  <c:v>0.68145416666666669</c:v>
                </c:pt>
                <c:pt idx="13">
                  <c:v>0.44656666666666667</c:v>
                </c:pt>
                <c:pt idx="14">
                  <c:v>0.6599383333333334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4B3-48C4-8A8E-F6DCBD826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5528096"/>
        <c:axId val="306936096"/>
      </c:barChart>
      <c:catAx>
        <c:axId val="255528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día de muestreo</a:t>
                </a:r>
              </a:p>
            </c:rich>
          </c:tx>
          <c:overlay val="0"/>
        </c:title>
        <c:majorTickMark val="none"/>
        <c:minorTickMark val="none"/>
        <c:tickLblPos val="nextTo"/>
        <c:crossAx val="306936096"/>
        <c:crosses val="autoZero"/>
        <c:auto val="1"/>
        <c:lblAlgn val="ctr"/>
        <c:lblOffset val="100"/>
        <c:noMultiLvlLbl val="0"/>
      </c:catAx>
      <c:valAx>
        <c:axId val="306936096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kg/hab-día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255528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FDAF6-112A-483B-B810-1FF1CF78A8C4}" type="datetimeFigureOut">
              <a:rPr lang="es-ES" smtClean="0"/>
              <a:t>17/06/2022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3BE8E-09CA-4B49-8DFC-D88B31FD37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1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3BE8E-09CA-4B49-8DFC-D88B31FD376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9785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005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644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146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481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153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589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820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1251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2859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206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840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3FA6-727C-4937-8636-7EBAE1D96F07}" type="datetimeFigureOut">
              <a:rPr lang="es-EC" smtClean="0"/>
              <a:t>17/6/2022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D8307-3555-4560-993B-21CC03F4D6B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08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EC" sz="3600" b="1" dirty="0"/>
              <a:t>Métodos de caracterización de residuos sólidos urbanos para poblaciones menores que 150.000 habitantes”</a:t>
            </a:r>
            <a:endParaRPr lang="es-EC" sz="3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C" dirty="0" err="1"/>
              <a:t>Ing.M.Sc</a:t>
            </a:r>
            <a:r>
              <a:rPr lang="es-EC" dirty="0"/>
              <a:t>. Alfonso Arellano Barriga</a:t>
            </a:r>
          </a:p>
        </p:txBody>
      </p:sp>
    </p:spTree>
    <p:extLst>
      <p:ext uri="{BB962C8B-B14F-4D97-AF65-F5344CB8AC3E}">
        <p14:creationId xmlns:p14="http://schemas.microsoft.com/office/powerpoint/2010/main" val="367573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es-EC" sz="2400" dirty="0">
                <a:solidFill>
                  <a:prstClr val="black"/>
                </a:solidFill>
              </a:rPr>
              <a:t/>
            </a:r>
            <a:br>
              <a:rPr lang="es-EC" sz="2400" dirty="0">
                <a:solidFill>
                  <a:prstClr val="black"/>
                </a:solidFill>
              </a:rPr>
            </a:br>
            <a:r>
              <a:rPr lang="es-EC" sz="2400" dirty="0">
                <a:solidFill>
                  <a:prstClr val="black"/>
                </a:solidFill>
              </a:rPr>
              <a:t>1</a:t>
            </a:r>
            <a:r>
              <a:rPr lang="es-EC" sz="2700" dirty="0">
                <a:solidFill>
                  <a:prstClr val="black"/>
                </a:solidFill>
              </a:rPr>
              <a:t>. Método de caracterización urbanístico y socio económico para ciudades menores a 150.000 habitantes del Ecuador</a:t>
            </a:r>
            <a:r>
              <a:rPr lang="es-EC" sz="2400" dirty="0">
                <a:solidFill>
                  <a:prstClr val="black"/>
                </a:solidFill>
              </a:rPr>
              <a:t/>
            </a:r>
            <a:br>
              <a:rPr lang="es-EC" sz="2400" dirty="0">
                <a:solidFill>
                  <a:prstClr val="black"/>
                </a:solidFill>
              </a:rPr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1.2. Técnica de caracterización socio-económica</a:t>
            </a:r>
          </a:p>
          <a:p>
            <a:pPr marL="0" lvl="0" indent="0" algn="ctr">
              <a:buNone/>
            </a:pPr>
            <a:r>
              <a:rPr lang="es-EC" sz="2800" dirty="0"/>
              <a:t>Unidad de investigación: VIVIENDA</a:t>
            </a:r>
          </a:p>
          <a:p>
            <a:pPr lvl="0"/>
            <a:r>
              <a:rPr lang="es-ES" sz="2800" dirty="0"/>
              <a:t>Nº de personas que aportan económicamente</a:t>
            </a:r>
            <a:endParaRPr lang="es-EC" sz="2800" dirty="0"/>
          </a:p>
          <a:p>
            <a:r>
              <a:rPr lang="es-ES" sz="2800" dirty="0"/>
              <a:t>Nº personas que no aportan</a:t>
            </a:r>
            <a:endParaRPr lang="es-EC" sz="2800" dirty="0"/>
          </a:p>
          <a:p>
            <a:pPr lvl="0"/>
            <a:r>
              <a:rPr lang="es-EC" sz="2800" dirty="0"/>
              <a:t>Tenencia de la vivienda</a:t>
            </a:r>
          </a:p>
          <a:p>
            <a:pPr lvl="0"/>
            <a:r>
              <a:rPr lang="es-EC" sz="2800" dirty="0"/>
              <a:t>Tenencia de vehículos</a:t>
            </a:r>
          </a:p>
          <a:p>
            <a:pPr lvl="0"/>
            <a:r>
              <a:rPr lang="es-EC" sz="2800" dirty="0"/>
              <a:t>Servicios básicos y “otros”</a:t>
            </a:r>
          </a:p>
          <a:p>
            <a:pPr marL="0" indent="0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96185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Categorización socioeconómica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Rango	Categoría	Estrato socioeconómico</a:t>
            </a:r>
          </a:p>
          <a:p>
            <a:r>
              <a:rPr lang="es-EC" dirty="0"/>
              <a:t>100-81	A	ALTO</a:t>
            </a:r>
          </a:p>
          <a:p>
            <a:r>
              <a:rPr lang="es-EC" dirty="0"/>
              <a:t>80-61	B	MEDIO ALTO</a:t>
            </a:r>
          </a:p>
          <a:p>
            <a:r>
              <a:rPr lang="es-EC" dirty="0"/>
              <a:t>60-31	C	MEDIO BAJO</a:t>
            </a:r>
          </a:p>
          <a:p>
            <a:r>
              <a:rPr lang="es-EC" dirty="0"/>
              <a:t>24-0	D	BAJO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76583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Habitantes por familia de cada estrato socio- económico de Riobamba/2013</a:t>
            </a:r>
            <a:endParaRPr lang="es-EC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8" y="1484785"/>
            <a:ext cx="7931583" cy="4277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808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lvl="0" indent="-514350" algn="l">
              <a:spcBef>
                <a:spcPct val="20000"/>
              </a:spcBef>
            </a:pPr>
            <a:r>
              <a:rPr lang="es-EC" sz="27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s-EC" sz="27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s-EC" sz="2700" dirty="0">
                <a:solidFill>
                  <a:prstClr val="black"/>
                </a:solidFill>
                <a:ea typeface="+mn-ea"/>
                <a:cs typeface="+mn-cs"/>
              </a:rPr>
              <a:t>2. Método para la determinación de la muestra para estudios de producción de residuos sólidos y de agua potable.</a:t>
            </a:r>
            <a:r>
              <a:rPr lang="es-EC" sz="3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s-EC" sz="3000" dirty="0">
                <a:solidFill>
                  <a:prstClr val="black"/>
                </a:solidFill>
                <a:ea typeface="+mn-ea"/>
                <a:cs typeface="+mn-cs"/>
              </a:rPr>
            </a:br>
            <a:endParaRPr lang="es-EC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65" y="1772816"/>
            <a:ext cx="7595813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660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lvl="0" indent="-514350" algn="l">
              <a:spcBef>
                <a:spcPct val="20000"/>
              </a:spcBef>
            </a:pPr>
            <a:r>
              <a:rPr lang="es-EC" sz="3200" dirty="0">
                <a:solidFill>
                  <a:prstClr val="black"/>
                </a:solidFill>
                <a:ea typeface="+mn-ea"/>
                <a:cs typeface="+mn-cs"/>
              </a:rPr>
              <a:t>3. Técnicas de muestreo y caracterización de residuos sólidos</a:t>
            </a:r>
            <a:endParaRPr lang="es-EC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s-ES" sz="2800" dirty="0"/>
              <a:t>Técnica para la determinación de la producción per cápita</a:t>
            </a:r>
            <a:endParaRPr lang="es-EC" sz="2800" dirty="0"/>
          </a:p>
          <a:p>
            <a:pPr lvl="0"/>
            <a:r>
              <a:rPr lang="es-ES" sz="2800" dirty="0"/>
              <a:t>Técnica de Cuarteo y homogenización</a:t>
            </a:r>
            <a:endParaRPr lang="es-EC" sz="2800" dirty="0"/>
          </a:p>
          <a:p>
            <a:pPr lvl="0"/>
            <a:r>
              <a:rPr lang="es-ES" sz="2800" dirty="0"/>
              <a:t>Técnica para la determinación de densidades</a:t>
            </a:r>
            <a:endParaRPr lang="es-EC" sz="2800" dirty="0"/>
          </a:p>
          <a:p>
            <a:pPr lvl="0"/>
            <a:r>
              <a:rPr lang="es-ES" sz="2800" dirty="0"/>
              <a:t>Técnica para la determinación de Componentes</a:t>
            </a:r>
            <a:endParaRPr lang="es-EC" sz="2800" dirty="0"/>
          </a:p>
          <a:p>
            <a:pPr lvl="0"/>
            <a:r>
              <a:rPr lang="es-ES" sz="2800" dirty="0"/>
              <a:t>Técnica de preparación de la muestra para laboratorio</a:t>
            </a:r>
          </a:p>
        </p:txBody>
      </p:sp>
    </p:spTree>
    <p:extLst>
      <p:ext uri="{BB962C8B-B14F-4D97-AF65-F5344CB8AC3E}">
        <p14:creationId xmlns:p14="http://schemas.microsoft.com/office/powerpoint/2010/main" val="2502621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Terminología</a:t>
            </a:r>
            <a:b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Equipos y materiales</a:t>
            </a:r>
            <a:b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Procedimientos</a:t>
            </a:r>
            <a:b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Procesos y cálculos</a:t>
            </a:r>
            <a:r>
              <a:rPr kumimoji="0" lang="es-EC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s-EC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es-EC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530" y="1930582"/>
            <a:ext cx="3090940" cy="386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48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548680"/>
            <a:ext cx="8291264" cy="5577483"/>
          </a:xfrm>
        </p:spPr>
        <p:txBody>
          <a:bodyPr/>
          <a:lstStyle/>
          <a:p>
            <a:r>
              <a:rPr lang="es-EC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Producción per cápita de residuos sólidos, por estratos</a:t>
            </a:r>
            <a:endParaRPr lang="es-EC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096" y="1124744"/>
            <a:ext cx="532519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31" y="4597721"/>
            <a:ext cx="6318000" cy="142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47" y="4127821"/>
            <a:ext cx="691276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296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1565"/>
            <a:ext cx="8229600" cy="452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08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3317"/>
          <a:stretch/>
        </p:blipFill>
        <p:spPr bwMode="auto">
          <a:xfrm>
            <a:off x="359532" y="1556792"/>
            <a:ext cx="3816424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3882853" cy="272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3" y="3789040"/>
            <a:ext cx="4038457" cy="232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187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560839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029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Planes de manejo de R.S municipales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Fuentes de financiamiento…..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TDRs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s-EC" sz="3200" dirty="0">
                <a:latin typeface="Times New Roman" pitchFamily="18" charset="0"/>
                <a:cs typeface="Times New Roman" pitchFamily="18" charset="0"/>
              </a:rPr>
              <a:t>BEDE/BID/CAF</a:t>
            </a:r>
          </a:p>
          <a:p>
            <a:pPr lvl="2"/>
            <a:r>
              <a:rPr lang="es-EC" sz="3200" dirty="0">
                <a:latin typeface="Times New Roman" pitchFamily="18" charset="0"/>
                <a:cs typeface="Times New Roman" pitchFamily="18" charset="0"/>
              </a:rPr>
              <a:t>Normas Mejicanas</a:t>
            </a:r>
          </a:p>
          <a:p>
            <a:pPr lvl="2"/>
            <a:r>
              <a:rPr lang="es-EC" sz="3200" dirty="0">
                <a:latin typeface="Times New Roman" pitchFamily="18" charset="0"/>
                <a:cs typeface="Times New Roman" pitchFamily="18" charset="0"/>
              </a:rPr>
              <a:t>OPS/OMS</a:t>
            </a:r>
          </a:p>
          <a:p>
            <a:pPr lvl="2"/>
            <a:r>
              <a:rPr lang="es-EC" sz="3200" dirty="0">
                <a:latin typeface="Times New Roman" pitchFamily="18" charset="0"/>
                <a:cs typeface="Times New Roman" pitchFamily="18" charset="0"/>
              </a:rPr>
              <a:t>Centro Panamericano de </a:t>
            </a:r>
            <a:r>
              <a:rPr lang="es-EC" sz="3200" dirty="0" err="1">
                <a:latin typeface="Times New Roman" pitchFamily="18" charset="0"/>
                <a:cs typeface="Times New Roman" pitchFamily="18" charset="0"/>
              </a:rPr>
              <a:t>Ing</a:t>
            </a:r>
            <a:r>
              <a:rPr lang="es-EC" sz="3200" dirty="0">
                <a:latin typeface="Times New Roman" pitchFamily="18" charset="0"/>
                <a:cs typeface="Times New Roman" pitchFamily="18" charset="0"/>
              </a:rPr>
              <a:t> Sanitaria </a:t>
            </a:r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CEPIS (</a:t>
            </a:r>
            <a:r>
              <a:rPr lang="es-EC" sz="3200" dirty="0" err="1" smtClean="0">
                <a:latin typeface="Times New Roman" pitchFamily="18" charset="0"/>
                <a:cs typeface="Times New Roman" pitchFamily="18" charset="0"/>
              </a:rPr>
              <a:t>Sakurai</a:t>
            </a:r>
            <a:r>
              <a:rPr lang="es-EC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s-EC" sz="32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C" u="sng" dirty="0" smtClean="0">
                <a:latin typeface="Times New Roman" pitchFamily="18" charset="0"/>
                <a:cs typeface="Times New Roman" pitchFamily="18" charset="0"/>
              </a:rPr>
              <a:t>INEN certifica no existencia normas ecuatorianas 2011</a:t>
            </a:r>
          </a:p>
          <a:p>
            <a:pPr marL="0" indent="0">
              <a:buNone/>
            </a:pPr>
            <a:endParaRPr lang="es-EC" u="sng" dirty="0">
              <a:latin typeface="Times New Roman" pitchFamily="18" charset="0"/>
              <a:cs typeface="Times New Roman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539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434622" cy="52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43" y="1268760"/>
            <a:ext cx="1742841" cy="216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631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32848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38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773074" cy="42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9745"/>
            <a:ext cx="3024335" cy="170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183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8041321" cy="331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5472608" cy="225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262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87439"/>
            <a:ext cx="8229600" cy="4525963"/>
          </a:xfrm>
        </p:spPr>
        <p:txBody>
          <a:bodyPr>
            <a:normAutofit/>
          </a:bodyPr>
          <a:lstStyle/>
          <a:p>
            <a:r>
              <a:rPr lang="es-EC" sz="2400" dirty="0"/>
              <a:t>COMPONENTES DE LOS RSU DE RIOBAMBA 2013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6" y="3319538"/>
            <a:ext cx="7835507" cy="2520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768715" cy="128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458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840760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915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524BEC-A819-4FAB-9936-E01FFD1CA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788639"/>
          </a:xfrm>
        </p:spPr>
        <p:txBody>
          <a:bodyPr/>
          <a:lstStyle/>
          <a:p>
            <a:r>
              <a:rPr lang="es-ES" dirty="0"/>
              <a:t>RECOLECCION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E0DAC52-A913-42BC-AE0F-3FD574E0B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093" y="1268761"/>
            <a:ext cx="8229600" cy="4464496"/>
          </a:xfrm>
        </p:spPr>
        <p:txBody>
          <a:bodyPr/>
          <a:lstStyle/>
          <a:p>
            <a:r>
              <a:rPr lang="es-ES" sz="2400" dirty="0"/>
              <a:t>Definir la estrategia, el método y los recurso</a:t>
            </a:r>
          </a:p>
          <a:p>
            <a:r>
              <a:rPr lang="es-ES" sz="2400" dirty="0"/>
              <a:t>Definir la política</a:t>
            </a:r>
            <a:r>
              <a:rPr lang="es-ES" dirty="0"/>
              <a:t>:</a:t>
            </a:r>
          </a:p>
          <a:p>
            <a:pPr lvl="2"/>
            <a:r>
              <a:rPr lang="es-ES" dirty="0"/>
              <a:t>Sin reutilización -&gt;Todos los RRSS una sola  funda</a:t>
            </a:r>
          </a:p>
          <a:p>
            <a:pPr lvl="2"/>
            <a:r>
              <a:rPr lang="es-ES" dirty="0"/>
              <a:t>Con reutilización -&gt; Separación en la fuente:</a:t>
            </a:r>
          </a:p>
          <a:p>
            <a:pPr lvl="3"/>
            <a:r>
              <a:rPr lang="es-ES" dirty="0"/>
              <a:t>Cuáles:	orgánicos/plásticos/papeles/botellas ??</a:t>
            </a:r>
          </a:p>
          <a:p>
            <a:pPr lvl="5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CA03694-AED9-4149-9F3A-187B5FF9B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4" y="3899745"/>
            <a:ext cx="3451220" cy="231707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7D5C181-78B5-4BF9-B489-14C913B2E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75" y="3832664"/>
            <a:ext cx="3300798" cy="24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34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C12ADB-7389-4F47-B83F-BB3009A5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VOLQUETAS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13A2B11-C1A6-4D27-9BE6-3FE06732A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Lo más básico, caro y poco eficaz</a:t>
            </a:r>
          </a:p>
          <a:p>
            <a:pPr marL="457200" lvl="1" indent="0">
              <a:buNone/>
            </a:pPr>
            <a:r>
              <a:rPr lang="es-ES" sz="2400" dirty="0"/>
              <a:t>sin compactación </a:t>
            </a:r>
          </a:p>
          <a:p>
            <a:pPr marL="457200" lvl="1" indent="0">
              <a:buNone/>
            </a:pPr>
            <a:r>
              <a:rPr lang="es-ES" sz="2400" dirty="0"/>
              <a:t>Requiere 3  peones -&gt; tirar los RRSS dentro volqueta</a:t>
            </a:r>
          </a:p>
          <a:p>
            <a:pPr marL="457200" lvl="1" indent="0">
              <a:buNone/>
            </a:pPr>
            <a:r>
              <a:rPr lang="es-ES" sz="2400" dirty="0"/>
              <a:t>Transporte abierto Poco higiénico (olores, moscos)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143C73-7EF3-4CA9-BD6C-306A4CECB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31929"/>
            <a:ext cx="3096344" cy="259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68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1D83C45-504A-462E-958A-1AB39AECC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76574"/>
            <a:ext cx="6773924" cy="685801"/>
          </a:xfrm>
        </p:spPr>
        <p:txBody>
          <a:bodyPr>
            <a:normAutofit fontScale="90000"/>
          </a:bodyPr>
          <a:lstStyle/>
          <a:p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/>
              <a:t>Recolector carga trasera</a:t>
            </a:r>
            <a:br>
              <a:rPr lang="es-ES" sz="4400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91604BF-7312-460E-9B80-D2DF1F4A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57" y="1287227"/>
            <a:ext cx="8229600" cy="4525963"/>
          </a:xfrm>
        </p:spPr>
        <p:txBody>
          <a:bodyPr/>
          <a:lstStyle/>
          <a:p>
            <a:pPr marL="0" lvl="1" indent="442913">
              <a:buNone/>
            </a:pPr>
            <a:r>
              <a:rPr lang="es-ES" sz="3200" dirty="0"/>
              <a:t>Compactación 400-500 kg/m3</a:t>
            </a:r>
          </a:p>
          <a:p>
            <a:pPr marL="0" lvl="1" indent="442913">
              <a:buNone/>
            </a:pPr>
            <a:r>
              <a:rPr lang="es-ES" sz="3200" dirty="0"/>
              <a:t>Bandeja recolección lixiviados</a:t>
            </a:r>
          </a:p>
          <a:p>
            <a:pPr marL="457200" lvl="1" indent="0">
              <a:buNone/>
            </a:pPr>
            <a:r>
              <a:rPr lang="es-ES" sz="3200" dirty="0"/>
              <a:t>Requiere 2  peones -&gt; recoger RRSS meterlos -&gt; volqueta</a:t>
            </a:r>
          </a:p>
          <a:p>
            <a:pPr marL="457200" lvl="1" indent="0">
              <a:buNone/>
            </a:pPr>
            <a:r>
              <a:rPr lang="es-ES" sz="3200" dirty="0"/>
              <a:t>Transporte cerrado higiénico (sin olores ni moscos)</a:t>
            </a:r>
          </a:p>
          <a:p>
            <a:pPr marL="457200" lvl="1" indent="0">
              <a:buNone/>
            </a:pPr>
            <a:endParaRPr lang="es-ES" sz="32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2402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404BB1-61C5-4CF9-9F64-7A2DEE57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Recolector con compactación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98F5D0A1-0680-46BD-93B9-BAF52308B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AE43B6ED-BE2C-43DC-8D04-8BAB33EE8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4"/>
          <a:stretch/>
        </p:blipFill>
        <p:spPr bwMode="auto">
          <a:xfrm>
            <a:off x="821299" y="1916831"/>
            <a:ext cx="6919053" cy="456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425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es-EC" sz="2800" dirty="0" err="1"/>
              <a:t>TDRs</a:t>
            </a:r>
            <a:r>
              <a:rPr lang="es-EC" sz="2800" dirty="0"/>
              <a:t> no precisan tamaños de muestras</a:t>
            </a:r>
          </a:p>
          <a:p>
            <a:r>
              <a:rPr lang="es-EC" sz="2800" dirty="0"/>
              <a:t>Muestreo exige apoyo logístico intenso</a:t>
            </a:r>
          </a:p>
          <a:p>
            <a:r>
              <a:rPr lang="es-EC" sz="2800" dirty="0"/>
              <a:t>Ofertas tienen límites de tiempo y presupuesto</a:t>
            </a:r>
          </a:p>
          <a:p>
            <a:r>
              <a:rPr lang="es-EC" sz="2800" dirty="0"/>
              <a:t>Resultados:</a:t>
            </a:r>
          </a:p>
          <a:p>
            <a:pPr lvl="1"/>
            <a:r>
              <a:rPr lang="es-EC" dirty="0"/>
              <a:t>Muestreos de 1.. 2….3 días ??</a:t>
            </a:r>
          </a:p>
          <a:p>
            <a:pPr lvl="1"/>
            <a:r>
              <a:rPr lang="es-EC" dirty="0"/>
              <a:t>Población </a:t>
            </a:r>
            <a:r>
              <a:rPr lang="es-EC" b="1" dirty="0">
                <a:solidFill>
                  <a:srgbClr val="FF0000"/>
                </a:solidFill>
              </a:rPr>
              <a:t>residencial</a:t>
            </a:r>
            <a:r>
              <a:rPr lang="es-EC" dirty="0"/>
              <a:t>? Comercial? Industrial?</a:t>
            </a:r>
          </a:p>
          <a:p>
            <a:pPr lvl="1"/>
            <a:r>
              <a:rPr lang="es-EC" dirty="0"/>
              <a:t>Representativos de la población </a:t>
            </a:r>
            <a:r>
              <a:rPr lang="es-EC" dirty="0" err="1"/>
              <a:t>integramente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833094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44DC362-3F1A-4E80-9052-B8D91E0F0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400" dirty="0"/>
              <a:t>Recolector carga trasera</a:t>
            </a:r>
            <a:endParaRPr lang="es-E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="" xmlns:a16="http://schemas.microsoft.com/office/drawing/2014/main" id="{3A8FF1B4-B099-4B2C-9152-FFF38BBDE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8" y="1772816"/>
            <a:ext cx="8312318" cy="24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64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B1D41342-8E49-413D-BBDE-934A8C36B10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7087" y="485795"/>
            <a:ext cx="76334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5" name="Objeto 4">
            <a:extLst>
              <a:ext uri="{FF2B5EF4-FFF2-40B4-BE49-F238E27FC236}">
                <a16:creationId xmlns="" xmlns:a16="http://schemas.microsoft.com/office/drawing/2014/main" id="{6DCC717C-E727-48BC-921C-12910D73E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00516"/>
              </p:ext>
            </p:extLst>
          </p:nvPr>
        </p:nvGraphicFramePr>
        <p:xfrm>
          <a:off x="611560" y="1431455"/>
          <a:ext cx="7708990" cy="5080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Slide" r:id="rId3" imgW="2323972" imgH="1742289" progId="PowerPoint.Slide.8">
                  <p:embed/>
                </p:oleObj>
              </mc:Choice>
              <mc:Fallback>
                <p:oleObj name="Slide" r:id="rId3" imgW="2323972" imgH="1742289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31455"/>
                        <a:ext cx="7708990" cy="508015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100086E4-3924-4ADE-87BA-40EF54DD3FF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615306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altLang="es-ES" dirty="0">
                <a:latin typeface="+mn-lt"/>
              </a:rPr>
              <a:t>Vehículos de carga posterior para recolección de mercados</a:t>
            </a:r>
          </a:p>
        </p:txBody>
      </p:sp>
    </p:spTree>
    <p:extLst>
      <p:ext uri="{BB962C8B-B14F-4D97-AF65-F5344CB8AC3E}">
        <p14:creationId xmlns:p14="http://schemas.microsoft.com/office/powerpoint/2010/main" val="4260057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122F87-5668-4707-B563-DE6AC48E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400" b="1" dirty="0"/>
              <a:t>Recolector levanta contenedores</a:t>
            </a:r>
            <a:br>
              <a:rPr lang="es-ES" altLang="es-ES" sz="4400" b="1" dirty="0"/>
            </a:br>
            <a:r>
              <a:rPr lang="es-ES" altLang="es-ES" sz="4400" b="1" dirty="0"/>
              <a:t>Carga frontal</a:t>
            </a:r>
            <a:br>
              <a:rPr lang="es-ES" altLang="es-ES" sz="4400" b="1" dirty="0"/>
            </a:br>
            <a:endParaRPr lang="es-ES" dirty="0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B1D41342-8E49-413D-BBDE-934A8C36B10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7087" y="485795"/>
            <a:ext cx="76334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254F39D4-1A37-4A20-BB88-AEF72C7D50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49107"/>
            <a:ext cx="6164130" cy="462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48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RECOLECCION </a:t>
            </a:r>
            <a:br>
              <a:rPr lang="es-ES" dirty="0" smtClean="0"/>
            </a:br>
            <a:r>
              <a:rPr lang="es-ES" dirty="0" smtClean="0"/>
              <a:t>objetivos de los cálculos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/>
              <a:t>Numero de vehículos para recolectar en toda la ciudad / /barrio /urbanización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err="1" smtClean="0"/>
              <a:t>Nùmero</a:t>
            </a:r>
            <a:r>
              <a:rPr lang="es-ES" dirty="0" smtClean="0"/>
              <a:t> de manzanas que puede recolectar un solo vehículo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Diseño de las rutas de recolección</a:t>
            </a:r>
          </a:p>
          <a:p>
            <a:pPr marL="800100" lvl="2" indent="0">
              <a:buNone/>
            </a:pPr>
            <a:endParaRPr lang="es-ES" dirty="0" smtClean="0"/>
          </a:p>
          <a:p>
            <a:pPr marL="800100" lvl="2" indent="0">
              <a:buNone/>
            </a:pPr>
            <a:r>
              <a:rPr lang="es-ES" dirty="0" smtClean="0"/>
              <a:t>Ejercicios en </a:t>
            </a:r>
            <a:r>
              <a:rPr lang="es-ES" dirty="0" err="1" smtClean="0"/>
              <a:t>excel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95887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C8E9B68-45E0-4F47-97F4-4C7BCD9FA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RUTAS RECOLECCION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634A17A-1544-43BF-B049-965B24565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Distancias (medirlo planos o in situ)</a:t>
            </a:r>
          </a:p>
          <a:p>
            <a:r>
              <a:rPr lang="es-ES" dirty="0"/>
              <a:t>Velocidad (medirlo in situ)</a:t>
            </a:r>
          </a:p>
          <a:p>
            <a:pPr marL="0" indent="0">
              <a:buNone/>
            </a:pPr>
            <a:r>
              <a:rPr lang="es-ES" dirty="0"/>
              <a:t>	 dentro ciudad recolectando 5-10 km/h</a:t>
            </a:r>
          </a:p>
          <a:p>
            <a:pPr marL="0" indent="0">
              <a:buNone/>
            </a:pPr>
            <a:r>
              <a:rPr lang="es-ES" dirty="0"/>
              <a:t>	dentro ciudad transportando 10-25 km/h</a:t>
            </a:r>
          </a:p>
          <a:p>
            <a:pPr marL="0" indent="0">
              <a:buNone/>
            </a:pPr>
            <a:r>
              <a:rPr lang="es-ES" dirty="0"/>
              <a:t>Fuera de la ciudad (transporte) 25-90 km/h</a:t>
            </a:r>
          </a:p>
          <a:p>
            <a:pPr marL="0" indent="0">
              <a:buNone/>
            </a:pP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ES" dirty="0"/>
              <a:t>Calcular el tiempo de cada ruta</a:t>
            </a:r>
          </a:p>
          <a:p>
            <a:pPr marL="0" indent="0">
              <a:buNone/>
            </a:pPr>
            <a:r>
              <a:rPr lang="es-ES" dirty="0"/>
              <a:t>	 </a:t>
            </a:r>
            <a:r>
              <a:rPr lang="es-ES" dirty="0">
                <a:sym typeface="Wingdings" panose="05000000000000000000" pitchFamily="2" charset="2"/>
              </a:rPr>
              <a:t>optimizar recursos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8249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A557263-A476-4D56-8605-89517F19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DISPOSICION FINAL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4E4BC15-4F8B-4A67-9FBC-BB8FC5398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Vertederos o botaderos sin control</a:t>
            </a:r>
          </a:p>
          <a:p>
            <a:r>
              <a:rPr lang="es-ES" dirty="0"/>
              <a:t>……………………………………con control</a:t>
            </a:r>
          </a:p>
          <a:p>
            <a:r>
              <a:rPr lang="es-ES" dirty="0"/>
              <a:t>Relleno sanitario</a:t>
            </a:r>
          </a:p>
          <a:p>
            <a:r>
              <a:rPr lang="es-ES" dirty="0"/>
              <a:t>Rellenos especiales:  ceniza / hospitalarios/escombros</a:t>
            </a:r>
          </a:p>
          <a:p>
            <a:r>
              <a:rPr lang="es-ES" dirty="0"/>
              <a:t>Incineración</a:t>
            </a:r>
          </a:p>
        </p:txBody>
      </p:sp>
    </p:spTree>
    <p:extLst>
      <p:ext uri="{BB962C8B-B14F-4D97-AF65-F5344CB8AC3E}">
        <p14:creationId xmlns:p14="http://schemas.microsoft.com/office/powerpoint/2010/main" val="2902319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4B964C-6040-483C-B2D3-440BE5D02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Relleno sanitario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F043297-7806-4E8C-96B8-A46E431F4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Selección terreno: </a:t>
            </a:r>
          </a:p>
          <a:p>
            <a:pPr lvl="1"/>
            <a:r>
              <a:rPr lang="es-ES" dirty="0"/>
              <a:t>topografía, </a:t>
            </a:r>
          </a:p>
          <a:p>
            <a:pPr lvl="1"/>
            <a:r>
              <a:rPr lang="es-ES" dirty="0"/>
              <a:t>Alejado de centros poblados, </a:t>
            </a:r>
          </a:p>
          <a:p>
            <a:pPr lvl="1"/>
            <a:r>
              <a:rPr lang="es-ES" dirty="0"/>
              <a:t>hidrografía, </a:t>
            </a:r>
          </a:p>
          <a:p>
            <a:pPr lvl="1"/>
            <a:r>
              <a:rPr lang="es-ES" dirty="0"/>
              <a:t>Suelo: características mecánicas y permeables</a:t>
            </a:r>
          </a:p>
          <a:p>
            <a:pPr lvl="1"/>
            <a:r>
              <a:rPr lang="es-ES" dirty="0"/>
              <a:t>Nivel freático</a:t>
            </a:r>
          </a:p>
          <a:p>
            <a:pPr lvl="1"/>
            <a:r>
              <a:rPr lang="es-ES" dirty="0"/>
              <a:t>Precipitación</a:t>
            </a:r>
          </a:p>
        </p:txBody>
      </p:sp>
    </p:spTree>
    <p:extLst>
      <p:ext uri="{BB962C8B-B14F-4D97-AF65-F5344CB8AC3E}">
        <p14:creationId xmlns:p14="http://schemas.microsoft.com/office/powerpoint/2010/main" val="3812522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0D5E0F9-A718-4805-8C18-8B117101C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Quito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07D9BB5-FC7D-49B4-A2E4-60051F71D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https://www.youtube.com/watch?v=yn3ypDX85n8&amp;list=PLhPt_vea-FxjcQWmRyDE3_lfZIRXFygSv&amp;index=5</a:t>
            </a:r>
          </a:p>
        </p:txBody>
      </p:sp>
    </p:spTree>
    <p:extLst>
      <p:ext uri="{BB962C8B-B14F-4D97-AF65-F5344CB8AC3E}">
        <p14:creationId xmlns:p14="http://schemas.microsoft.com/office/powerpoint/2010/main" val="3876349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COSTOS</a:t>
            </a:r>
            <a:endParaRPr lang="es-EC" dirty="0"/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5759848"/>
              </p:ext>
            </p:extLst>
          </p:nvPr>
        </p:nvGraphicFramePr>
        <p:xfrm>
          <a:off x="899592" y="1988840"/>
          <a:ext cx="7488833" cy="3384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5643"/>
                <a:gridCol w="1524677"/>
                <a:gridCol w="1077283"/>
                <a:gridCol w="1388440"/>
                <a:gridCol w="962069"/>
                <a:gridCol w="1180721"/>
              </a:tblGrid>
              <a:tr h="645393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COSTOS DIRECTOS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991701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OPERACIÓN 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RECURSOS HUMANOS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MATERIALES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EQUIPOS Y HERRAMIENTAS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>
                          <a:effectLst/>
                        </a:rPr>
                        <a:t> </a:t>
                      </a:r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TIEMPO (rendimientos)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93532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582428"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u="none" strike="noStrike" dirty="0">
                          <a:effectLst/>
                        </a:rPr>
                        <a:t>COSTOS </a:t>
                      </a:r>
                      <a:r>
                        <a:rPr lang="es-EC" sz="1100" u="none" strike="noStrike" dirty="0" smtClean="0">
                          <a:effectLst/>
                        </a:rPr>
                        <a:t>INDIRECTOS</a:t>
                      </a:r>
                      <a:endParaRPr lang="es-EC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771323"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ADMINISTRATIVOS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RRHH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MATERIALES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EQUIPOS HERRAMIENTAS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ALQUILER OFCINAS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C" sz="1100" u="none" strike="noStrike" dirty="0">
                          <a:effectLst/>
                        </a:rPr>
                        <a:t> </a:t>
                      </a:r>
                      <a:endParaRPr lang="es-EC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630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375" t="13311" r="15125" b="14809"/>
          <a:stretch/>
        </p:blipFill>
        <p:spPr>
          <a:xfrm>
            <a:off x="4860032" y="2780928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es-EC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2700" dirty="0">
                <a:latin typeface="Times New Roman" pitchFamily="18" charset="0"/>
                <a:cs typeface="Times New Roman" pitchFamily="18" charset="0"/>
              </a:rPr>
            </a:br>
            <a:r>
              <a:rPr lang="es-EC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C" sz="2700" dirty="0">
                <a:latin typeface="Times New Roman" pitchFamily="18" charset="0"/>
                <a:cs typeface="Times New Roman" pitchFamily="18" charset="0"/>
              </a:rPr>
            </a:br>
            <a:r>
              <a:rPr lang="es-EC" sz="2700" dirty="0">
                <a:latin typeface="Times New Roman" pitchFamily="18" charset="0"/>
                <a:cs typeface="Times New Roman" pitchFamily="18" charset="0"/>
              </a:rPr>
              <a:t>Proyecto: </a:t>
            </a:r>
            <a:r>
              <a:rPr lang="es-EC" sz="2700" b="1" dirty="0">
                <a:latin typeface="Times New Roman" pitchFamily="18" charset="0"/>
                <a:cs typeface="Times New Roman" pitchFamily="18" charset="0"/>
              </a:rPr>
              <a:t>Definición de técnicas para el muestreo y caracterización de los residuos sólidos….” </a:t>
            </a:r>
            <a:r>
              <a:rPr lang="es-EC" sz="2700" dirty="0"/>
              <a:t>UNACH, 2013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C" dirty="0"/>
              <a:t>Método de caracterización urbanístico y socio económico para ciudades menores a 150.000 habitantes del Ecuador </a:t>
            </a:r>
            <a:r>
              <a:rPr lang="es-EC" sz="2800" dirty="0"/>
              <a:t>(Arellano/Gonzáles/Gavilanes)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/>
              <a:t>Método para la determinación de la muestra para estudios de producción de residuos sólidos y de agua potable (</a:t>
            </a:r>
            <a:r>
              <a:rPr lang="es-EC" sz="2800" dirty="0"/>
              <a:t>Arellano/Cabezas</a:t>
            </a:r>
            <a:r>
              <a:rPr lang="es-EC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/>
              <a:t>Técnicas de muestreo y caracterización de residuos sólidos(</a:t>
            </a:r>
            <a:r>
              <a:rPr lang="es-EC" sz="2800" dirty="0"/>
              <a:t>Arellano/Gonzáles/Gavilanes</a:t>
            </a:r>
            <a:r>
              <a:rPr lang="es-EC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s-EC" dirty="0"/>
              <a:t>Técnicas de análisis de laboratorio de residuos sólidos (</a:t>
            </a:r>
            <a:r>
              <a:rPr lang="es-EC" sz="2600" dirty="0" err="1"/>
              <a:t>Alieri</a:t>
            </a:r>
            <a:r>
              <a:rPr lang="es-EC" sz="2600" dirty="0"/>
              <a:t>/Mejía</a:t>
            </a:r>
            <a:r>
              <a:rPr lang="es-EC" dirty="0"/>
              <a:t>)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69708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 smtClean="0"/>
              <a:t>SALARIOS SECTORIALES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17764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7200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6237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3226595"/>
              </p:ext>
            </p:extLst>
          </p:nvPr>
        </p:nvGraphicFramePr>
        <p:xfrm>
          <a:off x="457200" y="1052736"/>
          <a:ext cx="8229600" cy="507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5891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8" y="836712"/>
            <a:ext cx="7201704" cy="508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4157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35258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93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2400" dirty="0"/>
              <a:t>1. Método de caracterización urbanístico y socio económico para ciudades menores a 150.000 habitantes del Ecuador</a:t>
            </a:r>
            <a:br>
              <a:rPr lang="es-EC" sz="2400" dirty="0"/>
            </a:br>
            <a:endParaRPr lang="es-EC" sz="2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s-EC" dirty="0"/>
              <a:t>1.1 Técnica de caracterización urbanística</a:t>
            </a:r>
          </a:p>
          <a:p>
            <a:pPr marL="0" lvl="0" indent="0">
              <a:buNone/>
            </a:pPr>
            <a:r>
              <a:rPr lang="es-EC" sz="2800" dirty="0"/>
              <a:t>Unidad de investigación: MANZANA</a:t>
            </a:r>
          </a:p>
          <a:p>
            <a:pPr lvl="0"/>
            <a:r>
              <a:rPr lang="es-EC" sz="2800" dirty="0"/>
              <a:t>Uso de suelo </a:t>
            </a:r>
          </a:p>
          <a:p>
            <a:pPr lvl="0"/>
            <a:r>
              <a:rPr lang="es-EC" sz="2800" dirty="0"/>
              <a:t>Densidad poblacional </a:t>
            </a:r>
          </a:p>
          <a:p>
            <a:pPr lvl="0"/>
            <a:r>
              <a:rPr lang="es-EC" sz="2800" dirty="0"/>
              <a:t>Calidad predominante de las fachadas de las edificaciones </a:t>
            </a:r>
          </a:p>
          <a:p>
            <a:pPr lvl="0"/>
            <a:r>
              <a:rPr lang="es-EC" sz="2800" dirty="0"/>
              <a:t>Calidad de las calzadas</a:t>
            </a:r>
          </a:p>
          <a:p>
            <a:pPr lvl="0"/>
            <a:r>
              <a:rPr lang="es-EC" sz="2800" dirty="0"/>
              <a:t>Servicios que dispone una manzana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3398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b="1" dirty="0">
                <a:latin typeface="Times New Roman" pitchFamily="18" charset="0"/>
                <a:cs typeface="Times New Roman" pitchFamily="18" charset="0"/>
              </a:rPr>
              <a:t>Categorización de un lado de una manzana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>
                <a:latin typeface="Times New Roman" pitchFamily="18" charset="0"/>
                <a:cs typeface="Times New Roman" pitchFamily="18" charset="0"/>
              </a:rPr>
              <a:t>Rango Categoría	Estrato socioeconómico</a:t>
            </a:r>
          </a:p>
          <a:p>
            <a:pPr marL="0" indent="0">
              <a:buNone/>
            </a:pP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≥75	A		ingresos altos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74-50	B		mayores que el promedio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49-25	C		menores que el promedio</a:t>
            </a:r>
          </a:p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24-0	D		ingresos bajos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5545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Categorización de una manzana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/>
              <a:t>Rango	Categoría	Estrato socioeconómico</a:t>
            </a:r>
          </a:p>
          <a:p>
            <a:r>
              <a:rPr lang="es-EC" dirty="0"/>
              <a:t>≥300	A	De muy altos ingresos</a:t>
            </a:r>
          </a:p>
          <a:p>
            <a:r>
              <a:rPr lang="es-EC" dirty="0"/>
              <a:t>299-200	B	De ingresos mayores que el promedio</a:t>
            </a:r>
          </a:p>
          <a:p>
            <a:r>
              <a:rPr lang="es-EC" dirty="0"/>
              <a:t>199-100	C	De ingresos menores que el promedio</a:t>
            </a:r>
          </a:p>
          <a:p>
            <a:r>
              <a:rPr lang="es-EC" dirty="0"/>
              <a:t>99 ≤	D	De muy bajos ingresos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36975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984776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7717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2" y="630243"/>
            <a:ext cx="8145928" cy="575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8943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563</Words>
  <Application>Microsoft Office PowerPoint</Application>
  <PresentationFormat>Presentación en pantalla (4:3)</PresentationFormat>
  <Paragraphs>139</Paragraphs>
  <Slides>44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Arial</vt:lpstr>
      <vt:lpstr>Calibri</vt:lpstr>
      <vt:lpstr>Times New Roman</vt:lpstr>
      <vt:lpstr>Wingdings</vt:lpstr>
      <vt:lpstr>Tema de Office</vt:lpstr>
      <vt:lpstr>Slide</vt:lpstr>
      <vt:lpstr>Métodos de caracterización de residuos sólidos urbanos para poblaciones menores que 150.000 habitantes”</vt:lpstr>
      <vt:lpstr>Presentación de PowerPoint</vt:lpstr>
      <vt:lpstr>Presentación de PowerPoint</vt:lpstr>
      <vt:lpstr>  Proyecto: Definición de técnicas para el muestreo y caracterización de los residuos sólidos….” UNACH, 2013 </vt:lpstr>
      <vt:lpstr>1. Método de caracterización urbanístico y socio económico para ciudades menores a 150.000 habitantes del Ecuador </vt:lpstr>
      <vt:lpstr>Categorización de un lado de una manzana</vt:lpstr>
      <vt:lpstr>Categorización de una manzana</vt:lpstr>
      <vt:lpstr>Presentación de PowerPoint</vt:lpstr>
      <vt:lpstr>Presentación de PowerPoint</vt:lpstr>
      <vt:lpstr> 1. Método de caracterización urbanístico y socio económico para ciudades menores a 150.000 habitantes del Ecuador </vt:lpstr>
      <vt:lpstr>Categorización socioeconómica</vt:lpstr>
      <vt:lpstr>Habitantes por familia de cada estrato socio- económico de Riobamba/2013</vt:lpstr>
      <vt:lpstr> 2. Método para la determinación de la muestra para estudios de producción de residuos sólidos y de agua potable. </vt:lpstr>
      <vt:lpstr>3. Técnicas de muestreo y caracterización de residuos sólidos</vt:lpstr>
      <vt:lpstr> Terminología Equipos y materiales Procedimientos Procesos y cálculos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RECOLECCION</vt:lpstr>
      <vt:lpstr>VOLQUETAS</vt:lpstr>
      <vt:lpstr> Recolector carga trasera </vt:lpstr>
      <vt:lpstr>Recolector con compactación</vt:lpstr>
      <vt:lpstr>Recolector carga trasera</vt:lpstr>
      <vt:lpstr>Vehículos de carga posterior para recolección de mercados</vt:lpstr>
      <vt:lpstr>Recolector levanta contenedores Carga frontal </vt:lpstr>
      <vt:lpstr>RECOLECCION  objetivos de los cálculos</vt:lpstr>
      <vt:lpstr>RUTAS RECOLECCION</vt:lpstr>
      <vt:lpstr>DISPOSICION FINAL</vt:lpstr>
      <vt:lpstr>Relleno sanitario</vt:lpstr>
      <vt:lpstr>Quito</vt:lpstr>
      <vt:lpstr>COSTOS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ESPOCH 2015 ARELLANO</dc:title>
  <dc:creator>PC</dc:creator>
  <cp:lastModifiedBy>user</cp:lastModifiedBy>
  <cp:revision>51</cp:revision>
  <dcterms:created xsi:type="dcterms:W3CDTF">2015-07-14T20:34:22Z</dcterms:created>
  <dcterms:modified xsi:type="dcterms:W3CDTF">2022-06-17T15:49:52Z</dcterms:modified>
</cp:coreProperties>
</file>