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67" r:id="rId4"/>
    <p:sldId id="270" r:id="rId5"/>
    <p:sldId id="274" r:id="rId6"/>
    <p:sldId id="271" r:id="rId7"/>
    <p:sldId id="268" r:id="rId8"/>
    <p:sldId id="258" r:id="rId9"/>
    <p:sldId id="257" r:id="rId10"/>
    <p:sldId id="269" r:id="rId11"/>
    <p:sldId id="260" r:id="rId12"/>
    <p:sldId id="261" r:id="rId13"/>
    <p:sldId id="275" r:id="rId14"/>
    <p:sldId id="276" r:id="rId15"/>
    <p:sldId id="281" r:id="rId16"/>
    <p:sldId id="278" r:id="rId17"/>
    <p:sldId id="279" r:id="rId18"/>
    <p:sldId id="262" r:id="rId19"/>
    <p:sldId id="280" r:id="rId20"/>
    <p:sldId id="277" r:id="rId21"/>
    <p:sldId id="265" r:id="rId22"/>
    <p:sldId id="282" r:id="rId23"/>
    <p:sldId id="283" r:id="rId24"/>
    <p:sldId id="284" r:id="rId25"/>
    <p:sldId id="286" r:id="rId26"/>
    <p:sldId id="312" r:id="rId27"/>
    <p:sldId id="297" r:id="rId28"/>
    <p:sldId id="292" r:id="rId29"/>
    <p:sldId id="264" r:id="rId30"/>
    <p:sldId id="313" r:id="rId31"/>
    <p:sldId id="314" r:id="rId32"/>
    <p:sldId id="315" r:id="rId33"/>
    <p:sldId id="316" r:id="rId34"/>
    <p:sldId id="273" r:id="rId35"/>
    <p:sldId id="317" r:id="rId36"/>
    <p:sldId id="319" r:id="rId37"/>
    <p:sldId id="318" r:id="rId38"/>
    <p:sldId id="289" r:id="rId39"/>
    <p:sldId id="290" r:id="rId40"/>
    <p:sldId id="293" r:id="rId41"/>
    <p:sldId id="291" r:id="rId42"/>
    <p:sldId id="294" r:id="rId43"/>
    <p:sldId id="295" r:id="rId44"/>
    <p:sldId id="299" r:id="rId45"/>
    <p:sldId id="301" r:id="rId46"/>
    <p:sldId id="306" r:id="rId47"/>
    <p:sldId id="307" r:id="rId48"/>
    <p:sldId id="308" r:id="rId49"/>
    <p:sldId id="310" r:id="rId50"/>
    <p:sldId id="311" r:id="rId51"/>
    <p:sldId id="309" r:id="rId52"/>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2ADE"/>
    <a:srgbClr val="CE3A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6" d="100"/>
          <a:sy n="96" d="100"/>
        </p:scale>
        <p:origin x="1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9C286E-6528-4F50-8907-35AD66BCA56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id="{FC085A25-0ED9-4E7A-A9C4-74753608BA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id="{C4CFCA23-AB5A-4E06-AB94-C98C0E1E12A2}"/>
              </a:ext>
            </a:extLst>
          </p:cNvPr>
          <p:cNvSpPr>
            <a:spLocks noGrp="1"/>
          </p:cNvSpPr>
          <p:nvPr>
            <p:ph type="dt" sz="half" idx="10"/>
          </p:nvPr>
        </p:nvSpPr>
        <p:spPr/>
        <p:txBody>
          <a:bodyPr/>
          <a:lstStyle/>
          <a:p>
            <a:fld id="{FF9C87A8-B289-46B6-B6AC-9FE8DD43C6CA}" type="datetimeFigureOut">
              <a:rPr lang="es-EC" smtClean="0"/>
              <a:t>16/2/2025</a:t>
            </a:fld>
            <a:endParaRPr lang="es-EC"/>
          </a:p>
        </p:txBody>
      </p:sp>
      <p:sp>
        <p:nvSpPr>
          <p:cNvPr id="5" name="Marcador de pie de página 4">
            <a:extLst>
              <a:ext uri="{FF2B5EF4-FFF2-40B4-BE49-F238E27FC236}">
                <a16:creationId xmlns:a16="http://schemas.microsoft.com/office/drawing/2014/main" id="{D1EBEA95-D19F-4CB9-8C35-B77640C90196}"/>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EC39DC40-8EF8-4D83-BE98-22E01FA9797F}"/>
              </a:ext>
            </a:extLst>
          </p:cNvPr>
          <p:cNvSpPr>
            <a:spLocks noGrp="1"/>
          </p:cNvSpPr>
          <p:nvPr>
            <p:ph type="sldNum" sz="quarter" idx="12"/>
          </p:nvPr>
        </p:nvSpPr>
        <p:spPr/>
        <p:txBody>
          <a:bodyPr/>
          <a:lstStyle/>
          <a:p>
            <a:fld id="{995A7F8C-4D26-46ED-B1AF-054AA671CFBB}" type="slidenum">
              <a:rPr lang="es-EC" smtClean="0"/>
              <a:t>‹Nº›</a:t>
            </a:fld>
            <a:endParaRPr lang="es-EC"/>
          </a:p>
        </p:txBody>
      </p:sp>
    </p:spTree>
    <p:extLst>
      <p:ext uri="{BB962C8B-B14F-4D97-AF65-F5344CB8AC3E}">
        <p14:creationId xmlns:p14="http://schemas.microsoft.com/office/powerpoint/2010/main" val="3383131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D5EA10-149F-401D-95F1-171BB47AC829}"/>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1E9EA2A5-2C48-475E-9C2D-A58DD2438494}"/>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7A7E3ADB-F0E2-438A-853A-4AAC9A8F6454}"/>
              </a:ext>
            </a:extLst>
          </p:cNvPr>
          <p:cNvSpPr>
            <a:spLocks noGrp="1"/>
          </p:cNvSpPr>
          <p:nvPr>
            <p:ph type="dt" sz="half" idx="10"/>
          </p:nvPr>
        </p:nvSpPr>
        <p:spPr/>
        <p:txBody>
          <a:bodyPr/>
          <a:lstStyle/>
          <a:p>
            <a:fld id="{FF9C87A8-B289-46B6-B6AC-9FE8DD43C6CA}" type="datetimeFigureOut">
              <a:rPr lang="es-EC" smtClean="0"/>
              <a:t>16/2/2025</a:t>
            </a:fld>
            <a:endParaRPr lang="es-EC"/>
          </a:p>
        </p:txBody>
      </p:sp>
      <p:sp>
        <p:nvSpPr>
          <p:cNvPr id="5" name="Marcador de pie de página 4">
            <a:extLst>
              <a:ext uri="{FF2B5EF4-FFF2-40B4-BE49-F238E27FC236}">
                <a16:creationId xmlns:a16="http://schemas.microsoft.com/office/drawing/2014/main" id="{BBB04CBC-F6ED-4D0C-BDA3-279E69B76E2B}"/>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09DBE94E-2EAD-4617-8387-5F3D5C8D2AE7}"/>
              </a:ext>
            </a:extLst>
          </p:cNvPr>
          <p:cNvSpPr>
            <a:spLocks noGrp="1"/>
          </p:cNvSpPr>
          <p:nvPr>
            <p:ph type="sldNum" sz="quarter" idx="12"/>
          </p:nvPr>
        </p:nvSpPr>
        <p:spPr/>
        <p:txBody>
          <a:bodyPr/>
          <a:lstStyle/>
          <a:p>
            <a:fld id="{995A7F8C-4D26-46ED-B1AF-054AA671CFBB}" type="slidenum">
              <a:rPr lang="es-EC" smtClean="0"/>
              <a:t>‹Nº›</a:t>
            </a:fld>
            <a:endParaRPr lang="es-EC"/>
          </a:p>
        </p:txBody>
      </p:sp>
    </p:spTree>
    <p:extLst>
      <p:ext uri="{BB962C8B-B14F-4D97-AF65-F5344CB8AC3E}">
        <p14:creationId xmlns:p14="http://schemas.microsoft.com/office/powerpoint/2010/main" val="2009873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BF1AF07-CD47-483C-B3C8-0E0A2BA0C00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D6FFEAC4-8658-4609-A04B-4BFECDC21031}"/>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CBBEBCE3-DE02-4282-BBCE-F51A61EB5648}"/>
              </a:ext>
            </a:extLst>
          </p:cNvPr>
          <p:cNvSpPr>
            <a:spLocks noGrp="1"/>
          </p:cNvSpPr>
          <p:nvPr>
            <p:ph type="dt" sz="half" idx="10"/>
          </p:nvPr>
        </p:nvSpPr>
        <p:spPr/>
        <p:txBody>
          <a:bodyPr/>
          <a:lstStyle/>
          <a:p>
            <a:fld id="{FF9C87A8-B289-46B6-B6AC-9FE8DD43C6CA}" type="datetimeFigureOut">
              <a:rPr lang="es-EC" smtClean="0"/>
              <a:t>16/2/2025</a:t>
            </a:fld>
            <a:endParaRPr lang="es-EC"/>
          </a:p>
        </p:txBody>
      </p:sp>
      <p:sp>
        <p:nvSpPr>
          <p:cNvPr id="5" name="Marcador de pie de página 4">
            <a:extLst>
              <a:ext uri="{FF2B5EF4-FFF2-40B4-BE49-F238E27FC236}">
                <a16:creationId xmlns:a16="http://schemas.microsoft.com/office/drawing/2014/main" id="{649F06A4-CE20-4438-869C-E86CA9F5C128}"/>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053C4460-F337-4BFA-8499-7F6799825937}"/>
              </a:ext>
            </a:extLst>
          </p:cNvPr>
          <p:cNvSpPr>
            <a:spLocks noGrp="1"/>
          </p:cNvSpPr>
          <p:nvPr>
            <p:ph type="sldNum" sz="quarter" idx="12"/>
          </p:nvPr>
        </p:nvSpPr>
        <p:spPr/>
        <p:txBody>
          <a:bodyPr/>
          <a:lstStyle/>
          <a:p>
            <a:fld id="{995A7F8C-4D26-46ED-B1AF-054AA671CFBB}" type="slidenum">
              <a:rPr lang="es-EC" smtClean="0"/>
              <a:t>‹Nº›</a:t>
            </a:fld>
            <a:endParaRPr lang="es-EC"/>
          </a:p>
        </p:txBody>
      </p:sp>
    </p:spTree>
    <p:extLst>
      <p:ext uri="{BB962C8B-B14F-4D97-AF65-F5344CB8AC3E}">
        <p14:creationId xmlns:p14="http://schemas.microsoft.com/office/powerpoint/2010/main" val="2215403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873756-5ED4-4053-9513-2BD45189877B}"/>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0A683209-54ED-4C82-B4A1-0953332DEF58}"/>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5873E60C-CE35-4844-B4C1-508DA4C57156}"/>
              </a:ext>
            </a:extLst>
          </p:cNvPr>
          <p:cNvSpPr>
            <a:spLocks noGrp="1"/>
          </p:cNvSpPr>
          <p:nvPr>
            <p:ph type="dt" sz="half" idx="10"/>
          </p:nvPr>
        </p:nvSpPr>
        <p:spPr/>
        <p:txBody>
          <a:bodyPr/>
          <a:lstStyle/>
          <a:p>
            <a:fld id="{FF9C87A8-B289-46B6-B6AC-9FE8DD43C6CA}" type="datetimeFigureOut">
              <a:rPr lang="es-EC" smtClean="0"/>
              <a:t>16/2/2025</a:t>
            </a:fld>
            <a:endParaRPr lang="es-EC"/>
          </a:p>
        </p:txBody>
      </p:sp>
      <p:sp>
        <p:nvSpPr>
          <p:cNvPr id="5" name="Marcador de pie de página 4">
            <a:extLst>
              <a:ext uri="{FF2B5EF4-FFF2-40B4-BE49-F238E27FC236}">
                <a16:creationId xmlns:a16="http://schemas.microsoft.com/office/drawing/2014/main" id="{28D94EBD-6782-43EE-B423-808A57F83C01}"/>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2C546334-C68B-4794-A0E8-7B40E846B026}"/>
              </a:ext>
            </a:extLst>
          </p:cNvPr>
          <p:cNvSpPr>
            <a:spLocks noGrp="1"/>
          </p:cNvSpPr>
          <p:nvPr>
            <p:ph type="sldNum" sz="quarter" idx="12"/>
          </p:nvPr>
        </p:nvSpPr>
        <p:spPr/>
        <p:txBody>
          <a:bodyPr/>
          <a:lstStyle/>
          <a:p>
            <a:fld id="{995A7F8C-4D26-46ED-B1AF-054AA671CFBB}" type="slidenum">
              <a:rPr lang="es-EC" smtClean="0"/>
              <a:t>‹Nº›</a:t>
            </a:fld>
            <a:endParaRPr lang="es-EC"/>
          </a:p>
        </p:txBody>
      </p:sp>
    </p:spTree>
    <p:extLst>
      <p:ext uri="{BB962C8B-B14F-4D97-AF65-F5344CB8AC3E}">
        <p14:creationId xmlns:p14="http://schemas.microsoft.com/office/powerpoint/2010/main" val="2380678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7D896A-8508-4AC8-8664-30EAA61CC57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23B86AE5-183A-4775-88EA-C94EA6F2C7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9F217E76-B865-493E-B66C-852CE98A1E35}"/>
              </a:ext>
            </a:extLst>
          </p:cNvPr>
          <p:cNvSpPr>
            <a:spLocks noGrp="1"/>
          </p:cNvSpPr>
          <p:nvPr>
            <p:ph type="dt" sz="half" idx="10"/>
          </p:nvPr>
        </p:nvSpPr>
        <p:spPr/>
        <p:txBody>
          <a:bodyPr/>
          <a:lstStyle/>
          <a:p>
            <a:fld id="{FF9C87A8-B289-46B6-B6AC-9FE8DD43C6CA}" type="datetimeFigureOut">
              <a:rPr lang="es-EC" smtClean="0"/>
              <a:t>16/2/2025</a:t>
            </a:fld>
            <a:endParaRPr lang="es-EC"/>
          </a:p>
        </p:txBody>
      </p:sp>
      <p:sp>
        <p:nvSpPr>
          <p:cNvPr id="5" name="Marcador de pie de página 4">
            <a:extLst>
              <a:ext uri="{FF2B5EF4-FFF2-40B4-BE49-F238E27FC236}">
                <a16:creationId xmlns:a16="http://schemas.microsoft.com/office/drawing/2014/main" id="{D32A2EC3-4322-44E9-9789-AABA8E1C5E65}"/>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5474121C-1136-4C5D-99E2-3D32D131B233}"/>
              </a:ext>
            </a:extLst>
          </p:cNvPr>
          <p:cNvSpPr>
            <a:spLocks noGrp="1"/>
          </p:cNvSpPr>
          <p:nvPr>
            <p:ph type="sldNum" sz="quarter" idx="12"/>
          </p:nvPr>
        </p:nvSpPr>
        <p:spPr/>
        <p:txBody>
          <a:bodyPr/>
          <a:lstStyle/>
          <a:p>
            <a:fld id="{995A7F8C-4D26-46ED-B1AF-054AA671CFBB}" type="slidenum">
              <a:rPr lang="es-EC" smtClean="0"/>
              <a:t>‹Nº›</a:t>
            </a:fld>
            <a:endParaRPr lang="es-EC"/>
          </a:p>
        </p:txBody>
      </p:sp>
    </p:spTree>
    <p:extLst>
      <p:ext uri="{BB962C8B-B14F-4D97-AF65-F5344CB8AC3E}">
        <p14:creationId xmlns:p14="http://schemas.microsoft.com/office/powerpoint/2010/main" val="620149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E8958F-2AA3-4791-AC04-BCB25793CEB8}"/>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6EEDC178-3CB1-494E-BF0A-85A2FA0300E7}"/>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a:extLst>
              <a:ext uri="{FF2B5EF4-FFF2-40B4-BE49-F238E27FC236}">
                <a16:creationId xmlns:a16="http://schemas.microsoft.com/office/drawing/2014/main" id="{BCC96577-BC93-43B4-94C9-C44BD1C51694}"/>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a:extLst>
              <a:ext uri="{FF2B5EF4-FFF2-40B4-BE49-F238E27FC236}">
                <a16:creationId xmlns:a16="http://schemas.microsoft.com/office/drawing/2014/main" id="{CB0214A7-FA6C-4519-A391-10782C8782C2}"/>
              </a:ext>
            </a:extLst>
          </p:cNvPr>
          <p:cNvSpPr>
            <a:spLocks noGrp="1"/>
          </p:cNvSpPr>
          <p:nvPr>
            <p:ph type="dt" sz="half" idx="10"/>
          </p:nvPr>
        </p:nvSpPr>
        <p:spPr/>
        <p:txBody>
          <a:bodyPr/>
          <a:lstStyle/>
          <a:p>
            <a:fld id="{FF9C87A8-B289-46B6-B6AC-9FE8DD43C6CA}" type="datetimeFigureOut">
              <a:rPr lang="es-EC" smtClean="0"/>
              <a:t>16/2/2025</a:t>
            </a:fld>
            <a:endParaRPr lang="es-EC"/>
          </a:p>
        </p:txBody>
      </p:sp>
      <p:sp>
        <p:nvSpPr>
          <p:cNvPr id="6" name="Marcador de pie de página 5">
            <a:extLst>
              <a:ext uri="{FF2B5EF4-FFF2-40B4-BE49-F238E27FC236}">
                <a16:creationId xmlns:a16="http://schemas.microsoft.com/office/drawing/2014/main" id="{270B0604-ADA9-4B32-A5FB-E1647F394081}"/>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EA9F3320-0712-4B1E-9B3A-8E89D25A24A0}"/>
              </a:ext>
            </a:extLst>
          </p:cNvPr>
          <p:cNvSpPr>
            <a:spLocks noGrp="1"/>
          </p:cNvSpPr>
          <p:nvPr>
            <p:ph type="sldNum" sz="quarter" idx="12"/>
          </p:nvPr>
        </p:nvSpPr>
        <p:spPr/>
        <p:txBody>
          <a:bodyPr/>
          <a:lstStyle/>
          <a:p>
            <a:fld id="{995A7F8C-4D26-46ED-B1AF-054AA671CFBB}" type="slidenum">
              <a:rPr lang="es-EC" smtClean="0"/>
              <a:t>‹Nº›</a:t>
            </a:fld>
            <a:endParaRPr lang="es-EC"/>
          </a:p>
        </p:txBody>
      </p:sp>
    </p:spTree>
    <p:extLst>
      <p:ext uri="{BB962C8B-B14F-4D97-AF65-F5344CB8AC3E}">
        <p14:creationId xmlns:p14="http://schemas.microsoft.com/office/powerpoint/2010/main" val="538055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B20D33-7634-47DA-AA2E-2B88AC902031}"/>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20A999AB-C1F8-42E6-AC8F-3866A5A7C0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7AE852BF-424C-4139-9A2A-73A59F77AC47}"/>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a:extLst>
              <a:ext uri="{FF2B5EF4-FFF2-40B4-BE49-F238E27FC236}">
                <a16:creationId xmlns:a16="http://schemas.microsoft.com/office/drawing/2014/main" id="{2FD404A7-C044-46E3-A952-E2D6B1729F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43CE2259-BFF6-47C0-A7F8-755F17782198}"/>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a:extLst>
              <a:ext uri="{FF2B5EF4-FFF2-40B4-BE49-F238E27FC236}">
                <a16:creationId xmlns:a16="http://schemas.microsoft.com/office/drawing/2014/main" id="{C461243A-DFB2-435B-8322-AF954B98DAAA}"/>
              </a:ext>
            </a:extLst>
          </p:cNvPr>
          <p:cNvSpPr>
            <a:spLocks noGrp="1"/>
          </p:cNvSpPr>
          <p:nvPr>
            <p:ph type="dt" sz="half" idx="10"/>
          </p:nvPr>
        </p:nvSpPr>
        <p:spPr/>
        <p:txBody>
          <a:bodyPr/>
          <a:lstStyle/>
          <a:p>
            <a:fld id="{FF9C87A8-B289-46B6-B6AC-9FE8DD43C6CA}" type="datetimeFigureOut">
              <a:rPr lang="es-EC" smtClean="0"/>
              <a:t>16/2/2025</a:t>
            </a:fld>
            <a:endParaRPr lang="es-EC"/>
          </a:p>
        </p:txBody>
      </p:sp>
      <p:sp>
        <p:nvSpPr>
          <p:cNvPr id="8" name="Marcador de pie de página 7">
            <a:extLst>
              <a:ext uri="{FF2B5EF4-FFF2-40B4-BE49-F238E27FC236}">
                <a16:creationId xmlns:a16="http://schemas.microsoft.com/office/drawing/2014/main" id="{57B29E3A-CAF3-4DCF-971C-492D4F736B77}"/>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787627AB-EEF5-4DB8-A7CB-C13B19687AA9}"/>
              </a:ext>
            </a:extLst>
          </p:cNvPr>
          <p:cNvSpPr>
            <a:spLocks noGrp="1"/>
          </p:cNvSpPr>
          <p:nvPr>
            <p:ph type="sldNum" sz="quarter" idx="12"/>
          </p:nvPr>
        </p:nvSpPr>
        <p:spPr/>
        <p:txBody>
          <a:bodyPr/>
          <a:lstStyle/>
          <a:p>
            <a:fld id="{995A7F8C-4D26-46ED-B1AF-054AA671CFBB}" type="slidenum">
              <a:rPr lang="es-EC" smtClean="0"/>
              <a:t>‹Nº›</a:t>
            </a:fld>
            <a:endParaRPr lang="es-EC"/>
          </a:p>
        </p:txBody>
      </p:sp>
    </p:spTree>
    <p:extLst>
      <p:ext uri="{BB962C8B-B14F-4D97-AF65-F5344CB8AC3E}">
        <p14:creationId xmlns:p14="http://schemas.microsoft.com/office/powerpoint/2010/main" val="2759700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547F38-BFC5-41EB-B2CC-94EC95C51428}"/>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102F4445-D731-48A8-BFC2-DE43EA27DAC9}"/>
              </a:ext>
            </a:extLst>
          </p:cNvPr>
          <p:cNvSpPr>
            <a:spLocks noGrp="1"/>
          </p:cNvSpPr>
          <p:nvPr>
            <p:ph type="dt" sz="half" idx="10"/>
          </p:nvPr>
        </p:nvSpPr>
        <p:spPr/>
        <p:txBody>
          <a:bodyPr/>
          <a:lstStyle/>
          <a:p>
            <a:fld id="{FF9C87A8-B289-46B6-B6AC-9FE8DD43C6CA}" type="datetimeFigureOut">
              <a:rPr lang="es-EC" smtClean="0"/>
              <a:t>16/2/2025</a:t>
            </a:fld>
            <a:endParaRPr lang="es-EC"/>
          </a:p>
        </p:txBody>
      </p:sp>
      <p:sp>
        <p:nvSpPr>
          <p:cNvPr id="4" name="Marcador de pie de página 3">
            <a:extLst>
              <a:ext uri="{FF2B5EF4-FFF2-40B4-BE49-F238E27FC236}">
                <a16:creationId xmlns:a16="http://schemas.microsoft.com/office/drawing/2014/main" id="{86950A1F-5352-494F-B910-C313DD59C7D1}"/>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35150843-152E-43AB-B633-09CA08B5B561}"/>
              </a:ext>
            </a:extLst>
          </p:cNvPr>
          <p:cNvSpPr>
            <a:spLocks noGrp="1"/>
          </p:cNvSpPr>
          <p:nvPr>
            <p:ph type="sldNum" sz="quarter" idx="12"/>
          </p:nvPr>
        </p:nvSpPr>
        <p:spPr/>
        <p:txBody>
          <a:bodyPr/>
          <a:lstStyle/>
          <a:p>
            <a:fld id="{995A7F8C-4D26-46ED-B1AF-054AA671CFBB}" type="slidenum">
              <a:rPr lang="es-EC" smtClean="0"/>
              <a:t>‹Nº›</a:t>
            </a:fld>
            <a:endParaRPr lang="es-EC"/>
          </a:p>
        </p:txBody>
      </p:sp>
    </p:spTree>
    <p:extLst>
      <p:ext uri="{BB962C8B-B14F-4D97-AF65-F5344CB8AC3E}">
        <p14:creationId xmlns:p14="http://schemas.microsoft.com/office/powerpoint/2010/main" val="217694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0ACFDD8-A28F-4C8B-946F-FE8C5D70CC0F}"/>
              </a:ext>
            </a:extLst>
          </p:cNvPr>
          <p:cNvSpPr>
            <a:spLocks noGrp="1"/>
          </p:cNvSpPr>
          <p:nvPr>
            <p:ph type="dt" sz="half" idx="10"/>
          </p:nvPr>
        </p:nvSpPr>
        <p:spPr/>
        <p:txBody>
          <a:bodyPr/>
          <a:lstStyle/>
          <a:p>
            <a:fld id="{FF9C87A8-B289-46B6-B6AC-9FE8DD43C6CA}" type="datetimeFigureOut">
              <a:rPr lang="es-EC" smtClean="0"/>
              <a:t>16/2/2025</a:t>
            </a:fld>
            <a:endParaRPr lang="es-EC"/>
          </a:p>
        </p:txBody>
      </p:sp>
      <p:sp>
        <p:nvSpPr>
          <p:cNvPr id="3" name="Marcador de pie de página 2">
            <a:extLst>
              <a:ext uri="{FF2B5EF4-FFF2-40B4-BE49-F238E27FC236}">
                <a16:creationId xmlns:a16="http://schemas.microsoft.com/office/drawing/2014/main" id="{7E7B1D90-9AF4-4098-B396-DF55370F881D}"/>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2646B3F8-D91E-4EC6-92EA-143CBA5C2A46}"/>
              </a:ext>
            </a:extLst>
          </p:cNvPr>
          <p:cNvSpPr>
            <a:spLocks noGrp="1"/>
          </p:cNvSpPr>
          <p:nvPr>
            <p:ph type="sldNum" sz="quarter" idx="12"/>
          </p:nvPr>
        </p:nvSpPr>
        <p:spPr/>
        <p:txBody>
          <a:bodyPr/>
          <a:lstStyle/>
          <a:p>
            <a:fld id="{995A7F8C-4D26-46ED-B1AF-054AA671CFBB}" type="slidenum">
              <a:rPr lang="es-EC" smtClean="0"/>
              <a:t>‹Nº›</a:t>
            </a:fld>
            <a:endParaRPr lang="es-EC"/>
          </a:p>
        </p:txBody>
      </p:sp>
    </p:spTree>
    <p:extLst>
      <p:ext uri="{BB962C8B-B14F-4D97-AF65-F5344CB8AC3E}">
        <p14:creationId xmlns:p14="http://schemas.microsoft.com/office/powerpoint/2010/main" val="660375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44BB07-FF53-4468-911E-7A2080EF143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3F879927-BC47-4701-9363-0BCA3430E2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a:extLst>
              <a:ext uri="{FF2B5EF4-FFF2-40B4-BE49-F238E27FC236}">
                <a16:creationId xmlns:a16="http://schemas.microsoft.com/office/drawing/2014/main" id="{BBD643E2-FFA0-4F1D-9A01-564010D2DC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007716AB-9A46-4248-8D7E-446748A684AE}"/>
              </a:ext>
            </a:extLst>
          </p:cNvPr>
          <p:cNvSpPr>
            <a:spLocks noGrp="1"/>
          </p:cNvSpPr>
          <p:nvPr>
            <p:ph type="dt" sz="half" idx="10"/>
          </p:nvPr>
        </p:nvSpPr>
        <p:spPr/>
        <p:txBody>
          <a:bodyPr/>
          <a:lstStyle/>
          <a:p>
            <a:fld id="{FF9C87A8-B289-46B6-B6AC-9FE8DD43C6CA}" type="datetimeFigureOut">
              <a:rPr lang="es-EC" smtClean="0"/>
              <a:t>16/2/2025</a:t>
            </a:fld>
            <a:endParaRPr lang="es-EC"/>
          </a:p>
        </p:txBody>
      </p:sp>
      <p:sp>
        <p:nvSpPr>
          <p:cNvPr id="6" name="Marcador de pie de página 5">
            <a:extLst>
              <a:ext uri="{FF2B5EF4-FFF2-40B4-BE49-F238E27FC236}">
                <a16:creationId xmlns:a16="http://schemas.microsoft.com/office/drawing/2014/main" id="{DB8B7EAA-1F92-4656-830B-A421B3E0805B}"/>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8A0122D5-E4C7-427E-90D5-6355F720210D}"/>
              </a:ext>
            </a:extLst>
          </p:cNvPr>
          <p:cNvSpPr>
            <a:spLocks noGrp="1"/>
          </p:cNvSpPr>
          <p:nvPr>
            <p:ph type="sldNum" sz="quarter" idx="12"/>
          </p:nvPr>
        </p:nvSpPr>
        <p:spPr/>
        <p:txBody>
          <a:bodyPr/>
          <a:lstStyle/>
          <a:p>
            <a:fld id="{995A7F8C-4D26-46ED-B1AF-054AA671CFBB}" type="slidenum">
              <a:rPr lang="es-EC" smtClean="0"/>
              <a:t>‹Nº›</a:t>
            </a:fld>
            <a:endParaRPr lang="es-EC"/>
          </a:p>
        </p:txBody>
      </p:sp>
    </p:spTree>
    <p:extLst>
      <p:ext uri="{BB962C8B-B14F-4D97-AF65-F5344CB8AC3E}">
        <p14:creationId xmlns:p14="http://schemas.microsoft.com/office/powerpoint/2010/main" val="404614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861DC8-91E8-4EFE-B31F-1D2B44FC01E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7734D8A1-1981-4207-BF74-D90EA297CA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9573D8AF-2071-4A73-BF34-218CE8B3E1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66A07B68-3964-4F1A-92D7-F31F2532A764}"/>
              </a:ext>
            </a:extLst>
          </p:cNvPr>
          <p:cNvSpPr>
            <a:spLocks noGrp="1"/>
          </p:cNvSpPr>
          <p:nvPr>
            <p:ph type="dt" sz="half" idx="10"/>
          </p:nvPr>
        </p:nvSpPr>
        <p:spPr/>
        <p:txBody>
          <a:bodyPr/>
          <a:lstStyle/>
          <a:p>
            <a:fld id="{FF9C87A8-B289-46B6-B6AC-9FE8DD43C6CA}" type="datetimeFigureOut">
              <a:rPr lang="es-EC" smtClean="0"/>
              <a:t>16/2/2025</a:t>
            </a:fld>
            <a:endParaRPr lang="es-EC"/>
          </a:p>
        </p:txBody>
      </p:sp>
      <p:sp>
        <p:nvSpPr>
          <p:cNvPr id="6" name="Marcador de pie de página 5">
            <a:extLst>
              <a:ext uri="{FF2B5EF4-FFF2-40B4-BE49-F238E27FC236}">
                <a16:creationId xmlns:a16="http://schemas.microsoft.com/office/drawing/2014/main" id="{3799F389-3C4D-4B6A-911C-6134A3C5AC4F}"/>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E498EC1D-338E-442F-BD71-A24ECF61ED15}"/>
              </a:ext>
            </a:extLst>
          </p:cNvPr>
          <p:cNvSpPr>
            <a:spLocks noGrp="1"/>
          </p:cNvSpPr>
          <p:nvPr>
            <p:ph type="sldNum" sz="quarter" idx="12"/>
          </p:nvPr>
        </p:nvSpPr>
        <p:spPr/>
        <p:txBody>
          <a:bodyPr/>
          <a:lstStyle/>
          <a:p>
            <a:fld id="{995A7F8C-4D26-46ED-B1AF-054AA671CFBB}" type="slidenum">
              <a:rPr lang="es-EC" smtClean="0"/>
              <a:t>‹Nº›</a:t>
            </a:fld>
            <a:endParaRPr lang="es-EC"/>
          </a:p>
        </p:txBody>
      </p:sp>
    </p:spTree>
    <p:extLst>
      <p:ext uri="{BB962C8B-B14F-4D97-AF65-F5344CB8AC3E}">
        <p14:creationId xmlns:p14="http://schemas.microsoft.com/office/powerpoint/2010/main" val="1677880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7D88E5D-F925-4AE2-A8CB-4DD04AD322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3992FE7E-8F83-4CB5-BC2E-AC01630138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895CDEB2-0E3A-46D2-A38D-FAD273F530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9C87A8-B289-46B6-B6AC-9FE8DD43C6CA}" type="datetimeFigureOut">
              <a:rPr lang="es-EC" smtClean="0"/>
              <a:t>16/2/2025</a:t>
            </a:fld>
            <a:endParaRPr lang="es-EC"/>
          </a:p>
        </p:txBody>
      </p:sp>
      <p:sp>
        <p:nvSpPr>
          <p:cNvPr id="5" name="Marcador de pie de página 4">
            <a:extLst>
              <a:ext uri="{FF2B5EF4-FFF2-40B4-BE49-F238E27FC236}">
                <a16:creationId xmlns:a16="http://schemas.microsoft.com/office/drawing/2014/main" id="{D233694C-C9A3-414E-B522-0DFBD9800D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0C0F9995-3CF4-4680-A701-167766B2B5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A7F8C-4D26-46ED-B1AF-054AA671CFBB}" type="slidenum">
              <a:rPr lang="es-EC" smtClean="0"/>
              <a:t>‹Nº›</a:t>
            </a:fld>
            <a:endParaRPr lang="es-EC"/>
          </a:p>
        </p:txBody>
      </p:sp>
    </p:spTree>
    <p:extLst>
      <p:ext uri="{BB962C8B-B14F-4D97-AF65-F5344CB8AC3E}">
        <p14:creationId xmlns:p14="http://schemas.microsoft.com/office/powerpoint/2010/main" val="3370367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96" name="Rectangle 1095">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ómo afecta el cáncer de mama?">
            <a:extLst>
              <a:ext uri="{FF2B5EF4-FFF2-40B4-BE49-F238E27FC236}">
                <a16:creationId xmlns:a16="http://schemas.microsoft.com/office/drawing/2014/main" id="{3140B5AA-CABF-C639-69DD-8C1DFE75A8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2571" r="9092" b="27914"/>
          <a:stretch/>
        </p:blipFill>
        <p:spPr bwMode="auto">
          <a:xfrm>
            <a:off x="3523488" y="10"/>
            <a:ext cx="8668512" cy="6857990"/>
          </a:xfrm>
          <a:prstGeom prst="rect">
            <a:avLst/>
          </a:prstGeom>
          <a:solidFill>
            <a:srgbClr val="FFFFFF">
              <a:shade val="85000"/>
            </a:srgbClr>
          </a:solidFill>
          <a:scene3d>
            <a:camera prst="orthographicFront"/>
            <a:lightRig rig="twoPt" dir="t">
              <a:rot lat="0" lon="0" rev="7200000"/>
            </a:lightRig>
          </a:scene3d>
          <a:sp3d>
            <a:bevelT w="25400" h="19050"/>
            <a:contourClr>
              <a:srgbClr val="FFFFFF"/>
            </a:contourClr>
          </a:sp3d>
        </p:spPr>
      </p:pic>
      <p:sp>
        <p:nvSpPr>
          <p:cNvPr id="1098" name="Rectangle 1097">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6B03DDFE-80FE-452F-9E4B-E550F2DD412F}"/>
              </a:ext>
            </a:extLst>
          </p:cNvPr>
          <p:cNvSpPr>
            <a:spLocks noGrp="1"/>
          </p:cNvSpPr>
          <p:nvPr>
            <p:ph type="ctrTitle"/>
          </p:nvPr>
        </p:nvSpPr>
        <p:spPr>
          <a:xfrm>
            <a:off x="477981" y="1122363"/>
            <a:ext cx="4023360" cy="3204134"/>
          </a:xfrm>
        </p:spPr>
        <p:txBody>
          <a:bodyPr vert="horz" lIns="91440" tIns="45720" rIns="91440" bIns="45720" rtlCol="0" anchor="b">
            <a:normAutofit/>
          </a:bodyPr>
          <a:lstStyle/>
          <a:p>
            <a:pPr algn="l"/>
            <a:r>
              <a:rPr lang="en-US" sz="3700"/>
              <a:t>ABORDAJE INTERCULTURAL DEL CÁNCER Y LOS CUIDADOS CONTINUOS</a:t>
            </a:r>
          </a:p>
        </p:txBody>
      </p:sp>
      <p:sp>
        <p:nvSpPr>
          <p:cNvPr id="3" name="Subtítulo 2">
            <a:extLst>
              <a:ext uri="{FF2B5EF4-FFF2-40B4-BE49-F238E27FC236}">
                <a16:creationId xmlns:a16="http://schemas.microsoft.com/office/drawing/2014/main" id="{72EF2B0B-DBB9-4F3E-81DD-BD858F4CD50B}"/>
              </a:ext>
            </a:extLst>
          </p:cNvPr>
          <p:cNvSpPr>
            <a:spLocks noGrp="1"/>
          </p:cNvSpPr>
          <p:nvPr>
            <p:ph type="subTitle" idx="1"/>
          </p:nvPr>
        </p:nvSpPr>
        <p:spPr>
          <a:xfrm>
            <a:off x="477980" y="4872922"/>
            <a:ext cx="4023359" cy="1208141"/>
          </a:xfrm>
        </p:spPr>
        <p:txBody>
          <a:bodyPr vert="horz" lIns="91440" tIns="45720" rIns="91440" bIns="45720" rtlCol="0">
            <a:normAutofit fontScale="25000" lnSpcReduction="20000"/>
          </a:bodyPr>
          <a:lstStyle/>
          <a:p>
            <a:pPr indent="-228600" algn="l">
              <a:buFont typeface="Arial" panose="020B0604020202020204" pitchFamily="34" charset="0"/>
              <a:buChar char="•"/>
            </a:pPr>
            <a:r>
              <a:rPr lang="en-US" sz="500" dirty="0"/>
              <a:t>                                                     </a:t>
            </a:r>
          </a:p>
          <a:p>
            <a:pPr indent="-228600" algn="l">
              <a:buFont typeface="Arial" panose="020B0604020202020204" pitchFamily="34" charset="0"/>
              <a:buChar char="•"/>
            </a:pPr>
            <a:endParaRPr lang="en-US" sz="500" dirty="0"/>
          </a:p>
          <a:p>
            <a:pPr indent="-228600" algn="l">
              <a:buFont typeface="Arial" panose="020B0604020202020204" pitchFamily="34" charset="0"/>
              <a:buChar char="•"/>
            </a:pPr>
            <a:r>
              <a:rPr lang="en-US" sz="500" dirty="0"/>
              <a:t>                                                                          </a:t>
            </a:r>
          </a:p>
          <a:p>
            <a:pPr indent="-228600" algn="l">
              <a:buFont typeface="Arial" panose="020B0604020202020204" pitchFamily="34" charset="0"/>
              <a:buChar char="•"/>
            </a:pPr>
            <a:endParaRPr lang="en-US" sz="500" dirty="0"/>
          </a:p>
          <a:p>
            <a:pPr indent="-228600" algn="l">
              <a:buFont typeface="Arial" panose="020B0604020202020204" pitchFamily="34" charset="0"/>
              <a:buChar char="•"/>
            </a:pPr>
            <a:endParaRPr lang="en-US" sz="500" dirty="0"/>
          </a:p>
          <a:p>
            <a:pPr indent="-228600" algn="l">
              <a:buFont typeface="Arial" panose="020B0604020202020204" pitchFamily="34" charset="0"/>
              <a:buChar char="•"/>
            </a:pPr>
            <a:r>
              <a:rPr lang="en-US" sz="9800" dirty="0"/>
              <a:t>                                                                                          Dra. Odette Martínez Batista.</a:t>
            </a:r>
          </a:p>
        </p:txBody>
      </p:sp>
      <p:sp>
        <p:nvSpPr>
          <p:cNvPr id="1100" name="Rectangle 1099">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102" name="Rectangle 1101">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519513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F5BF48-5BFE-47BA-8557-88CBCA3C7573}"/>
              </a:ext>
            </a:extLst>
          </p:cNvPr>
          <p:cNvSpPr>
            <a:spLocks noGrp="1"/>
          </p:cNvSpPr>
          <p:nvPr>
            <p:ph type="title"/>
          </p:nvPr>
        </p:nvSpPr>
        <p:spPr/>
        <p:txBody>
          <a:bodyPr>
            <a:normAutofit/>
          </a:bodyPr>
          <a:lstStyle/>
          <a:p>
            <a:r>
              <a:rPr lang="es-EC" dirty="0">
                <a:highlight>
                  <a:srgbClr val="00FF00"/>
                </a:highlight>
                <a:latin typeface="Times New Roman" panose="02020603050405020304" pitchFamily="18" charset="0"/>
                <a:cs typeface="Times New Roman" panose="02020603050405020304" pitchFamily="18" charset="0"/>
              </a:rPr>
              <a:t>Manejo Intercultural</a:t>
            </a:r>
          </a:p>
        </p:txBody>
      </p:sp>
      <p:sp>
        <p:nvSpPr>
          <p:cNvPr id="3" name="Marcador de contenido 2">
            <a:extLst>
              <a:ext uri="{FF2B5EF4-FFF2-40B4-BE49-F238E27FC236}">
                <a16:creationId xmlns:a16="http://schemas.microsoft.com/office/drawing/2014/main" id="{1ED2FBD4-B231-4F65-AF47-57949724DE59}"/>
              </a:ext>
            </a:extLst>
          </p:cNvPr>
          <p:cNvSpPr>
            <a:spLocks noGrp="1"/>
          </p:cNvSpPr>
          <p:nvPr>
            <p:ph idx="1"/>
          </p:nvPr>
        </p:nvSpPr>
        <p:spPr/>
        <p:txBody>
          <a:bodyPr/>
          <a:lstStyle/>
          <a:p>
            <a:pPr marL="0" indent="0">
              <a:buNone/>
            </a:pPr>
            <a:r>
              <a:rPr lang="es-EC" b="1" dirty="0">
                <a:latin typeface="Times New Roman" panose="02020603050405020304" pitchFamily="18" charset="0"/>
                <a:cs typeface="Times New Roman" panose="02020603050405020304" pitchFamily="18" charset="0"/>
              </a:rPr>
              <a:t>Sobre la enfermedad:</a:t>
            </a:r>
            <a:r>
              <a:rPr lang="es-ES" dirty="0">
                <a:latin typeface="Times New Roman" panose="02020603050405020304" pitchFamily="18" charset="0"/>
                <a:cs typeface="Times New Roman" panose="02020603050405020304" pitchFamily="18" charset="0"/>
              </a:rPr>
              <a:t>La posibilidad de compartir el mismo código lingüístico favorece sin duda el clima de confianza. Debemos clarificar a los pacientes que el cáncer no es sinónimo de muerte, sino que </a:t>
            </a:r>
            <a:r>
              <a:rPr lang="es-MX" dirty="0">
                <a:latin typeface="Times New Roman" panose="02020603050405020304" pitchFamily="18" charset="0"/>
                <a:cs typeface="Times New Roman" panose="02020603050405020304" pitchFamily="18" charset="0"/>
              </a:rPr>
              <a:t>las posibilidades de supervivencia son</a:t>
            </a:r>
            <a:r>
              <a:rPr lang="es-ES" dirty="0">
                <a:latin typeface="Times New Roman" panose="02020603050405020304" pitchFamily="18" charset="0"/>
                <a:cs typeface="Times New Roman" panose="02020603050405020304" pitchFamily="18" charset="0"/>
              </a:rPr>
              <a:t> en muchos casos muy alta. De ahí la importancia de mantener una conversación y la sinceridad del paciente respecto a sus creencias, experiencias e información que dispone de su enfermedad</a:t>
            </a:r>
          </a:p>
          <a:p>
            <a:pPr marL="0" indent="0">
              <a:buNone/>
            </a:pPr>
            <a:endParaRPr lang="es-ES" dirty="0">
              <a:latin typeface="Times New Roman" panose="02020603050405020304" pitchFamily="18" charset="0"/>
              <a:cs typeface="Times New Roman" panose="02020603050405020304" pitchFamily="18" charset="0"/>
            </a:endParaRPr>
          </a:p>
          <a:p>
            <a:pPr marL="0" indent="0">
              <a:buNone/>
            </a:pPr>
            <a:endParaRPr lang="es-EC" b="1" dirty="0"/>
          </a:p>
          <a:p>
            <a:pPr marL="0" indent="0">
              <a:buNone/>
            </a:pPr>
            <a:endParaRPr lang="es-ES" dirty="0"/>
          </a:p>
          <a:p>
            <a:pPr marL="0" indent="0">
              <a:buNone/>
            </a:pPr>
            <a:endParaRPr lang="es-EC" dirty="0"/>
          </a:p>
        </p:txBody>
      </p:sp>
    </p:spTree>
    <p:extLst>
      <p:ext uri="{BB962C8B-B14F-4D97-AF65-F5344CB8AC3E}">
        <p14:creationId xmlns:p14="http://schemas.microsoft.com/office/powerpoint/2010/main" val="1616822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0BAE7E-E7B8-45B5-B1E6-4FFCFB0F013A}"/>
              </a:ext>
            </a:extLst>
          </p:cNvPr>
          <p:cNvSpPr>
            <a:spLocks noGrp="1"/>
          </p:cNvSpPr>
          <p:nvPr>
            <p:ph type="title"/>
          </p:nvPr>
        </p:nvSpPr>
        <p:spPr/>
        <p:txBody>
          <a:bodyPr>
            <a:normAutofit/>
          </a:bodyPr>
          <a:lstStyle/>
          <a:p>
            <a:br>
              <a:rPr lang="es-EC" dirty="0"/>
            </a:br>
            <a:endParaRPr lang="es-EC" dirty="0"/>
          </a:p>
        </p:txBody>
      </p:sp>
      <p:sp>
        <p:nvSpPr>
          <p:cNvPr id="3" name="Marcador de contenido 2">
            <a:extLst>
              <a:ext uri="{FF2B5EF4-FFF2-40B4-BE49-F238E27FC236}">
                <a16:creationId xmlns:a16="http://schemas.microsoft.com/office/drawing/2014/main" id="{4DA0BFC5-706E-4BE0-906E-46DB3C1E9F84}"/>
              </a:ext>
            </a:extLst>
          </p:cNvPr>
          <p:cNvSpPr>
            <a:spLocks noGrp="1"/>
          </p:cNvSpPr>
          <p:nvPr>
            <p:ph idx="1"/>
          </p:nvPr>
        </p:nvSpPr>
        <p:spPr/>
        <p:txBody>
          <a:bodyPr>
            <a:normAutofit/>
          </a:bodyPr>
          <a:lstStyle/>
          <a:p>
            <a:pPr marL="0" indent="0">
              <a:buNone/>
            </a:pPr>
            <a:endParaRPr lang="es-EC" dirty="0"/>
          </a:p>
          <a:p>
            <a:pPr marL="0" indent="0">
              <a:buNone/>
            </a:pPr>
            <a:r>
              <a:rPr lang="es-EC" sz="3200" b="1" dirty="0">
                <a:latin typeface="Times New Roman" panose="02020603050405020304" pitchFamily="18" charset="0"/>
                <a:cs typeface="Times New Roman" panose="02020603050405020304" pitchFamily="18" charset="0"/>
              </a:rPr>
              <a:t>INTERCULTURALIDAD</a:t>
            </a:r>
            <a:r>
              <a:rPr lang="es-EC" dirty="0">
                <a:latin typeface="Times New Roman" panose="02020603050405020304" pitchFamily="18" charset="0"/>
                <a:cs typeface="Times New Roman" panose="02020603050405020304" pitchFamily="18" charset="0"/>
              </a:rPr>
              <a:t>: L</a:t>
            </a:r>
            <a:r>
              <a:rPr lang="es-ES" dirty="0">
                <a:latin typeface="Times New Roman" panose="02020603050405020304" pitchFamily="18" charset="0"/>
                <a:cs typeface="Times New Roman" panose="02020603050405020304" pitchFamily="18" charset="0"/>
              </a:rPr>
              <a:t>a Organización Panamericana de la Salud  sostiene que la interculturalidad puede ser entendida como la habilidad para reconocer, armonizar y negociar las innumerables diferencias que existen al interior de cada sociedad, además de la forma de interacción comunicativa que se produce entre los grupos humanos de diferentes culturas. </a:t>
            </a:r>
            <a:endParaRPr lang="es-EC"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4388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9BE459-F986-42D4-BC74-68FD8C48A33E}"/>
              </a:ext>
            </a:extLst>
          </p:cNvPr>
          <p:cNvSpPr>
            <a:spLocks noGrp="1"/>
          </p:cNvSpPr>
          <p:nvPr>
            <p:ph type="title"/>
          </p:nvPr>
        </p:nvSpPr>
        <p:spPr/>
        <p:txBody>
          <a:bodyPr>
            <a:normAutofit/>
          </a:bodyPr>
          <a:lstStyle/>
          <a:p>
            <a:r>
              <a:rPr lang="es-EC" dirty="0">
                <a:highlight>
                  <a:srgbClr val="00FF00"/>
                </a:highlight>
                <a:latin typeface="Times New Roman" panose="02020603050405020304" pitchFamily="18" charset="0"/>
                <a:cs typeface="Times New Roman" panose="02020603050405020304" pitchFamily="18" charset="0"/>
              </a:rPr>
              <a:t>Manejo Intercultural</a:t>
            </a:r>
            <a:endParaRPr lang="es-EC" dirty="0"/>
          </a:p>
        </p:txBody>
      </p:sp>
      <p:sp>
        <p:nvSpPr>
          <p:cNvPr id="3" name="Marcador de contenido 2">
            <a:extLst>
              <a:ext uri="{FF2B5EF4-FFF2-40B4-BE49-F238E27FC236}">
                <a16:creationId xmlns:a16="http://schemas.microsoft.com/office/drawing/2014/main" id="{DB45AA1C-9836-4D49-BC57-3DA41B6964E2}"/>
              </a:ext>
            </a:extLst>
          </p:cNvPr>
          <p:cNvSpPr>
            <a:spLocks noGrp="1"/>
          </p:cNvSpPr>
          <p:nvPr>
            <p:ph idx="1"/>
          </p:nvPr>
        </p:nvSpPr>
        <p:spPr/>
        <p:txBody>
          <a:bodyPr>
            <a:normAutofit/>
          </a:bodyPr>
          <a:lstStyle/>
          <a:p>
            <a:pPr marL="0" indent="0">
              <a:buNone/>
            </a:pPr>
            <a:r>
              <a:rPr lang="es-ES" dirty="0">
                <a:latin typeface="Times New Roman" panose="02020603050405020304" pitchFamily="18" charset="0"/>
                <a:cs typeface="Times New Roman" panose="02020603050405020304" pitchFamily="18" charset="0"/>
              </a:rPr>
              <a:t>Actualmente en nuestra sociedad coexisten múltiples tipos de modelos familiares, comunidades procedentes de cualquier lugar del mundo, y creencias religiosas o existenciales diversas. Por este motivo </a:t>
            </a:r>
            <a:r>
              <a:rPr lang="es-ES" b="1" dirty="0">
                <a:solidFill>
                  <a:srgbClr val="FF0000"/>
                </a:solidFill>
                <a:latin typeface="Times New Roman" panose="02020603050405020304" pitchFamily="18" charset="0"/>
                <a:cs typeface="Times New Roman" panose="02020603050405020304" pitchFamily="18" charset="0"/>
              </a:rPr>
              <a:t>debemos poder personalizar la enfermedad y el tratamiento, no sólo el farmacológico sino también el relacional.</a:t>
            </a:r>
            <a:endParaRPr lang="es-EC"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9620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34CC1B-9EFA-4F1D-A9FE-B23DE8511B5E}"/>
              </a:ext>
            </a:extLst>
          </p:cNvPr>
          <p:cNvSpPr>
            <a:spLocks noGrp="1"/>
          </p:cNvSpPr>
          <p:nvPr>
            <p:ph type="title"/>
          </p:nvPr>
        </p:nvSpPr>
        <p:spPr>
          <a:xfrm>
            <a:off x="987490" y="327802"/>
            <a:ext cx="10515600" cy="1325563"/>
          </a:xfrm>
        </p:spPr>
        <p:txBody>
          <a:bodyPr/>
          <a:lstStyle/>
          <a:p>
            <a:r>
              <a:rPr lang="es-EC" dirty="0">
                <a:highlight>
                  <a:srgbClr val="00FF00"/>
                </a:highlight>
                <a:latin typeface="Times New Roman" panose="02020603050405020304" pitchFamily="18" charset="0"/>
                <a:cs typeface="Times New Roman" panose="02020603050405020304" pitchFamily="18" charset="0"/>
              </a:rPr>
              <a:t>Manejo Intercultural</a:t>
            </a:r>
            <a:endParaRPr lang="es-EC" dirty="0">
              <a:highlight>
                <a:srgbClr val="00FF00"/>
              </a:highlight>
            </a:endParaRPr>
          </a:p>
        </p:txBody>
      </p:sp>
      <p:sp>
        <p:nvSpPr>
          <p:cNvPr id="3" name="Marcador de contenido 2">
            <a:extLst>
              <a:ext uri="{FF2B5EF4-FFF2-40B4-BE49-F238E27FC236}">
                <a16:creationId xmlns:a16="http://schemas.microsoft.com/office/drawing/2014/main" id="{79BD4772-E548-47C7-A831-32299C0448F9}"/>
              </a:ext>
            </a:extLst>
          </p:cNvPr>
          <p:cNvSpPr>
            <a:spLocks noGrp="1"/>
          </p:cNvSpPr>
          <p:nvPr>
            <p:ph idx="1"/>
          </p:nvPr>
        </p:nvSpPr>
        <p:spPr/>
        <p:txBody>
          <a:bodyPr>
            <a:normAutofit/>
          </a:bodyPr>
          <a:lstStyle/>
          <a:p>
            <a:pPr marL="0" indent="0">
              <a:buNone/>
            </a:pPr>
            <a:r>
              <a:rPr lang="es-EC" b="1" dirty="0">
                <a:latin typeface="Times New Roman" panose="02020603050405020304" pitchFamily="18" charset="0"/>
                <a:cs typeface="Times New Roman" panose="02020603050405020304" pitchFamily="18" charset="0"/>
              </a:rPr>
              <a:t>La familia: </a:t>
            </a:r>
            <a:r>
              <a:rPr lang="es-ES" dirty="0">
                <a:latin typeface="Times New Roman" panose="02020603050405020304" pitchFamily="18" charset="0"/>
                <a:cs typeface="Times New Roman" panose="02020603050405020304" pitchFamily="18" charset="0"/>
              </a:rPr>
              <a:t>Va a formar parte vital en el acompañamiento del proceso. Por ello es de máxima importancia compartir paciente-enfermo el concepto de familia para cada caso en concreto; para algunas personas la familia será únicamente los miembros nucleares, mientras que para otras esta se extiende incluso algunas amistades muy cercanas</a:t>
            </a:r>
          </a:p>
          <a:p>
            <a:pPr marL="0" indent="0">
              <a:buNone/>
            </a:pPr>
            <a:r>
              <a:rPr lang="es-ES" dirty="0">
                <a:latin typeface="Times New Roman" panose="02020603050405020304" pitchFamily="18" charset="0"/>
                <a:cs typeface="Times New Roman" panose="02020603050405020304" pitchFamily="18" charset="0"/>
              </a:rPr>
              <a:t>En este sentido </a:t>
            </a:r>
            <a:r>
              <a:rPr lang="es-MX" dirty="0">
                <a:latin typeface="Times New Roman" panose="02020603050405020304" pitchFamily="18" charset="0"/>
                <a:cs typeface="Times New Roman" panose="02020603050405020304" pitchFamily="18" charset="0"/>
              </a:rPr>
              <a:t>el equipo de atención debe</a:t>
            </a:r>
            <a:r>
              <a:rPr lang="es-ES" dirty="0">
                <a:latin typeface="Times New Roman" panose="02020603050405020304" pitchFamily="18" charset="0"/>
                <a:cs typeface="Times New Roman" panose="02020603050405020304" pitchFamily="18" charset="0"/>
              </a:rPr>
              <a:t> detectar y negociar con el paciente la oportunidad y/o posibilidad de compartir información con las personas que más valor tienen en la toma de decisiones, sabiendo que no van a coincidir necesariamente con los más próximos como son la pareja, hijos, y/o padres.</a:t>
            </a:r>
          </a:p>
          <a:p>
            <a:pPr marL="0" indent="0">
              <a:buNone/>
            </a:pPr>
            <a:endParaRPr lang="es-ES" dirty="0">
              <a:latin typeface="Times New Roman" panose="02020603050405020304" pitchFamily="18" charset="0"/>
              <a:cs typeface="Times New Roman" panose="02020603050405020304" pitchFamily="18" charset="0"/>
            </a:endParaRPr>
          </a:p>
          <a:p>
            <a:pPr marL="0" indent="0">
              <a:buNone/>
            </a:pPr>
            <a:endParaRPr lang="es-EC" dirty="0"/>
          </a:p>
        </p:txBody>
      </p:sp>
    </p:spTree>
    <p:extLst>
      <p:ext uri="{BB962C8B-B14F-4D97-AF65-F5344CB8AC3E}">
        <p14:creationId xmlns:p14="http://schemas.microsoft.com/office/powerpoint/2010/main" val="2177608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2E2A78-B7D8-4FDC-AB1E-52924F3BD8F8}"/>
              </a:ext>
            </a:extLst>
          </p:cNvPr>
          <p:cNvSpPr>
            <a:spLocks noGrp="1"/>
          </p:cNvSpPr>
          <p:nvPr>
            <p:ph type="title"/>
          </p:nvPr>
        </p:nvSpPr>
        <p:spPr/>
        <p:txBody>
          <a:bodyPr/>
          <a:lstStyle/>
          <a:p>
            <a:r>
              <a:rPr lang="es-EC" dirty="0">
                <a:highlight>
                  <a:srgbClr val="00FF00"/>
                </a:highlight>
                <a:latin typeface="Times New Roman" panose="02020603050405020304" pitchFamily="18" charset="0"/>
                <a:cs typeface="Times New Roman" panose="02020603050405020304" pitchFamily="18" charset="0"/>
              </a:rPr>
              <a:t>Manejo Intercultural</a:t>
            </a:r>
            <a:endParaRPr lang="es-EC" dirty="0">
              <a:highlight>
                <a:srgbClr val="00FF00"/>
              </a:highlight>
            </a:endParaRPr>
          </a:p>
        </p:txBody>
      </p:sp>
      <p:sp>
        <p:nvSpPr>
          <p:cNvPr id="3" name="Marcador de contenido 2">
            <a:extLst>
              <a:ext uri="{FF2B5EF4-FFF2-40B4-BE49-F238E27FC236}">
                <a16:creationId xmlns:a16="http://schemas.microsoft.com/office/drawing/2014/main" id="{9FF745BF-CB1C-4418-8CC8-B9DC587ECFD2}"/>
              </a:ext>
            </a:extLst>
          </p:cNvPr>
          <p:cNvSpPr>
            <a:spLocks noGrp="1"/>
          </p:cNvSpPr>
          <p:nvPr>
            <p:ph idx="1"/>
          </p:nvPr>
        </p:nvSpPr>
        <p:spPr/>
        <p:txBody>
          <a:bodyPr>
            <a:normAutofit/>
          </a:bodyPr>
          <a:lstStyle/>
          <a:p>
            <a:pPr marL="0" indent="0">
              <a:buNone/>
            </a:pPr>
            <a:r>
              <a:rPr lang="es-EC" b="1" dirty="0">
                <a:latin typeface="Times New Roman" panose="02020603050405020304" pitchFamily="18" charset="0"/>
                <a:cs typeface="Times New Roman" panose="02020603050405020304" pitchFamily="18" charset="0"/>
              </a:rPr>
              <a:t>Las creencias trascendentales: </a:t>
            </a:r>
            <a:r>
              <a:rPr lang="es-ES" dirty="0">
                <a:latin typeface="Times New Roman" panose="02020603050405020304" pitchFamily="18" charset="0"/>
                <a:cs typeface="Times New Roman" panose="02020603050405020304" pitchFamily="18" charset="0"/>
              </a:rPr>
              <a:t>Dentro del apartado de creencias religiosas debemos hablar de la idoneidad de tratar algunos aspectos conflictivos que puedan darse en el futuro. Nos referimos a temas tan diversos como la transfusión de sangre en pacientes Testigos de Jehová, tomar medicamentos o someterse a algunos tratamientos en periodo de ayuno en algunas religiones como son los musulmanes</a:t>
            </a:r>
          </a:p>
        </p:txBody>
      </p:sp>
    </p:spTree>
    <p:extLst>
      <p:ext uri="{BB962C8B-B14F-4D97-AF65-F5344CB8AC3E}">
        <p14:creationId xmlns:p14="http://schemas.microsoft.com/office/powerpoint/2010/main" val="767704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CB64EC-2BDF-6FD7-FF14-2A9E8612EE6D}"/>
              </a:ext>
            </a:extLst>
          </p:cNvPr>
          <p:cNvSpPr>
            <a:spLocks noGrp="1"/>
          </p:cNvSpPr>
          <p:nvPr>
            <p:ph type="title"/>
          </p:nvPr>
        </p:nvSpPr>
        <p:spPr/>
        <p:txBody>
          <a:bodyPr/>
          <a:lstStyle/>
          <a:p>
            <a:r>
              <a:rPr lang="es-EC" dirty="0">
                <a:highlight>
                  <a:srgbClr val="00FF00"/>
                </a:highlight>
                <a:latin typeface="Times New Roman" panose="02020603050405020304" pitchFamily="18" charset="0"/>
                <a:cs typeface="Times New Roman" panose="02020603050405020304" pitchFamily="18" charset="0"/>
              </a:rPr>
              <a:t>Manejo Intercultural</a:t>
            </a:r>
            <a:endParaRPr lang="es-MX" dirty="0">
              <a:highlight>
                <a:srgbClr val="00FF00"/>
              </a:highlight>
            </a:endParaRPr>
          </a:p>
        </p:txBody>
      </p:sp>
      <p:sp>
        <p:nvSpPr>
          <p:cNvPr id="3" name="Marcador de contenido 2">
            <a:extLst>
              <a:ext uri="{FF2B5EF4-FFF2-40B4-BE49-F238E27FC236}">
                <a16:creationId xmlns:a16="http://schemas.microsoft.com/office/drawing/2014/main" id="{2F808ED2-8F7B-4966-32AC-FDBA735CA92D}"/>
              </a:ext>
            </a:extLst>
          </p:cNvPr>
          <p:cNvSpPr>
            <a:spLocks noGrp="1"/>
          </p:cNvSpPr>
          <p:nvPr>
            <p:ph idx="1"/>
          </p:nvPr>
        </p:nvSpPr>
        <p:spPr/>
        <p:txBody>
          <a:bodyPr/>
          <a:lstStyle/>
          <a:p>
            <a:pPr marL="0" indent="0">
              <a:buNone/>
            </a:pPr>
            <a:r>
              <a:rPr lang="es-ES" dirty="0">
                <a:latin typeface="Times New Roman" panose="02020603050405020304" pitchFamily="18" charset="0"/>
                <a:cs typeface="Times New Roman" panose="02020603050405020304" pitchFamily="18" charset="0"/>
              </a:rPr>
              <a:t>En este contexto la competencia del profesional se pone en juego, por lo que el equipo debe crear un espacio donde el paciente pueda sincerarse desde el inicio de la relación con los profesionales y hablar honestamente sobre sus convicciones y creencias con el fin de no entorpecer los procesos terapéuticos. </a:t>
            </a:r>
          </a:p>
          <a:p>
            <a:pPr marL="0" indent="0">
              <a:buNone/>
            </a:pPr>
            <a:r>
              <a:rPr lang="es-ES" dirty="0">
                <a:latin typeface="Times New Roman" panose="02020603050405020304" pitchFamily="18" charset="0"/>
                <a:cs typeface="Times New Roman" panose="02020603050405020304" pitchFamily="18" charset="0"/>
              </a:rPr>
              <a:t>Es necesario desarrollar las habilidades comunicativas y contener nuestra visión cultural, con el fin de adaptarnos siempre que sea posible a las necesidades del paciente, siendo coherentes con la definición de salud como el equilibrio biopsicosocial.</a:t>
            </a:r>
            <a:endParaRPr lang="es-EC" dirty="0">
              <a:latin typeface="Times New Roman" panose="02020603050405020304" pitchFamily="18" charset="0"/>
              <a:cs typeface="Times New Roman" panose="02020603050405020304" pitchFamily="18" charset="0"/>
            </a:endParaRPr>
          </a:p>
          <a:p>
            <a:endParaRPr lang="es-MX" dirty="0"/>
          </a:p>
        </p:txBody>
      </p:sp>
    </p:spTree>
    <p:extLst>
      <p:ext uri="{BB962C8B-B14F-4D97-AF65-F5344CB8AC3E}">
        <p14:creationId xmlns:p14="http://schemas.microsoft.com/office/powerpoint/2010/main" val="4226919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6BD046-0EFF-4746-B2A4-7B25D38873B1}"/>
              </a:ext>
            </a:extLst>
          </p:cNvPr>
          <p:cNvSpPr>
            <a:spLocks noGrp="1"/>
          </p:cNvSpPr>
          <p:nvPr>
            <p:ph type="title"/>
          </p:nvPr>
        </p:nvSpPr>
        <p:spPr/>
        <p:txBody>
          <a:bodyPr/>
          <a:lstStyle/>
          <a:p>
            <a:r>
              <a:rPr lang="es-EC" dirty="0">
                <a:highlight>
                  <a:srgbClr val="0000FF"/>
                </a:highlight>
                <a:latin typeface="Times New Roman" panose="02020603050405020304" pitchFamily="18" charset="0"/>
                <a:cs typeface="Times New Roman" panose="02020603050405020304" pitchFamily="18" charset="0"/>
              </a:rPr>
              <a:t>Cuidados paliativos</a:t>
            </a:r>
          </a:p>
        </p:txBody>
      </p:sp>
      <p:sp>
        <p:nvSpPr>
          <p:cNvPr id="3" name="Marcador de contenido 2">
            <a:extLst>
              <a:ext uri="{FF2B5EF4-FFF2-40B4-BE49-F238E27FC236}">
                <a16:creationId xmlns:a16="http://schemas.microsoft.com/office/drawing/2014/main" id="{4CD3DA16-E3F5-4B2C-A420-3A97C8CFF4B4}"/>
              </a:ext>
            </a:extLst>
          </p:cNvPr>
          <p:cNvSpPr>
            <a:spLocks noGrp="1"/>
          </p:cNvSpPr>
          <p:nvPr>
            <p:ph idx="1"/>
          </p:nvPr>
        </p:nvSpPr>
        <p:spPr/>
        <p:txBody>
          <a:bodyPr/>
          <a:lstStyle/>
          <a:p>
            <a:pPr marL="0" indent="0">
              <a:buNone/>
            </a:pPr>
            <a:r>
              <a:rPr lang="es-ES" dirty="0">
                <a:latin typeface="Times New Roman" panose="02020603050405020304" pitchFamily="18" charset="0"/>
                <a:cs typeface="Times New Roman" panose="02020603050405020304" pitchFamily="18" charset="0"/>
              </a:rPr>
              <a:t>El cuidado paliativo es la prevención y el alivio del sufrimiento a través de la detección temprana y correcta evaluación, del tratamiento del dolor y otros problemas que pueden ser físicos, psicológicos o espirituales, en el individuo con una enfermedad que por sus características clínicas no es posible una intensión curativa en su tratamiento</a:t>
            </a:r>
            <a:endParaRPr lang="es-EC"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3583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8A029E-8238-4003-96BB-54E4111BF3B8}"/>
              </a:ext>
            </a:extLst>
          </p:cNvPr>
          <p:cNvSpPr>
            <a:spLocks noGrp="1"/>
          </p:cNvSpPr>
          <p:nvPr>
            <p:ph type="title"/>
          </p:nvPr>
        </p:nvSpPr>
        <p:spPr/>
        <p:txBody>
          <a:bodyPr/>
          <a:lstStyle/>
          <a:p>
            <a:r>
              <a:rPr lang="es-EC" dirty="0">
                <a:highlight>
                  <a:srgbClr val="0000FF"/>
                </a:highlight>
                <a:latin typeface="Times New Roman" panose="02020603050405020304" pitchFamily="18" charset="0"/>
                <a:cs typeface="Times New Roman" panose="02020603050405020304" pitchFamily="18" charset="0"/>
              </a:rPr>
              <a:t>Cuidados paliativos</a:t>
            </a:r>
          </a:p>
        </p:txBody>
      </p:sp>
      <p:sp>
        <p:nvSpPr>
          <p:cNvPr id="3" name="Marcador de contenido 2">
            <a:extLst>
              <a:ext uri="{FF2B5EF4-FFF2-40B4-BE49-F238E27FC236}">
                <a16:creationId xmlns:a16="http://schemas.microsoft.com/office/drawing/2014/main" id="{3B1A08B2-AE48-4E31-8477-47A8103E2179}"/>
              </a:ext>
            </a:extLst>
          </p:cNvPr>
          <p:cNvSpPr>
            <a:spLocks noGrp="1"/>
          </p:cNvSpPr>
          <p:nvPr>
            <p:ph idx="1"/>
          </p:nvPr>
        </p:nvSpPr>
        <p:spPr/>
        <p:txBody>
          <a:bodyPr>
            <a:normAutofit lnSpcReduction="10000"/>
          </a:bodyPr>
          <a:lstStyle/>
          <a:p>
            <a:pPr marL="0" indent="0">
              <a:buNone/>
            </a:pPr>
            <a:r>
              <a:rPr lang="es-EC" dirty="0">
                <a:latin typeface="Times New Roman" panose="02020603050405020304" pitchFamily="18" charset="0"/>
                <a:cs typeface="Times New Roman" panose="02020603050405020304" pitchFamily="18" charset="0"/>
              </a:rPr>
              <a:t>Encaminados a …</a:t>
            </a:r>
          </a:p>
          <a:p>
            <a:pPr>
              <a:buFont typeface="Wingdings" panose="05000000000000000000" pitchFamily="2" charset="2"/>
              <a:buChar char="q"/>
            </a:pPr>
            <a:r>
              <a:rPr lang="es-EC" dirty="0">
                <a:latin typeface="Times New Roman" panose="02020603050405020304" pitchFamily="18" charset="0"/>
                <a:cs typeface="Times New Roman" panose="02020603050405020304" pitchFamily="18" charset="0"/>
              </a:rPr>
              <a:t> Aliviar el sufrimiento y mejorar la calidad de vida y el proceso de la muerte</a:t>
            </a:r>
          </a:p>
          <a:p>
            <a:pPr>
              <a:buFont typeface="Wingdings" panose="05000000000000000000" pitchFamily="2" charset="2"/>
              <a:buChar char="q"/>
            </a:pPr>
            <a:r>
              <a:rPr lang="es-EC" dirty="0">
                <a:latin typeface="Times New Roman" panose="02020603050405020304" pitchFamily="18" charset="0"/>
                <a:cs typeface="Times New Roman" panose="02020603050405020304" pitchFamily="18" charset="0"/>
              </a:rPr>
              <a:t> Abordar aspectos físicos, psicológicos, sociales, espirituales y prácticos de la persona y su familia, así como sus expectativas, necesidades, esperanza y temores asociados.</a:t>
            </a:r>
          </a:p>
          <a:p>
            <a:pPr>
              <a:buFont typeface="Wingdings" panose="05000000000000000000" pitchFamily="2" charset="2"/>
              <a:buChar char="q"/>
            </a:pPr>
            <a:r>
              <a:rPr lang="es-EC" dirty="0">
                <a:latin typeface="Times New Roman" panose="02020603050405020304" pitchFamily="18" charset="0"/>
                <a:cs typeface="Times New Roman" panose="02020603050405020304" pitchFamily="18" charset="0"/>
              </a:rPr>
              <a:t> Preparar a la persona y a sus familiares para cerrar de forma autónoma el ciclo vital</a:t>
            </a:r>
          </a:p>
          <a:p>
            <a:pPr>
              <a:buFont typeface="Wingdings" panose="05000000000000000000" pitchFamily="2" charset="2"/>
              <a:buChar char="q"/>
            </a:pPr>
            <a:r>
              <a:rPr lang="es-EC" dirty="0">
                <a:latin typeface="Times New Roman" panose="02020603050405020304" pitchFamily="18" charset="0"/>
                <a:cs typeface="Times New Roman" panose="02020603050405020304" pitchFamily="18" charset="0"/>
              </a:rPr>
              <a:t> Ayudar a la familia hacer frente a la perdida y a la aflicción mediante la experiencia de la enfermedad y el duelo</a:t>
            </a:r>
          </a:p>
          <a:p>
            <a:pPr marL="0" indent="0">
              <a:buNone/>
            </a:pPr>
            <a:endParaRPr lang="es-EC" dirty="0"/>
          </a:p>
        </p:txBody>
      </p:sp>
    </p:spTree>
    <p:extLst>
      <p:ext uri="{BB962C8B-B14F-4D97-AF65-F5344CB8AC3E}">
        <p14:creationId xmlns:p14="http://schemas.microsoft.com/office/powerpoint/2010/main" val="8016306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4E432E-B181-41CE-A0DA-03226658886A}"/>
              </a:ext>
            </a:extLst>
          </p:cNvPr>
          <p:cNvSpPr>
            <a:spLocks noGrp="1"/>
          </p:cNvSpPr>
          <p:nvPr>
            <p:ph type="title"/>
          </p:nvPr>
        </p:nvSpPr>
        <p:spPr/>
        <p:txBody>
          <a:bodyPr/>
          <a:lstStyle/>
          <a:p>
            <a:r>
              <a:rPr lang="es-EC" dirty="0">
                <a:highlight>
                  <a:srgbClr val="0000FF"/>
                </a:highlight>
                <a:latin typeface="Times New Roman" panose="02020603050405020304" pitchFamily="18" charset="0"/>
                <a:cs typeface="Times New Roman" panose="02020603050405020304" pitchFamily="18" charset="0"/>
              </a:rPr>
              <a:t>Cuidados paliativos</a:t>
            </a:r>
          </a:p>
        </p:txBody>
      </p:sp>
      <p:sp>
        <p:nvSpPr>
          <p:cNvPr id="3" name="Marcador de contenido 2">
            <a:extLst>
              <a:ext uri="{FF2B5EF4-FFF2-40B4-BE49-F238E27FC236}">
                <a16:creationId xmlns:a16="http://schemas.microsoft.com/office/drawing/2014/main" id="{DBC86C8B-1335-4FF7-902C-EFA071FA685A}"/>
              </a:ext>
            </a:extLst>
          </p:cNvPr>
          <p:cNvSpPr>
            <a:spLocks noGrp="1"/>
          </p:cNvSpPr>
          <p:nvPr>
            <p:ph idx="1"/>
          </p:nvPr>
        </p:nvSpPr>
        <p:spPr/>
        <p:txBody>
          <a:bodyPr/>
          <a:lstStyle/>
          <a:p>
            <a:pPr marL="0" indent="0">
              <a:buNone/>
            </a:pPr>
            <a:r>
              <a:rPr lang="es-EC" sz="3600" dirty="0">
                <a:latin typeface="Times New Roman" panose="02020603050405020304" pitchFamily="18" charset="0"/>
                <a:cs typeface="Times New Roman" panose="02020603050405020304" pitchFamily="18" charset="0"/>
              </a:rPr>
              <a:t>DEBEN SER…</a:t>
            </a:r>
          </a:p>
          <a:p>
            <a:endParaRPr lang="es-EC" dirty="0">
              <a:latin typeface="Times New Roman" panose="02020603050405020304" pitchFamily="18" charset="0"/>
              <a:cs typeface="Times New Roman" panose="02020603050405020304" pitchFamily="18" charset="0"/>
            </a:endParaRPr>
          </a:p>
          <a:p>
            <a:r>
              <a:rPr lang="es-EC" dirty="0">
                <a:latin typeface="Times New Roman" panose="02020603050405020304" pitchFamily="18" charset="0"/>
                <a:cs typeface="Times New Roman" panose="02020603050405020304" pitchFamily="18" charset="0"/>
              </a:rPr>
              <a:t>Cuidados paliativos inclusivos y compasivos</a:t>
            </a:r>
          </a:p>
          <a:p>
            <a:r>
              <a:rPr lang="es-EC" dirty="0">
                <a:latin typeface="Times New Roman" panose="02020603050405020304" pitchFamily="18" charset="0"/>
                <a:cs typeface="Times New Roman" panose="02020603050405020304" pitchFamily="18" charset="0"/>
              </a:rPr>
              <a:t>Carácter participativo y esencial</a:t>
            </a:r>
          </a:p>
          <a:p>
            <a:r>
              <a:rPr lang="es-EC" dirty="0">
                <a:latin typeface="Times New Roman" panose="02020603050405020304" pitchFamily="18" charset="0"/>
                <a:cs typeface="Times New Roman" panose="02020603050405020304" pitchFamily="18" charset="0"/>
              </a:rPr>
              <a:t>Efectivos y eficientes</a:t>
            </a:r>
          </a:p>
          <a:p>
            <a:r>
              <a:rPr lang="es-EC" dirty="0">
                <a:latin typeface="Times New Roman" panose="02020603050405020304" pitchFamily="18" charset="0"/>
                <a:cs typeface="Times New Roman" panose="02020603050405020304" pitchFamily="18" charset="0"/>
              </a:rPr>
              <a:t>Dimensión ética y sostenible</a:t>
            </a:r>
          </a:p>
          <a:p>
            <a:r>
              <a:rPr lang="es-EC" dirty="0">
                <a:latin typeface="Times New Roman" panose="02020603050405020304" pitchFamily="18" charset="0"/>
                <a:cs typeface="Times New Roman" panose="02020603050405020304" pitchFamily="18" charset="0"/>
              </a:rPr>
              <a:t>Carácter sinérgico entre lo social y lo clínico-asistencial</a:t>
            </a:r>
          </a:p>
          <a:p>
            <a:endParaRPr lang="es-EC" dirty="0">
              <a:latin typeface="Times New Roman" panose="02020603050405020304" pitchFamily="18" charset="0"/>
              <a:cs typeface="Times New Roman" panose="02020603050405020304" pitchFamily="18" charset="0"/>
            </a:endParaRPr>
          </a:p>
          <a:p>
            <a:endParaRPr lang="es-EC" dirty="0">
              <a:latin typeface="Times New Roman" panose="02020603050405020304" pitchFamily="18" charset="0"/>
              <a:cs typeface="Times New Roman" panose="02020603050405020304" pitchFamily="18" charset="0"/>
            </a:endParaRPr>
          </a:p>
          <a:p>
            <a:endParaRPr lang="es-EC" dirty="0"/>
          </a:p>
          <a:p>
            <a:endParaRPr lang="es-EC" dirty="0"/>
          </a:p>
        </p:txBody>
      </p:sp>
    </p:spTree>
    <p:extLst>
      <p:ext uri="{BB962C8B-B14F-4D97-AF65-F5344CB8AC3E}">
        <p14:creationId xmlns:p14="http://schemas.microsoft.com/office/powerpoint/2010/main" val="2877326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5F1713-6A71-4BCD-99C6-B81E95CCEB4C}"/>
              </a:ext>
            </a:extLst>
          </p:cNvPr>
          <p:cNvSpPr>
            <a:spLocks noGrp="1"/>
          </p:cNvSpPr>
          <p:nvPr>
            <p:ph type="title"/>
          </p:nvPr>
        </p:nvSpPr>
        <p:spPr/>
        <p:txBody>
          <a:bodyPr>
            <a:normAutofit/>
          </a:bodyPr>
          <a:lstStyle/>
          <a:p>
            <a:r>
              <a:rPr lang="es-EC" sz="3200" b="1" dirty="0">
                <a:solidFill>
                  <a:srgbClr val="7030A0"/>
                </a:solidFill>
                <a:latin typeface="Times New Roman" panose="02020603050405020304" pitchFamily="18" charset="0"/>
                <a:cs typeface="Times New Roman" panose="02020603050405020304" pitchFamily="18" charset="0"/>
              </a:rPr>
              <a:t>PRINCIPIOS DEL DERECHO HUMANO DE LA SALUD</a:t>
            </a:r>
            <a:endParaRPr lang="es-EC" sz="3200" b="1" dirty="0">
              <a:solidFill>
                <a:srgbClr val="7030A0"/>
              </a:solidFill>
            </a:endParaRPr>
          </a:p>
        </p:txBody>
      </p:sp>
      <p:sp>
        <p:nvSpPr>
          <p:cNvPr id="3" name="Marcador de contenido 2">
            <a:extLst>
              <a:ext uri="{FF2B5EF4-FFF2-40B4-BE49-F238E27FC236}">
                <a16:creationId xmlns:a16="http://schemas.microsoft.com/office/drawing/2014/main" id="{2976A7A4-9ED2-49B1-BA04-3F325AC71891}"/>
              </a:ext>
            </a:extLst>
          </p:cNvPr>
          <p:cNvSpPr>
            <a:spLocks noGrp="1"/>
          </p:cNvSpPr>
          <p:nvPr>
            <p:ph idx="1"/>
          </p:nvPr>
        </p:nvSpPr>
        <p:spPr/>
        <p:txBody>
          <a:bodyPr>
            <a:normAutofit fontScale="85000" lnSpcReduction="20000"/>
          </a:bodyPr>
          <a:lstStyle/>
          <a:p>
            <a:pPr marL="0" indent="0">
              <a:buNone/>
            </a:pPr>
            <a:r>
              <a:rPr lang="es-ES" sz="4100" dirty="0">
                <a:latin typeface="Times New Roman" panose="02020603050405020304" pitchFamily="18" charset="0"/>
                <a:cs typeface="Times New Roman" panose="02020603050405020304" pitchFamily="18" charset="0"/>
              </a:rPr>
              <a:t>Derechos Generales de los Pacientes </a:t>
            </a:r>
          </a:p>
          <a:p>
            <a:r>
              <a:rPr lang="es-ES" dirty="0">
                <a:latin typeface="Times New Roman" panose="02020603050405020304" pitchFamily="18" charset="0"/>
                <a:cs typeface="Times New Roman" panose="02020603050405020304" pitchFamily="18" charset="0"/>
              </a:rPr>
              <a:t>Recibir atención médica adecuada.</a:t>
            </a:r>
          </a:p>
          <a:p>
            <a:r>
              <a:rPr lang="es-ES" dirty="0">
                <a:latin typeface="Times New Roman" panose="02020603050405020304" pitchFamily="18" charset="0"/>
                <a:cs typeface="Times New Roman" panose="02020603050405020304" pitchFamily="18" charset="0"/>
              </a:rPr>
              <a:t>Recibir trato digno y respetuoso.</a:t>
            </a:r>
          </a:p>
          <a:p>
            <a:r>
              <a:rPr lang="es-ES" dirty="0">
                <a:latin typeface="Times New Roman" panose="02020603050405020304" pitchFamily="18" charset="0"/>
                <a:cs typeface="Times New Roman" panose="02020603050405020304" pitchFamily="18" charset="0"/>
              </a:rPr>
              <a:t>Recibir información suficiente, clara, oportuna y veraz.</a:t>
            </a:r>
          </a:p>
          <a:p>
            <a:r>
              <a:rPr lang="es-ES" dirty="0">
                <a:latin typeface="Times New Roman" panose="02020603050405020304" pitchFamily="18" charset="0"/>
                <a:cs typeface="Times New Roman" panose="02020603050405020304" pitchFamily="18" charset="0"/>
              </a:rPr>
              <a:t>Decidir libremente sobre su atención.</a:t>
            </a:r>
          </a:p>
          <a:p>
            <a:r>
              <a:rPr lang="es-ES" dirty="0">
                <a:latin typeface="Times New Roman" panose="02020603050405020304" pitchFamily="18" charset="0"/>
                <a:cs typeface="Times New Roman" panose="02020603050405020304" pitchFamily="18" charset="0"/>
              </a:rPr>
              <a:t>Otorgar o no su consentimiento válidamente informado.</a:t>
            </a:r>
          </a:p>
          <a:p>
            <a:r>
              <a:rPr lang="es-ES" dirty="0">
                <a:latin typeface="Times New Roman" panose="02020603050405020304" pitchFamily="18" charset="0"/>
                <a:cs typeface="Times New Roman" panose="02020603050405020304" pitchFamily="18" charset="0"/>
              </a:rPr>
              <a:t>Ser tratado con confidencialidad.</a:t>
            </a:r>
          </a:p>
          <a:p>
            <a:r>
              <a:rPr lang="es-ES" dirty="0">
                <a:latin typeface="Times New Roman" panose="02020603050405020304" pitchFamily="18" charset="0"/>
                <a:cs typeface="Times New Roman" panose="02020603050405020304" pitchFamily="18" charset="0"/>
              </a:rPr>
              <a:t>Contar con facilidades para obtener una segunda opinión.</a:t>
            </a:r>
          </a:p>
          <a:p>
            <a:r>
              <a:rPr lang="es-ES" dirty="0">
                <a:latin typeface="Times New Roman" panose="02020603050405020304" pitchFamily="18" charset="0"/>
                <a:cs typeface="Times New Roman" panose="02020603050405020304" pitchFamily="18" charset="0"/>
              </a:rPr>
              <a:t>Recibir atención médica en caso de urgencia.</a:t>
            </a:r>
          </a:p>
          <a:p>
            <a:r>
              <a:rPr lang="es-ES" dirty="0">
                <a:latin typeface="Times New Roman" panose="02020603050405020304" pitchFamily="18" charset="0"/>
                <a:cs typeface="Times New Roman" panose="02020603050405020304" pitchFamily="18" charset="0"/>
              </a:rPr>
              <a:t>Contar con un expediente clínico.</a:t>
            </a:r>
          </a:p>
          <a:p>
            <a:r>
              <a:rPr lang="es-ES" dirty="0">
                <a:latin typeface="Times New Roman" panose="02020603050405020304" pitchFamily="18" charset="0"/>
                <a:cs typeface="Times New Roman" panose="02020603050405020304" pitchFamily="18" charset="0"/>
              </a:rPr>
              <a:t>Ser atendido cuando se inconforme por la atención medica recibida.</a:t>
            </a:r>
          </a:p>
          <a:p>
            <a:endParaRPr lang="es-EC" dirty="0"/>
          </a:p>
        </p:txBody>
      </p:sp>
    </p:spTree>
    <p:extLst>
      <p:ext uri="{BB962C8B-B14F-4D97-AF65-F5344CB8AC3E}">
        <p14:creationId xmlns:p14="http://schemas.microsoft.com/office/powerpoint/2010/main" val="4001662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D1F4F1-1ACB-47B3-BC01-9B91D866EEE3}"/>
              </a:ext>
            </a:extLst>
          </p:cNvPr>
          <p:cNvSpPr>
            <a:spLocks noGrp="1"/>
          </p:cNvSpPr>
          <p:nvPr>
            <p:ph type="title"/>
          </p:nvPr>
        </p:nvSpPr>
        <p:spPr/>
        <p:txBody>
          <a:bodyPr/>
          <a:lstStyle/>
          <a:p>
            <a:endParaRPr lang="es-EC"/>
          </a:p>
        </p:txBody>
      </p:sp>
      <p:pic>
        <p:nvPicPr>
          <p:cNvPr id="3074" name="Picture 2" descr="El cáncer en el 2023: los tumores más diagnosticados y su supervivencia">
            <a:extLst>
              <a:ext uri="{FF2B5EF4-FFF2-40B4-BE49-F238E27FC236}">
                <a16:creationId xmlns:a16="http://schemas.microsoft.com/office/drawing/2014/main" id="{163E8FAC-2651-4277-96F8-0338AA15EF6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90537" y="1304027"/>
            <a:ext cx="6292516" cy="4872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2686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C16F9D-0F08-4AA6-A269-AD2BE81BC674}"/>
              </a:ext>
            </a:extLst>
          </p:cNvPr>
          <p:cNvSpPr>
            <a:spLocks noGrp="1"/>
          </p:cNvSpPr>
          <p:nvPr>
            <p:ph type="title"/>
          </p:nvPr>
        </p:nvSpPr>
        <p:spPr/>
        <p:txBody>
          <a:bodyPr/>
          <a:lstStyle/>
          <a:p>
            <a:r>
              <a:rPr lang="es-ES" sz="4000" b="1" dirty="0">
                <a:solidFill>
                  <a:srgbClr val="7030A0"/>
                </a:solidFill>
                <a:latin typeface="Times New Roman" panose="02020603050405020304" pitchFamily="18" charset="0"/>
                <a:cs typeface="Times New Roman" panose="02020603050405020304" pitchFamily="18" charset="0"/>
              </a:rPr>
              <a:t>Derechos del Enfermo Terminal</a:t>
            </a:r>
            <a:br>
              <a:rPr lang="es-ES" sz="4400" b="1" dirty="0">
                <a:solidFill>
                  <a:srgbClr val="7030A0"/>
                </a:solidFill>
                <a:latin typeface="Open Sans"/>
              </a:rPr>
            </a:br>
            <a:endParaRPr lang="es-EC" dirty="0"/>
          </a:p>
        </p:txBody>
      </p:sp>
      <p:sp>
        <p:nvSpPr>
          <p:cNvPr id="3" name="Marcador de contenido 2">
            <a:extLst>
              <a:ext uri="{FF2B5EF4-FFF2-40B4-BE49-F238E27FC236}">
                <a16:creationId xmlns:a16="http://schemas.microsoft.com/office/drawing/2014/main" id="{7135C109-ECE1-45F4-ADD5-A6E57C6C3B9A}"/>
              </a:ext>
            </a:extLst>
          </p:cNvPr>
          <p:cNvSpPr>
            <a:spLocks noGrp="1"/>
          </p:cNvSpPr>
          <p:nvPr>
            <p:ph idx="1"/>
          </p:nvPr>
        </p:nvSpPr>
        <p:spPr>
          <a:xfrm>
            <a:off x="838200" y="2341983"/>
            <a:ext cx="10993016" cy="3140297"/>
          </a:xfrm>
        </p:spPr>
        <p:txBody>
          <a:bodyPr/>
          <a:lstStyle/>
          <a:p>
            <a:pPr marL="0" indent="0">
              <a:buNone/>
            </a:pPr>
            <a:r>
              <a:rPr lang="es-ES" dirty="0"/>
              <a:t>  </a:t>
            </a:r>
            <a:endParaRPr lang="es-EC" dirty="0"/>
          </a:p>
        </p:txBody>
      </p:sp>
      <p:sp>
        <p:nvSpPr>
          <p:cNvPr id="4" name="Rectángulo 3">
            <a:extLst>
              <a:ext uri="{FF2B5EF4-FFF2-40B4-BE49-F238E27FC236}">
                <a16:creationId xmlns:a16="http://schemas.microsoft.com/office/drawing/2014/main" id="{98418368-0B42-4E63-8CC4-19C1980CE9DA}"/>
              </a:ext>
            </a:extLst>
          </p:cNvPr>
          <p:cNvSpPr/>
          <p:nvPr/>
        </p:nvSpPr>
        <p:spPr>
          <a:xfrm>
            <a:off x="858078" y="1375719"/>
            <a:ext cx="10633706" cy="3693319"/>
          </a:xfrm>
          <a:prstGeom prst="rect">
            <a:avLst/>
          </a:prstGeom>
        </p:spPr>
        <p:txBody>
          <a:bodyPr wrap="square">
            <a:spAutoFit/>
          </a:bodyPr>
          <a:lstStyle/>
          <a:p>
            <a:pPr>
              <a:buFont typeface="+mj-lt"/>
              <a:buAutoNum type="arabicPeriod"/>
            </a:pPr>
            <a:r>
              <a:rPr lang="es-ES" dirty="0">
                <a:solidFill>
                  <a:srgbClr val="545454"/>
                </a:solidFill>
                <a:latin typeface="Times New Roman" panose="02020603050405020304" pitchFamily="18" charset="0"/>
                <a:cs typeface="Times New Roman" panose="02020603050405020304" pitchFamily="18" charset="0"/>
              </a:rPr>
              <a:t>Ser tratado como un ser humano vivo.</a:t>
            </a:r>
          </a:p>
          <a:p>
            <a:pPr>
              <a:buFont typeface="+mj-lt"/>
              <a:buAutoNum type="arabicPeriod"/>
            </a:pPr>
            <a:r>
              <a:rPr lang="es-ES" dirty="0">
                <a:solidFill>
                  <a:srgbClr val="545454"/>
                </a:solidFill>
                <a:latin typeface="Times New Roman" panose="02020603050405020304" pitchFamily="18" charset="0"/>
                <a:cs typeface="Times New Roman" panose="02020603050405020304" pitchFamily="18" charset="0"/>
              </a:rPr>
              <a:t>Recibir atención médica optima sin que esto implique aumentar su sufrimiento inútilmente (en lo posible sin dolor y consciente).</a:t>
            </a:r>
          </a:p>
          <a:p>
            <a:pPr>
              <a:buFont typeface="+mj-lt"/>
              <a:buAutoNum type="arabicPeriod"/>
            </a:pPr>
            <a:r>
              <a:rPr lang="es-ES" dirty="0">
                <a:solidFill>
                  <a:srgbClr val="545454"/>
                </a:solidFill>
                <a:latin typeface="Times New Roman" panose="02020603050405020304" pitchFamily="18" charset="0"/>
                <a:cs typeface="Times New Roman" panose="02020603050405020304" pitchFamily="18" charset="0"/>
              </a:rPr>
              <a:t>Conocer </a:t>
            </a:r>
            <a:r>
              <a:rPr lang="es-ES" dirty="0">
                <a:solidFill>
                  <a:srgbClr val="545454"/>
                </a:solidFill>
                <a:latin typeface="Open Sans"/>
              </a:rPr>
              <a:t>la verdad (diagnóstico, procedimientos).</a:t>
            </a:r>
          </a:p>
          <a:p>
            <a:pPr>
              <a:buFont typeface="+mj-lt"/>
              <a:buAutoNum type="arabicPeriod"/>
            </a:pPr>
            <a:r>
              <a:rPr lang="es-ES" dirty="0">
                <a:solidFill>
                  <a:srgbClr val="545454"/>
                </a:solidFill>
                <a:latin typeface="Times New Roman" panose="02020603050405020304" pitchFamily="18" charset="0"/>
                <a:cs typeface="Times New Roman" panose="02020603050405020304" pitchFamily="18" charset="0"/>
              </a:rPr>
              <a:t>Derecho a un diálogo confiable.</a:t>
            </a:r>
          </a:p>
          <a:p>
            <a:pPr>
              <a:buFont typeface="+mj-lt"/>
              <a:buAutoNum type="arabicPeriod"/>
            </a:pPr>
            <a:r>
              <a:rPr lang="es-ES" dirty="0">
                <a:solidFill>
                  <a:srgbClr val="545454"/>
                </a:solidFill>
                <a:latin typeface="Times New Roman" panose="02020603050405020304" pitchFamily="18" charset="0"/>
                <a:cs typeface="Times New Roman" panose="02020603050405020304" pitchFamily="18" charset="0"/>
              </a:rPr>
              <a:t>Participar en las decisiones relacionadas consigo mismo y no ser juzgado por ellas.</a:t>
            </a:r>
          </a:p>
          <a:p>
            <a:pPr>
              <a:buFont typeface="+mj-lt"/>
              <a:buAutoNum type="arabicPeriod"/>
            </a:pPr>
            <a:r>
              <a:rPr lang="es-ES" dirty="0">
                <a:solidFill>
                  <a:srgbClr val="545454"/>
                </a:solidFill>
                <a:latin typeface="Times New Roman" panose="02020603050405020304" pitchFamily="18" charset="0"/>
                <a:cs typeface="Times New Roman" panose="02020603050405020304" pitchFamily="18" charset="0"/>
              </a:rPr>
              <a:t>Poder expresar sus sentimientos y abrigar esperanzas.</a:t>
            </a:r>
          </a:p>
          <a:p>
            <a:pPr>
              <a:buFont typeface="+mj-lt"/>
              <a:buAutoNum type="arabicPeriod"/>
            </a:pPr>
            <a:r>
              <a:rPr lang="es-ES" dirty="0">
                <a:solidFill>
                  <a:srgbClr val="545454"/>
                </a:solidFill>
                <a:latin typeface="Times New Roman" panose="02020603050405020304" pitchFamily="18" charset="0"/>
                <a:cs typeface="Times New Roman" panose="02020603050405020304" pitchFamily="18" charset="0"/>
              </a:rPr>
              <a:t>Recibir apoyo para lograr sus últimos anhelos.</a:t>
            </a:r>
          </a:p>
          <a:p>
            <a:pPr>
              <a:buFont typeface="+mj-lt"/>
              <a:buAutoNum type="arabicPeriod"/>
            </a:pPr>
            <a:r>
              <a:rPr lang="es-ES" dirty="0">
                <a:solidFill>
                  <a:srgbClr val="545454"/>
                </a:solidFill>
                <a:latin typeface="Times New Roman" panose="02020603050405020304" pitchFamily="18" charset="0"/>
                <a:cs typeface="Times New Roman" panose="02020603050405020304" pitchFamily="18" charset="0"/>
              </a:rPr>
              <a:t>Ser escuchado y respetado en su silencio.</a:t>
            </a:r>
          </a:p>
          <a:p>
            <a:pPr>
              <a:buFont typeface="+mj-lt"/>
              <a:buAutoNum type="arabicPeriod"/>
            </a:pPr>
            <a:r>
              <a:rPr lang="es-ES" dirty="0">
                <a:solidFill>
                  <a:srgbClr val="545454"/>
                </a:solidFill>
                <a:latin typeface="Times New Roman" panose="02020603050405020304" pitchFamily="18" charset="0"/>
                <a:cs typeface="Times New Roman" panose="02020603050405020304" pitchFamily="18" charset="0"/>
              </a:rPr>
              <a:t>Permanecer en compañía de sus seres queridos.</a:t>
            </a:r>
          </a:p>
          <a:p>
            <a:pPr>
              <a:buFont typeface="+mj-lt"/>
              <a:buAutoNum type="arabicPeriod"/>
            </a:pPr>
            <a:r>
              <a:rPr lang="es-ES" dirty="0">
                <a:solidFill>
                  <a:srgbClr val="545454"/>
                </a:solidFill>
                <a:latin typeface="Times New Roman" panose="02020603050405020304" pitchFamily="18" charset="0"/>
                <a:cs typeface="Times New Roman" panose="02020603050405020304" pitchFamily="18" charset="0"/>
              </a:rPr>
              <a:t>Que se respeten sus creencias religiosas.</a:t>
            </a:r>
          </a:p>
          <a:p>
            <a:pPr>
              <a:buFont typeface="+mj-lt"/>
              <a:buAutoNum type="arabicPeriod"/>
            </a:pPr>
            <a:r>
              <a:rPr lang="es-ES" dirty="0">
                <a:solidFill>
                  <a:srgbClr val="545454"/>
                </a:solidFill>
                <a:latin typeface="Times New Roman" panose="02020603050405020304" pitchFamily="18" charset="0"/>
                <a:cs typeface="Times New Roman" panose="02020603050405020304" pitchFamily="18" charset="0"/>
              </a:rPr>
              <a:t>A no morir solo.</a:t>
            </a:r>
          </a:p>
          <a:p>
            <a:pPr>
              <a:buFont typeface="+mj-lt"/>
              <a:buAutoNum type="arabicPeriod"/>
            </a:pPr>
            <a:r>
              <a:rPr lang="es-ES" dirty="0">
                <a:solidFill>
                  <a:srgbClr val="545454"/>
                </a:solidFill>
                <a:latin typeface="Times New Roman" panose="02020603050405020304" pitchFamily="18" charset="0"/>
                <a:cs typeface="Times New Roman" panose="02020603050405020304" pitchFamily="18" charset="0"/>
              </a:rPr>
              <a:t>A morir en paz con dignidad.</a:t>
            </a:r>
            <a:endParaRPr lang="es-ES" b="0" i="0" dirty="0">
              <a:solidFill>
                <a:srgbClr val="545454"/>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8524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50AF14-5CE8-4C3B-9010-9BF39CEDB976}"/>
              </a:ext>
            </a:extLst>
          </p:cNvPr>
          <p:cNvSpPr>
            <a:spLocks noGrp="1"/>
          </p:cNvSpPr>
          <p:nvPr>
            <p:ph type="title"/>
          </p:nvPr>
        </p:nvSpPr>
        <p:spPr/>
        <p:txBody>
          <a:bodyPr>
            <a:normAutofit/>
          </a:bodyPr>
          <a:lstStyle/>
          <a:p>
            <a:r>
              <a:rPr lang="es-EC" sz="3200" b="1" dirty="0">
                <a:solidFill>
                  <a:srgbClr val="7030A0"/>
                </a:solidFill>
                <a:latin typeface="Times New Roman" panose="02020603050405020304" pitchFamily="18" charset="0"/>
                <a:cs typeface="Times New Roman" panose="02020603050405020304" pitchFamily="18" charset="0"/>
              </a:rPr>
              <a:t>LA ÉTICA EN LOS CUIDADOS PALIATIVOS</a:t>
            </a:r>
          </a:p>
        </p:txBody>
      </p:sp>
      <p:sp>
        <p:nvSpPr>
          <p:cNvPr id="5" name="Marcador de contenido 4">
            <a:extLst>
              <a:ext uri="{FF2B5EF4-FFF2-40B4-BE49-F238E27FC236}">
                <a16:creationId xmlns:a16="http://schemas.microsoft.com/office/drawing/2014/main" id="{D6250943-CDB2-D0F6-D1CA-93A227E73109}"/>
              </a:ext>
            </a:extLst>
          </p:cNvPr>
          <p:cNvSpPr>
            <a:spLocks noGrp="1"/>
          </p:cNvSpPr>
          <p:nvPr>
            <p:ph idx="1"/>
          </p:nvPr>
        </p:nvSpPr>
        <p:spPr/>
        <p:txBody>
          <a:bodyPr/>
          <a:lstStyle/>
          <a:p>
            <a:pPr marL="0" indent="0">
              <a:buNone/>
            </a:pPr>
            <a:endParaRPr lang="es-EC" sz="1800" dirty="0">
              <a:effectLst/>
              <a:latin typeface="Times New Roman" panose="02020603050405020304" pitchFamily="18" charset="0"/>
              <a:ea typeface="Times New Roman" panose="02020603050405020304" pitchFamily="18" charset="0"/>
            </a:endParaRPr>
          </a:p>
          <a:p>
            <a:pPr marL="0" indent="0">
              <a:buNone/>
            </a:pPr>
            <a:endParaRPr lang="es-EC" sz="1800" dirty="0">
              <a:latin typeface="Times New Roman" panose="02020603050405020304" pitchFamily="18" charset="0"/>
              <a:ea typeface="Times New Roman" panose="02020603050405020304" pitchFamily="18" charset="0"/>
            </a:endParaRPr>
          </a:p>
          <a:p>
            <a:pPr marL="0" indent="0">
              <a:buNone/>
            </a:pPr>
            <a:r>
              <a:rPr lang="es-EC" sz="3600" dirty="0">
                <a:effectLst/>
                <a:latin typeface="Times New Roman" panose="02020603050405020304" pitchFamily="18" charset="0"/>
                <a:ea typeface="Times New Roman" panose="02020603050405020304" pitchFamily="18" charset="0"/>
              </a:rPr>
              <a:t>La ética en los cuidados paliativos abarca diversos principios y valores fundamentales que guían la práctica médica para garantizar la dignidad, el respeto y el bienestar del paciente. </a:t>
            </a:r>
            <a:endParaRPr lang="es-MX" sz="3600" dirty="0"/>
          </a:p>
        </p:txBody>
      </p:sp>
    </p:spTree>
    <p:extLst>
      <p:ext uri="{BB962C8B-B14F-4D97-AF65-F5344CB8AC3E}">
        <p14:creationId xmlns:p14="http://schemas.microsoft.com/office/powerpoint/2010/main" val="1337552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A6DBD7-E5C2-11E6-B9F4-610340DC728A}"/>
              </a:ext>
            </a:extLst>
          </p:cNvPr>
          <p:cNvSpPr>
            <a:spLocks noGrp="1"/>
          </p:cNvSpPr>
          <p:nvPr>
            <p:ph type="title"/>
          </p:nvPr>
        </p:nvSpPr>
        <p:spPr/>
        <p:txBody>
          <a:bodyPr>
            <a:normAutofit/>
          </a:bodyPr>
          <a:lstStyle/>
          <a:p>
            <a:r>
              <a:rPr lang="es-EC" sz="32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Principios Éticos Fundamentales</a:t>
            </a:r>
            <a:br>
              <a:rPr lang="es-MX" sz="32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br>
            <a:endParaRPr lang="es-MX" sz="3200" dirty="0">
              <a:solidFill>
                <a:srgbClr val="7030A0"/>
              </a:solidFill>
              <a:latin typeface="Times New Roman" panose="02020603050405020304" pitchFamily="18" charset="0"/>
              <a:cs typeface="Times New Roman" panose="02020603050405020304" pitchFamily="18" charset="0"/>
            </a:endParaRPr>
          </a:p>
        </p:txBody>
      </p:sp>
      <p:sp>
        <p:nvSpPr>
          <p:cNvPr id="3" name="Marcador de contenido 2">
            <a:extLst>
              <a:ext uri="{FF2B5EF4-FFF2-40B4-BE49-F238E27FC236}">
                <a16:creationId xmlns:a16="http://schemas.microsoft.com/office/drawing/2014/main" id="{D573F65F-FE99-2A44-10D0-6BD1106E4624}"/>
              </a:ext>
            </a:extLst>
          </p:cNvPr>
          <p:cNvSpPr>
            <a:spLocks noGrp="1"/>
          </p:cNvSpPr>
          <p:nvPr>
            <p:ph idx="1"/>
          </p:nvPr>
        </p:nvSpPr>
        <p:spPr/>
        <p:txBody>
          <a:bodyPr/>
          <a:lstStyle/>
          <a:p>
            <a:pPr marL="0" indent="0">
              <a:buNone/>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Autonomía del Paciente</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s-MX"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1.- </a:t>
            </a:r>
            <a:r>
              <a:rPr lang="es-EC" sz="1600" dirty="0">
                <a:effectLst/>
                <a:latin typeface="Times New Roman" panose="02020603050405020304" pitchFamily="18" charset="0"/>
                <a:ea typeface="Times New Roman" panose="02020603050405020304" pitchFamily="18" charset="0"/>
                <a:cs typeface="Times New Roman" panose="02020603050405020304" pitchFamily="18" charset="0"/>
              </a:rPr>
              <a:t>Respeto por la autonomía: Los pacientes tienen el derecho a tomar decisiones informadas sobre su propio cuidado, incluyendo la aceptación o rechazo de tratamientos.</a:t>
            </a:r>
            <a:endParaRPr lang="es-MX"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s-MX" sz="1600" dirty="0">
                <a:effectLst/>
                <a:latin typeface="Times New Roman" panose="02020603050405020304" pitchFamily="18" charset="0"/>
                <a:ea typeface="Calibri" panose="020F0502020204030204" pitchFamily="34" charset="0"/>
                <a:cs typeface="Times New Roman" panose="02020603050405020304" pitchFamily="18" charset="0"/>
              </a:rPr>
              <a:t>2.- </a:t>
            </a:r>
            <a:r>
              <a:rPr lang="es-EC" sz="1600" dirty="0">
                <a:effectLst/>
                <a:latin typeface="Times New Roman" panose="02020603050405020304" pitchFamily="18" charset="0"/>
                <a:ea typeface="Times New Roman" panose="02020603050405020304" pitchFamily="18" charset="0"/>
                <a:cs typeface="Times New Roman" panose="02020603050405020304" pitchFamily="18" charset="0"/>
              </a:rPr>
              <a:t>Consentimiento informado: Es crucial proporcionar información clara y comprensible para que los pacientes puedan tomar decisiones bien fundamentadas sobre su atención.</a:t>
            </a:r>
          </a:p>
          <a:p>
            <a:pPr marL="0" indent="0">
              <a:buNone/>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Beneficencia y No Maleficencia</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0" indent="0">
              <a:buNone/>
            </a:pPr>
            <a:r>
              <a:rPr lang="es-EC" sz="1600" dirty="0">
                <a:latin typeface="Times New Roman" panose="02020603050405020304" pitchFamily="18" charset="0"/>
                <a:ea typeface="Times New Roman" panose="02020603050405020304" pitchFamily="18" charset="0"/>
                <a:cs typeface="Times New Roman" panose="02020603050405020304" pitchFamily="18" charset="0"/>
              </a:rPr>
              <a:t>1.- </a:t>
            </a:r>
            <a:r>
              <a:rPr lang="es-EC" sz="1600" dirty="0">
                <a:effectLst/>
                <a:latin typeface="Times New Roman" panose="02020603050405020304" pitchFamily="18" charset="0"/>
                <a:ea typeface="Times New Roman" panose="02020603050405020304" pitchFamily="18" charset="0"/>
                <a:cs typeface="Times New Roman" panose="02020603050405020304" pitchFamily="18" charset="0"/>
              </a:rPr>
              <a:t>Beneficencia: Los profesionales de la salud deben actuar en el mejor interés del paciente, buscando siempre proporcionar beneficios y bienestar.</a:t>
            </a:r>
            <a:endParaRPr lang="es-MX"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s-MX" sz="1600" dirty="0">
                <a:effectLst/>
                <a:latin typeface="Times New Roman" panose="02020603050405020304" pitchFamily="18" charset="0"/>
                <a:ea typeface="Calibri" panose="020F0502020204030204" pitchFamily="34" charset="0"/>
                <a:cs typeface="Times New Roman" panose="02020603050405020304" pitchFamily="18" charset="0"/>
              </a:rPr>
              <a:t>2.- </a:t>
            </a:r>
            <a:r>
              <a:rPr lang="es-EC" sz="1600" dirty="0">
                <a:effectLst/>
                <a:latin typeface="Times New Roman" panose="02020603050405020304" pitchFamily="18" charset="0"/>
                <a:ea typeface="Times New Roman" panose="02020603050405020304" pitchFamily="18" charset="0"/>
                <a:cs typeface="Times New Roman" panose="02020603050405020304" pitchFamily="18" charset="0"/>
              </a:rPr>
              <a:t>No maleficencia: Se debe evitar causar daño a los pacientes. Esto incluye no prolongar el sufrimiento innecesario y administrar tratamientos que mejoren la calidad de vida.</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EC"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s-MX" dirty="0"/>
          </a:p>
        </p:txBody>
      </p:sp>
    </p:spTree>
    <p:extLst>
      <p:ext uri="{BB962C8B-B14F-4D97-AF65-F5344CB8AC3E}">
        <p14:creationId xmlns:p14="http://schemas.microsoft.com/office/powerpoint/2010/main" val="30357020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56CE6B-13AD-0393-A44E-FD6D988F166B}"/>
              </a:ext>
            </a:extLst>
          </p:cNvPr>
          <p:cNvSpPr>
            <a:spLocks noGrp="1"/>
          </p:cNvSpPr>
          <p:nvPr>
            <p:ph type="title"/>
          </p:nvPr>
        </p:nvSpPr>
        <p:spPr/>
        <p:txBody>
          <a:bodyPr/>
          <a:lstStyle/>
          <a:p>
            <a:r>
              <a:rPr lang="es-EC" sz="44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Principios Éticos Fundamentales</a:t>
            </a:r>
            <a:endParaRPr lang="es-MX" dirty="0">
              <a:solidFill>
                <a:srgbClr val="7030A0"/>
              </a:solidFill>
            </a:endParaRPr>
          </a:p>
        </p:txBody>
      </p:sp>
      <p:sp>
        <p:nvSpPr>
          <p:cNvPr id="3" name="Marcador de contenido 2">
            <a:extLst>
              <a:ext uri="{FF2B5EF4-FFF2-40B4-BE49-F238E27FC236}">
                <a16:creationId xmlns:a16="http://schemas.microsoft.com/office/drawing/2014/main" id="{C8F5488B-1F35-20C4-7DD9-0A4631151C14}"/>
              </a:ext>
            </a:extLst>
          </p:cNvPr>
          <p:cNvSpPr>
            <a:spLocks noGrp="1"/>
          </p:cNvSpPr>
          <p:nvPr>
            <p:ph idx="1"/>
          </p:nvPr>
        </p:nvSpPr>
        <p:spPr/>
        <p:txBody>
          <a:bodyPr/>
          <a:lstStyle/>
          <a:p>
            <a:pPr marL="0" indent="0">
              <a:buNone/>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Justicia</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s-MX"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1.- Equidad en la atención: Todos los pacientes deben tener acceso equitativo a los cuidados paliativos, sin discriminación por raza, género, edad, condición socioeconómica u otros factores.</a:t>
            </a:r>
            <a:endParaRPr lang="es-MX"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2.- Distribución justa de recursos: Los recursos disponibles para los cuidados paliativos deben distribuirse de manera justa y equitativa.</a:t>
            </a:r>
          </a:p>
          <a:p>
            <a:pPr marL="0" indent="0">
              <a:buNone/>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Dignidad y Respeto</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0" indent="0">
              <a:buNone/>
            </a:pP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1.- Respeto por la dignidad humana: Cada paciente debe ser tratado con respeto, independientemente de su estado de salud o pronóstico.</a:t>
            </a:r>
            <a:endParaRPr lang="es-MX"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2.- </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Atención holística: Los cuidados paliativos deben abordar no solo las necesidades físicas del paciente, sino también sus necesidades emocionales, sociales y espirituales.</a:t>
            </a:r>
            <a:endParaRPr lang="es-MX"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MX"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s-MX" dirty="0"/>
          </a:p>
        </p:txBody>
      </p:sp>
    </p:spTree>
    <p:extLst>
      <p:ext uri="{BB962C8B-B14F-4D97-AF65-F5344CB8AC3E}">
        <p14:creationId xmlns:p14="http://schemas.microsoft.com/office/powerpoint/2010/main" val="25157334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F1366C-7917-D2FE-4B72-FDCA1FEB4F63}"/>
              </a:ext>
            </a:extLst>
          </p:cNvPr>
          <p:cNvSpPr>
            <a:spLocks noGrp="1"/>
          </p:cNvSpPr>
          <p:nvPr>
            <p:ph type="title"/>
          </p:nvPr>
        </p:nvSpPr>
        <p:spPr/>
        <p:txBody>
          <a:bodyPr/>
          <a:lstStyle/>
          <a:p>
            <a:r>
              <a:rPr lang="es-EC" sz="36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Desafíos Éticos en los Cuidados Paliativos</a:t>
            </a:r>
            <a:br>
              <a:rPr lang="es-MX" sz="1800" dirty="0">
                <a:effectLst/>
                <a:latin typeface="Calibri" panose="020F0502020204030204" pitchFamily="34" charset="0"/>
                <a:ea typeface="Calibri" panose="020F0502020204030204" pitchFamily="34" charset="0"/>
                <a:cs typeface="Times New Roman" panose="02020603050405020304" pitchFamily="18" charset="0"/>
              </a:rPr>
            </a:br>
            <a:endParaRPr lang="es-MX" dirty="0"/>
          </a:p>
        </p:txBody>
      </p:sp>
      <p:sp>
        <p:nvSpPr>
          <p:cNvPr id="3" name="Marcador de contenido 2">
            <a:extLst>
              <a:ext uri="{FF2B5EF4-FFF2-40B4-BE49-F238E27FC236}">
                <a16:creationId xmlns:a16="http://schemas.microsoft.com/office/drawing/2014/main" id="{48D7FBB9-E163-F1B8-B09C-9F49BD9A03B8}"/>
              </a:ext>
            </a:extLst>
          </p:cNvPr>
          <p:cNvSpPr>
            <a:spLocks noGrp="1"/>
          </p:cNvSpPr>
          <p:nvPr>
            <p:ph idx="1"/>
          </p:nvPr>
        </p:nvSpPr>
        <p:spPr/>
        <p:txBody>
          <a:bodyPr>
            <a:normAutofit/>
          </a:bodyPr>
          <a:lstStyle/>
          <a:p>
            <a:pPr marL="0" indent="0">
              <a:buNone/>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Decisiones al Final de la Vida</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s-MX"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s-MX" sz="1600" dirty="0">
                <a:effectLst/>
                <a:latin typeface="Times New Roman" panose="02020603050405020304" pitchFamily="18" charset="0"/>
                <a:ea typeface="Calibri" panose="020F0502020204030204" pitchFamily="34" charset="0"/>
                <a:cs typeface="Times New Roman" panose="02020603050405020304" pitchFamily="18" charset="0"/>
              </a:rPr>
              <a:t>1.- </a:t>
            </a:r>
            <a:r>
              <a:rPr lang="es-EC" sz="1600" dirty="0">
                <a:effectLst/>
                <a:latin typeface="Times New Roman" panose="02020603050405020304" pitchFamily="18" charset="0"/>
                <a:ea typeface="Times New Roman" panose="02020603050405020304" pitchFamily="18" charset="0"/>
                <a:cs typeface="Times New Roman" panose="02020603050405020304" pitchFamily="18" charset="0"/>
              </a:rPr>
              <a:t>Determinación de la futilidad médica: Decidir cuándo un tratamiento no ofrecerá beneficios significativos y puede ser considerado fútil.</a:t>
            </a:r>
            <a:endParaRPr lang="es-MX"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s-MX" sz="1600" dirty="0">
                <a:effectLst/>
                <a:latin typeface="Times New Roman" panose="02020603050405020304" pitchFamily="18" charset="0"/>
                <a:ea typeface="Calibri" panose="020F0502020204030204" pitchFamily="34" charset="0"/>
                <a:cs typeface="Times New Roman" panose="02020603050405020304" pitchFamily="18" charset="0"/>
              </a:rPr>
              <a:t>2.-</a:t>
            </a:r>
            <a:r>
              <a:rPr lang="es-EC" sz="1600" dirty="0">
                <a:effectLst/>
                <a:latin typeface="Times New Roman" panose="02020603050405020304" pitchFamily="18" charset="0"/>
                <a:ea typeface="Times New Roman" panose="02020603050405020304" pitchFamily="18" charset="0"/>
                <a:cs typeface="Times New Roman" panose="02020603050405020304" pitchFamily="18" charset="0"/>
              </a:rPr>
              <a:t>Manejo del sufrimiento: Equilibrar la necesidad de aliviar el dolor y otros síntomas con los posibles efectos secundarios de los tratamientos paliativos.</a:t>
            </a:r>
          </a:p>
          <a:p>
            <a:pPr marL="0" indent="0">
              <a:buNone/>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Comunicación y Consentimiento</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0" indent="0">
              <a:buNone/>
            </a:pPr>
            <a:r>
              <a:rPr lang="es-EC" sz="1600" dirty="0">
                <a:latin typeface="Times New Roman" panose="02020603050405020304" pitchFamily="18" charset="0"/>
                <a:ea typeface="Times New Roman" panose="02020603050405020304" pitchFamily="18" charset="0"/>
                <a:cs typeface="Times New Roman" panose="02020603050405020304" pitchFamily="18" charset="0"/>
              </a:rPr>
              <a:t>1.- </a:t>
            </a:r>
            <a:r>
              <a:rPr lang="es-EC" sz="1600" dirty="0">
                <a:effectLst/>
                <a:latin typeface="Times New Roman" panose="02020603050405020304" pitchFamily="18" charset="0"/>
                <a:ea typeface="Times New Roman" panose="02020603050405020304" pitchFamily="18" charset="0"/>
                <a:cs typeface="Times New Roman" panose="02020603050405020304" pitchFamily="18" charset="0"/>
              </a:rPr>
              <a:t>Comunicación honesta y sensible: Informar a los pacientes y sus familias sobre el pronóstico y las opciones de tratamiento de manera compasiva y honesta.</a:t>
            </a:r>
          </a:p>
          <a:p>
            <a:pPr marL="0" indent="0">
              <a:buNone/>
            </a:pPr>
            <a:r>
              <a:rPr lang="es-EC" sz="1600" dirty="0">
                <a:latin typeface="Times New Roman" panose="02020603050405020304" pitchFamily="18" charset="0"/>
                <a:ea typeface="Calibri" panose="020F0502020204030204" pitchFamily="34" charset="0"/>
                <a:cs typeface="Times New Roman" panose="02020603050405020304" pitchFamily="18" charset="0"/>
              </a:rPr>
              <a:t>2.- </a:t>
            </a:r>
            <a:r>
              <a:rPr lang="es-EC" sz="1600" dirty="0">
                <a:effectLst/>
                <a:latin typeface="Times New Roman" panose="02020603050405020304" pitchFamily="18" charset="0"/>
                <a:ea typeface="Times New Roman" panose="02020603050405020304" pitchFamily="18" charset="0"/>
                <a:cs typeface="Times New Roman" panose="02020603050405020304" pitchFamily="18" charset="0"/>
              </a:rPr>
              <a:t>Consentimiento para la retirada de tratamiento: Obtener y respetar el consentimiento del paciente o de su representante legal para la retirada de tratamientos que prolongan la vida.</a:t>
            </a:r>
          </a:p>
          <a:p>
            <a:pPr marL="0" indent="0">
              <a:buNone/>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Cuidados al Final de la Vida</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0" indent="0">
              <a:buNone/>
            </a:pPr>
            <a:r>
              <a:rPr lang="es-EC" sz="1600" dirty="0">
                <a:effectLst/>
                <a:latin typeface="Times New Roman" panose="02020603050405020304" pitchFamily="18" charset="0"/>
                <a:ea typeface="Times New Roman" panose="02020603050405020304" pitchFamily="18" charset="0"/>
                <a:cs typeface="Times New Roman" panose="02020603050405020304" pitchFamily="18" charset="0"/>
              </a:rPr>
              <a:t>1.- Cuidados proporcionales: Proporcionar tratamientos que sean proporcionados a las necesidades del paciente y evitar intervenciones desproporcionadas que solo prolonguen el sufrimiento.</a:t>
            </a:r>
            <a:endParaRPr lang="es-MX"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s-EC" sz="1600" dirty="0">
                <a:effectLst/>
                <a:latin typeface="Times New Roman" panose="02020603050405020304" pitchFamily="18" charset="0"/>
                <a:ea typeface="Times New Roman" panose="02020603050405020304" pitchFamily="18" charset="0"/>
                <a:cs typeface="Times New Roman" panose="02020603050405020304" pitchFamily="18" charset="0"/>
              </a:rPr>
              <a:t>2.- Sedación paliativa: Uso de la sedación para aliviar el sufrimiento incontrolable, respetando los límites éticos y legales.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s-MX" dirty="0"/>
          </a:p>
        </p:txBody>
      </p:sp>
    </p:spTree>
    <p:extLst>
      <p:ext uri="{BB962C8B-B14F-4D97-AF65-F5344CB8AC3E}">
        <p14:creationId xmlns:p14="http://schemas.microsoft.com/office/powerpoint/2010/main" val="1191286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98740" y="320109"/>
            <a:ext cx="10895162" cy="706437"/>
          </a:xfrm>
          <a:solidFill>
            <a:schemeClr val="accent1">
              <a:lumMod val="40000"/>
              <a:lumOff val="60000"/>
            </a:schemeClr>
          </a:solidFill>
        </p:spPr>
        <p:txBody>
          <a:bodyPr anchor="ctr">
            <a:normAutofit fontScale="90000"/>
          </a:bodyPr>
          <a:lstStyle/>
          <a:p>
            <a:pPr>
              <a:lnSpc>
                <a:spcPct val="100000"/>
              </a:lnSpc>
            </a:pPr>
            <a:r>
              <a:rPr lang="es-ES" sz="4800" b="1" dirty="0">
                <a:latin typeface="Times New Roman" panose="02020603050405020304" pitchFamily="18" charset="0"/>
                <a:cs typeface="Times New Roman" panose="02020603050405020304" pitchFamily="18" charset="0"/>
              </a:rPr>
              <a:t>CUIDADOS PALIATIVOS</a:t>
            </a:r>
            <a:endParaRPr lang="es-EC" sz="4800" dirty="0">
              <a:latin typeface="Times New Roman" panose="02020603050405020304" pitchFamily="18" charset="0"/>
              <a:cs typeface="Times New Roman" panose="02020603050405020304" pitchFamily="18" charset="0"/>
            </a:endParaRPr>
          </a:p>
        </p:txBody>
      </p:sp>
      <p:sp>
        <p:nvSpPr>
          <p:cNvPr id="4" name="Subtítulo 3"/>
          <p:cNvSpPr>
            <a:spLocks noGrp="1"/>
          </p:cNvSpPr>
          <p:nvPr>
            <p:ph type="subTitle" idx="1"/>
          </p:nvPr>
        </p:nvSpPr>
        <p:spPr>
          <a:xfrm>
            <a:off x="698740" y="1514463"/>
            <a:ext cx="11145328" cy="2462320"/>
          </a:xfrm>
        </p:spPr>
        <p:txBody>
          <a:bodyPr>
            <a:noAutofit/>
          </a:bodyPr>
          <a:lstStyle/>
          <a:p>
            <a:pPr algn="just">
              <a:lnSpc>
                <a:spcPct val="100000"/>
              </a:lnSpc>
              <a:spcBef>
                <a:spcPts val="0"/>
              </a:spcBef>
            </a:pPr>
            <a:r>
              <a:rPr lang="es-ES" sz="4000" b="1" dirty="0">
                <a:latin typeface="Times New Roman" panose="02020603050405020304" pitchFamily="18" charset="0"/>
                <a:cs typeface="Times New Roman" panose="02020603050405020304" pitchFamily="18" charset="0"/>
              </a:rPr>
              <a:t>Tal vez: </a:t>
            </a:r>
          </a:p>
          <a:p>
            <a:pPr algn="just">
              <a:lnSpc>
                <a:spcPct val="100000"/>
              </a:lnSpc>
              <a:spcBef>
                <a:spcPts val="0"/>
              </a:spcBef>
            </a:pPr>
            <a:endParaRPr lang="es-ES" sz="4000" b="1" dirty="0">
              <a:solidFill>
                <a:srgbClr val="FF0000"/>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b="1" dirty="0">
                <a:solidFill>
                  <a:srgbClr val="FF0000"/>
                </a:solidFill>
                <a:latin typeface="Times New Roman" panose="02020603050405020304" pitchFamily="18" charset="0"/>
                <a:cs typeface="Times New Roman" panose="02020603050405020304" pitchFamily="18" charset="0"/>
              </a:rPr>
              <a:t>“El principal obstáculo que nos impide comprender la muerte,</a:t>
            </a:r>
            <a:r>
              <a:rPr lang="es-ES" sz="3600" b="1" dirty="0">
                <a:latin typeface="Times New Roman" panose="02020603050405020304" pitchFamily="18" charset="0"/>
                <a:cs typeface="Times New Roman" panose="02020603050405020304" pitchFamily="18" charset="0"/>
              </a:rPr>
              <a:t> es que el inconsciente es incapaz de aceptar que nuestra existencia deba terminar.”</a:t>
            </a:r>
          </a:p>
          <a:p>
            <a:pPr algn="l">
              <a:lnSpc>
                <a:spcPct val="100000"/>
              </a:lnSpc>
              <a:spcBef>
                <a:spcPts val="0"/>
              </a:spcBef>
            </a:pPr>
            <a:br>
              <a:rPr lang="es-ES" sz="4000" dirty="0">
                <a:latin typeface="Times New Roman" panose="02020603050405020304" pitchFamily="18" charset="0"/>
                <a:cs typeface="Times New Roman" panose="02020603050405020304" pitchFamily="18" charset="0"/>
              </a:rPr>
            </a:br>
            <a:endParaRPr lang="es-EC" sz="4000" dirty="0">
              <a:latin typeface="Times New Roman" panose="02020603050405020304" pitchFamily="18" charset="0"/>
              <a:cs typeface="Times New Roman" panose="02020603050405020304" pitchFamily="18" charset="0"/>
            </a:endParaRPr>
          </a:p>
        </p:txBody>
      </p:sp>
      <p:sp>
        <p:nvSpPr>
          <p:cNvPr id="5" name="Subtítulo 3"/>
          <p:cNvSpPr txBox="1">
            <a:spLocks/>
          </p:cNvSpPr>
          <p:nvPr/>
        </p:nvSpPr>
        <p:spPr>
          <a:xfrm>
            <a:off x="695862" y="5660887"/>
            <a:ext cx="10895162" cy="1050471"/>
          </a:xfrm>
          <a:prstGeom prst="rect">
            <a:avLst/>
          </a:prstGeom>
          <a:solidFill>
            <a:schemeClr val="accent1">
              <a:lumMod val="40000"/>
              <a:lumOff val="60000"/>
            </a:schemeClr>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0"/>
              </a:spcBef>
            </a:pPr>
            <a:r>
              <a:rPr lang="es-ES" sz="2000" b="1" dirty="0">
                <a:latin typeface="Times New Roman" panose="02020603050405020304" pitchFamily="18" charset="0"/>
                <a:cs typeface="Times New Roman" panose="02020603050405020304" pitchFamily="18" charset="0"/>
              </a:rPr>
              <a:t>Dra. Elisabeth </a:t>
            </a:r>
            <a:r>
              <a:rPr lang="es-ES" sz="2000" b="1" dirty="0" err="1">
                <a:latin typeface="Times New Roman" panose="02020603050405020304" pitchFamily="18" charset="0"/>
                <a:cs typeface="Times New Roman" panose="02020603050405020304" pitchFamily="18" charset="0"/>
              </a:rPr>
              <a:t>Kübler</a:t>
            </a:r>
            <a:r>
              <a:rPr lang="es-ES" sz="2000" b="1" dirty="0">
                <a:latin typeface="Times New Roman" panose="02020603050405020304" pitchFamily="18" charset="0"/>
                <a:cs typeface="Times New Roman" panose="02020603050405020304" pitchFamily="18" charset="0"/>
              </a:rPr>
              <a:t> Ross</a:t>
            </a:r>
          </a:p>
          <a:p>
            <a:pPr algn="just">
              <a:lnSpc>
                <a:spcPct val="100000"/>
              </a:lnSpc>
              <a:spcBef>
                <a:spcPts val="0"/>
              </a:spcBef>
            </a:pPr>
            <a:r>
              <a:rPr lang="es-ES" sz="2000" dirty="0">
                <a:latin typeface="Times New Roman" panose="02020603050405020304" pitchFamily="18" charset="0"/>
                <a:cs typeface="Times New Roman" panose="02020603050405020304" pitchFamily="18" charset="0"/>
              </a:rPr>
              <a:t>Psiquiatra y escritora suizo-estadounidense. </a:t>
            </a:r>
          </a:p>
          <a:p>
            <a:pPr algn="just">
              <a:lnSpc>
                <a:spcPct val="100000"/>
              </a:lnSpc>
              <a:spcBef>
                <a:spcPts val="0"/>
              </a:spcBef>
            </a:pPr>
            <a:r>
              <a:rPr lang="es-ES" sz="2000" dirty="0">
                <a:latin typeface="Times New Roman" panose="02020603050405020304" pitchFamily="18" charset="0"/>
                <a:cs typeface="Times New Roman" panose="02020603050405020304" pitchFamily="18" charset="0"/>
              </a:rPr>
              <a:t>Experta en estudios sobre la muerte y los cuidados paliativos.</a:t>
            </a:r>
            <a:endParaRPr lang="es-EC"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7083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83AD0B2-0C38-4D07-8F61-0DE053498123}"/>
              </a:ext>
            </a:extLst>
          </p:cNvPr>
          <p:cNvSpPr>
            <a:spLocks noGrp="1"/>
          </p:cNvSpPr>
          <p:nvPr>
            <p:ph idx="1"/>
          </p:nvPr>
        </p:nvSpPr>
        <p:spPr>
          <a:xfrm>
            <a:off x="838200" y="1825625"/>
            <a:ext cx="10515600" cy="1893521"/>
          </a:xfrm>
        </p:spPr>
        <p:txBody>
          <a:bodyPr>
            <a:normAutofit/>
          </a:bodyPr>
          <a:lstStyle/>
          <a:p>
            <a:pPr marL="0" indent="0" algn="ctr">
              <a:buNone/>
            </a:pPr>
            <a:r>
              <a:rPr lang="es-ES" sz="5400" dirty="0">
                <a:solidFill>
                  <a:srgbClr val="FF0000"/>
                </a:solidFill>
                <a:latin typeface="Times New Roman" panose="02020603050405020304" pitchFamily="18" charset="0"/>
                <a:cs typeface="Times New Roman" panose="02020603050405020304" pitchFamily="18" charset="0"/>
              </a:rPr>
              <a:t>LOS NIÑOS TAMBIÉN SUFREN </a:t>
            </a:r>
          </a:p>
          <a:p>
            <a:pPr marL="0" indent="0" algn="ctr">
              <a:buNone/>
            </a:pPr>
            <a:r>
              <a:rPr lang="es-ES" sz="5400" dirty="0">
                <a:solidFill>
                  <a:srgbClr val="FF0000"/>
                </a:solidFill>
                <a:latin typeface="Times New Roman" panose="02020603050405020304" pitchFamily="18" charset="0"/>
                <a:cs typeface="Times New Roman" panose="02020603050405020304" pitchFamily="18" charset="0"/>
              </a:rPr>
              <a:t>Y MUEREN</a:t>
            </a:r>
            <a:endParaRPr lang="es-EC" sz="5400" dirty="0">
              <a:solidFill>
                <a:srgbClr val="FF0000"/>
              </a:solidFill>
              <a:latin typeface="Times New Roman" panose="02020603050405020304" pitchFamily="18" charset="0"/>
              <a:cs typeface="Times New Roman" panose="02020603050405020304" pitchFamily="18" charset="0"/>
            </a:endParaRPr>
          </a:p>
        </p:txBody>
      </p:sp>
      <p:sp>
        <p:nvSpPr>
          <p:cNvPr id="7" name="Título 1"/>
          <p:cNvSpPr txBox="1">
            <a:spLocks/>
          </p:cNvSpPr>
          <p:nvPr/>
        </p:nvSpPr>
        <p:spPr>
          <a:xfrm>
            <a:off x="698740" y="320109"/>
            <a:ext cx="10895162" cy="706437"/>
          </a:xfrm>
          <a:prstGeom prst="rect">
            <a:avLst/>
          </a:prstGeom>
          <a:solidFill>
            <a:schemeClr val="accent1">
              <a:lumMod val="40000"/>
              <a:lumOff val="60000"/>
            </a:schemeClr>
          </a:solidFill>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es-ES" sz="4800" b="1" dirty="0">
                <a:latin typeface="Times New Roman" panose="02020603050405020304" pitchFamily="18" charset="0"/>
                <a:cs typeface="Times New Roman" panose="02020603050405020304" pitchFamily="18" charset="0"/>
              </a:rPr>
              <a:t>CUIDADOS PALIATIVOS</a:t>
            </a:r>
            <a:endParaRPr lang="es-EC"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23805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98740" y="320109"/>
            <a:ext cx="10895162" cy="706437"/>
          </a:xfrm>
          <a:solidFill>
            <a:schemeClr val="accent1">
              <a:lumMod val="40000"/>
              <a:lumOff val="60000"/>
            </a:schemeClr>
          </a:solidFill>
        </p:spPr>
        <p:txBody>
          <a:bodyPr anchor="t">
            <a:normAutofit fontScale="90000"/>
          </a:bodyPr>
          <a:lstStyle/>
          <a:p>
            <a:r>
              <a:rPr lang="es-ES" sz="4800" b="1" dirty="0">
                <a:latin typeface="Times New Roman" panose="02020603050405020304" pitchFamily="18" charset="0"/>
                <a:cs typeface="Times New Roman" panose="02020603050405020304" pitchFamily="18" charset="0"/>
              </a:rPr>
              <a:t>CUIDADOS PALIATIVOS PEDIATRICOS</a:t>
            </a:r>
            <a:endParaRPr lang="es-EC" sz="4800" dirty="0">
              <a:latin typeface="Times New Roman" panose="02020603050405020304" pitchFamily="18" charset="0"/>
              <a:cs typeface="Times New Roman" panose="02020603050405020304" pitchFamily="18" charset="0"/>
            </a:endParaRPr>
          </a:p>
        </p:txBody>
      </p:sp>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r>
              <a:rPr lang="es-ES" sz="4000" b="1" dirty="0">
                <a:latin typeface="Times New Roman" panose="02020603050405020304" pitchFamily="18" charset="0"/>
                <a:cs typeface="Times New Roman" panose="02020603050405020304" pitchFamily="18" charset="0"/>
              </a:rPr>
              <a:t>Comparados con los cuidados al adulto, los CP pediátricos son más complejos:</a:t>
            </a:r>
          </a:p>
          <a:p>
            <a:pPr algn="just">
              <a:lnSpc>
                <a:spcPct val="100000"/>
              </a:lnSpc>
              <a:spcBef>
                <a:spcPts val="0"/>
              </a:spcBef>
            </a:pPr>
            <a:endParaRPr lang="es-ES" sz="4000" b="1" dirty="0">
              <a:latin typeface="Times New Roman" panose="02020603050405020304" pitchFamily="18" charset="0"/>
              <a:cs typeface="Times New Roman" panose="02020603050405020304" pitchFamily="18" charset="0"/>
            </a:endParaRPr>
          </a:p>
          <a:p>
            <a:pPr marL="571500" indent="-571500" algn="just">
              <a:lnSpc>
                <a:spcPct val="100000"/>
              </a:lnSpc>
              <a:spcBef>
                <a:spcPts val="0"/>
              </a:spcBef>
              <a:buFont typeface="Wingdings" panose="05000000000000000000" pitchFamily="2" charset="2"/>
              <a:buChar char="§"/>
            </a:pPr>
            <a:r>
              <a:rPr lang="es-ES" sz="4000" dirty="0">
                <a:latin typeface="Times New Roman" panose="02020603050405020304" pitchFamily="18" charset="0"/>
                <a:cs typeface="Times New Roman" panose="02020603050405020304" pitchFamily="18" charset="0"/>
              </a:rPr>
              <a:t>Es menos la cantidad de pacientes a recibir.</a:t>
            </a:r>
          </a:p>
          <a:p>
            <a:pPr marL="571500" indent="-571500" algn="just">
              <a:lnSpc>
                <a:spcPct val="100000"/>
              </a:lnSpc>
              <a:spcBef>
                <a:spcPts val="0"/>
              </a:spcBef>
              <a:buFont typeface="Wingdings" panose="05000000000000000000" pitchFamily="2" charset="2"/>
              <a:buChar char="§"/>
            </a:pPr>
            <a:r>
              <a:rPr lang="es-ES" sz="4000" dirty="0">
                <a:latin typeface="Times New Roman" panose="02020603050405020304" pitchFamily="18" charset="0"/>
                <a:cs typeface="Times New Roman" panose="02020603050405020304" pitchFamily="18" charset="0"/>
              </a:rPr>
              <a:t>Las políticas de gestión a penas lo contemplan.</a:t>
            </a:r>
          </a:p>
          <a:p>
            <a:pPr marL="571500" indent="-571500" algn="just">
              <a:lnSpc>
                <a:spcPct val="100000"/>
              </a:lnSpc>
              <a:spcBef>
                <a:spcPts val="0"/>
              </a:spcBef>
              <a:buFont typeface="Wingdings" panose="05000000000000000000" pitchFamily="2" charset="2"/>
              <a:buChar char="§"/>
            </a:pPr>
            <a:r>
              <a:rPr lang="es-ES" sz="4000" dirty="0">
                <a:latin typeface="Times New Roman" panose="02020603050405020304" pitchFamily="18" charset="0"/>
                <a:cs typeface="Times New Roman" panose="02020603050405020304" pitchFamily="18" charset="0"/>
              </a:rPr>
              <a:t>Existen problemas emocionales y sociales relacionadas con el cuidado del niño al final de su vida que lo condicionan, como la aceptación y la comprensión por parte de la sociedad.</a:t>
            </a:r>
          </a:p>
        </p:txBody>
      </p:sp>
    </p:spTree>
    <p:extLst>
      <p:ext uri="{BB962C8B-B14F-4D97-AF65-F5344CB8AC3E}">
        <p14:creationId xmlns:p14="http://schemas.microsoft.com/office/powerpoint/2010/main" val="505699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Es importante comprender que cada niño sufre problemas clínicos, éticos, espirituales y psicológicos en una enfermedad incurable y en la muerte al igual que el adulto, aunque no debemos considerarlo como un adulto pequeño y las necesidades deben adaptarse a su desarrollo de acuerdo a su edad.</a:t>
            </a:r>
            <a:endParaRPr lang="es-ES" sz="4000" dirty="0">
              <a:latin typeface="Times New Roman" panose="02020603050405020304" pitchFamily="18" charset="0"/>
              <a:cs typeface="Times New Roman" panose="02020603050405020304" pitchFamily="18" charset="0"/>
            </a:endParaRPr>
          </a:p>
        </p:txBody>
      </p:sp>
      <p:sp>
        <p:nvSpPr>
          <p:cNvPr id="5" name="Título 1"/>
          <p:cNvSpPr>
            <a:spLocks noGrp="1"/>
          </p:cNvSpPr>
          <p:nvPr>
            <p:ph type="ctrTitle"/>
          </p:nvPr>
        </p:nvSpPr>
        <p:spPr>
          <a:xfrm>
            <a:off x="698740" y="320109"/>
            <a:ext cx="10895162" cy="827204"/>
          </a:xfrm>
          <a:solidFill>
            <a:schemeClr val="accent1">
              <a:lumMod val="60000"/>
              <a:lumOff val="40000"/>
            </a:schemeClr>
          </a:solidFill>
        </p:spPr>
        <p:txBody>
          <a:bodyPr anchor="ctr">
            <a:normAutofit/>
          </a:bodyPr>
          <a:lstStyle/>
          <a:p>
            <a:pPr>
              <a:lnSpc>
                <a:spcPct val="100000"/>
              </a:lnSpc>
              <a:spcBef>
                <a:spcPts val="0"/>
              </a:spcBef>
            </a:pPr>
            <a:r>
              <a:rPr lang="es-ES" sz="2700" b="1" dirty="0">
                <a:latin typeface="Times New Roman" panose="02020603050405020304" pitchFamily="18" charset="0"/>
                <a:cs typeface="Times New Roman" panose="02020603050405020304" pitchFamily="18" charset="0"/>
              </a:rPr>
              <a:t>¿Qué hacer…?</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4242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98740" y="320109"/>
            <a:ext cx="10895162" cy="706437"/>
          </a:xfrm>
          <a:solidFill>
            <a:schemeClr val="accent1">
              <a:lumMod val="40000"/>
              <a:lumOff val="60000"/>
            </a:schemeClr>
          </a:solidFill>
        </p:spPr>
        <p:txBody>
          <a:bodyPr anchor="t">
            <a:normAutofit fontScale="90000"/>
          </a:bodyPr>
          <a:lstStyle/>
          <a:p>
            <a:r>
              <a:rPr lang="es-ES" sz="4800" b="1" dirty="0">
                <a:latin typeface="Times New Roman" panose="02020603050405020304" pitchFamily="18" charset="0"/>
                <a:cs typeface="Times New Roman" panose="02020603050405020304" pitchFamily="18" charset="0"/>
              </a:rPr>
              <a:t>CUIDADOS PALIATIVOS</a:t>
            </a:r>
            <a:endParaRPr lang="es-EC" sz="4800" dirty="0">
              <a:latin typeface="Times New Roman" panose="02020603050405020304" pitchFamily="18" charset="0"/>
              <a:cs typeface="Times New Roman" panose="02020603050405020304" pitchFamily="18" charset="0"/>
            </a:endParaRPr>
          </a:p>
        </p:txBody>
      </p:sp>
      <p:sp>
        <p:nvSpPr>
          <p:cNvPr id="4" name="Subtítulo 3"/>
          <p:cNvSpPr>
            <a:spLocks noGrp="1"/>
          </p:cNvSpPr>
          <p:nvPr>
            <p:ph type="subTitle" idx="1"/>
          </p:nvPr>
        </p:nvSpPr>
        <p:spPr>
          <a:xfrm>
            <a:off x="698739" y="1247037"/>
            <a:ext cx="11197087" cy="5309038"/>
          </a:xfrm>
        </p:spPr>
        <p:txBody>
          <a:bodyPr>
            <a:noAutofit/>
          </a:bodyPr>
          <a:lstStyle/>
          <a:p>
            <a:pPr algn="just">
              <a:lnSpc>
                <a:spcPct val="100000"/>
              </a:lnSpc>
              <a:spcBef>
                <a:spcPts val="0"/>
              </a:spcBef>
            </a:pPr>
            <a:r>
              <a:rPr lang="es-ES" sz="4000" dirty="0">
                <a:latin typeface="Times New Roman" panose="02020603050405020304" pitchFamily="18" charset="0"/>
                <a:cs typeface="Times New Roman" panose="02020603050405020304" pitchFamily="18" charset="0"/>
              </a:rPr>
              <a:t>A pesar de que los CP fueron planeados para la atención al enfermo al final de la vida; estos deberían comenzar:</a:t>
            </a:r>
          </a:p>
          <a:p>
            <a:pPr algn="just">
              <a:lnSpc>
                <a:spcPct val="100000"/>
              </a:lnSpc>
              <a:spcBef>
                <a:spcPts val="0"/>
              </a:spcBef>
            </a:pPr>
            <a:endParaRPr lang="es-ES" sz="4000" dirty="0">
              <a:latin typeface="Times New Roman" panose="02020603050405020304" pitchFamily="18" charset="0"/>
              <a:cs typeface="Times New Roman" panose="02020603050405020304" pitchFamily="18" charset="0"/>
            </a:endParaRPr>
          </a:p>
          <a:p>
            <a:pPr algn="l">
              <a:lnSpc>
                <a:spcPct val="100000"/>
              </a:lnSpc>
              <a:spcBef>
                <a:spcPts val="0"/>
              </a:spcBef>
            </a:pPr>
            <a:r>
              <a:rPr lang="es-ES" sz="4000" b="1" dirty="0">
                <a:solidFill>
                  <a:srgbClr val="FF0000"/>
                </a:solidFill>
                <a:latin typeface="Times New Roman" panose="02020603050405020304" pitchFamily="18" charset="0"/>
                <a:cs typeface="Times New Roman" panose="02020603050405020304" pitchFamily="18" charset="0"/>
              </a:rPr>
              <a:t>		Desde</a:t>
            </a:r>
            <a:r>
              <a:rPr lang="es-ES" sz="4000" dirty="0">
                <a:latin typeface="Times New Roman" panose="02020603050405020304" pitchFamily="18" charset="0"/>
                <a:cs typeface="Times New Roman" panose="02020603050405020304" pitchFamily="18" charset="0"/>
              </a:rPr>
              <a:t> el momento diagnóstico.</a:t>
            </a:r>
          </a:p>
          <a:p>
            <a:pPr algn="l">
              <a:lnSpc>
                <a:spcPct val="100000"/>
              </a:lnSpc>
              <a:spcBef>
                <a:spcPts val="0"/>
              </a:spcBef>
            </a:pPr>
            <a:r>
              <a:rPr lang="es-ES" sz="4000" b="1" dirty="0">
                <a:solidFill>
                  <a:srgbClr val="FF0000"/>
                </a:solidFill>
                <a:latin typeface="Times New Roman" panose="02020603050405020304" pitchFamily="18" charset="0"/>
                <a:cs typeface="Times New Roman" panose="02020603050405020304" pitchFamily="18" charset="0"/>
              </a:rPr>
              <a:t>	 	Hasta</a:t>
            </a:r>
            <a:r>
              <a:rPr lang="es-ES" sz="4000" dirty="0">
                <a:latin typeface="Times New Roman" panose="02020603050405020304" pitchFamily="18" charset="0"/>
                <a:cs typeface="Times New Roman" panose="02020603050405020304" pitchFamily="18" charset="0"/>
              </a:rPr>
              <a:t> la fase final de la enfermedad. </a:t>
            </a:r>
          </a:p>
          <a:p>
            <a:pPr algn="l">
              <a:lnSpc>
                <a:spcPct val="100000"/>
              </a:lnSpc>
              <a:spcBef>
                <a:spcPts val="0"/>
              </a:spcBef>
            </a:pPr>
            <a:r>
              <a:rPr lang="es-ES" sz="4000" b="1" dirty="0">
                <a:solidFill>
                  <a:srgbClr val="FF0000"/>
                </a:solidFill>
                <a:latin typeface="Times New Roman" panose="02020603050405020304" pitchFamily="18" charset="0"/>
                <a:cs typeface="Times New Roman" panose="02020603050405020304" pitchFamily="18" charset="0"/>
              </a:rPr>
              <a:t>	  	Perdurar </a:t>
            </a:r>
            <a:r>
              <a:rPr lang="es-ES" sz="4000" dirty="0">
                <a:latin typeface="Times New Roman" panose="02020603050405020304" pitchFamily="18" charset="0"/>
                <a:cs typeface="Times New Roman" panose="02020603050405020304" pitchFamily="18" charset="0"/>
              </a:rPr>
              <a:t>simultáneamente con otros 				tratamientos curativos y oncoespecíficos. </a:t>
            </a:r>
          </a:p>
        </p:txBody>
      </p:sp>
      <p:sp>
        <p:nvSpPr>
          <p:cNvPr id="5" name="Flecha derecha 4"/>
          <p:cNvSpPr/>
          <p:nvPr/>
        </p:nvSpPr>
        <p:spPr>
          <a:xfrm>
            <a:off x="845388" y="3804242"/>
            <a:ext cx="750499" cy="7131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 name="Flecha derecha 5"/>
          <p:cNvSpPr/>
          <p:nvPr/>
        </p:nvSpPr>
        <p:spPr>
          <a:xfrm>
            <a:off x="868398" y="4413838"/>
            <a:ext cx="1081172" cy="7131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7" name="Flecha derecha 6"/>
          <p:cNvSpPr/>
          <p:nvPr/>
        </p:nvSpPr>
        <p:spPr>
          <a:xfrm>
            <a:off x="891403" y="5040688"/>
            <a:ext cx="1411849" cy="7131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  </a:t>
            </a:r>
          </a:p>
        </p:txBody>
      </p:sp>
    </p:spTree>
    <p:extLst>
      <p:ext uri="{BB962C8B-B14F-4D97-AF65-F5344CB8AC3E}">
        <p14:creationId xmlns:p14="http://schemas.microsoft.com/office/powerpoint/2010/main" val="4293256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30A2F8-01A3-4C69-BC3D-80FCEABDF3F4}"/>
              </a:ext>
            </a:extLst>
          </p:cNvPr>
          <p:cNvSpPr>
            <a:spLocks noGrp="1"/>
          </p:cNvSpPr>
          <p:nvPr>
            <p:ph type="title"/>
          </p:nvPr>
        </p:nvSpPr>
        <p:spPr/>
        <p:txBody>
          <a:bodyPr>
            <a:normAutofit/>
          </a:bodyPr>
          <a:lstStyle/>
          <a:p>
            <a:r>
              <a:rPr lang="es-EC" sz="3200" dirty="0">
                <a:highlight>
                  <a:srgbClr val="008080"/>
                </a:highlight>
                <a:latin typeface="Times New Roman" panose="02020603050405020304" pitchFamily="18" charset="0"/>
                <a:cs typeface="Times New Roman" panose="02020603050405020304" pitchFamily="18" charset="0"/>
              </a:rPr>
              <a:t>ESTADISTICAS</a:t>
            </a:r>
          </a:p>
        </p:txBody>
      </p:sp>
      <p:sp>
        <p:nvSpPr>
          <p:cNvPr id="3" name="Marcador de contenido 2">
            <a:extLst>
              <a:ext uri="{FF2B5EF4-FFF2-40B4-BE49-F238E27FC236}">
                <a16:creationId xmlns:a16="http://schemas.microsoft.com/office/drawing/2014/main" id="{3C456E18-EEAD-4392-A17C-9B012F51034E}"/>
              </a:ext>
            </a:extLst>
          </p:cNvPr>
          <p:cNvSpPr>
            <a:spLocks noGrp="1"/>
          </p:cNvSpPr>
          <p:nvPr>
            <p:ph idx="1"/>
          </p:nvPr>
        </p:nvSpPr>
        <p:spPr/>
        <p:txBody>
          <a:bodyPr>
            <a:normAutofit/>
          </a:bodyPr>
          <a:lstStyle/>
          <a:p>
            <a:r>
              <a:rPr lang="es-ES" dirty="0">
                <a:latin typeface="Times New Roman" panose="02020603050405020304" pitchFamily="18" charset="0"/>
                <a:cs typeface="Times New Roman" panose="02020603050405020304" pitchFamily="18" charset="0"/>
              </a:rPr>
              <a:t>Según las estimaciones de GLOBOCAN, el cáncer de mama a nivel mundial presento 2.261.419 casos nuevos en el año 2020</a:t>
            </a:r>
          </a:p>
          <a:p>
            <a:r>
              <a:rPr lang="es-ES" dirty="0">
                <a:latin typeface="Times New Roman" panose="02020603050405020304" pitchFamily="18" charset="0"/>
                <a:cs typeface="Times New Roman" panose="02020603050405020304" pitchFamily="18" charset="0"/>
              </a:rPr>
              <a:t>Representa la principal causa de muerte por cáncer en el sexo femenino a nivel mundial</a:t>
            </a:r>
          </a:p>
          <a:p>
            <a:r>
              <a:rPr lang="es-ES" dirty="0">
                <a:latin typeface="Times New Roman" panose="02020603050405020304" pitchFamily="18" charset="0"/>
                <a:cs typeface="Times New Roman" panose="02020603050405020304" pitchFamily="18" charset="0"/>
              </a:rPr>
              <a:t> En Sur América se destaca Brasil como el país con mayor proporción de casos reportados (58,9%), seguido por Argentina con un 14,7% y Colombia con un 10,3%</a:t>
            </a:r>
          </a:p>
          <a:p>
            <a:r>
              <a:rPr lang="es-ES" dirty="0">
                <a:latin typeface="Times New Roman" panose="02020603050405020304" pitchFamily="18" charset="0"/>
                <a:cs typeface="Times New Roman" panose="02020603050405020304" pitchFamily="18" charset="0"/>
              </a:rPr>
              <a:t>Es la primera causa de mortalidad en todo el continente, cobrando la vida de 41.681 personas.</a:t>
            </a:r>
            <a:endParaRPr lang="es-EC"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026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98740" y="320109"/>
            <a:ext cx="10895162" cy="706437"/>
          </a:xfrm>
          <a:solidFill>
            <a:schemeClr val="accent2">
              <a:lumMod val="40000"/>
              <a:lumOff val="60000"/>
            </a:schemeClr>
          </a:solidFill>
        </p:spPr>
        <p:txBody>
          <a:bodyPr anchor="t">
            <a:normAutofit fontScale="90000"/>
          </a:bodyPr>
          <a:lstStyle/>
          <a:p>
            <a:r>
              <a:rPr lang="es-ES" sz="4800" b="1" dirty="0">
                <a:latin typeface="Times New Roman" panose="02020603050405020304" pitchFamily="18" charset="0"/>
                <a:cs typeface="Times New Roman" panose="02020603050405020304" pitchFamily="18" charset="0"/>
              </a:rPr>
              <a:t>CUIDADOS CONTINUOS</a:t>
            </a:r>
            <a:endParaRPr lang="es-EC" sz="4800" dirty="0">
              <a:latin typeface="Times New Roman" panose="02020603050405020304" pitchFamily="18" charset="0"/>
              <a:cs typeface="Times New Roman" panose="02020603050405020304" pitchFamily="18" charset="0"/>
            </a:endParaRPr>
          </a:p>
        </p:txBody>
      </p:sp>
      <p:sp>
        <p:nvSpPr>
          <p:cNvPr id="4" name="Subtítulo 3"/>
          <p:cNvSpPr>
            <a:spLocks noGrp="1"/>
          </p:cNvSpPr>
          <p:nvPr>
            <p:ph type="subTitle" idx="1"/>
          </p:nvPr>
        </p:nvSpPr>
        <p:spPr>
          <a:xfrm>
            <a:off x="698740" y="1247037"/>
            <a:ext cx="10895162" cy="5058872"/>
          </a:xfrm>
        </p:spPr>
        <p:txBody>
          <a:bodyPr>
            <a:noAutofit/>
          </a:bodyPr>
          <a:lstStyle/>
          <a:p>
            <a:pPr marL="571500" indent="-571500" algn="just">
              <a:lnSpc>
                <a:spcPct val="100000"/>
              </a:lnSpc>
              <a:spcBef>
                <a:spcPts val="0"/>
              </a:spcBef>
              <a:buFont typeface="Wingdings" panose="05000000000000000000" pitchFamily="2" charset="2"/>
              <a:buChar char="§"/>
            </a:pPr>
            <a:r>
              <a:rPr lang="es-ES" sz="4000" dirty="0">
                <a:latin typeface="Times New Roman" panose="02020603050405020304" pitchFamily="18" charset="0"/>
                <a:cs typeface="Times New Roman" panose="02020603050405020304" pitchFamily="18" charset="0"/>
              </a:rPr>
              <a:t>Ofrecen a los pacientes una atención integral en todos los niveles del sistema de salud, a lo largo de las diferentes fases de la enfermedad. </a:t>
            </a:r>
          </a:p>
        </p:txBody>
      </p:sp>
    </p:spTree>
    <p:extLst>
      <p:ext uri="{BB962C8B-B14F-4D97-AF65-F5344CB8AC3E}">
        <p14:creationId xmlns:p14="http://schemas.microsoft.com/office/powerpoint/2010/main" val="6138791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98740" y="320109"/>
            <a:ext cx="10895162" cy="706437"/>
          </a:xfrm>
          <a:solidFill>
            <a:schemeClr val="accent2">
              <a:lumMod val="40000"/>
              <a:lumOff val="60000"/>
            </a:schemeClr>
          </a:solidFill>
        </p:spPr>
        <p:txBody>
          <a:bodyPr anchor="t">
            <a:normAutofit fontScale="90000"/>
          </a:bodyPr>
          <a:lstStyle/>
          <a:p>
            <a:r>
              <a:rPr lang="es-ES" sz="4800" b="1" dirty="0">
                <a:latin typeface="Times New Roman" panose="02020603050405020304" pitchFamily="18" charset="0"/>
                <a:cs typeface="Times New Roman" panose="02020603050405020304" pitchFamily="18" charset="0"/>
              </a:rPr>
              <a:t>CUIDADOS CONTINUOS</a:t>
            </a:r>
            <a:endParaRPr lang="es-EC" sz="4800" dirty="0">
              <a:latin typeface="Times New Roman" panose="02020603050405020304" pitchFamily="18" charset="0"/>
              <a:cs typeface="Times New Roman" panose="02020603050405020304" pitchFamily="18" charset="0"/>
            </a:endParaRPr>
          </a:p>
        </p:txBody>
      </p:sp>
      <p:sp>
        <p:nvSpPr>
          <p:cNvPr id="4" name="Subtítulo 3"/>
          <p:cNvSpPr>
            <a:spLocks noGrp="1"/>
          </p:cNvSpPr>
          <p:nvPr>
            <p:ph type="subTitle" idx="1"/>
          </p:nvPr>
        </p:nvSpPr>
        <p:spPr>
          <a:xfrm>
            <a:off x="698740" y="1247037"/>
            <a:ext cx="10895162" cy="5507446"/>
          </a:xfrm>
        </p:spPr>
        <p:txBody>
          <a:bodyPr>
            <a:noAutofit/>
          </a:bodyPr>
          <a:lstStyle/>
          <a:p>
            <a:pPr algn="just">
              <a:lnSpc>
                <a:spcPct val="100000"/>
              </a:lnSpc>
              <a:spcBef>
                <a:spcPts val="0"/>
              </a:spcBef>
            </a:pPr>
            <a:r>
              <a:rPr lang="es-ES" sz="4000" dirty="0">
                <a:latin typeface="Times New Roman" panose="02020603050405020304" pitchFamily="18" charset="0"/>
                <a:cs typeface="Times New Roman" panose="02020603050405020304" pitchFamily="18" charset="0"/>
              </a:rPr>
              <a:t>En esta conceptualización, el paciente debe ser:</a:t>
            </a:r>
          </a:p>
          <a:p>
            <a:pPr algn="just">
              <a:lnSpc>
                <a:spcPct val="100000"/>
              </a:lnSpc>
              <a:spcBef>
                <a:spcPts val="0"/>
              </a:spcBef>
            </a:pPr>
            <a:endParaRPr lang="es-ES" sz="4000" dirty="0">
              <a:latin typeface="Times New Roman" panose="02020603050405020304" pitchFamily="18" charset="0"/>
              <a:cs typeface="Times New Roman" panose="02020603050405020304" pitchFamily="18" charset="0"/>
            </a:endParaRPr>
          </a:p>
          <a:p>
            <a:pPr marL="571500" indent="-571500" algn="just">
              <a:lnSpc>
                <a:spcPct val="100000"/>
              </a:lnSpc>
              <a:spcBef>
                <a:spcPts val="0"/>
              </a:spcBef>
              <a:buFont typeface="Wingdings" panose="05000000000000000000" pitchFamily="2" charset="2"/>
              <a:buChar char="§"/>
            </a:pPr>
            <a:r>
              <a:rPr lang="es-ES" sz="4000" dirty="0">
                <a:latin typeface="Times New Roman" panose="02020603050405020304" pitchFamily="18" charset="0"/>
                <a:cs typeface="Times New Roman" panose="02020603050405020304" pitchFamily="18" charset="0"/>
              </a:rPr>
              <a:t>Concebido como un ser </a:t>
            </a:r>
            <a:r>
              <a:rPr lang="es-ES" sz="4000" b="1" dirty="0">
                <a:solidFill>
                  <a:srgbClr val="FF0000"/>
                </a:solidFill>
                <a:latin typeface="Times New Roman" panose="02020603050405020304" pitchFamily="18" charset="0"/>
                <a:cs typeface="Times New Roman" panose="02020603050405020304" pitchFamily="18" charset="0"/>
              </a:rPr>
              <a:t>biopsicosocial</a:t>
            </a:r>
            <a:r>
              <a:rPr lang="es-ES" sz="4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138922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r>
              <a:rPr lang="es-ES" sz="4000" dirty="0">
                <a:latin typeface="Times New Roman" panose="02020603050405020304" pitchFamily="18" charset="0"/>
                <a:cs typeface="Times New Roman" panose="02020603050405020304" pitchFamily="18" charset="0"/>
              </a:rPr>
              <a:t>Reflexionar al respecto permite darnos cuenta que hemos aprendido a:</a:t>
            </a:r>
          </a:p>
          <a:p>
            <a:pPr algn="just">
              <a:lnSpc>
                <a:spcPct val="100000"/>
              </a:lnSpc>
              <a:spcBef>
                <a:spcPts val="0"/>
              </a:spcBef>
            </a:pPr>
            <a:endParaRPr lang="es-ES" sz="4000" dirty="0">
              <a:latin typeface="Times New Roman" panose="02020603050405020304" pitchFamily="18" charset="0"/>
              <a:cs typeface="Times New Roman" panose="02020603050405020304" pitchFamily="18" charset="0"/>
            </a:endParaRPr>
          </a:p>
          <a:p>
            <a:pPr marL="571500" indent="-571500" algn="just">
              <a:lnSpc>
                <a:spcPct val="100000"/>
              </a:lnSpc>
              <a:spcBef>
                <a:spcPts val="0"/>
              </a:spcBef>
              <a:buFont typeface="Wingdings" panose="05000000000000000000" pitchFamily="2" charset="2"/>
              <a:buChar char="§"/>
            </a:pPr>
            <a:r>
              <a:rPr lang="es-ES" sz="4000" dirty="0">
                <a:latin typeface="Times New Roman" panose="02020603050405020304" pitchFamily="18" charset="0"/>
                <a:cs typeface="Times New Roman" panose="02020603050405020304" pitchFamily="18" charset="0"/>
              </a:rPr>
              <a:t>Diseñar protocolos de actuación.</a:t>
            </a:r>
          </a:p>
          <a:p>
            <a:pPr marL="571500" indent="-571500" algn="just">
              <a:lnSpc>
                <a:spcPct val="100000"/>
              </a:lnSpc>
              <a:spcBef>
                <a:spcPts val="0"/>
              </a:spcBef>
              <a:buFont typeface="Wingdings" panose="05000000000000000000" pitchFamily="2" charset="2"/>
              <a:buChar char="§"/>
            </a:pPr>
            <a:r>
              <a:rPr lang="es-ES" sz="4000" dirty="0">
                <a:latin typeface="Times New Roman" panose="02020603050405020304" pitchFamily="18" charset="0"/>
                <a:cs typeface="Times New Roman" panose="02020603050405020304" pitchFamily="18" charset="0"/>
              </a:rPr>
              <a:t>Elaborar guías de prácticas clínicas.</a:t>
            </a:r>
          </a:p>
          <a:p>
            <a:pPr marL="571500" indent="-571500" algn="just">
              <a:lnSpc>
                <a:spcPct val="100000"/>
              </a:lnSpc>
              <a:spcBef>
                <a:spcPts val="0"/>
              </a:spcBef>
              <a:buFont typeface="Wingdings" panose="05000000000000000000" pitchFamily="2" charset="2"/>
              <a:buChar char="§"/>
            </a:pPr>
            <a:r>
              <a:rPr lang="es-ES" sz="4000" dirty="0">
                <a:latin typeface="Times New Roman" panose="02020603050405020304" pitchFamily="18" charset="0"/>
                <a:cs typeface="Times New Roman" panose="02020603050405020304" pitchFamily="18" charset="0"/>
              </a:rPr>
              <a:t>Administrar complejos esquemas de tratamientos. </a:t>
            </a:r>
          </a:p>
        </p:txBody>
      </p:sp>
      <p:sp>
        <p:nvSpPr>
          <p:cNvPr id="6" name="Título 1"/>
          <p:cNvSpPr>
            <a:spLocks noGrp="1"/>
          </p:cNvSpPr>
          <p:nvPr>
            <p:ph type="ctrTitle"/>
          </p:nvPr>
        </p:nvSpPr>
        <p:spPr>
          <a:xfrm>
            <a:off x="698740" y="320109"/>
            <a:ext cx="10895162" cy="706437"/>
          </a:xfrm>
          <a:solidFill>
            <a:schemeClr val="accent4">
              <a:lumMod val="60000"/>
              <a:lumOff val="40000"/>
            </a:schemeClr>
          </a:solidFill>
        </p:spPr>
        <p:txBody>
          <a:bodyPr anchor="t">
            <a:normAutofit fontScale="90000"/>
          </a:bodyPr>
          <a:lstStyle/>
          <a:p>
            <a:r>
              <a:rPr lang="es-ES" sz="4800" b="1" dirty="0">
                <a:latin typeface="Times New Roman" panose="02020603050405020304" pitchFamily="18" charset="0"/>
                <a:cs typeface="Times New Roman" panose="02020603050405020304" pitchFamily="18" charset="0"/>
              </a:rPr>
              <a:t>EN MEDICINA CONTEMPORÁNEA</a:t>
            </a:r>
            <a:endParaRPr lang="es-EC"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29324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r>
              <a:rPr lang="es-ES" sz="4000" dirty="0">
                <a:latin typeface="Times New Roman" panose="02020603050405020304" pitchFamily="18" charset="0"/>
                <a:cs typeface="Times New Roman" panose="02020603050405020304" pitchFamily="18" charset="0"/>
              </a:rPr>
              <a:t>Sin embargo, requerimos aprender más sobre cómo </a:t>
            </a:r>
            <a:r>
              <a:rPr lang="es-ES" sz="4000" b="1" dirty="0">
                <a:solidFill>
                  <a:srgbClr val="FF0000"/>
                </a:solidFill>
                <a:latin typeface="Times New Roman" panose="02020603050405020304" pitchFamily="18" charset="0"/>
                <a:cs typeface="Times New Roman" panose="02020603050405020304" pitchFamily="18" charset="0"/>
              </a:rPr>
              <a:t>comunicarnos</a:t>
            </a:r>
            <a:r>
              <a:rPr lang="es-ES" sz="4000" dirty="0">
                <a:latin typeface="Times New Roman" panose="02020603050405020304" pitchFamily="18" charset="0"/>
                <a:cs typeface="Times New Roman" panose="02020603050405020304" pitchFamily="18" charset="0"/>
              </a:rPr>
              <a:t> de forma efectiva con nuestros pacientes y cómo </a:t>
            </a:r>
            <a:r>
              <a:rPr lang="es-ES" sz="4000" b="1" dirty="0">
                <a:solidFill>
                  <a:srgbClr val="FF0000"/>
                </a:solidFill>
                <a:latin typeface="Times New Roman" panose="02020603050405020304" pitchFamily="18" charset="0"/>
                <a:cs typeface="Times New Roman" panose="02020603050405020304" pitchFamily="18" charset="0"/>
              </a:rPr>
              <a:t>informar</a:t>
            </a:r>
            <a:r>
              <a:rPr lang="es-ES" sz="4000" dirty="0">
                <a:latin typeface="Times New Roman" panose="02020603050405020304" pitchFamily="18" charset="0"/>
                <a:cs typeface="Times New Roman" panose="02020603050405020304" pitchFamily="18" charset="0"/>
              </a:rPr>
              <a:t> adecuadamente a estos y sus familiares.</a:t>
            </a:r>
          </a:p>
          <a:p>
            <a:pPr algn="just">
              <a:lnSpc>
                <a:spcPct val="100000"/>
              </a:lnSpc>
              <a:spcBef>
                <a:spcPts val="0"/>
              </a:spcBef>
            </a:pPr>
            <a:endParaRPr lang="es-ES" sz="4000" dirty="0">
              <a:latin typeface="Times New Roman" panose="02020603050405020304" pitchFamily="18" charset="0"/>
              <a:cs typeface="Times New Roman" panose="02020603050405020304" pitchFamily="18" charset="0"/>
            </a:endParaRPr>
          </a:p>
        </p:txBody>
      </p:sp>
      <p:sp>
        <p:nvSpPr>
          <p:cNvPr id="5" name="Título 1"/>
          <p:cNvSpPr>
            <a:spLocks noGrp="1"/>
          </p:cNvSpPr>
          <p:nvPr>
            <p:ph type="ctrTitle"/>
          </p:nvPr>
        </p:nvSpPr>
        <p:spPr>
          <a:xfrm>
            <a:off x="698740" y="320109"/>
            <a:ext cx="10895162" cy="706437"/>
          </a:xfrm>
          <a:solidFill>
            <a:schemeClr val="accent4">
              <a:lumMod val="60000"/>
              <a:lumOff val="40000"/>
            </a:schemeClr>
          </a:solidFill>
        </p:spPr>
        <p:txBody>
          <a:bodyPr anchor="t">
            <a:normAutofit fontScale="90000"/>
          </a:bodyPr>
          <a:lstStyle/>
          <a:p>
            <a:r>
              <a:rPr lang="es-ES" sz="4800" b="1" dirty="0">
                <a:latin typeface="Times New Roman" panose="02020603050405020304" pitchFamily="18" charset="0"/>
                <a:cs typeface="Times New Roman" panose="02020603050405020304" pitchFamily="18" charset="0"/>
              </a:rPr>
              <a:t>EN MEDICINA CONTEMPORÁNEA</a:t>
            </a:r>
            <a:endParaRPr lang="es-EC"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87045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r>
              <a:rPr lang="es-ES" sz="4000" b="1" dirty="0">
                <a:solidFill>
                  <a:srgbClr val="FF0000"/>
                </a:solidFill>
                <a:latin typeface="Times New Roman" panose="02020603050405020304" pitchFamily="18" charset="0"/>
                <a:cs typeface="Times New Roman" panose="02020603050405020304" pitchFamily="18" charset="0"/>
              </a:rPr>
              <a:t>Situaciones difíciles que requieren experticia en la comunicación sobre el manejo de la información:</a:t>
            </a:r>
          </a:p>
          <a:p>
            <a:pPr algn="just">
              <a:lnSpc>
                <a:spcPct val="100000"/>
              </a:lnSpc>
              <a:spcBef>
                <a:spcPts val="0"/>
              </a:spcBef>
            </a:pPr>
            <a:endParaRPr lang="es-ES" sz="4000" b="1" dirty="0">
              <a:solidFill>
                <a:srgbClr val="FF0000"/>
              </a:solidFill>
              <a:latin typeface="Times New Roman" panose="02020603050405020304" pitchFamily="18" charset="0"/>
              <a:cs typeface="Times New Roman" panose="02020603050405020304" pitchFamily="18" charset="0"/>
            </a:endParaRPr>
          </a:p>
          <a:p>
            <a:pPr marL="457200" indent="-457200" algn="just">
              <a:lnSpc>
                <a:spcPct val="100000"/>
              </a:lnSpc>
              <a:spcBef>
                <a:spcPts val="0"/>
              </a:spcBef>
              <a:buFont typeface="Wingdings" panose="05000000000000000000" pitchFamily="2" charset="2"/>
              <a:buChar char="§"/>
            </a:pPr>
            <a:r>
              <a:rPr lang="es-ES" sz="4000" dirty="0">
                <a:latin typeface="Times New Roman" panose="02020603050405020304" pitchFamily="18" charset="0"/>
                <a:cs typeface="Times New Roman" panose="02020603050405020304" pitchFamily="18" charset="0"/>
              </a:rPr>
              <a:t>Recaídas y progresión de la enfermedad tras la terapia oncoespecífica.</a:t>
            </a:r>
          </a:p>
          <a:p>
            <a:pPr marL="457200" indent="-457200" algn="just">
              <a:lnSpc>
                <a:spcPct val="100000"/>
              </a:lnSpc>
              <a:spcBef>
                <a:spcPts val="0"/>
              </a:spcBef>
              <a:buFont typeface="Wingdings" panose="05000000000000000000" pitchFamily="2" charset="2"/>
              <a:buChar char="§"/>
            </a:pPr>
            <a:r>
              <a:rPr lang="es-ES" sz="4000" dirty="0">
                <a:latin typeface="Times New Roman" panose="02020603050405020304" pitchFamily="18" charset="0"/>
                <a:cs typeface="Times New Roman" panose="02020603050405020304" pitchFamily="18" charset="0"/>
              </a:rPr>
              <a:t>Expectativas de supervivencia en dependencia de los diferentes estadios de la enfermedad.</a:t>
            </a:r>
          </a:p>
          <a:p>
            <a:pPr marL="457200" indent="-457200" algn="just">
              <a:lnSpc>
                <a:spcPct val="100000"/>
              </a:lnSpc>
              <a:spcBef>
                <a:spcPts val="0"/>
              </a:spcBef>
              <a:buFont typeface="Wingdings" panose="05000000000000000000" pitchFamily="2" charset="2"/>
              <a:buChar char="§"/>
            </a:pPr>
            <a:endParaRPr lang="es-ES" sz="4000" dirty="0">
              <a:latin typeface="Times New Roman" panose="02020603050405020304" pitchFamily="18" charset="0"/>
              <a:cs typeface="Times New Roman" panose="02020603050405020304" pitchFamily="18" charset="0"/>
            </a:endParaRPr>
          </a:p>
        </p:txBody>
      </p:sp>
      <p:sp>
        <p:nvSpPr>
          <p:cNvPr id="7" name="Título 1"/>
          <p:cNvSpPr>
            <a:spLocks noGrp="1"/>
          </p:cNvSpPr>
          <p:nvPr>
            <p:ph type="ctrTitle"/>
          </p:nvPr>
        </p:nvSpPr>
        <p:spPr>
          <a:xfrm>
            <a:off x="698740" y="320109"/>
            <a:ext cx="10895162" cy="706437"/>
          </a:xfrm>
          <a:solidFill>
            <a:schemeClr val="bg1">
              <a:lumMod val="95000"/>
            </a:schemeClr>
          </a:solidFill>
        </p:spPr>
        <p:txBody>
          <a:bodyPr anchor="t">
            <a:normAutofit fontScale="90000"/>
          </a:bodyPr>
          <a:lstStyle/>
          <a:p>
            <a:r>
              <a:rPr lang="es-ES" sz="4800" b="1" dirty="0">
                <a:solidFill>
                  <a:srgbClr val="FF0000"/>
                </a:solidFill>
                <a:latin typeface="Times New Roman" panose="02020603050405020304" pitchFamily="18" charset="0"/>
                <a:cs typeface="Times New Roman" panose="02020603050405020304" pitchFamily="18" charset="0"/>
              </a:rPr>
              <a:t>COMUNICACIÓN E INFORMACIÓN</a:t>
            </a:r>
            <a:endParaRPr lang="es-EC" sz="4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06941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r>
              <a:rPr lang="es-ES" sz="4000" b="1" dirty="0">
                <a:solidFill>
                  <a:srgbClr val="FF0000"/>
                </a:solidFill>
                <a:latin typeface="Times New Roman" panose="02020603050405020304" pitchFamily="18" charset="0"/>
                <a:cs typeface="Times New Roman" panose="02020603050405020304" pitchFamily="18" charset="0"/>
              </a:rPr>
              <a:t>Situaciones difíciles que requieren experticia en la comunicación sobre el manejo de la información:</a:t>
            </a:r>
          </a:p>
          <a:p>
            <a:pPr algn="just">
              <a:lnSpc>
                <a:spcPct val="100000"/>
              </a:lnSpc>
              <a:spcBef>
                <a:spcPts val="0"/>
              </a:spcBef>
            </a:pPr>
            <a:endParaRPr lang="es-ES" sz="4000" b="1" dirty="0">
              <a:solidFill>
                <a:srgbClr val="FF0000"/>
              </a:solidFill>
              <a:latin typeface="Times New Roman" panose="02020603050405020304" pitchFamily="18" charset="0"/>
              <a:cs typeface="Times New Roman" panose="02020603050405020304" pitchFamily="18" charset="0"/>
            </a:endParaRPr>
          </a:p>
          <a:p>
            <a:pPr marL="457200" indent="-457200" algn="just">
              <a:lnSpc>
                <a:spcPct val="100000"/>
              </a:lnSpc>
              <a:spcBef>
                <a:spcPts val="0"/>
              </a:spcBef>
              <a:buFont typeface="Wingdings" panose="05000000000000000000" pitchFamily="2" charset="2"/>
              <a:buChar char="§"/>
            </a:pPr>
            <a:r>
              <a:rPr lang="es-ES" sz="4000" dirty="0">
                <a:latin typeface="Times New Roman" panose="02020603050405020304" pitchFamily="18" charset="0"/>
                <a:cs typeface="Times New Roman" panose="02020603050405020304" pitchFamily="18" charset="0"/>
              </a:rPr>
              <a:t>Resultados positivos de exámenes de control.</a:t>
            </a:r>
          </a:p>
          <a:p>
            <a:pPr marL="457200" indent="-457200" algn="just">
              <a:lnSpc>
                <a:spcPct val="100000"/>
              </a:lnSpc>
              <a:spcBef>
                <a:spcPts val="0"/>
              </a:spcBef>
              <a:buFont typeface="Wingdings" panose="05000000000000000000" pitchFamily="2" charset="2"/>
              <a:buChar char="§"/>
            </a:pPr>
            <a:r>
              <a:rPr lang="es-ES" sz="4000" dirty="0">
                <a:latin typeface="Times New Roman" panose="02020603050405020304" pitchFamily="18" charset="0"/>
                <a:cs typeface="Times New Roman" panose="02020603050405020304" pitchFamily="18" charset="0"/>
              </a:rPr>
              <a:t>El dilema de la sedación VS la no reanimación del paciente.</a:t>
            </a:r>
          </a:p>
          <a:p>
            <a:pPr algn="just">
              <a:lnSpc>
                <a:spcPct val="100000"/>
              </a:lnSpc>
              <a:spcBef>
                <a:spcPts val="0"/>
              </a:spcBef>
            </a:pPr>
            <a:endParaRPr lang="es-ES" sz="4000" dirty="0">
              <a:latin typeface="Times New Roman" panose="02020603050405020304" pitchFamily="18" charset="0"/>
              <a:cs typeface="Times New Roman" panose="02020603050405020304" pitchFamily="18" charset="0"/>
            </a:endParaRPr>
          </a:p>
        </p:txBody>
      </p:sp>
      <p:sp>
        <p:nvSpPr>
          <p:cNvPr id="7" name="Título 1"/>
          <p:cNvSpPr>
            <a:spLocks noGrp="1"/>
          </p:cNvSpPr>
          <p:nvPr>
            <p:ph type="ctrTitle"/>
          </p:nvPr>
        </p:nvSpPr>
        <p:spPr>
          <a:xfrm>
            <a:off x="698740" y="320109"/>
            <a:ext cx="10895162" cy="706437"/>
          </a:xfrm>
          <a:solidFill>
            <a:schemeClr val="bg1">
              <a:lumMod val="95000"/>
            </a:schemeClr>
          </a:solidFill>
        </p:spPr>
        <p:txBody>
          <a:bodyPr anchor="t">
            <a:normAutofit fontScale="90000"/>
          </a:bodyPr>
          <a:lstStyle/>
          <a:p>
            <a:r>
              <a:rPr lang="es-ES" sz="4800" b="1" dirty="0">
                <a:solidFill>
                  <a:srgbClr val="FF0000"/>
                </a:solidFill>
                <a:latin typeface="Times New Roman" panose="02020603050405020304" pitchFamily="18" charset="0"/>
                <a:cs typeface="Times New Roman" panose="02020603050405020304" pitchFamily="18" charset="0"/>
              </a:rPr>
              <a:t>COMUNICACIÓN E INFORMACIÓN</a:t>
            </a:r>
            <a:endParaRPr lang="es-EC" sz="4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34130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endParaRPr lang="es-ES" sz="4000" dirty="0">
              <a:latin typeface="Times New Roman" panose="02020603050405020304" pitchFamily="18" charset="0"/>
              <a:cs typeface="Times New Roman" panose="02020603050405020304" pitchFamily="18" charset="0"/>
            </a:endParaRPr>
          </a:p>
          <a:p>
            <a:pPr marL="571500" indent="-571500" algn="just">
              <a:lnSpc>
                <a:spcPct val="100000"/>
              </a:lnSpc>
              <a:spcBef>
                <a:spcPts val="0"/>
              </a:spcBef>
              <a:buFont typeface="Wingdings" panose="05000000000000000000" pitchFamily="2" charset="2"/>
              <a:buChar char="§"/>
            </a:pPr>
            <a:r>
              <a:rPr lang="es-ES" sz="4000" dirty="0">
                <a:latin typeface="Times New Roman" panose="02020603050405020304" pitchFamily="18" charset="0"/>
                <a:cs typeface="Times New Roman" panose="02020603050405020304" pitchFamily="18" charset="0"/>
              </a:rPr>
              <a:t>Hablar sobre el pronóstico de su enfermedad.</a:t>
            </a:r>
          </a:p>
        </p:txBody>
      </p:sp>
      <p:sp>
        <p:nvSpPr>
          <p:cNvPr id="5" name="Título 1"/>
          <p:cNvSpPr>
            <a:spLocks noGrp="1"/>
          </p:cNvSpPr>
          <p:nvPr>
            <p:ph type="ctrTitle"/>
          </p:nvPr>
        </p:nvSpPr>
        <p:spPr>
          <a:xfrm>
            <a:off x="698740" y="320109"/>
            <a:ext cx="10895162" cy="827204"/>
          </a:xfrm>
          <a:solidFill>
            <a:schemeClr val="accent6">
              <a:lumMod val="40000"/>
              <a:lumOff val="60000"/>
            </a:schemeClr>
          </a:solidFill>
        </p:spPr>
        <p:txBody>
          <a:bodyPr anchor="ctr">
            <a:normAutofit fontScale="90000"/>
          </a:bodyPr>
          <a:lstStyle/>
          <a:p>
            <a:pPr>
              <a:lnSpc>
                <a:spcPct val="100000"/>
              </a:lnSpc>
              <a:spcBef>
                <a:spcPts val="0"/>
              </a:spcBef>
            </a:pPr>
            <a:r>
              <a:rPr lang="es-ES" sz="2700" b="1" dirty="0">
                <a:latin typeface="Times New Roman" panose="02020603050405020304" pitchFamily="18" charset="0"/>
                <a:cs typeface="Times New Roman" panose="02020603050405020304" pitchFamily="18" charset="0"/>
              </a:rPr>
              <a:t>ASPECTOS COMPLEJOS EN LA COMUNICACIÓN </a:t>
            </a:r>
            <a:br>
              <a:rPr lang="es-ES" sz="2700" b="1" dirty="0">
                <a:latin typeface="Times New Roman" panose="02020603050405020304" pitchFamily="18" charset="0"/>
                <a:cs typeface="Times New Roman" panose="02020603050405020304" pitchFamily="18" charset="0"/>
              </a:rPr>
            </a:br>
            <a:r>
              <a:rPr lang="es-ES" sz="2700" b="1" dirty="0">
                <a:latin typeface="Times New Roman" panose="02020603050405020304" pitchFamily="18" charset="0"/>
                <a:cs typeface="Times New Roman" panose="02020603050405020304" pitchFamily="18" charset="0"/>
              </a:rPr>
              <a:t>MÉDICO-PACIENTE</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26800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endParaRPr lang="es-ES" sz="40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4000" b="1" dirty="0">
                <a:latin typeface="Times New Roman" panose="02020603050405020304" pitchFamily="18" charset="0"/>
                <a:cs typeface="Times New Roman" panose="02020603050405020304" pitchFamily="18" charset="0"/>
              </a:rPr>
              <a:t>Recordando que:</a:t>
            </a:r>
          </a:p>
          <a:p>
            <a:pPr marL="571500" indent="-571500" algn="just">
              <a:lnSpc>
                <a:spcPct val="100000"/>
              </a:lnSpc>
              <a:spcBef>
                <a:spcPts val="0"/>
              </a:spcBef>
              <a:buFont typeface="Wingdings" panose="05000000000000000000" pitchFamily="2" charset="2"/>
              <a:buChar char="§"/>
            </a:pPr>
            <a:r>
              <a:rPr lang="es-ES" sz="4000" dirty="0">
                <a:latin typeface="Times New Roman" panose="02020603050405020304" pitchFamily="18" charset="0"/>
                <a:cs typeface="Times New Roman" panose="02020603050405020304" pitchFamily="18" charset="0"/>
              </a:rPr>
              <a:t>Hablar con el paciente acerca de su pronóstico a corto plazo con claridad, permite que este tenga una visión más realista de los beneficios de este tipo de terapia, aspecto que podría reducir la utilización de medidas agresivas en la etapa final de la vida.</a:t>
            </a:r>
          </a:p>
        </p:txBody>
      </p:sp>
      <p:sp>
        <p:nvSpPr>
          <p:cNvPr id="5" name="Título 1"/>
          <p:cNvSpPr>
            <a:spLocks noGrp="1"/>
          </p:cNvSpPr>
          <p:nvPr>
            <p:ph type="ctrTitle"/>
          </p:nvPr>
        </p:nvSpPr>
        <p:spPr>
          <a:xfrm>
            <a:off x="698740" y="320109"/>
            <a:ext cx="10895162" cy="827204"/>
          </a:xfrm>
          <a:solidFill>
            <a:schemeClr val="accent6">
              <a:lumMod val="40000"/>
              <a:lumOff val="60000"/>
            </a:schemeClr>
          </a:solidFill>
        </p:spPr>
        <p:txBody>
          <a:bodyPr anchor="ctr">
            <a:normAutofit fontScale="90000"/>
          </a:bodyPr>
          <a:lstStyle/>
          <a:p>
            <a:pPr>
              <a:lnSpc>
                <a:spcPct val="100000"/>
              </a:lnSpc>
              <a:spcBef>
                <a:spcPts val="0"/>
              </a:spcBef>
            </a:pPr>
            <a:r>
              <a:rPr lang="es-ES" sz="2700" b="1" dirty="0">
                <a:latin typeface="Times New Roman" panose="02020603050405020304" pitchFamily="18" charset="0"/>
                <a:cs typeface="Times New Roman" panose="02020603050405020304" pitchFamily="18" charset="0"/>
              </a:rPr>
              <a:t>ASPECTOS COMPLEJOS EN LA COMUNICACIÓN </a:t>
            </a:r>
            <a:br>
              <a:rPr lang="es-ES" sz="2700" b="1" dirty="0">
                <a:latin typeface="Times New Roman" panose="02020603050405020304" pitchFamily="18" charset="0"/>
                <a:cs typeface="Times New Roman" panose="02020603050405020304" pitchFamily="18" charset="0"/>
              </a:rPr>
            </a:br>
            <a:r>
              <a:rPr lang="es-ES" sz="2700" b="1" dirty="0">
                <a:latin typeface="Times New Roman" panose="02020603050405020304" pitchFamily="18" charset="0"/>
                <a:cs typeface="Times New Roman" panose="02020603050405020304" pitchFamily="18" charset="0"/>
              </a:rPr>
              <a:t>MÉDICO-PACIENTE</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53070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Cualquier trabajo difícil puede descomponerse en pequeñas tareas asequibles. De igual manera, el aprendizaje de cómo informar no es una habilidad innata; sino que se aprende. </a:t>
            </a:r>
            <a:endParaRPr lang="es-ES" sz="4000" dirty="0">
              <a:latin typeface="Times New Roman" panose="02020603050405020304" pitchFamily="18" charset="0"/>
              <a:cs typeface="Times New Roman" panose="02020603050405020304" pitchFamily="18" charset="0"/>
            </a:endParaRPr>
          </a:p>
        </p:txBody>
      </p:sp>
      <p:sp>
        <p:nvSpPr>
          <p:cNvPr id="5" name="Título 1"/>
          <p:cNvSpPr>
            <a:spLocks noGrp="1"/>
          </p:cNvSpPr>
          <p:nvPr>
            <p:ph type="ctrTitle"/>
          </p:nvPr>
        </p:nvSpPr>
        <p:spPr>
          <a:xfrm>
            <a:off x="698740" y="320109"/>
            <a:ext cx="10895162" cy="827204"/>
          </a:xfrm>
          <a:solidFill>
            <a:schemeClr val="accent6"/>
          </a:solidFill>
        </p:spPr>
        <p:txBody>
          <a:bodyPr anchor="ctr">
            <a:normAutofit/>
          </a:bodyPr>
          <a:lstStyle/>
          <a:p>
            <a:pPr>
              <a:lnSpc>
                <a:spcPct val="100000"/>
              </a:lnSpc>
              <a:spcBef>
                <a:spcPts val="0"/>
              </a:spcBef>
            </a:pPr>
            <a:r>
              <a:rPr lang="es-ES" sz="2700" b="1" dirty="0">
                <a:latin typeface="Times New Roman" panose="02020603050405020304" pitchFamily="18" charset="0"/>
                <a:cs typeface="Times New Roman" panose="02020603050405020304" pitchFamily="18" charset="0"/>
              </a:rPr>
              <a:t>APRENDER A COMUNICARSE</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60758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Los recursos comunicacionales que el médico use para transmitir la información a su paciente pueden influir de forma positiva o negativa en el proceso de concienciación y aceptación de la enfermedad. </a:t>
            </a:r>
            <a:endParaRPr lang="es-ES" sz="4000" dirty="0">
              <a:latin typeface="Times New Roman" panose="02020603050405020304" pitchFamily="18" charset="0"/>
              <a:cs typeface="Times New Roman" panose="02020603050405020304" pitchFamily="18" charset="0"/>
            </a:endParaRPr>
          </a:p>
        </p:txBody>
      </p:sp>
      <p:sp>
        <p:nvSpPr>
          <p:cNvPr id="5" name="Título 1"/>
          <p:cNvSpPr>
            <a:spLocks noGrp="1"/>
          </p:cNvSpPr>
          <p:nvPr>
            <p:ph type="ctrTitle"/>
          </p:nvPr>
        </p:nvSpPr>
        <p:spPr>
          <a:xfrm>
            <a:off x="698740" y="320109"/>
            <a:ext cx="10895162" cy="827204"/>
          </a:xfrm>
          <a:solidFill>
            <a:schemeClr val="accent6"/>
          </a:solidFill>
        </p:spPr>
        <p:txBody>
          <a:bodyPr anchor="ctr">
            <a:normAutofit/>
          </a:bodyPr>
          <a:lstStyle/>
          <a:p>
            <a:pPr>
              <a:lnSpc>
                <a:spcPct val="100000"/>
              </a:lnSpc>
              <a:spcBef>
                <a:spcPts val="0"/>
              </a:spcBef>
            </a:pPr>
            <a:r>
              <a:rPr lang="es-ES" sz="2700" b="1" dirty="0">
                <a:latin typeface="Times New Roman" panose="02020603050405020304" pitchFamily="18" charset="0"/>
                <a:cs typeface="Times New Roman" panose="02020603050405020304" pitchFamily="18" charset="0"/>
              </a:rPr>
              <a:t>APRENDER A COMUNICARSE</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0764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FCDBCF-BC74-4A62-9005-E0BC45E6F5BA}"/>
              </a:ext>
            </a:extLst>
          </p:cNvPr>
          <p:cNvSpPr>
            <a:spLocks noGrp="1"/>
          </p:cNvSpPr>
          <p:nvPr>
            <p:ph type="title"/>
          </p:nvPr>
        </p:nvSpPr>
        <p:spPr/>
        <p:txBody>
          <a:bodyPr>
            <a:normAutofit/>
          </a:bodyPr>
          <a:lstStyle/>
          <a:p>
            <a:r>
              <a:rPr lang="es-EC" sz="3200" dirty="0">
                <a:highlight>
                  <a:srgbClr val="008080"/>
                </a:highlight>
                <a:latin typeface="Times New Roman" panose="02020603050405020304" pitchFamily="18" charset="0"/>
                <a:cs typeface="Times New Roman" panose="02020603050405020304" pitchFamily="18" charset="0"/>
              </a:rPr>
              <a:t>ESTADISTICAS</a:t>
            </a:r>
          </a:p>
        </p:txBody>
      </p:sp>
      <p:sp>
        <p:nvSpPr>
          <p:cNvPr id="3" name="Marcador de contenido 2">
            <a:extLst>
              <a:ext uri="{FF2B5EF4-FFF2-40B4-BE49-F238E27FC236}">
                <a16:creationId xmlns:a16="http://schemas.microsoft.com/office/drawing/2014/main" id="{EA4D8620-B25A-4E47-AA44-0CF5567DFE4E}"/>
              </a:ext>
            </a:extLst>
          </p:cNvPr>
          <p:cNvSpPr>
            <a:spLocks noGrp="1"/>
          </p:cNvSpPr>
          <p:nvPr>
            <p:ph idx="1"/>
          </p:nvPr>
        </p:nvSpPr>
        <p:spPr/>
        <p:txBody>
          <a:bodyPr>
            <a:normAutofit lnSpcReduction="10000"/>
          </a:bodyPr>
          <a:lstStyle/>
          <a:p>
            <a:r>
              <a:rPr lang="es-EC" dirty="0">
                <a:latin typeface="Times New Roman" panose="02020603050405020304" pitchFamily="18" charset="0"/>
                <a:cs typeface="Times New Roman" panose="02020603050405020304" pitchFamily="18" charset="0"/>
              </a:rPr>
              <a:t>El Cáncer de mama representa el 12 % de todos los cánceres nuevos diagnosticados cada año</a:t>
            </a:r>
          </a:p>
          <a:p>
            <a:r>
              <a:rPr lang="es-EC" dirty="0">
                <a:latin typeface="Times New Roman" panose="02020603050405020304" pitchFamily="18" charset="0"/>
                <a:cs typeface="Times New Roman" panose="02020603050405020304" pitchFamily="18" charset="0"/>
              </a:rPr>
              <a:t>Mas del 30 % de los cánceres diagnosticados en la mujer están en relación con el cáncer de mama</a:t>
            </a:r>
          </a:p>
          <a:p>
            <a:r>
              <a:rPr lang="es-EC" dirty="0">
                <a:latin typeface="Times New Roman" panose="02020603050405020304" pitchFamily="18" charset="0"/>
                <a:cs typeface="Times New Roman" panose="02020603050405020304" pitchFamily="18" charset="0"/>
              </a:rPr>
              <a:t>Se estima que el 13 % de la población femenina padecerá de Cáncer de Mama Invasivo en el transcurso de su vida</a:t>
            </a:r>
          </a:p>
          <a:p>
            <a:r>
              <a:rPr lang="es-EC" dirty="0">
                <a:latin typeface="Times New Roman" panose="02020603050405020304" pitchFamily="18" charset="0"/>
                <a:cs typeface="Times New Roman" panose="02020603050405020304" pitchFamily="18" charset="0"/>
              </a:rPr>
              <a:t>En EEUU se diagnosticó en el 2023 de 297.790 de Carcinoma invasivo junto con 55.720 de CDIS</a:t>
            </a:r>
          </a:p>
          <a:p>
            <a:r>
              <a:rPr lang="es-EC" dirty="0">
                <a:latin typeface="Times New Roman" panose="02020603050405020304" pitchFamily="18" charset="0"/>
                <a:cs typeface="Times New Roman" panose="02020603050405020304" pitchFamily="18" charset="0"/>
              </a:rPr>
              <a:t>Actualmente hay más de 4millones de mujeres con antecedentes de cáncer en los EEUU</a:t>
            </a:r>
          </a:p>
        </p:txBody>
      </p:sp>
    </p:spTree>
    <p:extLst>
      <p:ext uri="{BB962C8B-B14F-4D97-AF65-F5344CB8AC3E}">
        <p14:creationId xmlns:p14="http://schemas.microsoft.com/office/powerpoint/2010/main" val="19867340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El desarrollo tecnológico y sociocultural actual han llevado a implementar la </a:t>
            </a:r>
            <a:r>
              <a:rPr lang="es-ES" sz="3600" b="1" dirty="0">
                <a:solidFill>
                  <a:srgbClr val="FF0000"/>
                </a:solidFill>
                <a:latin typeface="Times New Roman" panose="02020603050405020304" pitchFamily="18" charset="0"/>
                <a:cs typeface="Times New Roman" panose="02020603050405020304" pitchFamily="18" charset="0"/>
              </a:rPr>
              <a:t>“Medicina basada en la afectividad,” </a:t>
            </a:r>
            <a:r>
              <a:rPr lang="es-ES" sz="3600" dirty="0">
                <a:latin typeface="Times New Roman" panose="02020603050405020304" pitchFamily="18" charset="0"/>
                <a:cs typeface="Times New Roman" panose="02020603050405020304" pitchFamily="18" charset="0"/>
              </a:rPr>
              <a:t>la cual permite:</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Utilizar los mejores principios del humanismo médico para comunicarse con el paciente y su familia. </a:t>
            </a:r>
            <a:endParaRPr lang="es-ES" sz="4000" dirty="0">
              <a:latin typeface="Times New Roman" panose="02020603050405020304" pitchFamily="18" charset="0"/>
              <a:cs typeface="Times New Roman" panose="02020603050405020304" pitchFamily="18" charset="0"/>
            </a:endParaRPr>
          </a:p>
        </p:txBody>
      </p:sp>
      <p:sp>
        <p:nvSpPr>
          <p:cNvPr id="5" name="Título 1"/>
          <p:cNvSpPr>
            <a:spLocks noGrp="1"/>
          </p:cNvSpPr>
          <p:nvPr>
            <p:ph type="ctrTitle"/>
          </p:nvPr>
        </p:nvSpPr>
        <p:spPr>
          <a:xfrm>
            <a:off x="698740" y="320109"/>
            <a:ext cx="10895162" cy="827204"/>
          </a:xfrm>
          <a:solidFill>
            <a:schemeClr val="accent6"/>
          </a:solidFill>
        </p:spPr>
        <p:txBody>
          <a:bodyPr anchor="ctr">
            <a:normAutofit/>
          </a:bodyPr>
          <a:lstStyle/>
          <a:p>
            <a:pPr>
              <a:lnSpc>
                <a:spcPct val="100000"/>
              </a:lnSpc>
              <a:spcBef>
                <a:spcPts val="0"/>
              </a:spcBef>
            </a:pPr>
            <a:r>
              <a:rPr lang="es-ES" sz="2700" b="1" dirty="0">
                <a:latin typeface="Times New Roman" panose="02020603050405020304" pitchFamily="18" charset="0"/>
                <a:cs typeface="Times New Roman" panose="02020603050405020304" pitchFamily="18" charset="0"/>
              </a:rPr>
              <a:t>APRENDER A COMUNICARSE</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99555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El desarrollo tecnológico y sociocultural actual han llevado a implementar la </a:t>
            </a:r>
            <a:r>
              <a:rPr lang="es-ES" sz="3600" b="1" dirty="0">
                <a:solidFill>
                  <a:srgbClr val="FF0000"/>
                </a:solidFill>
                <a:latin typeface="Times New Roman" panose="02020603050405020304" pitchFamily="18" charset="0"/>
                <a:cs typeface="Times New Roman" panose="02020603050405020304" pitchFamily="18" charset="0"/>
              </a:rPr>
              <a:t>“Medicina basada en la afectividad,” </a:t>
            </a:r>
            <a:r>
              <a:rPr lang="es-ES" sz="3600" dirty="0">
                <a:latin typeface="Times New Roman" panose="02020603050405020304" pitchFamily="18" charset="0"/>
                <a:cs typeface="Times New Roman" panose="02020603050405020304" pitchFamily="18" charset="0"/>
              </a:rPr>
              <a:t>la cual permite:</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Comunicarse de forma clara, veraz y comprensible, principios que favorecen la participación del paciente en su proceso asistencial. </a:t>
            </a:r>
            <a:endParaRPr lang="es-ES" sz="4000" dirty="0">
              <a:latin typeface="Times New Roman" panose="02020603050405020304" pitchFamily="18" charset="0"/>
              <a:cs typeface="Times New Roman" panose="02020603050405020304" pitchFamily="18" charset="0"/>
            </a:endParaRPr>
          </a:p>
        </p:txBody>
      </p:sp>
      <p:sp>
        <p:nvSpPr>
          <p:cNvPr id="5" name="Título 1"/>
          <p:cNvSpPr>
            <a:spLocks noGrp="1"/>
          </p:cNvSpPr>
          <p:nvPr>
            <p:ph type="ctrTitle"/>
          </p:nvPr>
        </p:nvSpPr>
        <p:spPr>
          <a:xfrm>
            <a:off x="698740" y="320109"/>
            <a:ext cx="10895162" cy="827204"/>
          </a:xfrm>
          <a:solidFill>
            <a:schemeClr val="accent6"/>
          </a:solidFill>
        </p:spPr>
        <p:txBody>
          <a:bodyPr anchor="ctr">
            <a:normAutofit/>
          </a:bodyPr>
          <a:lstStyle/>
          <a:p>
            <a:pPr>
              <a:lnSpc>
                <a:spcPct val="100000"/>
              </a:lnSpc>
              <a:spcBef>
                <a:spcPts val="0"/>
              </a:spcBef>
            </a:pPr>
            <a:r>
              <a:rPr lang="es-ES" sz="2700" b="1" dirty="0">
                <a:latin typeface="Times New Roman" panose="02020603050405020304" pitchFamily="18" charset="0"/>
                <a:cs typeface="Times New Roman" panose="02020603050405020304" pitchFamily="18" charset="0"/>
              </a:rPr>
              <a:t>APRENDER A COMUNICARSE</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65298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El desarrollo tecnológico y sociocultural actual han llevado a implementar la </a:t>
            </a:r>
            <a:r>
              <a:rPr lang="es-ES" sz="3600" b="1" dirty="0">
                <a:solidFill>
                  <a:srgbClr val="FF0000"/>
                </a:solidFill>
                <a:latin typeface="Times New Roman" panose="02020603050405020304" pitchFamily="18" charset="0"/>
                <a:cs typeface="Times New Roman" panose="02020603050405020304" pitchFamily="18" charset="0"/>
              </a:rPr>
              <a:t>“Medicina basada en la afectividad,” </a:t>
            </a:r>
            <a:r>
              <a:rPr lang="es-ES" sz="3600" dirty="0">
                <a:latin typeface="Times New Roman" panose="02020603050405020304" pitchFamily="18" charset="0"/>
                <a:cs typeface="Times New Roman" panose="02020603050405020304" pitchFamily="18" charset="0"/>
              </a:rPr>
              <a:t>la cual permite:</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Utilizar un lenguaje neutro carente de connotaciones negativas y sin terminologías complejas que dificulten la comprensión del paciente. </a:t>
            </a:r>
            <a:endParaRPr lang="es-ES" sz="4000" dirty="0">
              <a:latin typeface="Times New Roman" panose="02020603050405020304" pitchFamily="18" charset="0"/>
              <a:cs typeface="Times New Roman" panose="02020603050405020304" pitchFamily="18" charset="0"/>
            </a:endParaRPr>
          </a:p>
        </p:txBody>
      </p:sp>
      <p:sp>
        <p:nvSpPr>
          <p:cNvPr id="5" name="Título 1"/>
          <p:cNvSpPr>
            <a:spLocks noGrp="1"/>
          </p:cNvSpPr>
          <p:nvPr>
            <p:ph type="ctrTitle"/>
          </p:nvPr>
        </p:nvSpPr>
        <p:spPr>
          <a:xfrm>
            <a:off x="698740" y="320109"/>
            <a:ext cx="10895162" cy="827204"/>
          </a:xfrm>
          <a:solidFill>
            <a:schemeClr val="accent6"/>
          </a:solidFill>
        </p:spPr>
        <p:txBody>
          <a:bodyPr anchor="ctr">
            <a:normAutofit/>
          </a:bodyPr>
          <a:lstStyle/>
          <a:p>
            <a:pPr>
              <a:lnSpc>
                <a:spcPct val="100000"/>
              </a:lnSpc>
              <a:spcBef>
                <a:spcPts val="0"/>
              </a:spcBef>
            </a:pPr>
            <a:r>
              <a:rPr lang="es-ES" sz="2700" b="1" dirty="0">
                <a:latin typeface="Times New Roman" panose="02020603050405020304" pitchFamily="18" charset="0"/>
                <a:cs typeface="Times New Roman" panose="02020603050405020304" pitchFamily="18" charset="0"/>
              </a:rPr>
              <a:t>APRENDER A COMUNICARSE</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01214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El desarrollo tecnológico y sociocultural actual han llevado a implementar la </a:t>
            </a:r>
            <a:r>
              <a:rPr lang="es-ES" sz="3600" b="1" dirty="0">
                <a:solidFill>
                  <a:srgbClr val="FF0000"/>
                </a:solidFill>
                <a:latin typeface="Times New Roman" panose="02020603050405020304" pitchFamily="18" charset="0"/>
                <a:cs typeface="Times New Roman" panose="02020603050405020304" pitchFamily="18" charset="0"/>
              </a:rPr>
              <a:t>“Medicina basada en la afectividad,” la cual sugiere que</a:t>
            </a:r>
            <a:r>
              <a:rPr lang="es-ES" sz="3600" dirty="0">
                <a:latin typeface="Times New Roman" panose="02020603050405020304" pitchFamily="18" charset="0"/>
                <a:cs typeface="Times New Roman" panose="02020603050405020304" pitchFamily="18" charset="0"/>
              </a:rPr>
              <a:t>:</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Las noticias con alta carga emocional deben comunicarse de forma personal y en privado, transmitiendo seguridad al paciente y su familia. </a:t>
            </a:r>
            <a:endParaRPr lang="es-ES" sz="4000" dirty="0">
              <a:latin typeface="Times New Roman" panose="02020603050405020304" pitchFamily="18" charset="0"/>
              <a:cs typeface="Times New Roman" panose="02020603050405020304" pitchFamily="18" charset="0"/>
            </a:endParaRPr>
          </a:p>
        </p:txBody>
      </p:sp>
      <p:sp>
        <p:nvSpPr>
          <p:cNvPr id="5" name="Título 1"/>
          <p:cNvSpPr>
            <a:spLocks noGrp="1"/>
          </p:cNvSpPr>
          <p:nvPr>
            <p:ph type="ctrTitle"/>
          </p:nvPr>
        </p:nvSpPr>
        <p:spPr>
          <a:xfrm>
            <a:off x="698740" y="320109"/>
            <a:ext cx="10895162" cy="827204"/>
          </a:xfrm>
          <a:solidFill>
            <a:schemeClr val="accent6"/>
          </a:solidFill>
        </p:spPr>
        <p:txBody>
          <a:bodyPr anchor="ctr">
            <a:normAutofit/>
          </a:bodyPr>
          <a:lstStyle/>
          <a:p>
            <a:pPr>
              <a:lnSpc>
                <a:spcPct val="100000"/>
              </a:lnSpc>
              <a:spcBef>
                <a:spcPts val="0"/>
              </a:spcBef>
            </a:pPr>
            <a:r>
              <a:rPr lang="es-ES" sz="2700" b="1" dirty="0">
                <a:latin typeface="Times New Roman" panose="02020603050405020304" pitchFamily="18" charset="0"/>
                <a:cs typeface="Times New Roman" panose="02020603050405020304" pitchFamily="18" charset="0"/>
              </a:rPr>
              <a:t>APRENDER A COMUNICARSE</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14332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Si bien existen similitudes, los cuidados paliativos para adultos no pueden adaptarse a los menores. </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Los niños necesitan cuidados apropiados para su condición/enfermedad (muchas de las cuales no se ven en adultos), su edad, la comprensión de sus condiciones, su desarrollo cognitivo, emocional, físico y espiritual. </a:t>
            </a:r>
            <a:endParaRPr lang="es-ES" sz="4000" dirty="0">
              <a:latin typeface="Times New Roman" panose="02020603050405020304" pitchFamily="18" charset="0"/>
              <a:cs typeface="Times New Roman" panose="02020603050405020304" pitchFamily="18" charset="0"/>
            </a:endParaRPr>
          </a:p>
        </p:txBody>
      </p:sp>
      <p:sp>
        <p:nvSpPr>
          <p:cNvPr id="5" name="Título 1"/>
          <p:cNvSpPr>
            <a:spLocks noGrp="1"/>
          </p:cNvSpPr>
          <p:nvPr>
            <p:ph type="ctrTitle"/>
          </p:nvPr>
        </p:nvSpPr>
        <p:spPr>
          <a:xfrm>
            <a:off x="698740" y="320109"/>
            <a:ext cx="10895162" cy="827204"/>
          </a:xfrm>
          <a:solidFill>
            <a:schemeClr val="accent1">
              <a:lumMod val="60000"/>
              <a:lumOff val="40000"/>
            </a:schemeClr>
          </a:solidFill>
        </p:spPr>
        <p:txBody>
          <a:bodyPr anchor="ctr">
            <a:normAutofit/>
          </a:bodyPr>
          <a:lstStyle/>
          <a:p>
            <a:pPr>
              <a:lnSpc>
                <a:spcPct val="100000"/>
              </a:lnSpc>
              <a:spcBef>
                <a:spcPts val="0"/>
              </a:spcBef>
            </a:pPr>
            <a:r>
              <a:rPr lang="es-ES" sz="2700" b="1" dirty="0">
                <a:latin typeface="Times New Roman" panose="02020603050405020304" pitchFamily="18" charset="0"/>
                <a:cs typeface="Times New Roman" panose="02020603050405020304" pitchFamily="18" charset="0"/>
              </a:rPr>
              <a:t>¿Qué hacer para mejorar el futuro de los cuidados paliativos?</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83446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Los cuidados paliativos son adecuados en cualquier etapa de la enfermedad, ofreciendo mayores beneficios cuando se introducen tempranamente, incluso cuando los tratamientos curativos son apropiados. </a:t>
            </a:r>
            <a:endParaRPr lang="es-ES" sz="4000" dirty="0">
              <a:latin typeface="Times New Roman" panose="02020603050405020304" pitchFamily="18" charset="0"/>
              <a:cs typeface="Times New Roman" panose="02020603050405020304" pitchFamily="18" charset="0"/>
            </a:endParaRPr>
          </a:p>
        </p:txBody>
      </p:sp>
      <p:sp>
        <p:nvSpPr>
          <p:cNvPr id="5" name="Título 1"/>
          <p:cNvSpPr>
            <a:spLocks noGrp="1"/>
          </p:cNvSpPr>
          <p:nvPr>
            <p:ph type="ctrTitle"/>
          </p:nvPr>
        </p:nvSpPr>
        <p:spPr>
          <a:xfrm>
            <a:off x="698740" y="320109"/>
            <a:ext cx="10895162" cy="827204"/>
          </a:xfrm>
          <a:solidFill>
            <a:schemeClr val="accent1">
              <a:lumMod val="60000"/>
              <a:lumOff val="40000"/>
            </a:schemeClr>
          </a:solidFill>
        </p:spPr>
        <p:txBody>
          <a:bodyPr anchor="ctr">
            <a:normAutofit/>
          </a:bodyPr>
          <a:lstStyle/>
          <a:p>
            <a:pPr>
              <a:lnSpc>
                <a:spcPct val="100000"/>
              </a:lnSpc>
              <a:spcBef>
                <a:spcPts val="0"/>
              </a:spcBef>
            </a:pPr>
            <a:r>
              <a:rPr lang="es-ES" sz="2700" b="1" dirty="0">
                <a:latin typeface="Times New Roman" panose="02020603050405020304" pitchFamily="18" charset="0"/>
                <a:cs typeface="Times New Roman" panose="02020603050405020304" pitchFamily="18" charset="0"/>
              </a:rPr>
              <a:t>¿Qué hacer para mejorar el futuro de los cuidados paliativos?</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00924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Ampliar el horizonte de la APS desarrollando equipos multidisciplinarios. </a:t>
            </a:r>
          </a:p>
        </p:txBody>
      </p:sp>
      <p:sp>
        <p:nvSpPr>
          <p:cNvPr id="5" name="Título 1"/>
          <p:cNvSpPr>
            <a:spLocks noGrp="1"/>
          </p:cNvSpPr>
          <p:nvPr>
            <p:ph type="ctrTitle"/>
          </p:nvPr>
        </p:nvSpPr>
        <p:spPr>
          <a:xfrm>
            <a:off x="698740" y="320109"/>
            <a:ext cx="10895162" cy="827204"/>
          </a:xfrm>
          <a:solidFill>
            <a:schemeClr val="accent1">
              <a:lumMod val="60000"/>
              <a:lumOff val="40000"/>
            </a:schemeClr>
          </a:solidFill>
        </p:spPr>
        <p:txBody>
          <a:bodyPr anchor="ctr">
            <a:normAutofit/>
          </a:bodyPr>
          <a:lstStyle/>
          <a:p>
            <a:pPr>
              <a:lnSpc>
                <a:spcPct val="100000"/>
              </a:lnSpc>
              <a:spcBef>
                <a:spcPts val="0"/>
              </a:spcBef>
            </a:pPr>
            <a:r>
              <a:rPr lang="es-ES" sz="2700" b="1" dirty="0">
                <a:latin typeface="Times New Roman" panose="02020603050405020304" pitchFamily="18" charset="0"/>
                <a:cs typeface="Times New Roman" panose="02020603050405020304" pitchFamily="18" charset="0"/>
              </a:rPr>
              <a:t>¿Qué hacer para mejorar el futuro de los cuidados paliativos?</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96978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Mejorar las políticas de gestión en la atención paliativa, el acompañamiento al paciente y su familia y la atención al duelo.</a:t>
            </a:r>
          </a:p>
        </p:txBody>
      </p:sp>
      <p:sp>
        <p:nvSpPr>
          <p:cNvPr id="5" name="Título 1"/>
          <p:cNvSpPr>
            <a:spLocks noGrp="1"/>
          </p:cNvSpPr>
          <p:nvPr>
            <p:ph type="ctrTitle"/>
          </p:nvPr>
        </p:nvSpPr>
        <p:spPr>
          <a:xfrm>
            <a:off x="698740" y="320109"/>
            <a:ext cx="10895162" cy="827204"/>
          </a:xfrm>
          <a:solidFill>
            <a:schemeClr val="accent1">
              <a:lumMod val="60000"/>
              <a:lumOff val="40000"/>
            </a:schemeClr>
          </a:solidFill>
        </p:spPr>
        <p:txBody>
          <a:bodyPr anchor="ctr">
            <a:normAutofit/>
          </a:bodyPr>
          <a:lstStyle/>
          <a:p>
            <a:pPr>
              <a:lnSpc>
                <a:spcPct val="100000"/>
              </a:lnSpc>
              <a:spcBef>
                <a:spcPts val="0"/>
              </a:spcBef>
            </a:pPr>
            <a:r>
              <a:rPr lang="es-ES" sz="2700" b="1" dirty="0">
                <a:latin typeface="Times New Roman" panose="02020603050405020304" pitchFamily="18" charset="0"/>
                <a:cs typeface="Times New Roman" panose="02020603050405020304" pitchFamily="18" charset="0"/>
              </a:rPr>
              <a:t>¿Qué hacer para mejorar el futuro de los cuidados paliativos?</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95017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Implementar políticas públicas sanitarias dirigidas a incrementar la direccionalidad técnica de la formación de RRHH en cuidados paliativos, elemento directamente proporcional al mejoramiento del acceso a ese tipo de cuidados:</a:t>
            </a:r>
          </a:p>
          <a:p>
            <a:pPr marL="1028700" lvl="1" indent="-5715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Atención a pacientes transgénero.</a:t>
            </a:r>
          </a:p>
          <a:p>
            <a:pPr marL="1028700" lvl="1" indent="-5715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Prevención secundaria de cáncer, a partir del desarrollo de la APS.</a:t>
            </a:r>
          </a:p>
          <a:p>
            <a:pPr marL="1028700" lvl="1" indent="-5715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Farmacia/Medicamentos.</a:t>
            </a:r>
          </a:p>
        </p:txBody>
      </p:sp>
      <p:sp>
        <p:nvSpPr>
          <p:cNvPr id="5" name="Título 1"/>
          <p:cNvSpPr>
            <a:spLocks noGrp="1"/>
          </p:cNvSpPr>
          <p:nvPr>
            <p:ph type="ctrTitle"/>
          </p:nvPr>
        </p:nvSpPr>
        <p:spPr>
          <a:xfrm>
            <a:off x="698740" y="320109"/>
            <a:ext cx="10895162" cy="827204"/>
          </a:xfrm>
          <a:solidFill>
            <a:schemeClr val="accent1">
              <a:lumMod val="60000"/>
              <a:lumOff val="40000"/>
            </a:schemeClr>
          </a:solidFill>
        </p:spPr>
        <p:txBody>
          <a:bodyPr anchor="ctr">
            <a:normAutofit/>
          </a:bodyPr>
          <a:lstStyle/>
          <a:p>
            <a:pPr>
              <a:lnSpc>
                <a:spcPct val="100000"/>
              </a:lnSpc>
              <a:spcBef>
                <a:spcPts val="0"/>
              </a:spcBef>
            </a:pPr>
            <a:r>
              <a:rPr lang="es-ES" sz="2700" b="1" dirty="0">
                <a:latin typeface="Times New Roman" panose="02020603050405020304" pitchFamily="18" charset="0"/>
                <a:cs typeface="Times New Roman" panose="02020603050405020304" pitchFamily="18" charset="0"/>
              </a:rPr>
              <a:t>¿Qué hacer para mejorar el futuro de los cuidados paliativos?</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16408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Desarrollo de la investigación científica multidisciplinaria en el campo de la oncología, con énfasis en cuidados paliativos. </a:t>
            </a:r>
          </a:p>
        </p:txBody>
      </p:sp>
      <p:sp>
        <p:nvSpPr>
          <p:cNvPr id="5" name="Título 1"/>
          <p:cNvSpPr>
            <a:spLocks noGrp="1"/>
          </p:cNvSpPr>
          <p:nvPr>
            <p:ph type="ctrTitle"/>
          </p:nvPr>
        </p:nvSpPr>
        <p:spPr>
          <a:xfrm>
            <a:off x="698740" y="320109"/>
            <a:ext cx="10895162" cy="827204"/>
          </a:xfrm>
          <a:solidFill>
            <a:schemeClr val="accent1">
              <a:lumMod val="60000"/>
              <a:lumOff val="40000"/>
            </a:schemeClr>
          </a:solidFill>
        </p:spPr>
        <p:txBody>
          <a:bodyPr anchor="ctr">
            <a:normAutofit/>
          </a:bodyPr>
          <a:lstStyle/>
          <a:p>
            <a:pPr>
              <a:lnSpc>
                <a:spcPct val="100000"/>
              </a:lnSpc>
              <a:spcBef>
                <a:spcPts val="0"/>
              </a:spcBef>
            </a:pPr>
            <a:r>
              <a:rPr lang="es-ES" sz="2700" b="1" dirty="0">
                <a:latin typeface="Times New Roman" panose="02020603050405020304" pitchFamily="18" charset="0"/>
                <a:cs typeface="Times New Roman" panose="02020603050405020304" pitchFamily="18" charset="0"/>
              </a:rPr>
              <a:t>¿Qué hacer para mejorar el futuro de los cuidados paliativos?</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6774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6EF8E6-A1B4-4665-BB24-A06C572045B1}"/>
              </a:ext>
            </a:extLst>
          </p:cNvPr>
          <p:cNvSpPr>
            <a:spLocks noGrp="1"/>
          </p:cNvSpPr>
          <p:nvPr>
            <p:ph type="title"/>
          </p:nvPr>
        </p:nvSpPr>
        <p:spPr/>
        <p:txBody>
          <a:bodyPr/>
          <a:lstStyle/>
          <a:p>
            <a:endParaRPr lang="es-EC"/>
          </a:p>
        </p:txBody>
      </p:sp>
      <p:pic>
        <p:nvPicPr>
          <p:cNvPr id="5122" name="Picture 2" descr="gráfico cáncer de mama - FarmaIndustria">
            <a:extLst>
              <a:ext uri="{FF2B5EF4-FFF2-40B4-BE49-F238E27FC236}">
                <a16:creationId xmlns:a16="http://schemas.microsoft.com/office/drawing/2014/main" id="{22791659-43AA-46A0-BB99-F86A60E5370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37798" y="1253331"/>
            <a:ext cx="6345701" cy="4351338"/>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a:extLst>
              <a:ext uri="{FF2B5EF4-FFF2-40B4-BE49-F238E27FC236}">
                <a16:creationId xmlns:a16="http://schemas.microsoft.com/office/drawing/2014/main" id="{A51F2E9A-16EF-4E06-A909-6C62F4410D0B}"/>
              </a:ext>
            </a:extLst>
          </p:cNvPr>
          <p:cNvSpPr/>
          <p:nvPr/>
        </p:nvSpPr>
        <p:spPr>
          <a:xfrm>
            <a:off x="2885489" y="5604669"/>
            <a:ext cx="8817735" cy="774507"/>
          </a:xfrm>
          <a:prstGeom prst="rect">
            <a:avLst/>
          </a:prstGeom>
        </p:spPr>
        <p:txBody>
          <a:bodyPr wrap="none">
            <a:spAutoFit/>
          </a:bodyPr>
          <a:lstStyle/>
          <a:p>
            <a:pPr>
              <a:lnSpc>
                <a:spcPct val="107000"/>
              </a:lnSpc>
              <a:spcAft>
                <a:spcPts val="800"/>
              </a:spcAft>
            </a:pPr>
            <a:r>
              <a:rPr lang="es-EC" dirty="0">
                <a:latin typeface="Calibri" panose="020F0502020204030204" pitchFamily="34" charset="0"/>
                <a:ea typeface="Calibri" panose="020F0502020204030204" pitchFamily="34" charset="0"/>
                <a:cs typeface="Times New Roman" panose="02020603050405020304" pitchFamily="18" charset="0"/>
              </a:rPr>
              <a:t>Comportamiento del Cáncer de Mama en Ecuador</a:t>
            </a:r>
          </a:p>
          <a:p>
            <a:pPr>
              <a:lnSpc>
                <a:spcPct val="107000"/>
              </a:lnSpc>
              <a:spcAft>
                <a:spcPts val="800"/>
              </a:spcAft>
            </a:pPr>
            <a:r>
              <a:rPr lang="es-EC" dirty="0">
                <a:latin typeface="Calibri" panose="020F0502020204030204" pitchFamily="34" charset="0"/>
                <a:ea typeface="Calibri" panose="020F0502020204030204" pitchFamily="34" charset="0"/>
                <a:cs typeface="Times New Roman" panose="02020603050405020304" pitchFamily="18" charset="0"/>
              </a:rPr>
              <a:t>https://www.corresponsables.com/actualidad/farmaceuticos-vuelca-lucha-cancer-de-mama</a:t>
            </a:r>
          </a:p>
        </p:txBody>
      </p:sp>
    </p:spTree>
    <p:extLst>
      <p:ext uri="{BB962C8B-B14F-4D97-AF65-F5344CB8AC3E}">
        <p14:creationId xmlns:p14="http://schemas.microsoft.com/office/powerpoint/2010/main" val="41024837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698740" y="1247037"/>
            <a:ext cx="10895162" cy="5058872"/>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Combatir la eutanasia.</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Su demanda nace casi siempre de la ignorancia del bien morir y termina al descubrir que es posible acabar con el sufrimiento sin acabar con el sufriente. Nuestro ideal es poner los Cuidados Paliativos al alcance de todos.</a:t>
            </a:r>
          </a:p>
        </p:txBody>
      </p:sp>
      <p:sp>
        <p:nvSpPr>
          <p:cNvPr id="5" name="Título 1"/>
          <p:cNvSpPr>
            <a:spLocks noGrp="1"/>
          </p:cNvSpPr>
          <p:nvPr>
            <p:ph type="ctrTitle"/>
          </p:nvPr>
        </p:nvSpPr>
        <p:spPr>
          <a:xfrm>
            <a:off x="698740" y="320109"/>
            <a:ext cx="10895162" cy="827204"/>
          </a:xfrm>
          <a:solidFill>
            <a:schemeClr val="accent1">
              <a:lumMod val="60000"/>
              <a:lumOff val="40000"/>
            </a:schemeClr>
          </a:solidFill>
        </p:spPr>
        <p:txBody>
          <a:bodyPr anchor="ctr">
            <a:normAutofit/>
          </a:bodyPr>
          <a:lstStyle/>
          <a:p>
            <a:pPr>
              <a:lnSpc>
                <a:spcPct val="100000"/>
              </a:lnSpc>
              <a:spcBef>
                <a:spcPts val="0"/>
              </a:spcBef>
            </a:pPr>
            <a:r>
              <a:rPr lang="es-ES" sz="2700" b="1" dirty="0">
                <a:latin typeface="Times New Roman" panose="02020603050405020304" pitchFamily="18" charset="0"/>
                <a:cs typeface="Times New Roman" panose="02020603050405020304" pitchFamily="18" charset="0"/>
              </a:rPr>
              <a:t>¿Qué hacer para mejorar el futuro de los cuidados paliativos?</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09948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98740" y="328736"/>
            <a:ext cx="10895162" cy="706437"/>
          </a:xfrm>
          <a:solidFill>
            <a:schemeClr val="accent4">
              <a:lumMod val="60000"/>
              <a:lumOff val="40000"/>
            </a:schemeClr>
          </a:solidFill>
        </p:spPr>
        <p:txBody>
          <a:bodyPr anchor="ctr">
            <a:normAutofit fontScale="90000"/>
          </a:bodyPr>
          <a:lstStyle/>
          <a:p>
            <a:pPr>
              <a:lnSpc>
                <a:spcPct val="100000"/>
              </a:lnSpc>
              <a:spcBef>
                <a:spcPts val="0"/>
              </a:spcBef>
            </a:pPr>
            <a:r>
              <a:rPr lang="es-ES" sz="4800" b="1" dirty="0">
                <a:latin typeface="Times New Roman" panose="02020603050405020304" pitchFamily="18" charset="0"/>
                <a:cs typeface="Times New Roman" panose="02020603050405020304" pitchFamily="18" charset="0"/>
              </a:rPr>
              <a:t>LA META ES… </a:t>
            </a:r>
          </a:p>
        </p:txBody>
      </p:sp>
      <p:sp>
        <p:nvSpPr>
          <p:cNvPr id="4" name="Subtítulo 3"/>
          <p:cNvSpPr>
            <a:spLocks noGrp="1"/>
          </p:cNvSpPr>
          <p:nvPr>
            <p:ph type="subTitle" idx="1"/>
          </p:nvPr>
        </p:nvSpPr>
        <p:spPr>
          <a:xfrm>
            <a:off x="698740" y="1514463"/>
            <a:ext cx="11145328" cy="3152428"/>
          </a:xfrm>
        </p:spPr>
        <p:txBody>
          <a:bodyPr>
            <a:noAutofit/>
          </a:bodyPr>
          <a:lstStyle/>
          <a:p>
            <a:pPr algn="just">
              <a:lnSpc>
                <a:spcPct val="100000"/>
              </a:lnSpc>
              <a:spcBef>
                <a:spcPts val="0"/>
              </a:spcBef>
            </a:pPr>
            <a:endParaRPr lang="es-ES" sz="4000" b="1" dirty="0">
              <a:solidFill>
                <a:srgbClr val="FF0000"/>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b="1" dirty="0">
                <a:solidFill>
                  <a:srgbClr val="FF0000"/>
                </a:solidFill>
                <a:latin typeface="Times New Roman" panose="02020603050405020304" pitchFamily="18" charset="0"/>
                <a:cs typeface="Times New Roman" panose="02020603050405020304" pitchFamily="18" charset="0"/>
              </a:rPr>
              <a:t>“Añadir vida a los años de vida del enfermo </a:t>
            </a:r>
            <a:r>
              <a:rPr lang="es-ES" sz="3600" b="1" dirty="0">
                <a:latin typeface="Times New Roman" panose="02020603050405020304" pitchFamily="18" charset="0"/>
                <a:cs typeface="Times New Roman" panose="02020603050405020304" pitchFamily="18" charset="0"/>
              </a:rPr>
              <a:t>y no simplemente añadir años a la vida del paciente”</a:t>
            </a:r>
          </a:p>
          <a:p>
            <a:pPr algn="l">
              <a:lnSpc>
                <a:spcPct val="100000"/>
              </a:lnSpc>
              <a:spcBef>
                <a:spcPts val="0"/>
              </a:spcBef>
            </a:pPr>
            <a:br>
              <a:rPr lang="es-ES" sz="4000" dirty="0">
                <a:latin typeface="Times New Roman" panose="02020603050405020304" pitchFamily="18" charset="0"/>
                <a:cs typeface="Times New Roman" panose="02020603050405020304" pitchFamily="18" charset="0"/>
              </a:rPr>
            </a:br>
            <a:r>
              <a:rPr lang="es-ES" sz="4000" dirty="0">
                <a:latin typeface="Times New Roman" panose="02020603050405020304" pitchFamily="18" charset="0"/>
                <a:cs typeface="Times New Roman" panose="02020603050405020304" pitchFamily="18" charset="0"/>
              </a:rPr>
              <a:t>                                                    </a:t>
            </a:r>
          </a:p>
          <a:p>
            <a:pPr algn="l">
              <a:lnSpc>
                <a:spcPct val="100000"/>
              </a:lnSpc>
              <a:spcBef>
                <a:spcPts val="0"/>
              </a:spcBef>
            </a:pPr>
            <a:r>
              <a:rPr lang="es-ES" sz="4000" b="1" dirty="0">
                <a:latin typeface="Onyx" panose="04050602080702020203" pitchFamily="82" charset="0"/>
                <a:cs typeface="Times New Roman" panose="02020603050405020304" pitchFamily="18" charset="0"/>
              </a:rPr>
              <a:t>                                                                                               EXITOS MAESTRANTES…</a:t>
            </a:r>
            <a:endParaRPr lang="es-EC" sz="4000" b="1" dirty="0">
              <a:latin typeface="Onyx" panose="04050602080702020203" pitchFamily="82" charset="0"/>
              <a:cs typeface="Times New Roman" panose="02020603050405020304" pitchFamily="18" charset="0"/>
            </a:endParaRPr>
          </a:p>
        </p:txBody>
      </p:sp>
    </p:spTree>
    <p:extLst>
      <p:ext uri="{BB962C8B-B14F-4D97-AF65-F5344CB8AC3E}">
        <p14:creationId xmlns:p14="http://schemas.microsoft.com/office/powerpoint/2010/main" val="308492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heel(1)">
                                      <p:cBhvr>
                                        <p:cTn id="7" dur="1500"/>
                                        <p:tgtEl>
                                          <p:spTgt spid="4">
                                            <p:txEl>
                                              <p:pRg st="2" end="2"/>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wheel(1)">
                                      <p:cBhvr>
                                        <p:cTn id="10" dur="1500"/>
                                        <p:tgtEl>
                                          <p:spTgt spid="4">
                                            <p:txEl>
                                              <p:pRg st="3" end="3"/>
                                            </p:txEl>
                                          </p:spTgt>
                                        </p:tgtEl>
                                      </p:cBhvr>
                                    </p:animEffect>
                                  </p:childTnLst>
                                </p:cTn>
                              </p:par>
                              <p:par>
                                <p:cTn id="11" presetID="27" presetClass="emph" presetSubtype="0" fill="remove" nodeType="withEffect">
                                  <p:stCondLst>
                                    <p:cond delay="0"/>
                                  </p:stCondLst>
                                  <p:childTnLst>
                                    <p:animClr clrSpc="rgb" dir="cw">
                                      <p:cBhvr override="childStyle">
                                        <p:cTn id="12" dur="750" autoRev="1" fill="remove"/>
                                        <p:tgtEl>
                                          <p:spTgt spid="4">
                                            <p:txEl>
                                              <p:pRg st="2" end="2"/>
                                            </p:txEl>
                                          </p:spTgt>
                                        </p:tgtEl>
                                        <p:attrNameLst>
                                          <p:attrName>style.color</p:attrName>
                                        </p:attrNameLst>
                                      </p:cBhvr>
                                      <p:to>
                                        <a:schemeClr val="bg1"/>
                                      </p:to>
                                    </p:animClr>
                                    <p:animClr clrSpc="rgb" dir="cw">
                                      <p:cBhvr>
                                        <p:cTn id="13" dur="750" autoRev="1" fill="remove"/>
                                        <p:tgtEl>
                                          <p:spTgt spid="4">
                                            <p:txEl>
                                              <p:pRg st="2" end="2"/>
                                            </p:txEl>
                                          </p:spTgt>
                                        </p:tgtEl>
                                        <p:attrNameLst>
                                          <p:attrName>fillcolor</p:attrName>
                                        </p:attrNameLst>
                                      </p:cBhvr>
                                      <p:to>
                                        <a:schemeClr val="bg1"/>
                                      </p:to>
                                    </p:animClr>
                                    <p:set>
                                      <p:cBhvr>
                                        <p:cTn id="14" dur="750" autoRev="1" fill="remove"/>
                                        <p:tgtEl>
                                          <p:spTgt spid="4">
                                            <p:txEl>
                                              <p:pRg st="2" end="2"/>
                                            </p:txEl>
                                          </p:spTgt>
                                        </p:tgtEl>
                                        <p:attrNameLst>
                                          <p:attrName>fill.type</p:attrName>
                                        </p:attrNameLst>
                                      </p:cBhvr>
                                      <p:to>
                                        <p:strVal val="solid"/>
                                      </p:to>
                                    </p:set>
                                    <p:set>
                                      <p:cBhvr>
                                        <p:cTn id="15" dur="750" autoRev="1" fill="remove"/>
                                        <p:tgtEl>
                                          <p:spTgt spid="4">
                                            <p:txEl>
                                              <p:pRg st="2" end="2"/>
                                            </p:txEl>
                                          </p:spTgt>
                                        </p:tgtEl>
                                        <p:attrNameLst>
                                          <p:attrName>fill.on</p:attrName>
                                        </p:attrNameLst>
                                      </p:cBhvr>
                                      <p:to>
                                        <p:strVal val="true"/>
                                      </p:to>
                                    </p:set>
                                  </p:childTnLst>
                                </p:cTn>
                              </p:par>
                              <p:par>
                                <p:cTn id="16" presetID="27" presetClass="emph" presetSubtype="0" fill="remove" nodeType="withEffect">
                                  <p:stCondLst>
                                    <p:cond delay="0"/>
                                  </p:stCondLst>
                                  <p:childTnLst>
                                    <p:animClr clrSpc="rgb" dir="cw">
                                      <p:cBhvr override="childStyle">
                                        <p:cTn id="17" dur="750" autoRev="1" fill="remove"/>
                                        <p:tgtEl>
                                          <p:spTgt spid="4">
                                            <p:txEl>
                                              <p:pRg st="3" end="3"/>
                                            </p:txEl>
                                          </p:spTgt>
                                        </p:tgtEl>
                                        <p:attrNameLst>
                                          <p:attrName>style.color</p:attrName>
                                        </p:attrNameLst>
                                      </p:cBhvr>
                                      <p:to>
                                        <a:schemeClr val="bg1"/>
                                      </p:to>
                                    </p:animClr>
                                    <p:animClr clrSpc="rgb" dir="cw">
                                      <p:cBhvr>
                                        <p:cTn id="18" dur="750" autoRev="1" fill="remove"/>
                                        <p:tgtEl>
                                          <p:spTgt spid="4">
                                            <p:txEl>
                                              <p:pRg st="3" end="3"/>
                                            </p:txEl>
                                          </p:spTgt>
                                        </p:tgtEl>
                                        <p:attrNameLst>
                                          <p:attrName>fillcolor</p:attrName>
                                        </p:attrNameLst>
                                      </p:cBhvr>
                                      <p:to>
                                        <a:schemeClr val="bg1"/>
                                      </p:to>
                                    </p:animClr>
                                    <p:set>
                                      <p:cBhvr>
                                        <p:cTn id="19" dur="750" autoRev="1" fill="remove"/>
                                        <p:tgtEl>
                                          <p:spTgt spid="4">
                                            <p:txEl>
                                              <p:pRg st="3" end="3"/>
                                            </p:txEl>
                                          </p:spTgt>
                                        </p:tgtEl>
                                        <p:attrNameLst>
                                          <p:attrName>fill.type</p:attrName>
                                        </p:attrNameLst>
                                      </p:cBhvr>
                                      <p:to>
                                        <p:strVal val="solid"/>
                                      </p:to>
                                    </p:set>
                                    <p:set>
                                      <p:cBhvr>
                                        <p:cTn id="20" dur="750" autoRev="1" fill="remove"/>
                                        <p:tgtEl>
                                          <p:spTgt spid="4">
                                            <p:txEl>
                                              <p:pRg st="3" end="3"/>
                                            </p:txEl>
                                          </p:spTgt>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p:cTn id="25"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7AD268-86DE-4CE7-B6C9-898380554F25}"/>
              </a:ext>
            </a:extLst>
          </p:cNvPr>
          <p:cNvSpPr>
            <a:spLocks noGrp="1"/>
          </p:cNvSpPr>
          <p:nvPr>
            <p:ph type="title"/>
          </p:nvPr>
        </p:nvSpPr>
        <p:spPr/>
        <p:txBody>
          <a:bodyPr>
            <a:normAutofit/>
          </a:bodyPr>
          <a:lstStyle/>
          <a:p>
            <a:r>
              <a:rPr lang="es-EC" sz="3200" dirty="0">
                <a:highlight>
                  <a:srgbClr val="FF0000"/>
                </a:highlight>
                <a:latin typeface="Times New Roman" panose="02020603050405020304" pitchFamily="18" charset="0"/>
                <a:cs typeface="Times New Roman" panose="02020603050405020304" pitchFamily="18" charset="0"/>
              </a:rPr>
              <a:t>FACTORES DE RIESGO</a:t>
            </a:r>
          </a:p>
        </p:txBody>
      </p:sp>
      <p:sp>
        <p:nvSpPr>
          <p:cNvPr id="3" name="Marcador de contenido 2">
            <a:extLst>
              <a:ext uri="{FF2B5EF4-FFF2-40B4-BE49-F238E27FC236}">
                <a16:creationId xmlns:a16="http://schemas.microsoft.com/office/drawing/2014/main" id="{E2BAF05A-281B-4670-9529-50FB98AC89E4}"/>
              </a:ext>
            </a:extLst>
          </p:cNvPr>
          <p:cNvSpPr>
            <a:spLocks noGrp="1"/>
          </p:cNvSpPr>
          <p:nvPr>
            <p:ph idx="1"/>
          </p:nvPr>
        </p:nvSpPr>
        <p:spPr/>
        <p:txBody>
          <a:bodyPr>
            <a:normAutofit fontScale="62500" lnSpcReduction="20000"/>
          </a:bodyPr>
          <a:lstStyle/>
          <a:p>
            <a:r>
              <a:rPr lang="es-EC" sz="4000" dirty="0">
                <a:latin typeface="Times New Roman" panose="02020603050405020304" pitchFamily="18" charset="0"/>
                <a:cs typeface="Times New Roman" panose="02020603050405020304" pitchFamily="18" charset="0"/>
              </a:rPr>
              <a:t>Edad y el sexo al nacer</a:t>
            </a:r>
            <a:r>
              <a:rPr lang="es-EC" dirty="0">
                <a:latin typeface="Times New Roman" panose="02020603050405020304" pitchFamily="18" charset="0"/>
                <a:cs typeface="Times New Roman" panose="02020603050405020304" pitchFamily="18" charset="0"/>
              </a:rPr>
              <a:t>: </a:t>
            </a:r>
            <a:r>
              <a:rPr lang="es-ES" dirty="0">
                <a:latin typeface="Times New Roman" panose="02020603050405020304" pitchFamily="18" charset="0"/>
                <a:cs typeface="Times New Roman" panose="02020603050405020304" pitchFamily="18" charset="0"/>
              </a:rPr>
              <a:t>Los principales factores de riesgo de padecer cáncer de mama son ser mujer y envejecer. Si eres persona trans o no binaria, es fundamental tener en cuenta este riesgo</a:t>
            </a:r>
          </a:p>
          <a:p>
            <a:r>
              <a:rPr lang="es-ES" sz="4000" dirty="0">
                <a:latin typeface="Times New Roman" panose="02020603050405020304" pitchFamily="18" charset="0"/>
                <a:cs typeface="Times New Roman" panose="02020603050405020304" pitchFamily="18" charset="0"/>
              </a:rPr>
              <a:t>Antecedentes familiares:</a:t>
            </a:r>
            <a:r>
              <a:rPr lang="es-ES" dirty="0">
                <a:latin typeface="Times New Roman" panose="02020603050405020304" pitchFamily="18" charset="0"/>
                <a:cs typeface="Times New Roman" panose="02020603050405020304" pitchFamily="18" charset="0"/>
              </a:rPr>
              <a:t> Alrededor de un 15% de las mujeres que padecen cáncer de mama tienen un familiar diagnosticado con la enfermedad. Este antecedente duplica el riesgo</a:t>
            </a:r>
          </a:p>
          <a:p>
            <a:r>
              <a:rPr lang="es-ES" sz="3800" dirty="0">
                <a:latin typeface="Times New Roman" panose="02020603050405020304" pitchFamily="18" charset="0"/>
                <a:cs typeface="Times New Roman" panose="02020603050405020304" pitchFamily="18" charset="0"/>
              </a:rPr>
              <a:t>Genética</a:t>
            </a:r>
            <a:r>
              <a:rPr lang="es-ES" sz="4300" dirty="0">
                <a:latin typeface="Times New Roman" panose="02020603050405020304" pitchFamily="18" charset="0"/>
                <a:cs typeface="Times New Roman" panose="02020603050405020304" pitchFamily="18" charset="0"/>
              </a:rPr>
              <a:t>: </a:t>
            </a:r>
            <a:r>
              <a:rPr lang="es-ES" dirty="0">
                <a:latin typeface="Times New Roman" panose="02020603050405020304" pitchFamily="18" charset="0"/>
                <a:cs typeface="Times New Roman" panose="02020603050405020304" pitchFamily="18" charset="0"/>
              </a:rPr>
              <a:t>Entre el  5 al 10 % de los casos de cáncer de mama se pueden asociar a mutaciones genéticas heredadas del padre o de la madre. Las mutaciones de los genes BRCA1 y BRCA2 son las más frecuentes</a:t>
            </a:r>
          </a:p>
          <a:p>
            <a:r>
              <a:rPr lang="es-ES" sz="3800" dirty="0">
                <a:latin typeface="Times New Roman" panose="02020603050405020304" pitchFamily="18" charset="0"/>
                <a:cs typeface="Times New Roman" panose="02020603050405020304" pitchFamily="18" charset="0"/>
              </a:rPr>
              <a:t>Raza</a:t>
            </a:r>
            <a:r>
              <a:rPr lang="es-ES" sz="5700" dirty="0">
                <a:latin typeface="Times New Roman" panose="02020603050405020304" pitchFamily="18" charset="0"/>
                <a:cs typeface="Times New Roman" panose="02020603050405020304" pitchFamily="18" charset="0"/>
              </a:rPr>
              <a:t>: </a:t>
            </a:r>
            <a:r>
              <a:rPr lang="es-ES" dirty="0">
                <a:latin typeface="Times New Roman" panose="02020603050405020304" pitchFamily="18" charset="0"/>
                <a:cs typeface="Times New Roman" panose="02020603050405020304" pitchFamily="18" charset="0"/>
              </a:rPr>
              <a:t>Las mujeres negras tienen más probabilidades de morir a causa del cáncer de mama que las de cualquier otro grupo racial o étnico. Los expertos creen que se debe, en parte, a que alrededor de 1 de cada 5 mujeres negras reciben diagnósticos de cáncer de mama triple negativo, más que cualquier otro grupo racial o étnico</a:t>
            </a:r>
          </a:p>
          <a:p>
            <a:r>
              <a:rPr lang="es-ES" sz="4400" dirty="0">
                <a:latin typeface="Times New Roman" panose="02020603050405020304" pitchFamily="18" charset="0"/>
                <a:cs typeface="Times New Roman" panose="02020603050405020304" pitchFamily="18" charset="0"/>
              </a:rPr>
              <a:t>Tratamiento de Remplazo Hormonal</a:t>
            </a:r>
            <a:br>
              <a:rPr lang="es-ES" dirty="0">
                <a:latin typeface="Times New Roman" panose="02020603050405020304" pitchFamily="18" charset="0"/>
                <a:cs typeface="Times New Roman" panose="02020603050405020304" pitchFamily="18" charset="0"/>
              </a:rPr>
            </a:br>
            <a:br>
              <a:rPr lang="es-ES" dirty="0"/>
            </a:br>
            <a:br>
              <a:rPr lang="es-ES" dirty="0"/>
            </a:br>
            <a:br>
              <a:rPr lang="es-ES" dirty="0"/>
            </a:br>
            <a:br>
              <a:rPr lang="es-ES" dirty="0"/>
            </a:br>
            <a:endParaRPr lang="es-EC" dirty="0"/>
          </a:p>
        </p:txBody>
      </p:sp>
    </p:spTree>
    <p:extLst>
      <p:ext uri="{BB962C8B-B14F-4D97-AF65-F5344CB8AC3E}">
        <p14:creationId xmlns:p14="http://schemas.microsoft.com/office/powerpoint/2010/main" val="3756829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F90F0E-4516-4CDF-AA3D-9A9169731158}"/>
              </a:ext>
            </a:extLst>
          </p:cNvPr>
          <p:cNvSpPr>
            <a:spLocks noGrp="1"/>
          </p:cNvSpPr>
          <p:nvPr>
            <p:ph type="title"/>
          </p:nvPr>
        </p:nvSpPr>
        <p:spPr/>
        <p:txBody>
          <a:bodyPr>
            <a:normAutofit/>
          </a:bodyPr>
          <a:lstStyle/>
          <a:p>
            <a:r>
              <a:rPr lang="es-EC" sz="4000" dirty="0">
                <a:highlight>
                  <a:srgbClr val="808000"/>
                </a:highlight>
                <a:latin typeface="Times New Roman" panose="02020603050405020304" pitchFamily="18" charset="0"/>
                <a:cs typeface="Times New Roman" panose="02020603050405020304" pitchFamily="18" charset="0"/>
              </a:rPr>
              <a:t>Desafíos en la lucha contra el Cáncer de Mama</a:t>
            </a:r>
          </a:p>
        </p:txBody>
      </p:sp>
      <p:sp>
        <p:nvSpPr>
          <p:cNvPr id="3" name="Marcador de contenido 2">
            <a:extLst>
              <a:ext uri="{FF2B5EF4-FFF2-40B4-BE49-F238E27FC236}">
                <a16:creationId xmlns:a16="http://schemas.microsoft.com/office/drawing/2014/main" id="{9C2996A9-895F-4618-9BE4-E3AC649B0E73}"/>
              </a:ext>
            </a:extLst>
          </p:cNvPr>
          <p:cNvSpPr>
            <a:spLocks noGrp="1"/>
          </p:cNvSpPr>
          <p:nvPr>
            <p:ph idx="1"/>
          </p:nvPr>
        </p:nvSpPr>
        <p:spPr/>
        <p:txBody>
          <a:bodyPr/>
          <a:lstStyle/>
          <a:p>
            <a:r>
              <a:rPr lang="es-ES" dirty="0">
                <a:latin typeface="Times New Roman" panose="02020603050405020304" pitchFamily="18" charset="0"/>
                <a:cs typeface="Times New Roman" panose="02020603050405020304" pitchFamily="18" charset="0"/>
              </a:rPr>
              <a:t>Lograr la detección temprana de la enfermedad </a:t>
            </a:r>
          </a:p>
          <a:p>
            <a:r>
              <a:rPr lang="es-ES" dirty="0">
                <a:latin typeface="Times New Roman" panose="02020603050405020304" pitchFamily="18" charset="0"/>
                <a:cs typeface="Times New Roman" panose="02020603050405020304" pitchFamily="18" charset="0"/>
              </a:rPr>
              <a:t>Mejorar los desenlaces clínicos  </a:t>
            </a:r>
          </a:p>
          <a:p>
            <a:r>
              <a:rPr lang="es-ES" dirty="0">
                <a:latin typeface="Times New Roman" panose="02020603050405020304" pitchFamily="18" charset="0"/>
                <a:cs typeface="Times New Roman" panose="02020603050405020304" pitchFamily="18" charset="0"/>
              </a:rPr>
              <a:t>La optimización de los recursos disponibles</a:t>
            </a:r>
          </a:p>
          <a:p>
            <a:r>
              <a:rPr lang="es-ES" dirty="0">
                <a:latin typeface="Times New Roman" panose="02020603050405020304" pitchFamily="18" charset="0"/>
                <a:cs typeface="Times New Roman" panose="02020603050405020304" pitchFamily="18" charset="0"/>
              </a:rPr>
              <a:t>Brindar el acceso y la prestación adecuada de los servicios de salud</a:t>
            </a:r>
            <a:endParaRPr lang="es-EC"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3669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B47D29-058F-4F31-9BD4-1438366FFD69}"/>
              </a:ext>
            </a:extLst>
          </p:cNvPr>
          <p:cNvSpPr>
            <a:spLocks noGrp="1"/>
          </p:cNvSpPr>
          <p:nvPr>
            <p:ph type="title"/>
          </p:nvPr>
        </p:nvSpPr>
        <p:spPr>
          <a:xfrm>
            <a:off x="838200" y="231566"/>
            <a:ext cx="10515600" cy="1325563"/>
          </a:xfrm>
        </p:spPr>
        <p:txBody>
          <a:bodyPr>
            <a:normAutofit fontScale="90000"/>
          </a:bodyPr>
          <a:lstStyle/>
          <a:p>
            <a:r>
              <a:rPr lang="es-ES" i="1" dirty="0">
                <a:highlight>
                  <a:srgbClr val="808080"/>
                </a:highlight>
                <a:latin typeface="Times New Roman" panose="02020603050405020304" pitchFamily="18" charset="0"/>
                <a:cs typeface="Times New Roman" panose="02020603050405020304" pitchFamily="18" charset="0"/>
              </a:rPr>
              <a:t>Estrategia intermodal para el control del cáncer</a:t>
            </a:r>
            <a:br>
              <a:rPr lang="es-EC" dirty="0">
                <a:highlight>
                  <a:srgbClr val="808080"/>
                </a:highlight>
              </a:rPr>
            </a:br>
            <a:endParaRPr lang="es-EC" dirty="0">
              <a:solidFill>
                <a:srgbClr val="92D050"/>
              </a:solidFill>
              <a:highlight>
                <a:srgbClr val="808080"/>
              </a:highlight>
            </a:endParaRPr>
          </a:p>
        </p:txBody>
      </p:sp>
      <p:sp>
        <p:nvSpPr>
          <p:cNvPr id="3" name="Marcador de contenido 2">
            <a:extLst>
              <a:ext uri="{FF2B5EF4-FFF2-40B4-BE49-F238E27FC236}">
                <a16:creationId xmlns:a16="http://schemas.microsoft.com/office/drawing/2014/main" id="{F190FB24-9CC6-49B3-9168-2D62BFD6BB96}"/>
              </a:ext>
            </a:extLst>
          </p:cNvPr>
          <p:cNvSpPr>
            <a:spLocks noGrp="1"/>
          </p:cNvSpPr>
          <p:nvPr>
            <p:ph idx="1"/>
          </p:nvPr>
        </p:nvSpPr>
        <p:spPr/>
        <p:txBody>
          <a:bodyPr>
            <a:normAutofit/>
          </a:bodyPr>
          <a:lstStyle/>
          <a:p>
            <a:pPr marL="0" indent="0">
              <a:buNone/>
            </a:pPr>
            <a:endParaRPr lang="es-EC" dirty="0"/>
          </a:p>
        </p:txBody>
      </p:sp>
      <p:sp>
        <p:nvSpPr>
          <p:cNvPr id="8" name="Elipse 7">
            <a:extLst>
              <a:ext uri="{FF2B5EF4-FFF2-40B4-BE49-F238E27FC236}">
                <a16:creationId xmlns:a16="http://schemas.microsoft.com/office/drawing/2014/main" id="{6D5E57FB-8B64-4756-B0FE-B4A002895863}"/>
              </a:ext>
            </a:extLst>
          </p:cNvPr>
          <p:cNvSpPr/>
          <p:nvPr/>
        </p:nvSpPr>
        <p:spPr>
          <a:xfrm>
            <a:off x="4505739" y="3366052"/>
            <a:ext cx="2610678" cy="1192696"/>
          </a:xfrm>
          <a:prstGeom prst="ellipse">
            <a:avLst/>
          </a:prstGeom>
          <a:solidFill>
            <a:srgbClr val="CD2AD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200" dirty="0"/>
              <a:t>PACIENTE</a:t>
            </a:r>
          </a:p>
        </p:txBody>
      </p:sp>
      <p:sp>
        <p:nvSpPr>
          <p:cNvPr id="9" name="Rectángulo 8">
            <a:extLst>
              <a:ext uri="{FF2B5EF4-FFF2-40B4-BE49-F238E27FC236}">
                <a16:creationId xmlns:a16="http://schemas.microsoft.com/office/drawing/2014/main" id="{1CA37BC8-6DB6-40D1-99CF-2B4459E2693C}"/>
              </a:ext>
            </a:extLst>
          </p:cNvPr>
          <p:cNvSpPr/>
          <p:nvPr/>
        </p:nvSpPr>
        <p:spPr>
          <a:xfrm>
            <a:off x="1060174" y="2054087"/>
            <a:ext cx="1616765" cy="5035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ONCOLOGO</a:t>
            </a:r>
          </a:p>
        </p:txBody>
      </p:sp>
      <p:sp>
        <p:nvSpPr>
          <p:cNvPr id="10" name="Rectángulo 9">
            <a:extLst>
              <a:ext uri="{FF2B5EF4-FFF2-40B4-BE49-F238E27FC236}">
                <a16:creationId xmlns:a16="http://schemas.microsoft.com/office/drawing/2014/main" id="{BCE288C0-973F-4F2C-A5AD-D12E5DDF36AE}"/>
              </a:ext>
            </a:extLst>
          </p:cNvPr>
          <p:cNvSpPr/>
          <p:nvPr/>
        </p:nvSpPr>
        <p:spPr>
          <a:xfrm>
            <a:off x="3803374" y="2054087"/>
            <a:ext cx="2292626" cy="5035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RADIOLOGO</a:t>
            </a:r>
          </a:p>
        </p:txBody>
      </p:sp>
      <p:sp>
        <p:nvSpPr>
          <p:cNvPr id="11" name="Rectángulo 10">
            <a:extLst>
              <a:ext uri="{FF2B5EF4-FFF2-40B4-BE49-F238E27FC236}">
                <a16:creationId xmlns:a16="http://schemas.microsoft.com/office/drawing/2014/main" id="{5444C555-C136-4CF1-AFD6-301B3DECA08A}"/>
              </a:ext>
            </a:extLst>
          </p:cNvPr>
          <p:cNvSpPr/>
          <p:nvPr/>
        </p:nvSpPr>
        <p:spPr>
          <a:xfrm>
            <a:off x="6904383" y="2054088"/>
            <a:ext cx="2001077" cy="5035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PSICOLOGO</a:t>
            </a:r>
          </a:p>
        </p:txBody>
      </p:sp>
      <p:sp>
        <p:nvSpPr>
          <p:cNvPr id="12" name="Rectángulo 11">
            <a:extLst>
              <a:ext uri="{FF2B5EF4-FFF2-40B4-BE49-F238E27FC236}">
                <a16:creationId xmlns:a16="http://schemas.microsoft.com/office/drawing/2014/main" id="{0741F628-562F-481E-A815-305FF6335989}"/>
              </a:ext>
            </a:extLst>
          </p:cNvPr>
          <p:cNvSpPr/>
          <p:nvPr/>
        </p:nvSpPr>
        <p:spPr>
          <a:xfrm>
            <a:off x="9435548" y="2054087"/>
            <a:ext cx="1696278" cy="5035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PATOLOGO</a:t>
            </a:r>
          </a:p>
        </p:txBody>
      </p:sp>
      <p:sp>
        <p:nvSpPr>
          <p:cNvPr id="13" name="Rectángulo 12">
            <a:extLst>
              <a:ext uri="{FF2B5EF4-FFF2-40B4-BE49-F238E27FC236}">
                <a16:creationId xmlns:a16="http://schemas.microsoft.com/office/drawing/2014/main" id="{0B18E9F3-AA25-4EEB-AA60-F1C10487C5FF}"/>
              </a:ext>
            </a:extLst>
          </p:cNvPr>
          <p:cNvSpPr/>
          <p:nvPr/>
        </p:nvSpPr>
        <p:spPr>
          <a:xfrm>
            <a:off x="2001079" y="3101008"/>
            <a:ext cx="1961322" cy="5035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NUTRICIONISTA</a:t>
            </a:r>
          </a:p>
        </p:txBody>
      </p:sp>
      <p:sp>
        <p:nvSpPr>
          <p:cNvPr id="14" name="Rectángulo 13">
            <a:extLst>
              <a:ext uri="{FF2B5EF4-FFF2-40B4-BE49-F238E27FC236}">
                <a16:creationId xmlns:a16="http://schemas.microsoft.com/office/drawing/2014/main" id="{FCE57ECA-E7AD-4CB0-87E8-9398B6532F93}"/>
              </a:ext>
            </a:extLst>
          </p:cNvPr>
          <p:cNvSpPr/>
          <p:nvPr/>
        </p:nvSpPr>
        <p:spPr>
          <a:xfrm>
            <a:off x="7765774" y="3151187"/>
            <a:ext cx="2199861" cy="4997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ENFERMERO</a:t>
            </a:r>
          </a:p>
        </p:txBody>
      </p:sp>
      <p:sp>
        <p:nvSpPr>
          <p:cNvPr id="15" name="Rectángulo 14">
            <a:extLst>
              <a:ext uri="{FF2B5EF4-FFF2-40B4-BE49-F238E27FC236}">
                <a16:creationId xmlns:a16="http://schemas.microsoft.com/office/drawing/2014/main" id="{CD0BA70C-5C69-4605-9272-FDF6BABC97B4}"/>
              </a:ext>
            </a:extLst>
          </p:cNvPr>
          <p:cNvSpPr/>
          <p:nvPr/>
        </p:nvSpPr>
        <p:spPr>
          <a:xfrm>
            <a:off x="1802296" y="4505739"/>
            <a:ext cx="45719" cy="530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6" name="Rectángulo 15">
            <a:extLst>
              <a:ext uri="{FF2B5EF4-FFF2-40B4-BE49-F238E27FC236}">
                <a16:creationId xmlns:a16="http://schemas.microsoft.com/office/drawing/2014/main" id="{97CC9771-5A96-4952-A23F-0EAEA062F293}"/>
              </a:ext>
            </a:extLst>
          </p:cNvPr>
          <p:cNvSpPr/>
          <p:nvPr/>
        </p:nvSpPr>
        <p:spPr>
          <a:xfrm>
            <a:off x="1179444" y="4214915"/>
            <a:ext cx="2160105" cy="6758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ODONTOLOGO</a:t>
            </a:r>
          </a:p>
        </p:txBody>
      </p:sp>
      <p:sp>
        <p:nvSpPr>
          <p:cNvPr id="17" name="Rectángulo 16">
            <a:extLst>
              <a:ext uri="{FF2B5EF4-FFF2-40B4-BE49-F238E27FC236}">
                <a16:creationId xmlns:a16="http://schemas.microsoft.com/office/drawing/2014/main" id="{9FA44571-B03B-4DC2-A4EA-24BDB9429973}"/>
              </a:ext>
            </a:extLst>
          </p:cNvPr>
          <p:cNvSpPr/>
          <p:nvPr/>
        </p:nvSpPr>
        <p:spPr>
          <a:xfrm>
            <a:off x="8759687" y="4333461"/>
            <a:ext cx="2372139" cy="6758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LABORATORISTA</a:t>
            </a:r>
          </a:p>
        </p:txBody>
      </p:sp>
      <p:sp>
        <p:nvSpPr>
          <p:cNvPr id="18" name="Rectángulo 17">
            <a:extLst>
              <a:ext uri="{FF2B5EF4-FFF2-40B4-BE49-F238E27FC236}">
                <a16:creationId xmlns:a16="http://schemas.microsoft.com/office/drawing/2014/main" id="{CF918EE0-D407-4920-B858-E7B35500626D}"/>
              </a:ext>
            </a:extLst>
          </p:cNvPr>
          <p:cNvSpPr/>
          <p:nvPr/>
        </p:nvSpPr>
        <p:spPr>
          <a:xfrm>
            <a:off x="2676939" y="5486400"/>
            <a:ext cx="2610678" cy="612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TRBAJADOR SOCIAL</a:t>
            </a:r>
          </a:p>
        </p:txBody>
      </p:sp>
      <p:sp>
        <p:nvSpPr>
          <p:cNvPr id="19" name="Rectángulo 18">
            <a:extLst>
              <a:ext uri="{FF2B5EF4-FFF2-40B4-BE49-F238E27FC236}">
                <a16:creationId xmlns:a16="http://schemas.microsoft.com/office/drawing/2014/main" id="{C7BC9CE7-C37D-4858-BB91-F42C74F9B8B9}"/>
              </a:ext>
            </a:extLst>
          </p:cNvPr>
          <p:cNvSpPr/>
          <p:nvPr/>
        </p:nvSpPr>
        <p:spPr>
          <a:xfrm>
            <a:off x="4711147" y="2729947"/>
            <a:ext cx="2199861" cy="490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CIRUJANO</a:t>
            </a:r>
          </a:p>
        </p:txBody>
      </p:sp>
      <p:sp>
        <p:nvSpPr>
          <p:cNvPr id="20" name="Rectángulo 19">
            <a:extLst>
              <a:ext uri="{FF2B5EF4-FFF2-40B4-BE49-F238E27FC236}">
                <a16:creationId xmlns:a16="http://schemas.microsoft.com/office/drawing/2014/main" id="{2CE77516-D6C3-4100-8DBE-B15AB28B7EC1}"/>
              </a:ext>
            </a:extLst>
          </p:cNvPr>
          <p:cNvSpPr/>
          <p:nvPr/>
        </p:nvSpPr>
        <p:spPr>
          <a:xfrm>
            <a:off x="3858040" y="4717774"/>
            <a:ext cx="1881808" cy="5035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ESTADISTICO</a:t>
            </a:r>
          </a:p>
        </p:txBody>
      </p:sp>
      <p:sp>
        <p:nvSpPr>
          <p:cNvPr id="21" name="Rectángulo 20">
            <a:extLst>
              <a:ext uri="{FF2B5EF4-FFF2-40B4-BE49-F238E27FC236}">
                <a16:creationId xmlns:a16="http://schemas.microsoft.com/office/drawing/2014/main" id="{57996BB8-E43E-434F-B0A2-66C8FC7CF71B}"/>
              </a:ext>
            </a:extLst>
          </p:cNvPr>
          <p:cNvSpPr/>
          <p:nvPr/>
        </p:nvSpPr>
        <p:spPr>
          <a:xfrm>
            <a:off x="6797536" y="4404208"/>
            <a:ext cx="1749287" cy="4997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FISIATRA</a:t>
            </a:r>
          </a:p>
        </p:txBody>
      </p:sp>
      <p:sp>
        <p:nvSpPr>
          <p:cNvPr id="22" name="Rectángulo 21">
            <a:extLst>
              <a:ext uri="{FF2B5EF4-FFF2-40B4-BE49-F238E27FC236}">
                <a16:creationId xmlns:a16="http://schemas.microsoft.com/office/drawing/2014/main" id="{70C64717-0073-4666-8A5C-FACE3EA714C0}"/>
              </a:ext>
            </a:extLst>
          </p:cNvPr>
          <p:cNvSpPr/>
          <p:nvPr/>
        </p:nvSpPr>
        <p:spPr>
          <a:xfrm>
            <a:off x="6592956" y="5252347"/>
            <a:ext cx="3717235" cy="92461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C" sz="3200" dirty="0"/>
              <a:t>             EQUIPO           MULTIDISCIPLINARIO</a:t>
            </a:r>
          </a:p>
        </p:txBody>
      </p:sp>
    </p:spTree>
    <p:extLst>
      <p:ext uri="{BB962C8B-B14F-4D97-AF65-F5344CB8AC3E}">
        <p14:creationId xmlns:p14="http://schemas.microsoft.com/office/powerpoint/2010/main" val="3344947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112AC9-BB0C-486E-B494-7484CA30BA15}"/>
              </a:ext>
            </a:extLst>
          </p:cNvPr>
          <p:cNvSpPr>
            <a:spLocks noGrp="1"/>
          </p:cNvSpPr>
          <p:nvPr>
            <p:ph type="title"/>
          </p:nvPr>
        </p:nvSpPr>
        <p:spPr/>
        <p:txBody>
          <a:bodyPr/>
          <a:lstStyle/>
          <a:p>
            <a:endParaRPr lang="es-EC" dirty="0"/>
          </a:p>
        </p:txBody>
      </p:sp>
      <p:sp>
        <p:nvSpPr>
          <p:cNvPr id="3" name="Marcador de contenido 2">
            <a:extLst>
              <a:ext uri="{FF2B5EF4-FFF2-40B4-BE49-F238E27FC236}">
                <a16:creationId xmlns:a16="http://schemas.microsoft.com/office/drawing/2014/main" id="{75ABCD65-0B01-4C9C-89C1-9E73022F3034}"/>
              </a:ext>
            </a:extLst>
          </p:cNvPr>
          <p:cNvSpPr>
            <a:spLocks noGrp="1"/>
          </p:cNvSpPr>
          <p:nvPr>
            <p:ph idx="1"/>
          </p:nvPr>
        </p:nvSpPr>
        <p:spPr>
          <a:xfrm>
            <a:off x="838200" y="1825625"/>
            <a:ext cx="10515600" cy="4351338"/>
          </a:xfrm>
        </p:spPr>
        <p:txBody>
          <a:bodyPr/>
          <a:lstStyle/>
          <a:p>
            <a:pPr marL="0" indent="0">
              <a:buNone/>
            </a:pPr>
            <a:r>
              <a:rPr lang="es-EC" dirty="0"/>
              <a:t>                        </a:t>
            </a:r>
          </a:p>
        </p:txBody>
      </p:sp>
      <p:sp>
        <p:nvSpPr>
          <p:cNvPr id="4" name="Elipse 3">
            <a:extLst>
              <a:ext uri="{FF2B5EF4-FFF2-40B4-BE49-F238E27FC236}">
                <a16:creationId xmlns:a16="http://schemas.microsoft.com/office/drawing/2014/main" id="{44C82AA4-FFAC-43CF-AB30-277C642B0FCA}"/>
              </a:ext>
            </a:extLst>
          </p:cNvPr>
          <p:cNvSpPr/>
          <p:nvPr/>
        </p:nvSpPr>
        <p:spPr>
          <a:xfrm>
            <a:off x="3286539" y="527205"/>
            <a:ext cx="5287618" cy="974897"/>
          </a:xfrm>
          <a:prstGeom prst="ellipse">
            <a:avLst/>
          </a:prstGeom>
          <a:solidFill>
            <a:srgbClr val="CE3AB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600" dirty="0"/>
              <a:t>Cáncer de mama</a:t>
            </a:r>
          </a:p>
        </p:txBody>
      </p:sp>
      <p:sp>
        <p:nvSpPr>
          <p:cNvPr id="5" name="Flecha: hacia abajo 4">
            <a:extLst>
              <a:ext uri="{FF2B5EF4-FFF2-40B4-BE49-F238E27FC236}">
                <a16:creationId xmlns:a16="http://schemas.microsoft.com/office/drawing/2014/main" id="{1B8E192C-57DC-4A8E-B331-1BFB3CD1A061}"/>
              </a:ext>
            </a:extLst>
          </p:cNvPr>
          <p:cNvSpPr/>
          <p:nvPr/>
        </p:nvSpPr>
        <p:spPr>
          <a:xfrm flipH="1">
            <a:off x="2140474" y="2203692"/>
            <a:ext cx="696402" cy="14530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8" name="Flecha: hacia abajo 7">
            <a:extLst>
              <a:ext uri="{FF2B5EF4-FFF2-40B4-BE49-F238E27FC236}">
                <a16:creationId xmlns:a16="http://schemas.microsoft.com/office/drawing/2014/main" id="{3A3CDCE7-A07E-4CFC-930D-59548790BD7F}"/>
              </a:ext>
            </a:extLst>
          </p:cNvPr>
          <p:cNvSpPr/>
          <p:nvPr/>
        </p:nvSpPr>
        <p:spPr>
          <a:xfrm flipH="1">
            <a:off x="9496028" y="2175296"/>
            <a:ext cx="603637" cy="16167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9" name="Rectángulo 8">
            <a:extLst>
              <a:ext uri="{FF2B5EF4-FFF2-40B4-BE49-F238E27FC236}">
                <a16:creationId xmlns:a16="http://schemas.microsoft.com/office/drawing/2014/main" id="{3E0A894E-9A61-43B7-8334-5C3BE823255B}"/>
              </a:ext>
            </a:extLst>
          </p:cNvPr>
          <p:cNvSpPr/>
          <p:nvPr/>
        </p:nvSpPr>
        <p:spPr>
          <a:xfrm>
            <a:off x="2115646" y="4394767"/>
            <a:ext cx="1391478" cy="583095"/>
          </a:xfrm>
          <a:prstGeom prst="rect">
            <a:avLst/>
          </a:prstGeom>
          <a:solidFill>
            <a:srgbClr val="CE3AB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200" dirty="0"/>
              <a:t>Mujer</a:t>
            </a:r>
          </a:p>
        </p:txBody>
      </p:sp>
      <p:sp>
        <p:nvSpPr>
          <p:cNvPr id="10" name="Rectángulo 9">
            <a:extLst>
              <a:ext uri="{FF2B5EF4-FFF2-40B4-BE49-F238E27FC236}">
                <a16:creationId xmlns:a16="http://schemas.microsoft.com/office/drawing/2014/main" id="{DB61316D-6467-42EB-9A92-0F6EAB14416B}"/>
              </a:ext>
            </a:extLst>
          </p:cNvPr>
          <p:cNvSpPr/>
          <p:nvPr/>
        </p:nvSpPr>
        <p:spPr>
          <a:xfrm>
            <a:off x="4882762" y="5221357"/>
            <a:ext cx="2398643" cy="609600"/>
          </a:xfrm>
          <a:prstGeom prst="rect">
            <a:avLst/>
          </a:prstGeom>
          <a:solidFill>
            <a:srgbClr val="CE3AB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4000" dirty="0"/>
              <a:t>Sociedad</a:t>
            </a:r>
          </a:p>
        </p:txBody>
      </p:sp>
      <p:sp>
        <p:nvSpPr>
          <p:cNvPr id="11" name="Rectángulo 10">
            <a:extLst>
              <a:ext uri="{FF2B5EF4-FFF2-40B4-BE49-F238E27FC236}">
                <a16:creationId xmlns:a16="http://schemas.microsoft.com/office/drawing/2014/main" id="{4201787B-297E-4999-895E-881AFD2868A9}"/>
              </a:ext>
            </a:extLst>
          </p:cNvPr>
          <p:cNvSpPr/>
          <p:nvPr/>
        </p:nvSpPr>
        <p:spPr>
          <a:xfrm>
            <a:off x="8574157" y="4359964"/>
            <a:ext cx="1804945" cy="583095"/>
          </a:xfrm>
          <a:prstGeom prst="rect">
            <a:avLst/>
          </a:prstGeom>
          <a:solidFill>
            <a:srgbClr val="CE3AB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600" dirty="0"/>
              <a:t>Salud</a:t>
            </a:r>
          </a:p>
        </p:txBody>
      </p:sp>
      <p:sp>
        <p:nvSpPr>
          <p:cNvPr id="12" name="Elipse 11">
            <a:extLst>
              <a:ext uri="{FF2B5EF4-FFF2-40B4-BE49-F238E27FC236}">
                <a16:creationId xmlns:a16="http://schemas.microsoft.com/office/drawing/2014/main" id="{1CA202C7-B1B9-4081-A4CD-209A94CF8BEC}"/>
              </a:ext>
            </a:extLst>
          </p:cNvPr>
          <p:cNvSpPr/>
          <p:nvPr/>
        </p:nvSpPr>
        <p:spPr>
          <a:xfrm>
            <a:off x="1837357" y="3239188"/>
            <a:ext cx="8640417" cy="287572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5" name="CuadroTexto 14">
            <a:extLst>
              <a:ext uri="{FF2B5EF4-FFF2-40B4-BE49-F238E27FC236}">
                <a16:creationId xmlns:a16="http://schemas.microsoft.com/office/drawing/2014/main" id="{5ACED6A2-9B5F-45FE-A543-D92352EE13E0}"/>
              </a:ext>
            </a:extLst>
          </p:cNvPr>
          <p:cNvSpPr txBox="1"/>
          <p:nvPr/>
        </p:nvSpPr>
        <p:spPr>
          <a:xfrm>
            <a:off x="3200481" y="2488280"/>
            <a:ext cx="265044" cy="769441"/>
          </a:xfrm>
          <a:prstGeom prst="rect">
            <a:avLst/>
          </a:prstGeom>
          <a:noFill/>
        </p:spPr>
        <p:txBody>
          <a:bodyPr wrap="square" rtlCol="0">
            <a:spAutoFit/>
          </a:bodyPr>
          <a:lstStyle/>
          <a:p>
            <a:r>
              <a:rPr lang="es-EC" sz="4400" dirty="0"/>
              <a:t>I</a:t>
            </a:r>
          </a:p>
        </p:txBody>
      </p:sp>
      <p:sp>
        <p:nvSpPr>
          <p:cNvPr id="16" name="CuadroTexto 15">
            <a:extLst>
              <a:ext uri="{FF2B5EF4-FFF2-40B4-BE49-F238E27FC236}">
                <a16:creationId xmlns:a16="http://schemas.microsoft.com/office/drawing/2014/main" id="{A39408B2-3DAC-4875-94E1-B7FA925B41B5}"/>
              </a:ext>
            </a:extLst>
          </p:cNvPr>
          <p:cNvSpPr txBox="1"/>
          <p:nvPr/>
        </p:nvSpPr>
        <p:spPr>
          <a:xfrm>
            <a:off x="3374602" y="2370193"/>
            <a:ext cx="265044" cy="769441"/>
          </a:xfrm>
          <a:prstGeom prst="rect">
            <a:avLst/>
          </a:prstGeom>
          <a:noFill/>
        </p:spPr>
        <p:txBody>
          <a:bodyPr wrap="square" rtlCol="0">
            <a:spAutoFit/>
          </a:bodyPr>
          <a:lstStyle/>
          <a:p>
            <a:r>
              <a:rPr lang="es-EC" sz="4400" b="1" dirty="0"/>
              <a:t>N</a:t>
            </a:r>
          </a:p>
        </p:txBody>
      </p:sp>
      <p:sp>
        <p:nvSpPr>
          <p:cNvPr id="17" name="CuadroTexto 16">
            <a:extLst>
              <a:ext uri="{FF2B5EF4-FFF2-40B4-BE49-F238E27FC236}">
                <a16:creationId xmlns:a16="http://schemas.microsoft.com/office/drawing/2014/main" id="{D40AE0AB-391A-4228-B3E0-29BF17DB7ECD}"/>
              </a:ext>
            </a:extLst>
          </p:cNvPr>
          <p:cNvSpPr txBox="1"/>
          <p:nvPr/>
        </p:nvSpPr>
        <p:spPr>
          <a:xfrm>
            <a:off x="3742810" y="2319616"/>
            <a:ext cx="265044" cy="769441"/>
          </a:xfrm>
          <a:prstGeom prst="rect">
            <a:avLst/>
          </a:prstGeom>
          <a:noFill/>
        </p:spPr>
        <p:txBody>
          <a:bodyPr wrap="square" rtlCol="0">
            <a:spAutoFit/>
          </a:bodyPr>
          <a:lstStyle/>
          <a:p>
            <a:r>
              <a:rPr lang="es-EC" sz="4400" b="1" dirty="0"/>
              <a:t>T</a:t>
            </a:r>
          </a:p>
        </p:txBody>
      </p:sp>
      <p:sp>
        <p:nvSpPr>
          <p:cNvPr id="18" name="CuadroTexto 17">
            <a:extLst>
              <a:ext uri="{FF2B5EF4-FFF2-40B4-BE49-F238E27FC236}">
                <a16:creationId xmlns:a16="http://schemas.microsoft.com/office/drawing/2014/main" id="{FD582875-A495-4493-B50F-58EDFD0925A0}"/>
              </a:ext>
            </a:extLst>
          </p:cNvPr>
          <p:cNvSpPr txBox="1"/>
          <p:nvPr/>
        </p:nvSpPr>
        <p:spPr>
          <a:xfrm>
            <a:off x="4081352" y="2253183"/>
            <a:ext cx="265044" cy="769441"/>
          </a:xfrm>
          <a:prstGeom prst="rect">
            <a:avLst/>
          </a:prstGeom>
          <a:noFill/>
        </p:spPr>
        <p:txBody>
          <a:bodyPr wrap="square" rtlCol="0">
            <a:spAutoFit/>
          </a:bodyPr>
          <a:lstStyle/>
          <a:p>
            <a:r>
              <a:rPr lang="es-EC" sz="4400" b="1" dirty="0"/>
              <a:t>E</a:t>
            </a:r>
          </a:p>
        </p:txBody>
      </p:sp>
      <p:sp>
        <p:nvSpPr>
          <p:cNvPr id="19" name="CuadroTexto 18">
            <a:extLst>
              <a:ext uri="{FF2B5EF4-FFF2-40B4-BE49-F238E27FC236}">
                <a16:creationId xmlns:a16="http://schemas.microsoft.com/office/drawing/2014/main" id="{51356084-2A9D-4D46-83A6-672A129EF188}"/>
              </a:ext>
            </a:extLst>
          </p:cNvPr>
          <p:cNvSpPr txBox="1"/>
          <p:nvPr/>
        </p:nvSpPr>
        <p:spPr>
          <a:xfrm>
            <a:off x="4421237" y="2214238"/>
            <a:ext cx="265044" cy="769441"/>
          </a:xfrm>
          <a:prstGeom prst="rect">
            <a:avLst/>
          </a:prstGeom>
          <a:noFill/>
        </p:spPr>
        <p:txBody>
          <a:bodyPr wrap="square" rtlCol="0">
            <a:spAutoFit/>
          </a:bodyPr>
          <a:lstStyle/>
          <a:p>
            <a:r>
              <a:rPr lang="es-EC" sz="4400" b="1" dirty="0"/>
              <a:t>R</a:t>
            </a:r>
          </a:p>
        </p:txBody>
      </p:sp>
      <p:sp>
        <p:nvSpPr>
          <p:cNvPr id="20" name="CuadroTexto 19">
            <a:extLst>
              <a:ext uri="{FF2B5EF4-FFF2-40B4-BE49-F238E27FC236}">
                <a16:creationId xmlns:a16="http://schemas.microsoft.com/office/drawing/2014/main" id="{AB7BD16B-58DC-4BB5-B60E-AF2AA19F43B5}"/>
              </a:ext>
            </a:extLst>
          </p:cNvPr>
          <p:cNvSpPr txBox="1"/>
          <p:nvPr/>
        </p:nvSpPr>
        <p:spPr>
          <a:xfrm>
            <a:off x="4768789" y="2173388"/>
            <a:ext cx="265044" cy="769441"/>
          </a:xfrm>
          <a:prstGeom prst="rect">
            <a:avLst/>
          </a:prstGeom>
          <a:noFill/>
        </p:spPr>
        <p:txBody>
          <a:bodyPr wrap="square" rtlCol="0">
            <a:spAutoFit/>
          </a:bodyPr>
          <a:lstStyle/>
          <a:p>
            <a:r>
              <a:rPr lang="es-EC" sz="4400" b="1" dirty="0"/>
              <a:t>C</a:t>
            </a:r>
          </a:p>
        </p:txBody>
      </p:sp>
      <p:sp>
        <p:nvSpPr>
          <p:cNvPr id="21" name="CuadroTexto 20">
            <a:extLst>
              <a:ext uri="{FF2B5EF4-FFF2-40B4-BE49-F238E27FC236}">
                <a16:creationId xmlns:a16="http://schemas.microsoft.com/office/drawing/2014/main" id="{9A07D766-04AE-4562-B310-BD8E59F53271}"/>
              </a:ext>
            </a:extLst>
          </p:cNvPr>
          <p:cNvSpPr txBox="1"/>
          <p:nvPr/>
        </p:nvSpPr>
        <p:spPr>
          <a:xfrm>
            <a:off x="5094622" y="2161338"/>
            <a:ext cx="321528" cy="769441"/>
          </a:xfrm>
          <a:prstGeom prst="rect">
            <a:avLst/>
          </a:prstGeom>
          <a:noFill/>
        </p:spPr>
        <p:txBody>
          <a:bodyPr wrap="square" rtlCol="0">
            <a:spAutoFit/>
          </a:bodyPr>
          <a:lstStyle/>
          <a:p>
            <a:r>
              <a:rPr lang="es-EC" sz="4400" b="1" dirty="0"/>
              <a:t>U</a:t>
            </a:r>
          </a:p>
        </p:txBody>
      </p:sp>
      <p:sp>
        <p:nvSpPr>
          <p:cNvPr id="22" name="CuadroTexto 21">
            <a:extLst>
              <a:ext uri="{FF2B5EF4-FFF2-40B4-BE49-F238E27FC236}">
                <a16:creationId xmlns:a16="http://schemas.microsoft.com/office/drawing/2014/main" id="{37A1B407-C77D-4B0A-9859-552BBF594B87}"/>
              </a:ext>
            </a:extLst>
          </p:cNvPr>
          <p:cNvSpPr txBox="1"/>
          <p:nvPr/>
        </p:nvSpPr>
        <p:spPr>
          <a:xfrm>
            <a:off x="5485130" y="2152054"/>
            <a:ext cx="265044" cy="769441"/>
          </a:xfrm>
          <a:prstGeom prst="rect">
            <a:avLst/>
          </a:prstGeom>
          <a:noFill/>
        </p:spPr>
        <p:txBody>
          <a:bodyPr wrap="square" rtlCol="0">
            <a:spAutoFit/>
          </a:bodyPr>
          <a:lstStyle/>
          <a:p>
            <a:r>
              <a:rPr lang="es-EC" sz="4400" b="1" dirty="0"/>
              <a:t>L</a:t>
            </a:r>
          </a:p>
        </p:txBody>
      </p:sp>
      <p:sp>
        <p:nvSpPr>
          <p:cNvPr id="23" name="CuadroTexto 22">
            <a:extLst>
              <a:ext uri="{FF2B5EF4-FFF2-40B4-BE49-F238E27FC236}">
                <a16:creationId xmlns:a16="http://schemas.microsoft.com/office/drawing/2014/main" id="{13F9AC98-6EF7-4BC2-8B9C-F13222E42174}"/>
              </a:ext>
            </a:extLst>
          </p:cNvPr>
          <p:cNvSpPr txBox="1"/>
          <p:nvPr/>
        </p:nvSpPr>
        <p:spPr>
          <a:xfrm>
            <a:off x="5809923" y="2136665"/>
            <a:ext cx="265044" cy="769441"/>
          </a:xfrm>
          <a:prstGeom prst="rect">
            <a:avLst/>
          </a:prstGeom>
          <a:noFill/>
        </p:spPr>
        <p:txBody>
          <a:bodyPr wrap="square" rtlCol="0">
            <a:spAutoFit/>
          </a:bodyPr>
          <a:lstStyle/>
          <a:p>
            <a:r>
              <a:rPr lang="es-EC" sz="4400" b="1" dirty="0"/>
              <a:t>T</a:t>
            </a:r>
          </a:p>
        </p:txBody>
      </p:sp>
      <p:sp>
        <p:nvSpPr>
          <p:cNvPr id="24" name="CuadroTexto 23">
            <a:extLst>
              <a:ext uri="{FF2B5EF4-FFF2-40B4-BE49-F238E27FC236}">
                <a16:creationId xmlns:a16="http://schemas.microsoft.com/office/drawing/2014/main" id="{F6C10D25-4E02-437E-920C-0F2935DBEE64}"/>
              </a:ext>
            </a:extLst>
          </p:cNvPr>
          <p:cNvSpPr txBox="1"/>
          <p:nvPr/>
        </p:nvSpPr>
        <p:spPr>
          <a:xfrm>
            <a:off x="6157566" y="2126051"/>
            <a:ext cx="265044" cy="769441"/>
          </a:xfrm>
          <a:prstGeom prst="rect">
            <a:avLst/>
          </a:prstGeom>
          <a:noFill/>
        </p:spPr>
        <p:txBody>
          <a:bodyPr wrap="square" rtlCol="0">
            <a:spAutoFit/>
          </a:bodyPr>
          <a:lstStyle/>
          <a:p>
            <a:r>
              <a:rPr lang="es-EC" sz="4400" b="1" dirty="0"/>
              <a:t>U</a:t>
            </a:r>
          </a:p>
        </p:txBody>
      </p:sp>
      <p:sp>
        <p:nvSpPr>
          <p:cNvPr id="25" name="CuadroTexto 24">
            <a:extLst>
              <a:ext uri="{FF2B5EF4-FFF2-40B4-BE49-F238E27FC236}">
                <a16:creationId xmlns:a16="http://schemas.microsoft.com/office/drawing/2014/main" id="{6AED8328-1FA4-48CB-AA0B-6008F92CA286}"/>
              </a:ext>
            </a:extLst>
          </p:cNvPr>
          <p:cNvSpPr txBox="1"/>
          <p:nvPr/>
        </p:nvSpPr>
        <p:spPr>
          <a:xfrm>
            <a:off x="6576427" y="2149931"/>
            <a:ext cx="265044" cy="769441"/>
          </a:xfrm>
          <a:prstGeom prst="rect">
            <a:avLst/>
          </a:prstGeom>
          <a:noFill/>
        </p:spPr>
        <p:txBody>
          <a:bodyPr wrap="square" rtlCol="0">
            <a:spAutoFit/>
          </a:bodyPr>
          <a:lstStyle/>
          <a:p>
            <a:r>
              <a:rPr lang="es-EC" sz="4400" b="1" dirty="0"/>
              <a:t>R</a:t>
            </a:r>
          </a:p>
        </p:txBody>
      </p:sp>
      <p:sp>
        <p:nvSpPr>
          <p:cNvPr id="26" name="CuadroTexto 25">
            <a:extLst>
              <a:ext uri="{FF2B5EF4-FFF2-40B4-BE49-F238E27FC236}">
                <a16:creationId xmlns:a16="http://schemas.microsoft.com/office/drawing/2014/main" id="{9F981A67-D904-4A4C-BEE3-C88B72B82AB0}"/>
              </a:ext>
            </a:extLst>
          </p:cNvPr>
          <p:cNvSpPr txBox="1"/>
          <p:nvPr/>
        </p:nvSpPr>
        <p:spPr>
          <a:xfrm>
            <a:off x="6927986" y="2169321"/>
            <a:ext cx="265044" cy="769441"/>
          </a:xfrm>
          <a:prstGeom prst="rect">
            <a:avLst/>
          </a:prstGeom>
          <a:noFill/>
        </p:spPr>
        <p:txBody>
          <a:bodyPr wrap="square" rtlCol="0">
            <a:spAutoFit/>
          </a:bodyPr>
          <a:lstStyle/>
          <a:p>
            <a:r>
              <a:rPr lang="es-EC" sz="4400" b="1" dirty="0"/>
              <a:t>A</a:t>
            </a:r>
          </a:p>
        </p:txBody>
      </p:sp>
      <p:sp>
        <p:nvSpPr>
          <p:cNvPr id="27" name="CuadroTexto 26">
            <a:extLst>
              <a:ext uri="{FF2B5EF4-FFF2-40B4-BE49-F238E27FC236}">
                <a16:creationId xmlns:a16="http://schemas.microsoft.com/office/drawing/2014/main" id="{A16CE5BB-6327-496B-BBCF-ACC973BE4E39}"/>
              </a:ext>
            </a:extLst>
          </p:cNvPr>
          <p:cNvSpPr txBox="1"/>
          <p:nvPr/>
        </p:nvSpPr>
        <p:spPr>
          <a:xfrm>
            <a:off x="7272991" y="2203692"/>
            <a:ext cx="245572" cy="769441"/>
          </a:xfrm>
          <a:prstGeom prst="rect">
            <a:avLst/>
          </a:prstGeom>
          <a:noFill/>
        </p:spPr>
        <p:txBody>
          <a:bodyPr wrap="square" rtlCol="0">
            <a:spAutoFit/>
          </a:bodyPr>
          <a:lstStyle/>
          <a:p>
            <a:r>
              <a:rPr lang="es-EC" sz="4400" b="1" dirty="0"/>
              <a:t>L</a:t>
            </a:r>
          </a:p>
        </p:txBody>
      </p:sp>
      <p:sp>
        <p:nvSpPr>
          <p:cNvPr id="28" name="CuadroTexto 27">
            <a:extLst>
              <a:ext uri="{FF2B5EF4-FFF2-40B4-BE49-F238E27FC236}">
                <a16:creationId xmlns:a16="http://schemas.microsoft.com/office/drawing/2014/main" id="{3AF5CADA-4B2C-40FB-9B9E-105FA0B6D35A}"/>
              </a:ext>
            </a:extLst>
          </p:cNvPr>
          <p:cNvSpPr txBox="1"/>
          <p:nvPr/>
        </p:nvSpPr>
        <p:spPr>
          <a:xfrm>
            <a:off x="7604590" y="2241659"/>
            <a:ext cx="265044" cy="769441"/>
          </a:xfrm>
          <a:prstGeom prst="rect">
            <a:avLst/>
          </a:prstGeom>
          <a:noFill/>
        </p:spPr>
        <p:txBody>
          <a:bodyPr wrap="square" rtlCol="0">
            <a:spAutoFit/>
          </a:bodyPr>
          <a:lstStyle/>
          <a:p>
            <a:r>
              <a:rPr lang="es-EC" sz="4400" b="1" dirty="0"/>
              <a:t>I</a:t>
            </a:r>
          </a:p>
        </p:txBody>
      </p:sp>
      <p:sp>
        <p:nvSpPr>
          <p:cNvPr id="30" name="CuadroTexto 29">
            <a:extLst>
              <a:ext uri="{FF2B5EF4-FFF2-40B4-BE49-F238E27FC236}">
                <a16:creationId xmlns:a16="http://schemas.microsoft.com/office/drawing/2014/main" id="{EDD72882-3552-472B-AD57-87A5522329EF}"/>
              </a:ext>
            </a:extLst>
          </p:cNvPr>
          <p:cNvSpPr txBox="1"/>
          <p:nvPr/>
        </p:nvSpPr>
        <p:spPr>
          <a:xfrm>
            <a:off x="7830064" y="2259210"/>
            <a:ext cx="265044" cy="769441"/>
          </a:xfrm>
          <a:prstGeom prst="rect">
            <a:avLst/>
          </a:prstGeom>
          <a:noFill/>
        </p:spPr>
        <p:txBody>
          <a:bodyPr wrap="square" rtlCol="0">
            <a:spAutoFit/>
          </a:bodyPr>
          <a:lstStyle/>
          <a:p>
            <a:r>
              <a:rPr lang="es-EC" sz="4400" b="1" dirty="0"/>
              <a:t>D</a:t>
            </a:r>
          </a:p>
        </p:txBody>
      </p:sp>
      <p:sp>
        <p:nvSpPr>
          <p:cNvPr id="31" name="CuadroTexto 30">
            <a:extLst>
              <a:ext uri="{FF2B5EF4-FFF2-40B4-BE49-F238E27FC236}">
                <a16:creationId xmlns:a16="http://schemas.microsoft.com/office/drawing/2014/main" id="{0B95FB92-A07F-4C94-9417-A38EE02FA195}"/>
              </a:ext>
            </a:extLst>
          </p:cNvPr>
          <p:cNvSpPr txBox="1"/>
          <p:nvPr/>
        </p:nvSpPr>
        <p:spPr>
          <a:xfrm>
            <a:off x="8246666" y="2328378"/>
            <a:ext cx="265044" cy="769441"/>
          </a:xfrm>
          <a:prstGeom prst="rect">
            <a:avLst/>
          </a:prstGeom>
          <a:noFill/>
        </p:spPr>
        <p:txBody>
          <a:bodyPr wrap="square" rtlCol="0">
            <a:spAutoFit/>
          </a:bodyPr>
          <a:lstStyle/>
          <a:p>
            <a:r>
              <a:rPr lang="es-EC" sz="4400" b="1" dirty="0"/>
              <a:t>A</a:t>
            </a:r>
          </a:p>
        </p:txBody>
      </p:sp>
      <p:sp>
        <p:nvSpPr>
          <p:cNvPr id="32" name="CuadroTexto 31">
            <a:extLst>
              <a:ext uri="{FF2B5EF4-FFF2-40B4-BE49-F238E27FC236}">
                <a16:creationId xmlns:a16="http://schemas.microsoft.com/office/drawing/2014/main" id="{A5B646EE-22E8-4246-AF78-E9906584C9E3}"/>
              </a:ext>
            </a:extLst>
          </p:cNvPr>
          <p:cNvSpPr txBox="1"/>
          <p:nvPr/>
        </p:nvSpPr>
        <p:spPr>
          <a:xfrm>
            <a:off x="8643887" y="2437849"/>
            <a:ext cx="265044" cy="769441"/>
          </a:xfrm>
          <a:prstGeom prst="rect">
            <a:avLst/>
          </a:prstGeom>
          <a:noFill/>
        </p:spPr>
        <p:txBody>
          <a:bodyPr wrap="square" rtlCol="0">
            <a:spAutoFit/>
          </a:bodyPr>
          <a:lstStyle/>
          <a:p>
            <a:r>
              <a:rPr lang="es-EC" sz="4400" dirty="0"/>
              <a:t>D</a:t>
            </a:r>
          </a:p>
        </p:txBody>
      </p:sp>
    </p:spTree>
    <p:extLst>
      <p:ext uri="{BB962C8B-B14F-4D97-AF65-F5344CB8AC3E}">
        <p14:creationId xmlns:p14="http://schemas.microsoft.com/office/powerpoint/2010/main" val="355273062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655</TotalTime>
  <Words>2867</Words>
  <Application>Microsoft Office PowerPoint</Application>
  <PresentationFormat>Panorámica</PresentationFormat>
  <Paragraphs>267</Paragraphs>
  <Slides>51</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51</vt:i4>
      </vt:variant>
    </vt:vector>
  </HeadingPairs>
  <TitlesOfParts>
    <vt:vector size="59" baseType="lpstr">
      <vt:lpstr>Arial</vt:lpstr>
      <vt:lpstr>Calibri</vt:lpstr>
      <vt:lpstr>Calibri Light</vt:lpstr>
      <vt:lpstr>Onyx</vt:lpstr>
      <vt:lpstr>Open Sans</vt:lpstr>
      <vt:lpstr>Times New Roman</vt:lpstr>
      <vt:lpstr>Wingdings</vt:lpstr>
      <vt:lpstr>Tema de Office</vt:lpstr>
      <vt:lpstr>ABORDAJE INTERCULTURAL DEL CÁNCER Y LOS CUIDADOS CONTINUOS</vt:lpstr>
      <vt:lpstr>Presentación de PowerPoint</vt:lpstr>
      <vt:lpstr>ESTADISTICAS</vt:lpstr>
      <vt:lpstr>ESTADISTICAS</vt:lpstr>
      <vt:lpstr>Presentación de PowerPoint</vt:lpstr>
      <vt:lpstr>FACTORES DE RIESGO</vt:lpstr>
      <vt:lpstr>Desafíos en la lucha contra el Cáncer de Mama</vt:lpstr>
      <vt:lpstr>Estrategia intermodal para el control del cáncer </vt:lpstr>
      <vt:lpstr>Presentación de PowerPoint</vt:lpstr>
      <vt:lpstr>Manejo Intercultural</vt:lpstr>
      <vt:lpstr> </vt:lpstr>
      <vt:lpstr>Manejo Intercultural</vt:lpstr>
      <vt:lpstr>Manejo Intercultural</vt:lpstr>
      <vt:lpstr>Manejo Intercultural</vt:lpstr>
      <vt:lpstr>Manejo Intercultural</vt:lpstr>
      <vt:lpstr>Cuidados paliativos</vt:lpstr>
      <vt:lpstr>Cuidados paliativos</vt:lpstr>
      <vt:lpstr>Cuidados paliativos</vt:lpstr>
      <vt:lpstr>PRINCIPIOS DEL DERECHO HUMANO DE LA SALUD</vt:lpstr>
      <vt:lpstr>Derechos del Enfermo Terminal </vt:lpstr>
      <vt:lpstr>LA ÉTICA EN LOS CUIDADOS PALIATIVOS</vt:lpstr>
      <vt:lpstr>Principios Éticos Fundamentales </vt:lpstr>
      <vt:lpstr>Principios Éticos Fundamentales</vt:lpstr>
      <vt:lpstr>Desafíos Éticos en los Cuidados Paliativos </vt:lpstr>
      <vt:lpstr>CUIDADOS PALIATIVOS</vt:lpstr>
      <vt:lpstr>Presentación de PowerPoint</vt:lpstr>
      <vt:lpstr>CUIDADOS PALIATIVOS PEDIATRICOS</vt:lpstr>
      <vt:lpstr>¿Qué hacer…?</vt:lpstr>
      <vt:lpstr>CUIDADOS PALIATIVOS</vt:lpstr>
      <vt:lpstr>CUIDADOS CONTINUOS</vt:lpstr>
      <vt:lpstr>CUIDADOS CONTINUOS</vt:lpstr>
      <vt:lpstr>EN MEDICINA CONTEMPORÁNEA</vt:lpstr>
      <vt:lpstr>EN MEDICINA CONTEMPORÁNEA</vt:lpstr>
      <vt:lpstr>COMUNICACIÓN E INFORMACIÓN</vt:lpstr>
      <vt:lpstr>COMUNICACIÓN E INFORMACIÓN</vt:lpstr>
      <vt:lpstr>ASPECTOS COMPLEJOS EN LA COMUNICACIÓN  MÉDICO-PACIENTE</vt:lpstr>
      <vt:lpstr>ASPECTOS COMPLEJOS EN LA COMUNICACIÓN  MÉDICO-PACIENTE</vt:lpstr>
      <vt:lpstr>APRENDER A COMUNICARSE</vt:lpstr>
      <vt:lpstr>APRENDER A COMUNICARSE</vt:lpstr>
      <vt:lpstr>APRENDER A COMUNICARSE</vt:lpstr>
      <vt:lpstr>APRENDER A COMUNICARSE</vt:lpstr>
      <vt:lpstr>APRENDER A COMUNICARSE</vt:lpstr>
      <vt:lpstr>APRENDER A COMUNICARSE</vt:lpstr>
      <vt:lpstr>¿Qué hacer para mejorar el futuro de los cuidados paliativos?</vt:lpstr>
      <vt:lpstr>¿Qué hacer para mejorar el futuro de los cuidados paliativos?</vt:lpstr>
      <vt:lpstr>¿Qué hacer para mejorar el futuro de los cuidados paliativos?</vt:lpstr>
      <vt:lpstr>¿Qué hacer para mejorar el futuro de los cuidados paliativos?</vt:lpstr>
      <vt:lpstr>¿Qué hacer para mejorar el futuro de los cuidados paliativos?</vt:lpstr>
      <vt:lpstr>¿Qué hacer para mejorar el futuro de los cuidados paliativos?</vt:lpstr>
      <vt:lpstr>¿Qué hacer para mejorar el futuro de los cuidados paliativos?</vt:lpstr>
      <vt:lpstr>LA META 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ABORDAJE INTERCULTURAL DEL CANCER.</dc:title>
  <dc:creator>DANILO ORTIZ FERNANDEZ</dc:creator>
  <cp:lastModifiedBy>Odette Odette Martinez Batista</cp:lastModifiedBy>
  <cp:revision>51</cp:revision>
  <dcterms:created xsi:type="dcterms:W3CDTF">2023-11-23T02:28:32Z</dcterms:created>
  <dcterms:modified xsi:type="dcterms:W3CDTF">2025-02-17T02:29:58Z</dcterms:modified>
</cp:coreProperties>
</file>