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263" r:id="rId7"/>
    <p:sldId id="264" r:id="rId8"/>
    <p:sldId id="266" r:id="rId9"/>
    <p:sldId id="268" r:id="rId10"/>
    <p:sldId id="267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6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4B434-2474-4918-A1E9-D67B15A47AE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5743C0-10ED-49FD-BE3C-B95F5E0345A9}">
      <dgm:prSet/>
      <dgm:spPr/>
      <dgm:t>
        <a:bodyPr/>
        <a:lstStyle/>
        <a:p>
          <a:pPr algn="just"/>
          <a:r>
            <a:rPr lang="es-EC" b="1" i="0" dirty="0"/>
            <a:t>PERTINENCIA.- </a:t>
          </a:r>
          <a:r>
            <a:rPr lang="es-EC" b="0" i="0" dirty="0"/>
            <a:t>Involucrarse en promover el bienestar humano en el área de su competencia considerando la problemática de salud identificada, multiculturalidad y equidad de género.</a:t>
          </a:r>
          <a:endParaRPr lang="en-US" dirty="0"/>
        </a:p>
      </dgm:t>
    </dgm:pt>
    <dgm:pt modelId="{BEB1A731-5485-4010-B67C-88092E2299E4}" type="parTrans" cxnId="{F4C91EC2-6188-4D02-9F3C-0C94C51322F3}">
      <dgm:prSet/>
      <dgm:spPr/>
      <dgm:t>
        <a:bodyPr/>
        <a:lstStyle/>
        <a:p>
          <a:pPr algn="just"/>
          <a:endParaRPr lang="en-US"/>
        </a:p>
      </dgm:t>
    </dgm:pt>
    <dgm:pt modelId="{D6D909C9-0547-40E7-83C2-B3FFCE16D925}" type="sibTrans" cxnId="{F4C91EC2-6188-4D02-9F3C-0C94C51322F3}">
      <dgm:prSet/>
      <dgm:spPr/>
      <dgm:t>
        <a:bodyPr/>
        <a:lstStyle/>
        <a:p>
          <a:pPr algn="just"/>
          <a:endParaRPr lang="en-US"/>
        </a:p>
      </dgm:t>
    </dgm:pt>
    <dgm:pt modelId="{06D5D1F9-8040-48AA-8854-2D5C155D2B4E}">
      <dgm:prSet/>
      <dgm:spPr/>
      <dgm:t>
        <a:bodyPr/>
        <a:lstStyle/>
        <a:p>
          <a:pPr algn="just"/>
          <a:r>
            <a:rPr lang="es-EC" b="1" i="0" dirty="0"/>
            <a:t>BIOCONCIENCIA.- </a:t>
          </a:r>
          <a:r>
            <a:rPr lang="es-EC" b="0" i="0" dirty="0"/>
            <a:t>Fomentar la práctica responsable de las actividades inherentes a la rehabilitación física, con responsabilidad y respeto a la vida en todas sus formas creando un ambiente proactivo y propositivo en beneficio del individuo y/o colectividad.</a:t>
          </a:r>
          <a:endParaRPr lang="en-US" dirty="0"/>
        </a:p>
      </dgm:t>
    </dgm:pt>
    <dgm:pt modelId="{81DCA718-3C53-4EBE-A321-ACE3454ECAFF}" type="parTrans" cxnId="{628579FB-15A9-4CD6-A338-D847BE1ABB67}">
      <dgm:prSet/>
      <dgm:spPr/>
      <dgm:t>
        <a:bodyPr/>
        <a:lstStyle/>
        <a:p>
          <a:pPr algn="just"/>
          <a:endParaRPr lang="en-US"/>
        </a:p>
      </dgm:t>
    </dgm:pt>
    <dgm:pt modelId="{4F369EB2-BC41-4301-B571-4BB670D6E5E2}" type="sibTrans" cxnId="{628579FB-15A9-4CD6-A338-D847BE1ABB67}">
      <dgm:prSet/>
      <dgm:spPr/>
      <dgm:t>
        <a:bodyPr/>
        <a:lstStyle/>
        <a:p>
          <a:pPr algn="just"/>
          <a:endParaRPr lang="en-US"/>
        </a:p>
      </dgm:t>
    </dgm:pt>
    <dgm:pt modelId="{648A8C63-B665-4CB2-B4F7-E912FCAC24DC}">
      <dgm:prSet/>
      <dgm:spPr/>
      <dgm:t>
        <a:bodyPr/>
        <a:lstStyle/>
        <a:p>
          <a:pPr algn="just"/>
          <a:r>
            <a:rPr lang="es-EC" b="1" i="0" dirty="0"/>
            <a:t>PARTICIPACIÓN RESPONSABLE.- </a:t>
          </a:r>
          <a:r>
            <a:rPr lang="es-EC" b="0" i="0" dirty="0"/>
            <a:t>Propone políticas de corresponsabilidad para el buen ejercicio de la actividad fisioterapéutica, fomentando el respeto por la interculturalidad y la empatía por el individuo.</a:t>
          </a:r>
          <a:endParaRPr lang="en-US" dirty="0"/>
        </a:p>
      </dgm:t>
    </dgm:pt>
    <dgm:pt modelId="{0AA4956A-EFFA-4347-9AA0-81758AE5CC0A}" type="parTrans" cxnId="{A8996128-294A-4CD6-A12B-7E9B9E5272E0}">
      <dgm:prSet/>
      <dgm:spPr/>
      <dgm:t>
        <a:bodyPr/>
        <a:lstStyle/>
        <a:p>
          <a:pPr algn="just"/>
          <a:endParaRPr lang="en-US"/>
        </a:p>
      </dgm:t>
    </dgm:pt>
    <dgm:pt modelId="{B242D74C-B162-45CC-98DC-4E70F3952558}" type="sibTrans" cxnId="{A8996128-294A-4CD6-A12B-7E9B9E5272E0}">
      <dgm:prSet/>
      <dgm:spPr/>
      <dgm:t>
        <a:bodyPr/>
        <a:lstStyle/>
        <a:p>
          <a:pPr algn="just"/>
          <a:endParaRPr lang="en-US"/>
        </a:p>
      </dgm:t>
    </dgm:pt>
    <dgm:pt modelId="{31AEB130-30CE-4346-BB59-0799D97EC70C}">
      <dgm:prSet/>
      <dgm:spPr/>
      <dgm:t>
        <a:bodyPr/>
        <a:lstStyle/>
        <a:p>
          <a:pPr algn="just"/>
          <a:r>
            <a:rPr lang="es-EC" b="1" i="0" dirty="0"/>
            <a:t>VALORES.-</a:t>
          </a:r>
          <a:r>
            <a:rPr lang="es-EC" b="0" i="0" dirty="0"/>
            <a:t> Genera un ambiente terapéutico altamente humanista, basado en valores como secreto profesional, solidaridad, transparencia, confidencialidad, honestidad en beneficio del usuario.</a:t>
          </a:r>
          <a:endParaRPr lang="en-US" dirty="0"/>
        </a:p>
      </dgm:t>
    </dgm:pt>
    <dgm:pt modelId="{E8EE0780-2033-4110-9A17-5E1BC2BDC0B5}" type="parTrans" cxnId="{67BF2238-0FEE-4759-86F5-8C05086F3944}">
      <dgm:prSet/>
      <dgm:spPr/>
      <dgm:t>
        <a:bodyPr/>
        <a:lstStyle/>
        <a:p>
          <a:pPr algn="just"/>
          <a:endParaRPr lang="en-US"/>
        </a:p>
      </dgm:t>
    </dgm:pt>
    <dgm:pt modelId="{A5DBBEDE-EEE8-481E-A12D-7355B7BC7A46}" type="sibTrans" cxnId="{67BF2238-0FEE-4759-86F5-8C05086F3944}">
      <dgm:prSet/>
      <dgm:spPr/>
      <dgm:t>
        <a:bodyPr/>
        <a:lstStyle/>
        <a:p>
          <a:pPr algn="just"/>
          <a:endParaRPr lang="en-US"/>
        </a:p>
      </dgm:t>
    </dgm:pt>
    <dgm:pt modelId="{18001A50-8831-4F70-9F9A-72AC7C91656E}" type="pres">
      <dgm:prSet presAssocID="{91D4B434-2474-4918-A1E9-D67B15A47AED}" presName="vert0" presStyleCnt="0">
        <dgm:presLayoutVars>
          <dgm:dir/>
          <dgm:animOne val="branch"/>
          <dgm:animLvl val="lvl"/>
        </dgm:presLayoutVars>
      </dgm:prSet>
      <dgm:spPr/>
    </dgm:pt>
    <dgm:pt modelId="{5F158030-122D-4E9E-9107-7246C6D50085}" type="pres">
      <dgm:prSet presAssocID="{A85743C0-10ED-49FD-BE3C-B95F5E0345A9}" presName="thickLine" presStyleLbl="alignNode1" presStyleIdx="0" presStyleCnt="4"/>
      <dgm:spPr/>
    </dgm:pt>
    <dgm:pt modelId="{90D0BA7A-65E3-4C87-B70E-BE03ED149662}" type="pres">
      <dgm:prSet presAssocID="{A85743C0-10ED-49FD-BE3C-B95F5E0345A9}" presName="horz1" presStyleCnt="0"/>
      <dgm:spPr/>
    </dgm:pt>
    <dgm:pt modelId="{143D304B-8601-47EE-BD1A-3C0C594838B9}" type="pres">
      <dgm:prSet presAssocID="{A85743C0-10ED-49FD-BE3C-B95F5E0345A9}" presName="tx1" presStyleLbl="revTx" presStyleIdx="0" presStyleCnt="4"/>
      <dgm:spPr/>
    </dgm:pt>
    <dgm:pt modelId="{C6C2FDDB-8C09-4D11-9CDA-1A70F1B33EEF}" type="pres">
      <dgm:prSet presAssocID="{A85743C0-10ED-49FD-BE3C-B95F5E0345A9}" presName="vert1" presStyleCnt="0"/>
      <dgm:spPr/>
    </dgm:pt>
    <dgm:pt modelId="{085B84AC-A806-4EFA-94C3-DD84B4EC9AE3}" type="pres">
      <dgm:prSet presAssocID="{06D5D1F9-8040-48AA-8854-2D5C155D2B4E}" presName="thickLine" presStyleLbl="alignNode1" presStyleIdx="1" presStyleCnt="4"/>
      <dgm:spPr/>
    </dgm:pt>
    <dgm:pt modelId="{5655B70E-BFE5-4679-9250-05FD68B76EDB}" type="pres">
      <dgm:prSet presAssocID="{06D5D1F9-8040-48AA-8854-2D5C155D2B4E}" presName="horz1" presStyleCnt="0"/>
      <dgm:spPr/>
    </dgm:pt>
    <dgm:pt modelId="{88C219A3-8FFB-447B-97CD-CA4B74BC011A}" type="pres">
      <dgm:prSet presAssocID="{06D5D1F9-8040-48AA-8854-2D5C155D2B4E}" presName="tx1" presStyleLbl="revTx" presStyleIdx="1" presStyleCnt="4"/>
      <dgm:spPr/>
    </dgm:pt>
    <dgm:pt modelId="{7C000AF3-D277-4872-A092-A4CAC41AE1CB}" type="pres">
      <dgm:prSet presAssocID="{06D5D1F9-8040-48AA-8854-2D5C155D2B4E}" presName="vert1" presStyleCnt="0"/>
      <dgm:spPr/>
    </dgm:pt>
    <dgm:pt modelId="{61F2F064-4655-4B23-94DE-DA4E31B2DFCC}" type="pres">
      <dgm:prSet presAssocID="{648A8C63-B665-4CB2-B4F7-E912FCAC24DC}" presName="thickLine" presStyleLbl="alignNode1" presStyleIdx="2" presStyleCnt="4"/>
      <dgm:spPr/>
    </dgm:pt>
    <dgm:pt modelId="{07107BC0-F427-4897-8DEE-72B0598D3443}" type="pres">
      <dgm:prSet presAssocID="{648A8C63-B665-4CB2-B4F7-E912FCAC24DC}" presName="horz1" presStyleCnt="0"/>
      <dgm:spPr/>
    </dgm:pt>
    <dgm:pt modelId="{50A8BF08-C863-4794-AE8F-BED6CC922CF8}" type="pres">
      <dgm:prSet presAssocID="{648A8C63-B665-4CB2-B4F7-E912FCAC24DC}" presName="tx1" presStyleLbl="revTx" presStyleIdx="2" presStyleCnt="4"/>
      <dgm:spPr/>
    </dgm:pt>
    <dgm:pt modelId="{E16C9856-E483-4F7D-ACC0-EE7BC59B9921}" type="pres">
      <dgm:prSet presAssocID="{648A8C63-B665-4CB2-B4F7-E912FCAC24DC}" presName="vert1" presStyleCnt="0"/>
      <dgm:spPr/>
    </dgm:pt>
    <dgm:pt modelId="{C104967F-9B79-422F-ABD0-E3324951F1E4}" type="pres">
      <dgm:prSet presAssocID="{31AEB130-30CE-4346-BB59-0799D97EC70C}" presName="thickLine" presStyleLbl="alignNode1" presStyleIdx="3" presStyleCnt="4"/>
      <dgm:spPr/>
    </dgm:pt>
    <dgm:pt modelId="{AABDDA63-1A66-49FD-9D1E-2EEDE2518FFB}" type="pres">
      <dgm:prSet presAssocID="{31AEB130-30CE-4346-BB59-0799D97EC70C}" presName="horz1" presStyleCnt="0"/>
      <dgm:spPr/>
    </dgm:pt>
    <dgm:pt modelId="{62F63B4D-7AD6-4045-B420-B37D28D6079C}" type="pres">
      <dgm:prSet presAssocID="{31AEB130-30CE-4346-BB59-0799D97EC70C}" presName="tx1" presStyleLbl="revTx" presStyleIdx="3" presStyleCnt="4"/>
      <dgm:spPr/>
    </dgm:pt>
    <dgm:pt modelId="{B2873C03-A59D-481E-918E-EBA4FB9EB22D}" type="pres">
      <dgm:prSet presAssocID="{31AEB130-30CE-4346-BB59-0799D97EC70C}" presName="vert1" presStyleCnt="0"/>
      <dgm:spPr/>
    </dgm:pt>
  </dgm:ptLst>
  <dgm:cxnLst>
    <dgm:cxn modelId="{A8996128-294A-4CD6-A12B-7E9B9E5272E0}" srcId="{91D4B434-2474-4918-A1E9-D67B15A47AED}" destId="{648A8C63-B665-4CB2-B4F7-E912FCAC24DC}" srcOrd="2" destOrd="0" parTransId="{0AA4956A-EFFA-4347-9AA0-81758AE5CC0A}" sibTransId="{B242D74C-B162-45CC-98DC-4E70F3952558}"/>
    <dgm:cxn modelId="{E31B652F-48D7-4EFC-B40E-D39E8062B117}" type="presOf" srcId="{A85743C0-10ED-49FD-BE3C-B95F5E0345A9}" destId="{143D304B-8601-47EE-BD1A-3C0C594838B9}" srcOrd="0" destOrd="0" presId="urn:microsoft.com/office/officeart/2008/layout/LinedList"/>
    <dgm:cxn modelId="{CA9D9B37-0171-4DA0-B53D-4B5A3603869F}" type="presOf" srcId="{06D5D1F9-8040-48AA-8854-2D5C155D2B4E}" destId="{88C219A3-8FFB-447B-97CD-CA4B74BC011A}" srcOrd="0" destOrd="0" presId="urn:microsoft.com/office/officeart/2008/layout/LinedList"/>
    <dgm:cxn modelId="{67BF2238-0FEE-4759-86F5-8C05086F3944}" srcId="{91D4B434-2474-4918-A1E9-D67B15A47AED}" destId="{31AEB130-30CE-4346-BB59-0799D97EC70C}" srcOrd="3" destOrd="0" parTransId="{E8EE0780-2033-4110-9A17-5E1BC2BDC0B5}" sibTransId="{A5DBBEDE-EEE8-481E-A12D-7355B7BC7A46}"/>
    <dgm:cxn modelId="{A6B66D86-2AB4-4749-A76F-406CAFD21318}" type="presOf" srcId="{91D4B434-2474-4918-A1E9-D67B15A47AED}" destId="{18001A50-8831-4F70-9F9A-72AC7C91656E}" srcOrd="0" destOrd="0" presId="urn:microsoft.com/office/officeart/2008/layout/LinedList"/>
    <dgm:cxn modelId="{F4C91EC2-6188-4D02-9F3C-0C94C51322F3}" srcId="{91D4B434-2474-4918-A1E9-D67B15A47AED}" destId="{A85743C0-10ED-49FD-BE3C-B95F5E0345A9}" srcOrd="0" destOrd="0" parTransId="{BEB1A731-5485-4010-B67C-88092E2299E4}" sibTransId="{D6D909C9-0547-40E7-83C2-B3FFCE16D925}"/>
    <dgm:cxn modelId="{C3923ECE-5F5B-4FB1-817C-B7856DBFB90C}" type="presOf" srcId="{648A8C63-B665-4CB2-B4F7-E912FCAC24DC}" destId="{50A8BF08-C863-4794-AE8F-BED6CC922CF8}" srcOrd="0" destOrd="0" presId="urn:microsoft.com/office/officeart/2008/layout/LinedList"/>
    <dgm:cxn modelId="{657717ED-1962-416D-BBD3-99521290DC68}" type="presOf" srcId="{31AEB130-30CE-4346-BB59-0799D97EC70C}" destId="{62F63B4D-7AD6-4045-B420-B37D28D6079C}" srcOrd="0" destOrd="0" presId="urn:microsoft.com/office/officeart/2008/layout/LinedList"/>
    <dgm:cxn modelId="{628579FB-15A9-4CD6-A338-D847BE1ABB67}" srcId="{91D4B434-2474-4918-A1E9-D67B15A47AED}" destId="{06D5D1F9-8040-48AA-8854-2D5C155D2B4E}" srcOrd="1" destOrd="0" parTransId="{81DCA718-3C53-4EBE-A321-ACE3454ECAFF}" sibTransId="{4F369EB2-BC41-4301-B571-4BB670D6E5E2}"/>
    <dgm:cxn modelId="{7348430B-C977-40F9-80A0-0DDDDA119D21}" type="presParOf" srcId="{18001A50-8831-4F70-9F9A-72AC7C91656E}" destId="{5F158030-122D-4E9E-9107-7246C6D50085}" srcOrd="0" destOrd="0" presId="urn:microsoft.com/office/officeart/2008/layout/LinedList"/>
    <dgm:cxn modelId="{28751928-386B-4AF5-981F-0D2F6C75C655}" type="presParOf" srcId="{18001A50-8831-4F70-9F9A-72AC7C91656E}" destId="{90D0BA7A-65E3-4C87-B70E-BE03ED149662}" srcOrd="1" destOrd="0" presId="urn:microsoft.com/office/officeart/2008/layout/LinedList"/>
    <dgm:cxn modelId="{916603C5-50D6-44B3-B4F9-E155865409C9}" type="presParOf" srcId="{90D0BA7A-65E3-4C87-B70E-BE03ED149662}" destId="{143D304B-8601-47EE-BD1A-3C0C594838B9}" srcOrd="0" destOrd="0" presId="urn:microsoft.com/office/officeart/2008/layout/LinedList"/>
    <dgm:cxn modelId="{34B5C235-E752-4C18-AE54-2935F997C95B}" type="presParOf" srcId="{90D0BA7A-65E3-4C87-B70E-BE03ED149662}" destId="{C6C2FDDB-8C09-4D11-9CDA-1A70F1B33EEF}" srcOrd="1" destOrd="0" presId="urn:microsoft.com/office/officeart/2008/layout/LinedList"/>
    <dgm:cxn modelId="{CD99687D-DF4E-4AD1-86E8-23DD29EDB66C}" type="presParOf" srcId="{18001A50-8831-4F70-9F9A-72AC7C91656E}" destId="{085B84AC-A806-4EFA-94C3-DD84B4EC9AE3}" srcOrd="2" destOrd="0" presId="urn:microsoft.com/office/officeart/2008/layout/LinedList"/>
    <dgm:cxn modelId="{C8133541-9479-42B5-B35D-A7967EE5CD25}" type="presParOf" srcId="{18001A50-8831-4F70-9F9A-72AC7C91656E}" destId="{5655B70E-BFE5-4679-9250-05FD68B76EDB}" srcOrd="3" destOrd="0" presId="urn:microsoft.com/office/officeart/2008/layout/LinedList"/>
    <dgm:cxn modelId="{EC11937A-E21B-4B97-A9AE-3D924341BC2E}" type="presParOf" srcId="{5655B70E-BFE5-4679-9250-05FD68B76EDB}" destId="{88C219A3-8FFB-447B-97CD-CA4B74BC011A}" srcOrd="0" destOrd="0" presId="urn:microsoft.com/office/officeart/2008/layout/LinedList"/>
    <dgm:cxn modelId="{B24710B8-89ED-46BC-8E71-53F7AE666021}" type="presParOf" srcId="{5655B70E-BFE5-4679-9250-05FD68B76EDB}" destId="{7C000AF3-D277-4872-A092-A4CAC41AE1CB}" srcOrd="1" destOrd="0" presId="urn:microsoft.com/office/officeart/2008/layout/LinedList"/>
    <dgm:cxn modelId="{945A42C5-3DAA-4E9D-AC3F-56157B899856}" type="presParOf" srcId="{18001A50-8831-4F70-9F9A-72AC7C91656E}" destId="{61F2F064-4655-4B23-94DE-DA4E31B2DFCC}" srcOrd="4" destOrd="0" presId="urn:microsoft.com/office/officeart/2008/layout/LinedList"/>
    <dgm:cxn modelId="{37B64F1F-29E0-494B-932B-7DCEE1A4DC55}" type="presParOf" srcId="{18001A50-8831-4F70-9F9A-72AC7C91656E}" destId="{07107BC0-F427-4897-8DEE-72B0598D3443}" srcOrd="5" destOrd="0" presId="urn:microsoft.com/office/officeart/2008/layout/LinedList"/>
    <dgm:cxn modelId="{15600CAE-A34B-43CA-A37F-EF3392275626}" type="presParOf" srcId="{07107BC0-F427-4897-8DEE-72B0598D3443}" destId="{50A8BF08-C863-4794-AE8F-BED6CC922CF8}" srcOrd="0" destOrd="0" presId="urn:microsoft.com/office/officeart/2008/layout/LinedList"/>
    <dgm:cxn modelId="{FA23D1EA-FC15-458C-9EF7-7D5EADBD3D20}" type="presParOf" srcId="{07107BC0-F427-4897-8DEE-72B0598D3443}" destId="{E16C9856-E483-4F7D-ACC0-EE7BC59B9921}" srcOrd="1" destOrd="0" presId="urn:microsoft.com/office/officeart/2008/layout/LinedList"/>
    <dgm:cxn modelId="{C9FC6E56-5FDF-4DB8-928C-9E8B88EC7661}" type="presParOf" srcId="{18001A50-8831-4F70-9F9A-72AC7C91656E}" destId="{C104967F-9B79-422F-ABD0-E3324951F1E4}" srcOrd="6" destOrd="0" presId="urn:microsoft.com/office/officeart/2008/layout/LinedList"/>
    <dgm:cxn modelId="{83F32346-0A33-4709-BF73-265C7ADDC89E}" type="presParOf" srcId="{18001A50-8831-4F70-9F9A-72AC7C91656E}" destId="{AABDDA63-1A66-49FD-9D1E-2EEDE2518FFB}" srcOrd="7" destOrd="0" presId="urn:microsoft.com/office/officeart/2008/layout/LinedList"/>
    <dgm:cxn modelId="{02728590-EE98-419B-9E4E-2DF0FF934FB3}" type="presParOf" srcId="{AABDDA63-1A66-49FD-9D1E-2EEDE2518FFB}" destId="{62F63B4D-7AD6-4045-B420-B37D28D6079C}" srcOrd="0" destOrd="0" presId="urn:microsoft.com/office/officeart/2008/layout/LinedList"/>
    <dgm:cxn modelId="{8E1E1DF2-B143-404D-A57A-A45140F11E72}" type="presParOf" srcId="{AABDDA63-1A66-49FD-9D1E-2EEDE2518FFB}" destId="{B2873C03-A59D-481E-918E-EBA4FB9EB2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8030-122D-4E9E-9107-7246C6D50085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304B-8601-47EE-BD1A-3C0C594838B9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0" kern="1200" dirty="0"/>
            <a:t>PERTINENCIA.- </a:t>
          </a:r>
          <a:r>
            <a:rPr lang="es-EC" sz="1900" b="0" i="0" kern="1200" dirty="0"/>
            <a:t>Involucrarse en promover el bienestar humano en el área de su competencia considerando la problemática de salud identificada, multiculturalidad y equidad de género.</a:t>
          </a:r>
          <a:endParaRPr lang="en-US" sz="1900" kern="1200" dirty="0"/>
        </a:p>
      </dsp:txBody>
      <dsp:txXfrm>
        <a:off x="0" y="0"/>
        <a:ext cx="6797675" cy="1412477"/>
      </dsp:txXfrm>
    </dsp:sp>
    <dsp:sp modelId="{085B84AC-A806-4EFA-94C3-DD84B4EC9AE3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219A3-8FFB-447B-97CD-CA4B74BC011A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0" kern="1200" dirty="0"/>
            <a:t>BIOCONCIENCIA.- </a:t>
          </a:r>
          <a:r>
            <a:rPr lang="es-EC" sz="1900" b="0" i="0" kern="1200" dirty="0"/>
            <a:t>Fomentar la práctica responsable de las actividades inherentes a la rehabilitación física, con responsabilidad y respeto a la vida en todas sus formas creando un ambiente proactivo y propositivo en beneficio del individuo y/o colectividad.</a:t>
          </a:r>
          <a:endParaRPr lang="en-US" sz="1900" kern="1200" dirty="0"/>
        </a:p>
      </dsp:txBody>
      <dsp:txXfrm>
        <a:off x="0" y="1412477"/>
        <a:ext cx="6797675" cy="1412477"/>
      </dsp:txXfrm>
    </dsp:sp>
    <dsp:sp modelId="{61F2F064-4655-4B23-94DE-DA4E31B2DFCC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8BF08-C863-4794-AE8F-BED6CC922CF8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0" kern="1200" dirty="0"/>
            <a:t>PARTICIPACIÓN RESPONSABLE.- </a:t>
          </a:r>
          <a:r>
            <a:rPr lang="es-EC" sz="1900" b="0" i="0" kern="1200" dirty="0"/>
            <a:t>Propone políticas de corresponsabilidad para el buen ejercicio de la actividad fisioterapéutica, fomentando el respeto por la interculturalidad y la empatía por el individuo.</a:t>
          </a:r>
          <a:endParaRPr lang="en-US" sz="1900" kern="1200" dirty="0"/>
        </a:p>
      </dsp:txBody>
      <dsp:txXfrm>
        <a:off x="0" y="2824955"/>
        <a:ext cx="6797675" cy="1412477"/>
      </dsp:txXfrm>
    </dsp:sp>
    <dsp:sp modelId="{C104967F-9B79-422F-ABD0-E3324951F1E4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3B4D-7AD6-4045-B420-B37D28D6079C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b="1" i="0" kern="1200" dirty="0"/>
            <a:t>VALORES.-</a:t>
          </a:r>
          <a:r>
            <a:rPr lang="es-EC" sz="1900" b="0" i="0" kern="1200" dirty="0"/>
            <a:t> Genera un ambiente terapéutico altamente humanista, basado en valores como secreto profesional, solidaridad, transparencia, confidencialidad, honestidad en beneficio del usuario.</a:t>
          </a:r>
          <a:endParaRPr lang="en-US" sz="1900" kern="1200" dirty="0"/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4103113-562F-48F2-9763-0A5981AD5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50FD6D-A5F0-4F0D-9526-EF58BB2AD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F260-2BB4-4B26-8E68-B9A02195F41E}" type="datetime1">
              <a:rPr lang="es-ES" smtClean="0"/>
              <a:t>13/01/2025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4B84A4-166B-4BFF-9E70-161E915915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17AB44-3386-4AD8-9B46-D7F2CC41A8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CDCA-D41C-46E6-B555-14F01FC1A8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967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6E24A7-9D25-4301-8017-E34E1787E30B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4D86DC-9249-455E-8E04-D51A0B02A8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451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8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91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C7D016-1778-4B59-9991-9C4873F89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1" name="Polilínea: Figura 12">
              <a:extLst>
                <a:ext uri="{FF2B5EF4-FFF2-40B4-BE49-F238E27FC236}">
                  <a16:creationId xmlns:a16="http://schemas.microsoft.com/office/drawing/2014/main" id="{AA8FFDCB-4647-4753-B5B7-35B7B76185B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2" name="Polilínea: Figura 17">
              <a:extLst>
                <a:ext uri="{FF2B5EF4-FFF2-40B4-BE49-F238E27FC236}">
                  <a16:creationId xmlns:a16="http://schemas.microsoft.com/office/drawing/2014/main" id="{CA058EB7-7DF0-4414-8741-882830A7716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3" name="Polilínea: Figura 15">
              <a:extLst>
                <a:ext uri="{FF2B5EF4-FFF2-40B4-BE49-F238E27FC236}">
                  <a16:creationId xmlns:a16="http://schemas.microsoft.com/office/drawing/2014/main" id="{348A5233-65D9-4755-8560-F51FCD0F35F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4" name="Polilínea: Figura 10">
              <a:extLst>
                <a:ext uri="{FF2B5EF4-FFF2-40B4-BE49-F238E27FC236}">
                  <a16:creationId xmlns:a16="http://schemas.microsoft.com/office/drawing/2014/main" id="{06F23F0A-7CE4-48A5-A910-D38D4313386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5" name="Polilínea: Figura 13">
              <a:extLst>
                <a:ext uri="{FF2B5EF4-FFF2-40B4-BE49-F238E27FC236}">
                  <a16:creationId xmlns:a16="http://schemas.microsoft.com/office/drawing/2014/main" id="{BEE0D2B0-E38D-4462-9155-5CDA0C7B2604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pic>
        <p:nvPicPr>
          <p:cNvPr id="16" name="Imagen 15" descr="Logotipo de PowerPoint">
            <a:extLst>
              <a:ext uri="{FF2B5EF4-FFF2-40B4-BE49-F238E27FC236}">
                <a16:creationId xmlns:a16="http://schemas.microsoft.com/office/drawing/2014/main" id="{1039A9AE-425B-4C55-B9F6-1E9A2CF58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039B93-8CD8-4CBF-88DA-75B69C95F288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2871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E2CA06-BF16-40CD-BC25-560C31AF9023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6126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Rectángulo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Polilínea: Figura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8" name="Polilínea: Figura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9" name="Polilínea: Figura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0" name="Polilínea: Figura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1" name="Polilínea: Figura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37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Polilínea: Figura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1" name="Polilínea: Figura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2" name="Polilínea: Figura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3" name="Polilínea: Figura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4" name="Polilínea: Figura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Conector recto 24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sp>
        <p:nvSpPr>
          <p:cNvPr id="19" name="Título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61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0DA365B-2628-4BCE-9E67-2F0D16C47BD3}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Polilínea: Figura 12">
              <a:extLst>
                <a:ext uri="{FF2B5EF4-FFF2-40B4-BE49-F238E27FC236}">
                  <a16:creationId xmlns:a16="http://schemas.microsoft.com/office/drawing/2014/main" id="{1F2267F0-4480-4BD7-BD96-BEF5488A1F5E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8" name="Polilínea: Figura 17">
              <a:extLst>
                <a:ext uri="{FF2B5EF4-FFF2-40B4-BE49-F238E27FC236}">
                  <a16:creationId xmlns:a16="http://schemas.microsoft.com/office/drawing/2014/main" id="{76B36DBC-DC07-4F87-90B2-0249EC01293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9" name="Polilínea: Figura 15">
              <a:extLst>
                <a:ext uri="{FF2B5EF4-FFF2-40B4-BE49-F238E27FC236}">
                  <a16:creationId xmlns:a16="http://schemas.microsoft.com/office/drawing/2014/main" id="{16D55E62-E1AE-4B3D-A734-C19E272D1572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0" name="Polilínea: Figura 10">
              <a:extLst>
                <a:ext uri="{FF2B5EF4-FFF2-40B4-BE49-F238E27FC236}">
                  <a16:creationId xmlns:a16="http://schemas.microsoft.com/office/drawing/2014/main" id="{65A6F525-77E9-4B88-8E70-21DBA057EA63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1" name="Polilínea: Figura 13">
              <a:extLst>
                <a:ext uri="{FF2B5EF4-FFF2-40B4-BE49-F238E27FC236}">
                  <a16:creationId xmlns:a16="http://schemas.microsoft.com/office/drawing/2014/main" id="{ACD258A8-5300-4D12-968F-5FEBDC16AE29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Conector recto 24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sp>
        <p:nvSpPr>
          <p:cNvPr id="15" name="Título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Una imagen que contiene una escena interior y una mesa&#10;&#10;Descripción generada con confianza muy alta">
            <a:extLst>
              <a:ext uri="{FF2B5EF4-FFF2-40B4-BE49-F238E27FC236}">
                <a16:creationId xmlns:a16="http://schemas.microsoft.com/office/drawing/2014/main" id="{448817BC-829F-446B-8111-48BB9B96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Polilínea: Figura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1" name="Polilínea: Figura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2" name="Polilínea: Figura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3" name="Polilínea: Figura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4" name="Polilínea: Figura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A435ADD-3DA5-488B-901F-80987E4C4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Conector recto 24">
              <a:extLst>
                <a:ext uri="{FF2B5EF4-FFF2-40B4-BE49-F238E27FC236}">
                  <a16:creationId xmlns:a16="http://schemas.microsoft.com/office/drawing/2014/main" id="{5204A592-8C68-4CFA-907A-F19D90792A93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5">
              <a:extLst>
                <a:ext uri="{FF2B5EF4-FFF2-40B4-BE49-F238E27FC236}">
                  <a16:creationId xmlns:a16="http://schemas.microsoft.com/office/drawing/2014/main" id="{28DD267A-7BED-4CDD-A8C6-BCB3BA7E115C}"/>
                </a:ext>
              </a:extLst>
            </p:cNvPr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4A5DD35-8E86-48A0-9E99-EC32FE85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242094EE-7AAD-4966-A387-46F52C1A3321}"/>
                </a:ext>
              </a:extLst>
            </p:cNvPr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Conector recto 24">
                <a:extLst>
                  <a:ext uri="{FF2B5EF4-FFF2-40B4-BE49-F238E27FC236}">
                    <a16:creationId xmlns:a16="http://schemas.microsoft.com/office/drawing/2014/main" id="{F8A50289-0D7C-4CB6-B611-F1B59469F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Elipse 25">
                <a:extLst>
                  <a:ext uri="{FF2B5EF4-FFF2-40B4-BE49-F238E27FC236}">
                    <a16:creationId xmlns:a16="http://schemas.microsoft.com/office/drawing/2014/main" id="{ED9778AE-B266-4533-AFF5-015D5DB95FAF}"/>
                  </a:ext>
                </a:extLst>
              </p:cNvPr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noProof="0"/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B90273CC-5219-4CE8-80C8-BAD7F5A00FDA}"/>
                </a:ext>
              </a:extLst>
            </p:cNvPr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27" name="Elipse 25">
              <a:extLst>
                <a:ext uri="{FF2B5EF4-FFF2-40B4-BE49-F238E27FC236}">
                  <a16:creationId xmlns:a16="http://schemas.microsoft.com/office/drawing/2014/main" id="{6362A1A3-959F-429A-959F-0A9201D7DD92}"/>
                </a:ext>
              </a:extLst>
            </p:cNvPr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85DC86-E263-4A34-85B6-3E9B74B8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2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Paralelogramo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400" noProof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/>
              <a:t>TÍTULO PEQUEÑO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Paralelogramo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Elipse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noProof="0"/>
                </a:p>
              </p:txBody>
            </p:sp>
            <p:sp>
              <p:nvSpPr>
                <p:cNvPr id="16" name="Cuadro de texto 15" descr="Número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s-E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Elipse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noProof="0"/>
                </a:p>
              </p:txBody>
            </p:sp>
            <p:sp>
              <p:nvSpPr>
                <p:cNvPr id="19" name="Cuadro de texto 18" descr="Número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s-E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Elipse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noProof="0"/>
                </a:p>
              </p:txBody>
            </p:sp>
            <p:sp>
              <p:nvSpPr>
                <p:cNvPr id="22" name="Cuadro de texto 21" descr="Número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s-ES" b="1" noProof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es-ES" noProof="0"/>
              <a:t>Los pasos van aquí: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o 3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Paralelogramo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400" noProof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/>
              <a:t>TÍTULO PEQUEÑO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Paralelogramo 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noProof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Elipse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noProof="0"/>
              </a:p>
            </p:txBody>
          </p:sp>
          <p:sp>
            <p:nvSpPr>
              <p:cNvPr id="16" name="Cuadro de texto 15" descr="Número 1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b="1" noProof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Elipse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noProof="0"/>
              </a:p>
            </p:txBody>
          </p:sp>
          <p:sp>
            <p:nvSpPr>
              <p:cNvPr id="19" name="Cuadro de texto 18" descr="Número 3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b="1" noProof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Elipse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noProof="0"/>
              </a:p>
            </p:txBody>
          </p:sp>
          <p:sp>
            <p:nvSpPr>
              <p:cNvPr id="22" name="Cuadro de texto 21" descr="Número 2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s-ES" b="1" noProof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es-ES" noProof="0"/>
              <a:t>Los pasos van aquí: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899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6D6D913A-C186-4F8A-82A2-48D38C06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A497B4B-92CE-4375-9EFC-1FCED23B3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0" noProof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9F6BF0A-340E-4923-AF94-30573006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Polilínea: Figura 12">
              <a:extLst>
                <a:ext uri="{FF2B5EF4-FFF2-40B4-BE49-F238E27FC236}">
                  <a16:creationId xmlns:a16="http://schemas.microsoft.com/office/drawing/2014/main" id="{EDBA056C-5C3C-483A-ADBB-6ECE967BF9F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" noProof="0"/>
            </a:p>
          </p:txBody>
        </p:sp>
        <p:sp>
          <p:nvSpPr>
            <p:cNvPr id="10" name="Polilínea: Figura 17">
              <a:extLst>
                <a:ext uri="{FF2B5EF4-FFF2-40B4-BE49-F238E27FC236}">
                  <a16:creationId xmlns:a16="http://schemas.microsoft.com/office/drawing/2014/main" id="{C8A6DF64-EFDA-4FDC-95F2-CA9E904935A9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" noProof="0"/>
            </a:p>
          </p:txBody>
        </p:sp>
        <p:sp>
          <p:nvSpPr>
            <p:cNvPr id="11" name="Polilínea: Figura 15">
              <a:extLst>
                <a:ext uri="{FF2B5EF4-FFF2-40B4-BE49-F238E27FC236}">
                  <a16:creationId xmlns:a16="http://schemas.microsoft.com/office/drawing/2014/main" id="{05041C2C-ACC8-4BF3-B916-0896FA1039F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" noProof="0"/>
            </a:p>
          </p:txBody>
        </p:sp>
        <p:sp>
          <p:nvSpPr>
            <p:cNvPr id="12" name="Polilínea: Figura 10">
              <a:extLst>
                <a:ext uri="{FF2B5EF4-FFF2-40B4-BE49-F238E27FC236}">
                  <a16:creationId xmlns:a16="http://schemas.microsoft.com/office/drawing/2014/main" id="{DC952B2D-D957-40DF-9D4E-84F7C814091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" noProof="0"/>
            </a:p>
          </p:txBody>
        </p:sp>
        <p:sp>
          <p:nvSpPr>
            <p:cNvPr id="13" name="Polilínea: Figura 13">
              <a:extLst>
                <a:ext uri="{FF2B5EF4-FFF2-40B4-BE49-F238E27FC236}">
                  <a16:creationId xmlns:a16="http://schemas.microsoft.com/office/drawing/2014/main" id="{42223152-ED82-47B8-AA28-8E45BF4F6F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0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046739-1F33-449F-A734-551C23673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87EE7-5848-4A7E-8CDC-C84A4100E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C2A2BF6-6B6F-4FDE-9C94-76A56291F7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/>
            </a:lvl1pPr>
            <a:lvl2pPr marL="223838" indent="-163513">
              <a:buClr>
                <a:schemeClr val="bg1"/>
              </a:buClr>
              <a:buFont typeface="Century Gothic" panose="020B0502020202020204" pitchFamily="34" charset="0"/>
              <a:buChar char="&gt;"/>
              <a:defRPr sz="1400"/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/>
            </a:lvl3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cxnSp>
        <p:nvCxnSpPr>
          <p:cNvPr id="19" name="Conector recto 24">
            <a:extLst>
              <a:ext uri="{FF2B5EF4-FFF2-40B4-BE49-F238E27FC236}">
                <a16:creationId xmlns:a16="http://schemas.microsoft.com/office/drawing/2014/main" id="{B3938D53-967E-448F-8242-8981B708525E}"/>
              </a:ext>
            </a:extLst>
          </p:cNvPr>
          <p:cNvCxnSpPr>
            <a:cxnSpLocks/>
          </p:cNvCxnSpPr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632B9D-4101-489F-B0FD-C3D791FACF91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94150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7FB670-6D50-4AFC-AF77-967DA4D7301F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C2F032-9DF8-4428-87DC-526B71812419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71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65E610-B4FA-48B8-8160-410835DB3D0E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7451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0645387-47EE-443D-92E3-BF1A6B96A946}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Polilínea: Figura 12">
              <a:extLst>
                <a:ext uri="{FF2B5EF4-FFF2-40B4-BE49-F238E27FC236}">
                  <a16:creationId xmlns:a16="http://schemas.microsoft.com/office/drawing/2014/main" id="{2D195B5F-07D9-49A4-A741-F9B2826F9E13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8" name="Polilínea: Figura 17">
              <a:extLst>
                <a:ext uri="{FF2B5EF4-FFF2-40B4-BE49-F238E27FC236}">
                  <a16:creationId xmlns:a16="http://schemas.microsoft.com/office/drawing/2014/main" id="{14CCBA72-2759-4E7A-B2D8-DF2BD892F19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9" name="Polilínea: Figura 15">
              <a:extLst>
                <a:ext uri="{FF2B5EF4-FFF2-40B4-BE49-F238E27FC236}">
                  <a16:creationId xmlns:a16="http://schemas.microsoft.com/office/drawing/2014/main" id="{F16BCAD0-3F87-40B4-BC8E-C857BBC96E78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0" name="Polilínea: Figura 10">
              <a:extLst>
                <a:ext uri="{FF2B5EF4-FFF2-40B4-BE49-F238E27FC236}">
                  <a16:creationId xmlns:a16="http://schemas.microsoft.com/office/drawing/2014/main" id="{EF2DB259-F625-43FD-86D4-42A649D661FE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  <p:sp>
          <p:nvSpPr>
            <p:cNvPr id="11" name="Polilínea: Figura 13">
              <a:extLst>
                <a:ext uri="{FF2B5EF4-FFF2-40B4-BE49-F238E27FC236}">
                  <a16:creationId xmlns:a16="http://schemas.microsoft.com/office/drawing/2014/main" id="{65CAFDFB-1D11-407A-8319-A31E37A52B3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D967950-B0E5-42CC-BBF0-CA5DFEF840E0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Conector recto 24">
              <a:extLst>
                <a:ext uri="{FF2B5EF4-FFF2-40B4-BE49-F238E27FC236}">
                  <a16:creationId xmlns:a16="http://schemas.microsoft.com/office/drawing/2014/main" id="{B5E298DC-4DB7-4F0E-9084-3B6733779BB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25">
              <a:extLst>
                <a:ext uri="{FF2B5EF4-FFF2-40B4-BE49-F238E27FC236}">
                  <a16:creationId xmlns:a16="http://schemas.microsoft.com/office/drawing/2014/main" id="{A28CC25E-2FCF-4DEC-A21B-8A4D32245C76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616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98F18C-B2EF-4043-BB0A-AA599A48878A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8821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9632B9D-4101-489F-B0FD-C3D791FACF91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2537C2E-C92C-4AC8-B017-4CD647E6EBF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78666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632B9D-4101-489F-B0FD-C3D791FACF91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2537C2E-C92C-4AC8-B017-4CD647E6EBF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693951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D9632B9D-4101-489F-B0FD-C3D791FACF91}" type="datetime1">
              <a:rPr lang="es-ES" noProof="0" smtClean="0"/>
              <a:t>13/01/2025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E2537C2E-C92C-4AC8-B017-4CD647E6EBF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54" r:id="rId14"/>
    <p:sldLayoutId id="2147483664" r:id="rId15"/>
    <p:sldLayoutId id="2147483662" r:id="rId16"/>
    <p:sldLayoutId id="2147483663" r:id="rId17"/>
    <p:sldLayoutId id="2147483656" r:id="rId1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130208"/>
            <a:ext cx="10058400" cy="536575"/>
          </a:xfrm>
        </p:spPr>
        <p:txBody>
          <a:bodyPr rtlCol="0">
            <a:noAutofit/>
          </a:bodyPr>
          <a:lstStyle/>
          <a:p>
            <a:pPr rtl="0"/>
            <a:r>
              <a:rPr lang="es-ES" sz="720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Perfil </a:t>
            </a:r>
            <a:r>
              <a:rPr lang="es-ES" sz="72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 Egreso:</a:t>
            </a:r>
            <a:br>
              <a:rPr lang="es-ES" sz="72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br>
              <a:rPr lang="es-ES" sz="72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s-ES" sz="7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084A99-E310-4E01-9947-71E8F9C8321C}"/>
              </a:ext>
            </a:extLst>
          </p:cNvPr>
          <p:cNvSpPr txBox="1"/>
          <p:nvPr/>
        </p:nvSpPr>
        <p:spPr>
          <a:xfrm>
            <a:off x="2065106" y="3429000"/>
            <a:ext cx="92505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Carrera Fisioterapia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41175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077D60-8E51-4A37-B190-DA31227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1" y="2914204"/>
            <a:ext cx="4311571" cy="102959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400" b="1" dirty="0">
                <a:latin typeface="Arial Black" panose="020B0A04020102020204" pitchFamily="34" charset="0"/>
              </a:rPr>
              <a:t>FISIOTERAPIA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F715F1-B13A-4BF4-80F3-4DCFB5E44CFC}"/>
              </a:ext>
            </a:extLst>
          </p:cNvPr>
          <p:cNvSpPr txBox="1"/>
          <p:nvPr/>
        </p:nvSpPr>
        <p:spPr>
          <a:xfrm>
            <a:off x="4713512" y="642257"/>
            <a:ext cx="6847117" cy="523485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sz="24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MISIÓN</a:t>
            </a:r>
            <a:endParaRPr lang="es-EC" sz="2400" b="0" i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sz="24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 Carrera de Fisioterapia forma profesionales proactivos, éticos, emprendedores, empoderados con la identidad cultural y comprometidos con las exigencias sociales; competentes con las técnicas de Fisioterapia actualizadas a la vanguardia de la tecnología, generadores del conocimiento y aptitud investigadora para aportar a la Planificación Nacional.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s-EC" sz="2400" b="1" i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sz="2400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VISIÓN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sz="24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 Fisioterapia será referente de formación para fisioterapeutas a nivel nacional, con la capacidad de interactuar conjuntamente con las nuevas tendencias de la rehabilitación física y tecnologías de desarrollo, respondiendo con pertinencia, eficiencia y eficacia a las tensiones identificadas a nivel local, regional y nacional.</a:t>
            </a:r>
          </a:p>
        </p:txBody>
      </p:sp>
      <p:pic>
        <p:nvPicPr>
          <p:cNvPr id="1026" name="Picture 2" descr="Repositorio Digital UNACH: Carrera Terapia Física y Deportiva">
            <a:extLst>
              <a:ext uri="{FF2B5EF4-FFF2-40B4-BE49-F238E27FC236}">
                <a16:creationId xmlns:a16="http://schemas.microsoft.com/office/drawing/2014/main" id="{D6E6E9AC-3279-4835-A551-64AF9754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71" y="1000774"/>
            <a:ext cx="3264169" cy="14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33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165B4C-F660-4B53-B8CB-CE45AB386723}"/>
              </a:ext>
            </a:extLst>
          </p:cNvPr>
          <p:cNvSpPr txBox="1"/>
          <p:nvPr/>
        </p:nvSpPr>
        <p:spPr>
          <a:xfrm>
            <a:off x="1091454" y="1444088"/>
            <a:ext cx="98036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Denominación: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Carrera de Fisioterapia</a:t>
            </a:r>
          </a:p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Modalidad: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Presencial</a:t>
            </a:r>
          </a:p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Carrera de: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Pregrado</a:t>
            </a:r>
          </a:p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Título que otorga: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Licenciada (o) en Fisioterapia</a:t>
            </a:r>
          </a:p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Número de asignaturas: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52</a:t>
            </a:r>
          </a:p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Número de semestres: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9</a:t>
            </a:r>
          </a:p>
          <a:p>
            <a:pPr algn="l"/>
            <a:r>
              <a:rPr lang="es-EC" sz="4000" b="1" i="0" dirty="0">
                <a:solidFill>
                  <a:schemeClr val="bg1"/>
                </a:solidFill>
                <a:effectLst/>
                <a:latin typeface="Raleway"/>
              </a:rPr>
              <a:t>Número de Horas totales:</a:t>
            </a:r>
            <a:r>
              <a:rPr lang="es-EC" sz="4000" b="0" i="0" dirty="0">
                <a:solidFill>
                  <a:schemeClr val="bg1"/>
                </a:solidFill>
                <a:effectLst/>
                <a:latin typeface="Raleway"/>
              </a:rPr>
              <a:t> 7200</a:t>
            </a:r>
          </a:p>
        </p:txBody>
      </p:sp>
      <p:pic>
        <p:nvPicPr>
          <p:cNvPr id="3" name="Picture 2" descr="Repositorio Digital UNACH: Carrera Terapia Física y Deportiva">
            <a:extLst>
              <a:ext uri="{FF2B5EF4-FFF2-40B4-BE49-F238E27FC236}">
                <a16:creationId xmlns:a16="http://schemas.microsoft.com/office/drawing/2014/main" id="{031DCAE7-7928-4D88-A486-F163C5E8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8094" y="1"/>
            <a:ext cx="2661739" cy="12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3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2CE767-45C2-4DE6-B2A5-9BD174EF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>
                <a:solidFill>
                  <a:srgbClr val="FFFFFF"/>
                </a:solidFill>
                <a:effectLst/>
              </a:rPr>
              <a:t>Perfil de egreso</a:t>
            </a:r>
            <a:br>
              <a:rPr lang="en-US" sz="3600" b="0" i="0">
                <a:solidFill>
                  <a:srgbClr val="FFFFFF"/>
                </a:solidFill>
                <a:effectLst/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graphicFrame>
        <p:nvGraphicFramePr>
          <p:cNvPr id="6" name="CuadroTexto 3">
            <a:extLst>
              <a:ext uri="{FF2B5EF4-FFF2-40B4-BE49-F238E27FC236}">
                <a16:creationId xmlns:a16="http://schemas.microsoft.com/office/drawing/2014/main" id="{69F9C3AE-DEA7-45AF-B0B3-BB2E7D865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91014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Repositorio Digital UNACH: Carrera Terapia Física y Deportiva">
            <a:extLst>
              <a:ext uri="{FF2B5EF4-FFF2-40B4-BE49-F238E27FC236}">
                <a16:creationId xmlns:a16="http://schemas.microsoft.com/office/drawing/2014/main" id="{F2EBA03D-5AF8-4B01-A93C-5DC14073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86" y="0"/>
            <a:ext cx="2679615" cy="12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1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9364BC-4C47-47D9-9E69-5D8D669A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542015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b="0" i="0" dirty="0">
                <a:solidFill>
                  <a:srgbClr val="FFFFFF"/>
                </a:solidFill>
                <a:effectLst/>
              </a:rPr>
              <a:t>Perfil Ocupacional</a:t>
            </a:r>
            <a:br>
              <a:rPr lang="es-EC" sz="3600" b="0" i="0" dirty="0">
                <a:solidFill>
                  <a:srgbClr val="FFFFFF"/>
                </a:solidFill>
                <a:effectLst/>
              </a:rPr>
            </a:br>
            <a:endParaRPr lang="es-EC" sz="3600" dirty="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C40CCA-39CD-4E67-A7AC-BC7436B87C56}"/>
              </a:ext>
            </a:extLst>
          </p:cNvPr>
          <p:cNvSpPr txBox="1"/>
          <p:nvPr/>
        </p:nvSpPr>
        <p:spPr>
          <a:xfrm>
            <a:off x="4278741" y="230422"/>
            <a:ext cx="7420890" cy="630372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Los resultados o logros de los aprendizajes que orientan el perfil ocupacional, se relacionan con el manejo de modelos, protocolos, procesos y procedimientos profesionales e investigativos necesarios para su desempeño, en fisioterapia son: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Aplica protocolos de tratamiento específicos en rehabilitación, basadas en el uso de técnicas fisioterapéuticas, en el que se incluye agentes físicos y kinesioterapéuticos proponiendo una solución acorde a la ética profesional y a la normativa legal vigente en cuanto a la rehabilitación física.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Ejecuta planes de tratamiento con eficiencia y eficacia, para brindar un servicio de rehabilitación física adecuado a las necesidades del usuario.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Conoce y comprende la morfología, la fisiología, la patología y la conducta de las personas, tanto sanas como enfermas, en el medio natural y social.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Conoce y comprende las ciencias, los modelos, las técnicas y los instrumentos sobre los que se fundamenta, articula y desarrolla la fisioterapia, encaminados a la terapéutica propiamente dicha.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Interviene en los ámbitos de promoción, prevención, protección y recuperación de la salud.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Valora el estado funcional del paciente, considerando los aspectos físicos, psicológicos y sociales.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s-EC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• Ejecuta cuidados de fisioterapia según las normas y con los instrumentos de validación reconocidos tanto nacional como internacional, dependiendo de la necesidad del entorno.</a:t>
            </a:r>
          </a:p>
        </p:txBody>
      </p:sp>
      <p:pic>
        <p:nvPicPr>
          <p:cNvPr id="18" name="Picture 2" descr="Repositorio Digital UNACH: Carrera Terapia Física y Deportiva">
            <a:extLst>
              <a:ext uri="{FF2B5EF4-FFF2-40B4-BE49-F238E27FC236}">
                <a16:creationId xmlns:a16="http://schemas.microsoft.com/office/drawing/2014/main" id="{4E1799E4-CE6A-425E-BBDD-CBD409B7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686" y="0"/>
            <a:ext cx="2679615" cy="12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9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2B36146-D0BB-4B74-8EFE-101612808F42}"/>
              </a:ext>
            </a:extLst>
          </p:cNvPr>
          <p:cNvSpPr txBox="1"/>
          <p:nvPr/>
        </p:nvSpPr>
        <p:spPr>
          <a:xfrm>
            <a:off x="830357" y="462403"/>
            <a:ext cx="1111567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Raleway"/>
              </a:rPr>
              <a:t>Diseña el plan de intervención de fisioterapia atendiendo a criterios de adecuación, validez, eficiencia y eficacia.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Raleway"/>
              </a:rPr>
              <a:t>Ejecuta, dirige y coordina el plan de intervención de fisioterapia, utilizando las herramientas terapéuticas propias y atendiendo a la individualidad del usuario.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Raleway"/>
              </a:rPr>
              <a:t>Evalúa la evolución de los resultados obtenidos con el tratamiento en relación con los objetivos marcados.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Raleway"/>
              </a:rPr>
              <a:t>Elabora el informe de alta de los cuidados de fisioterapia una vez cubiertos los objetivos propuestos.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Raleway"/>
              </a:rPr>
              <a:t>Participa en la elaboración de protocolos asistenciales de fisioterapia basada en la evidencia científica, fomentando actividades profesionales que dinamicen la investigación en fisioterapia.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  <a:latin typeface="Raleway"/>
              </a:rPr>
              <a:t>Adquiere experiencia clínica adecuada para proporcionarse de habilidades intelectuales y destrezas técnicas y manuales; para aplicarlos tanto a casos clínicos concretos en el medio hospitalario y extra hospitalario, como a actuaciones en la atención primaria y comunitaria.</a:t>
            </a:r>
          </a:p>
        </p:txBody>
      </p:sp>
    </p:spTree>
    <p:extLst>
      <p:ext uri="{BB962C8B-B14F-4D97-AF65-F5344CB8AC3E}">
        <p14:creationId xmlns:p14="http://schemas.microsoft.com/office/powerpoint/2010/main" val="408126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E7015A-D4F9-4B23-87B7-70E993017DB9}"/>
              </a:ext>
            </a:extLst>
          </p:cNvPr>
          <p:cNvSpPr txBox="1"/>
          <p:nvPr/>
        </p:nvSpPr>
        <p:spPr>
          <a:xfrm>
            <a:off x="862292" y="305068"/>
            <a:ext cx="1065847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0" i="0" dirty="0">
                <a:solidFill>
                  <a:schemeClr val="bg1"/>
                </a:solidFill>
                <a:effectLst/>
                <a:latin typeface="Raleway"/>
              </a:rPr>
              <a:t>Comprende la importancia de actualizar los conocimientos, habilidades, destrezas y actitudes que integran las competencias profesionales del fisioterapeuta.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b="0" i="0" dirty="0">
              <a:solidFill>
                <a:schemeClr val="bg1"/>
              </a:solidFill>
              <a:effectLst/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0" i="0" dirty="0">
                <a:solidFill>
                  <a:schemeClr val="bg1"/>
                </a:solidFill>
                <a:effectLst/>
                <a:latin typeface="Raleway"/>
              </a:rPr>
              <a:t>Adquiere habilidades de gestión clínica que incluyan el uso eficiente de los recursos sanitarios y desarrollar actividades de planificación, gestión y control en las unidades asistenciales donde se preste atención en fisioterapia y su relación con otros servicios sanitarios.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0" i="0" dirty="0">
                <a:solidFill>
                  <a:schemeClr val="bg1"/>
                </a:solidFill>
                <a:effectLst/>
                <a:latin typeface="Raleway"/>
              </a:rPr>
              <a:t>Trabaja en equipos profesionales como unidad básica en la que se estructuran de forma uní o multidisciplinar e interdisciplinar los profesionales y demás personal de las organizaciones asistenciales.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0" i="0" dirty="0">
                <a:solidFill>
                  <a:schemeClr val="bg1"/>
                </a:solidFill>
                <a:effectLst/>
                <a:latin typeface="Raleway"/>
              </a:rPr>
              <a:t>Proporciona una atención de fisioterapia eficaz, otorgando una asistencia integral a los pacientes.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0" i="0" dirty="0">
                <a:solidFill>
                  <a:schemeClr val="bg1"/>
                </a:solidFill>
                <a:effectLst/>
                <a:latin typeface="Raleway"/>
              </a:rPr>
              <a:t>Comunica de modo efectivo y claro, tanto de forma oral como escrita, con los usuarios del sistema sanitario, así como con otros profesionales.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  <a:latin typeface="Ralewa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b="0" i="0" dirty="0">
                <a:solidFill>
                  <a:schemeClr val="bg1"/>
                </a:solidFill>
                <a:effectLst/>
                <a:latin typeface="Raleway"/>
              </a:rPr>
              <a:t>Incorpora los principios éticos y legales de la profesión a la práctica profesional, así como integrar los aspectos sociales y comunitarios en la toma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485380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FA0FAA1F40A48AFF9B83E7A8535C8" ma:contentTypeVersion="6" ma:contentTypeDescription="Create a new document." ma:contentTypeScope="" ma:versionID="a29564c4913de883a27ffdcfd458aeb5">
  <xsd:schema xmlns:xsd="http://www.w3.org/2001/XMLSchema" xmlns:xs="http://www.w3.org/2001/XMLSchema" xmlns:p="http://schemas.microsoft.com/office/2006/metadata/properties" xmlns:ns2="b348f026-0623-4e77-bd1b-15beed583077" xmlns:ns3="59f4de77-fb23-43c4-8afd-72bf968a030f" targetNamespace="http://schemas.microsoft.com/office/2006/metadata/properties" ma:root="true" ma:fieldsID="474b71ccdbfe1ec76872f436b686490d" ns2:_="" ns3:_="">
    <xsd:import namespace="b348f026-0623-4e77-bd1b-15beed583077"/>
    <xsd:import namespace="59f4de77-fb23-43c4-8afd-72bf968a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f026-0623-4e77-bd1b-15beed58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4de77-fb23-43c4-8afd-72bf968a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24DE4-F957-4388-9DA7-91BC1AE59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f026-0623-4e77-bd1b-15beed583077"/>
    <ds:schemaRef ds:uri="59f4de77-fb23-43c4-8afd-72bf968a0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C9EF40-9368-4E43-9CE0-AE0749FAE2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5CA8FE-D82C-480E-ABF9-7B721C8E0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823</Words>
  <Application>Microsoft Office PowerPoint</Application>
  <PresentationFormat>Panorámica</PresentationFormat>
  <Paragraphs>53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Raleway</vt:lpstr>
      <vt:lpstr>Retrospección</vt:lpstr>
      <vt:lpstr>Perfil de Egreso:  </vt:lpstr>
      <vt:lpstr>FISIOTERAPIA</vt:lpstr>
      <vt:lpstr>Presentación de PowerPoint</vt:lpstr>
      <vt:lpstr>Perfil de egreso </vt:lpstr>
      <vt:lpstr>Perfil Ocupacional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Perfiles de Egreso:</dc:title>
  <dc:creator>Gaby Alejandra Delgado</dc:creator>
  <cp:lastModifiedBy>GABRIELA ROMERO</cp:lastModifiedBy>
  <cp:revision>34</cp:revision>
  <dcterms:created xsi:type="dcterms:W3CDTF">2020-09-11T19:32:29Z</dcterms:created>
  <dcterms:modified xsi:type="dcterms:W3CDTF">2025-01-13T12:17:24Z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</Properties>
</file>