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92" r:id="rId2"/>
    <p:sldId id="293" r:id="rId3"/>
    <p:sldId id="295" r:id="rId4"/>
    <p:sldId id="305" r:id="rId5"/>
    <p:sldId id="294" r:id="rId6"/>
    <p:sldId id="296" r:id="rId7"/>
    <p:sldId id="297" r:id="rId8"/>
    <p:sldId id="298" r:id="rId9"/>
    <p:sldId id="299" r:id="rId10"/>
    <p:sldId id="300" r:id="rId11"/>
    <p:sldId id="306" r:id="rId12"/>
    <p:sldId id="270" r:id="rId13"/>
    <p:sldId id="257" r:id="rId14"/>
    <p:sldId id="258" r:id="rId15"/>
    <p:sldId id="259" r:id="rId16"/>
    <p:sldId id="260" r:id="rId17"/>
    <p:sldId id="261" r:id="rId18"/>
    <p:sldId id="262" r:id="rId19"/>
    <p:sldId id="307" r:id="rId20"/>
    <p:sldId id="263" r:id="rId21"/>
    <p:sldId id="308" r:id="rId22"/>
    <p:sldId id="269" r:id="rId23"/>
    <p:sldId id="264" r:id="rId24"/>
    <p:sldId id="265" r:id="rId25"/>
    <p:sldId id="266" r:id="rId26"/>
    <p:sldId id="267" r:id="rId27"/>
    <p:sldId id="309" r:id="rId28"/>
    <p:sldId id="268" r:id="rId29"/>
    <p:sldId id="301" r:id="rId30"/>
  </p:sldIdLst>
  <p:sldSz cx="12192000" cy="6858000"/>
  <p:notesSz cx="12192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6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F087F-6252-4F22-A116-2C3B5A69F266}" type="datetimeFigureOut">
              <a:rPr lang="es-ES" smtClean="0"/>
              <a:t>24/06/2025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68E8C-43E3-4312-9FAC-DDBBBCFF0A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714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68E8C-43E3-4312-9FAC-DDBBBCFF0A8F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692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26852" y="9144"/>
            <a:ext cx="1539240" cy="556260"/>
          </a:xfrm>
          <a:custGeom>
            <a:avLst/>
            <a:gdLst/>
            <a:ahLst/>
            <a:cxnLst/>
            <a:rect l="l" t="t" r="r" b="b"/>
            <a:pathLst>
              <a:path w="1539240" h="556260">
                <a:moveTo>
                  <a:pt x="1539240" y="556259"/>
                </a:moveTo>
                <a:lnTo>
                  <a:pt x="1494052" y="532873"/>
                </a:lnTo>
                <a:lnTo>
                  <a:pt x="1448469" y="509952"/>
                </a:lnTo>
                <a:lnTo>
                  <a:pt x="1402509" y="487488"/>
                </a:lnTo>
                <a:lnTo>
                  <a:pt x="1356195" y="465474"/>
                </a:lnTo>
                <a:lnTo>
                  <a:pt x="1309547" y="443903"/>
                </a:lnTo>
                <a:lnTo>
                  <a:pt x="1262585" y="422765"/>
                </a:lnTo>
                <a:lnTo>
                  <a:pt x="1215331" y="402054"/>
                </a:lnTo>
                <a:lnTo>
                  <a:pt x="1167806" y="381761"/>
                </a:lnTo>
                <a:lnTo>
                  <a:pt x="1120030" y="361880"/>
                </a:lnTo>
                <a:lnTo>
                  <a:pt x="1072025" y="342401"/>
                </a:lnTo>
                <a:lnTo>
                  <a:pt x="1023810" y="323317"/>
                </a:lnTo>
                <a:lnTo>
                  <a:pt x="975408" y="304621"/>
                </a:lnTo>
                <a:lnTo>
                  <a:pt x="926838" y="286304"/>
                </a:lnTo>
                <a:lnTo>
                  <a:pt x="878122" y="268359"/>
                </a:lnTo>
                <a:lnTo>
                  <a:pt x="829281" y="250778"/>
                </a:lnTo>
                <a:lnTo>
                  <a:pt x="780335" y="233552"/>
                </a:lnTo>
                <a:lnTo>
                  <a:pt x="731306" y="216676"/>
                </a:lnTo>
                <a:lnTo>
                  <a:pt x="682213" y="200139"/>
                </a:lnTo>
                <a:lnTo>
                  <a:pt x="633079" y="183935"/>
                </a:lnTo>
                <a:lnTo>
                  <a:pt x="583923" y="168056"/>
                </a:lnTo>
                <a:lnTo>
                  <a:pt x="534767" y="152494"/>
                </a:lnTo>
                <a:lnTo>
                  <a:pt x="485632" y="137241"/>
                </a:lnTo>
                <a:lnTo>
                  <a:pt x="436538" y="122290"/>
                </a:lnTo>
                <a:lnTo>
                  <a:pt x="387506" y="107632"/>
                </a:lnTo>
                <a:lnTo>
                  <a:pt x="338558" y="93260"/>
                </a:lnTo>
                <a:lnTo>
                  <a:pt x="289713" y="79166"/>
                </a:lnTo>
                <a:lnTo>
                  <a:pt x="240994" y="65342"/>
                </a:lnTo>
                <a:lnTo>
                  <a:pt x="192420" y="51780"/>
                </a:lnTo>
                <a:lnTo>
                  <a:pt x="144013" y="38473"/>
                </a:lnTo>
                <a:lnTo>
                  <a:pt x="95793" y="25412"/>
                </a:lnTo>
                <a:lnTo>
                  <a:pt x="47782" y="12590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202924" y="9144"/>
            <a:ext cx="963294" cy="367665"/>
          </a:xfrm>
          <a:custGeom>
            <a:avLst/>
            <a:gdLst/>
            <a:ahLst/>
            <a:cxnLst/>
            <a:rect l="l" t="t" r="r" b="b"/>
            <a:pathLst>
              <a:path w="963295" h="367665">
                <a:moveTo>
                  <a:pt x="963168" y="367283"/>
                </a:moveTo>
                <a:lnTo>
                  <a:pt x="916739" y="345322"/>
                </a:lnTo>
                <a:lnTo>
                  <a:pt x="869978" y="323783"/>
                </a:lnTo>
                <a:lnTo>
                  <a:pt x="822909" y="302658"/>
                </a:lnTo>
                <a:lnTo>
                  <a:pt x="775557" y="281939"/>
                </a:lnTo>
                <a:lnTo>
                  <a:pt x="727948" y="261621"/>
                </a:lnTo>
                <a:lnTo>
                  <a:pt x="680106" y="241696"/>
                </a:lnTo>
                <a:lnTo>
                  <a:pt x="632057" y="222157"/>
                </a:lnTo>
                <a:lnTo>
                  <a:pt x="583826" y="202996"/>
                </a:lnTo>
                <a:lnTo>
                  <a:pt x="535437" y="184207"/>
                </a:lnTo>
                <a:lnTo>
                  <a:pt x="486918" y="165782"/>
                </a:lnTo>
                <a:lnTo>
                  <a:pt x="438291" y="147714"/>
                </a:lnTo>
                <a:lnTo>
                  <a:pt x="389583" y="129997"/>
                </a:lnTo>
                <a:lnTo>
                  <a:pt x="340818" y="112622"/>
                </a:lnTo>
                <a:lnTo>
                  <a:pt x="292022" y="95583"/>
                </a:lnTo>
                <a:lnTo>
                  <a:pt x="243220" y="78872"/>
                </a:lnTo>
                <a:lnTo>
                  <a:pt x="194438" y="62483"/>
                </a:lnTo>
                <a:lnTo>
                  <a:pt x="145699" y="46409"/>
                </a:lnTo>
                <a:lnTo>
                  <a:pt x="97030" y="30641"/>
                </a:lnTo>
                <a:lnTo>
                  <a:pt x="48455" y="15174"/>
                </a:ln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01628" y="9144"/>
            <a:ext cx="664845" cy="257810"/>
          </a:xfrm>
          <a:custGeom>
            <a:avLst/>
            <a:gdLst/>
            <a:ahLst/>
            <a:cxnLst/>
            <a:rect l="l" t="t" r="r" b="b"/>
            <a:pathLst>
              <a:path w="664845" h="257810">
                <a:moveTo>
                  <a:pt x="664464" y="257555"/>
                </a:moveTo>
                <a:lnTo>
                  <a:pt x="618547" y="237263"/>
                </a:lnTo>
                <a:lnTo>
                  <a:pt x="572353" y="217263"/>
                </a:lnTo>
                <a:lnTo>
                  <a:pt x="525891" y="197554"/>
                </a:lnTo>
                <a:lnTo>
                  <a:pt x="479171" y="178136"/>
                </a:lnTo>
                <a:lnTo>
                  <a:pt x="432203" y="159011"/>
                </a:lnTo>
                <a:lnTo>
                  <a:pt x="384998" y="140176"/>
                </a:lnTo>
                <a:lnTo>
                  <a:pt x="337565" y="121634"/>
                </a:lnTo>
                <a:lnTo>
                  <a:pt x="289915" y="103383"/>
                </a:lnTo>
                <a:lnTo>
                  <a:pt x="242057" y="85423"/>
                </a:lnTo>
                <a:lnTo>
                  <a:pt x="194001" y="67755"/>
                </a:lnTo>
                <a:lnTo>
                  <a:pt x="145757" y="50379"/>
                </a:lnTo>
                <a:lnTo>
                  <a:pt x="97336" y="33294"/>
                </a:lnTo>
                <a:lnTo>
                  <a:pt x="48746" y="16501"/>
                </a:ln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247376" y="5013960"/>
            <a:ext cx="1918970" cy="1830705"/>
          </a:xfrm>
          <a:custGeom>
            <a:avLst/>
            <a:gdLst/>
            <a:ahLst/>
            <a:cxnLst/>
            <a:rect l="l" t="t" r="r" b="b"/>
            <a:pathLst>
              <a:path w="1918970" h="1830704">
                <a:moveTo>
                  <a:pt x="0" y="1830323"/>
                </a:moveTo>
                <a:lnTo>
                  <a:pt x="39967" y="1799241"/>
                </a:lnTo>
                <a:lnTo>
                  <a:pt x="79858" y="1767980"/>
                </a:lnTo>
                <a:lnTo>
                  <a:pt x="119670" y="1736542"/>
                </a:lnTo>
                <a:lnTo>
                  <a:pt x="159401" y="1704928"/>
                </a:lnTo>
                <a:lnTo>
                  <a:pt x="199047" y="1673138"/>
                </a:lnTo>
                <a:lnTo>
                  <a:pt x="238606" y="1641175"/>
                </a:lnTo>
                <a:lnTo>
                  <a:pt x="278075" y="1609037"/>
                </a:lnTo>
                <a:lnTo>
                  <a:pt x="317452" y="1576728"/>
                </a:lnTo>
                <a:lnTo>
                  <a:pt x="356734" y="1544248"/>
                </a:lnTo>
                <a:lnTo>
                  <a:pt x="395919" y="1511597"/>
                </a:lnTo>
                <a:lnTo>
                  <a:pt x="435003" y="1478777"/>
                </a:lnTo>
                <a:lnTo>
                  <a:pt x="473985" y="1445789"/>
                </a:lnTo>
                <a:lnTo>
                  <a:pt x="512861" y="1412633"/>
                </a:lnTo>
                <a:lnTo>
                  <a:pt x="551629" y="1379312"/>
                </a:lnTo>
                <a:lnTo>
                  <a:pt x="590287" y="1345825"/>
                </a:lnTo>
                <a:lnTo>
                  <a:pt x="628831" y="1312174"/>
                </a:lnTo>
                <a:lnTo>
                  <a:pt x="667259" y="1278360"/>
                </a:lnTo>
                <a:lnTo>
                  <a:pt x="705569" y="1244385"/>
                </a:lnTo>
                <a:lnTo>
                  <a:pt x="743757" y="1210247"/>
                </a:lnTo>
                <a:lnTo>
                  <a:pt x="781821" y="1175950"/>
                </a:lnTo>
                <a:lnTo>
                  <a:pt x="819759" y="1141494"/>
                </a:lnTo>
                <a:lnTo>
                  <a:pt x="857568" y="1106880"/>
                </a:lnTo>
                <a:lnTo>
                  <a:pt x="895245" y="1072109"/>
                </a:lnTo>
                <a:lnTo>
                  <a:pt x="932787" y="1037182"/>
                </a:lnTo>
                <a:lnTo>
                  <a:pt x="970193" y="1002099"/>
                </a:lnTo>
                <a:lnTo>
                  <a:pt x="1007459" y="966863"/>
                </a:lnTo>
                <a:lnTo>
                  <a:pt x="1044582" y="931474"/>
                </a:lnTo>
                <a:lnTo>
                  <a:pt x="1081561" y="895933"/>
                </a:lnTo>
                <a:lnTo>
                  <a:pt x="1118392" y="860241"/>
                </a:lnTo>
                <a:lnTo>
                  <a:pt x="1155073" y="824399"/>
                </a:lnTo>
                <a:lnTo>
                  <a:pt x="1191601" y="788408"/>
                </a:lnTo>
                <a:lnTo>
                  <a:pt x="1227973" y="752269"/>
                </a:lnTo>
                <a:lnTo>
                  <a:pt x="1264187" y="715984"/>
                </a:lnTo>
                <a:lnTo>
                  <a:pt x="1300241" y="679552"/>
                </a:lnTo>
                <a:lnTo>
                  <a:pt x="1336131" y="642976"/>
                </a:lnTo>
                <a:lnTo>
                  <a:pt x="1371855" y="606256"/>
                </a:lnTo>
                <a:lnTo>
                  <a:pt x="1407411" y="569393"/>
                </a:lnTo>
                <a:lnTo>
                  <a:pt x="1442795" y="532388"/>
                </a:lnTo>
                <a:lnTo>
                  <a:pt x="1478006" y="495242"/>
                </a:lnTo>
                <a:lnTo>
                  <a:pt x="1513039" y="457957"/>
                </a:lnTo>
                <a:lnTo>
                  <a:pt x="1547894" y="420533"/>
                </a:lnTo>
                <a:lnTo>
                  <a:pt x="1582567" y="382971"/>
                </a:lnTo>
                <a:lnTo>
                  <a:pt x="1617055" y="345272"/>
                </a:lnTo>
                <a:lnTo>
                  <a:pt x="1651357" y="307438"/>
                </a:lnTo>
                <a:lnTo>
                  <a:pt x="1685468" y="269469"/>
                </a:lnTo>
                <a:lnTo>
                  <a:pt x="1719387" y="231366"/>
                </a:lnTo>
                <a:lnTo>
                  <a:pt x="1753111" y="193131"/>
                </a:lnTo>
                <a:lnTo>
                  <a:pt x="1786638" y="154764"/>
                </a:lnTo>
                <a:lnTo>
                  <a:pt x="1819964" y="116266"/>
                </a:lnTo>
                <a:lnTo>
                  <a:pt x="1853088" y="77639"/>
                </a:lnTo>
                <a:lnTo>
                  <a:pt x="1886006" y="38883"/>
                </a:lnTo>
                <a:lnTo>
                  <a:pt x="191871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494264" y="5274564"/>
            <a:ext cx="1667510" cy="1579245"/>
          </a:xfrm>
          <a:custGeom>
            <a:avLst/>
            <a:gdLst/>
            <a:ahLst/>
            <a:cxnLst/>
            <a:rect l="l" t="t" r="r" b="b"/>
            <a:pathLst>
              <a:path w="1667509" h="1579245">
                <a:moveTo>
                  <a:pt x="0" y="1578863"/>
                </a:moveTo>
                <a:lnTo>
                  <a:pt x="39546" y="1547081"/>
                </a:lnTo>
                <a:lnTo>
                  <a:pt x="79018" y="1515145"/>
                </a:lnTo>
                <a:lnTo>
                  <a:pt x="118415" y="1483054"/>
                </a:lnTo>
                <a:lnTo>
                  <a:pt x="157733" y="1450809"/>
                </a:lnTo>
                <a:lnTo>
                  <a:pt x="196970" y="1418411"/>
                </a:lnTo>
                <a:lnTo>
                  <a:pt x="236122" y="1385859"/>
                </a:lnTo>
                <a:lnTo>
                  <a:pt x="275187" y="1353154"/>
                </a:lnTo>
                <a:lnTo>
                  <a:pt x="314161" y="1320296"/>
                </a:lnTo>
                <a:lnTo>
                  <a:pt x="353043" y="1287285"/>
                </a:lnTo>
                <a:lnTo>
                  <a:pt x="391830" y="1254123"/>
                </a:lnTo>
                <a:lnTo>
                  <a:pt x="430517" y="1220808"/>
                </a:lnTo>
                <a:lnTo>
                  <a:pt x="469104" y="1187342"/>
                </a:lnTo>
                <a:lnTo>
                  <a:pt x="507586" y="1153725"/>
                </a:lnTo>
                <a:lnTo>
                  <a:pt x="545962" y="1119957"/>
                </a:lnTo>
                <a:lnTo>
                  <a:pt x="584228" y="1086038"/>
                </a:lnTo>
                <a:lnTo>
                  <a:pt x="622381" y="1051969"/>
                </a:lnTo>
                <a:lnTo>
                  <a:pt x="660419" y="1017750"/>
                </a:lnTo>
                <a:lnTo>
                  <a:pt x="698339" y="983382"/>
                </a:lnTo>
                <a:lnTo>
                  <a:pt x="736138" y="948864"/>
                </a:lnTo>
                <a:lnTo>
                  <a:pt x="773813" y="914197"/>
                </a:lnTo>
                <a:lnTo>
                  <a:pt x="811362" y="879381"/>
                </a:lnTo>
                <a:lnTo>
                  <a:pt x="848781" y="844417"/>
                </a:lnTo>
                <a:lnTo>
                  <a:pt x="886068" y="809304"/>
                </a:lnTo>
                <a:lnTo>
                  <a:pt x="923220" y="774044"/>
                </a:lnTo>
                <a:lnTo>
                  <a:pt x="960234" y="738637"/>
                </a:lnTo>
                <a:lnTo>
                  <a:pt x="997108" y="703082"/>
                </a:lnTo>
                <a:lnTo>
                  <a:pt x="1033838" y="667380"/>
                </a:lnTo>
                <a:lnTo>
                  <a:pt x="1070422" y="631532"/>
                </a:lnTo>
                <a:lnTo>
                  <a:pt x="1106857" y="595538"/>
                </a:lnTo>
                <a:lnTo>
                  <a:pt x="1143141" y="559398"/>
                </a:lnTo>
                <a:lnTo>
                  <a:pt x="1179269" y="523112"/>
                </a:lnTo>
                <a:lnTo>
                  <a:pt x="1215240" y="486681"/>
                </a:lnTo>
                <a:lnTo>
                  <a:pt x="1251051" y="450105"/>
                </a:lnTo>
                <a:lnTo>
                  <a:pt x="1286699" y="413384"/>
                </a:lnTo>
                <a:lnTo>
                  <a:pt x="1322180" y="376519"/>
                </a:lnTo>
                <a:lnTo>
                  <a:pt x="1357493" y="339510"/>
                </a:lnTo>
                <a:lnTo>
                  <a:pt x="1392635" y="302357"/>
                </a:lnTo>
                <a:lnTo>
                  <a:pt x="1427602" y="265061"/>
                </a:lnTo>
                <a:lnTo>
                  <a:pt x="1462392" y="227622"/>
                </a:lnTo>
                <a:lnTo>
                  <a:pt x="1497002" y="190040"/>
                </a:lnTo>
                <a:lnTo>
                  <a:pt x="1531430" y="152316"/>
                </a:lnTo>
                <a:lnTo>
                  <a:pt x="1565672" y="114449"/>
                </a:lnTo>
                <a:lnTo>
                  <a:pt x="1599725" y="76441"/>
                </a:lnTo>
                <a:lnTo>
                  <a:pt x="1633587" y="38291"/>
                </a:lnTo>
                <a:lnTo>
                  <a:pt x="1667255" y="0"/>
                </a:lnTo>
              </a:path>
            </a:pathLst>
          </a:custGeom>
          <a:ln w="914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640568" y="5408676"/>
            <a:ext cx="1525905" cy="1435735"/>
          </a:xfrm>
          <a:custGeom>
            <a:avLst/>
            <a:gdLst/>
            <a:ahLst/>
            <a:cxnLst/>
            <a:rect l="l" t="t" r="r" b="b"/>
            <a:pathLst>
              <a:path w="1525904" h="1435734">
                <a:moveTo>
                  <a:pt x="0" y="1435608"/>
                </a:moveTo>
                <a:lnTo>
                  <a:pt x="39599" y="1403531"/>
                </a:lnTo>
                <a:lnTo>
                  <a:pt x="79112" y="1371302"/>
                </a:lnTo>
                <a:lnTo>
                  <a:pt x="118535" y="1338921"/>
                </a:lnTo>
                <a:lnTo>
                  <a:pt x="157865" y="1306389"/>
                </a:lnTo>
                <a:lnTo>
                  <a:pt x="197101" y="1273706"/>
                </a:lnTo>
                <a:lnTo>
                  <a:pt x="236240" y="1240872"/>
                </a:lnTo>
                <a:lnTo>
                  <a:pt x="275279" y="1207888"/>
                </a:lnTo>
                <a:lnTo>
                  <a:pt x="314215" y="1174754"/>
                </a:lnTo>
                <a:lnTo>
                  <a:pt x="353047" y="1141470"/>
                </a:lnTo>
                <a:lnTo>
                  <a:pt x="391772" y="1108038"/>
                </a:lnTo>
                <a:lnTo>
                  <a:pt x="430388" y="1074457"/>
                </a:lnTo>
                <a:lnTo>
                  <a:pt x="468891" y="1040728"/>
                </a:lnTo>
                <a:lnTo>
                  <a:pt x="507279" y="1006851"/>
                </a:lnTo>
                <a:lnTo>
                  <a:pt x="545551" y="972827"/>
                </a:lnTo>
                <a:lnTo>
                  <a:pt x="583703" y="938656"/>
                </a:lnTo>
                <a:lnTo>
                  <a:pt x="621732" y="904338"/>
                </a:lnTo>
                <a:lnTo>
                  <a:pt x="659638" y="869875"/>
                </a:lnTo>
                <a:lnTo>
                  <a:pt x="697416" y="835265"/>
                </a:lnTo>
                <a:lnTo>
                  <a:pt x="735064" y="800511"/>
                </a:lnTo>
                <a:lnTo>
                  <a:pt x="772581" y="765611"/>
                </a:lnTo>
                <a:lnTo>
                  <a:pt x="809963" y="730567"/>
                </a:lnTo>
                <a:lnTo>
                  <a:pt x="847208" y="695379"/>
                </a:lnTo>
                <a:lnTo>
                  <a:pt x="884313" y="660048"/>
                </a:lnTo>
                <a:lnTo>
                  <a:pt x="921277" y="624573"/>
                </a:lnTo>
                <a:lnTo>
                  <a:pt x="958096" y="588956"/>
                </a:lnTo>
                <a:lnTo>
                  <a:pt x="994768" y="553196"/>
                </a:lnTo>
                <a:lnTo>
                  <a:pt x="1031291" y="517295"/>
                </a:lnTo>
                <a:lnTo>
                  <a:pt x="1067662" y="481251"/>
                </a:lnTo>
                <a:lnTo>
                  <a:pt x="1103878" y="445067"/>
                </a:lnTo>
                <a:lnTo>
                  <a:pt x="1139937" y="408742"/>
                </a:lnTo>
                <a:lnTo>
                  <a:pt x="1175837" y="372277"/>
                </a:lnTo>
                <a:lnTo>
                  <a:pt x="1211576" y="335671"/>
                </a:lnTo>
                <a:lnTo>
                  <a:pt x="1247149" y="298927"/>
                </a:lnTo>
                <a:lnTo>
                  <a:pt x="1282556" y="262043"/>
                </a:lnTo>
                <a:lnTo>
                  <a:pt x="1317794" y="225021"/>
                </a:lnTo>
                <a:lnTo>
                  <a:pt x="1352859" y="187860"/>
                </a:lnTo>
                <a:lnTo>
                  <a:pt x="1387751" y="150562"/>
                </a:lnTo>
                <a:lnTo>
                  <a:pt x="1422465" y="113127"/>
                </a:lnTo>
                <a:lnTo>
                  <a:pt x="1457001" y="75554"/>
                </a:lnTo>
                <a:lnTo>
                  <a:pt x="1491354" y="37845"/>
                </a:lnTo>
                <a:lnTo>
                  <a:pt x="1525524" y="0"/>
                </a:lnTo>
              </a:path>
              <a:path w="1525904" h="1435734">
                <a:moveTo>
                  <a:pt x="163067" y="1435608"/>
                </a:moveTo>
                <a:lnTo>
                  <a:pt x="201898" y="1402397"/>
                </a:lnTo>
                <a:lnTo>
                  <a:pt x="240643" y="1369040"/>
                </a:lnTo>
                <a:lnTo>
                  <a:pt x="279301" y="1335538"/>
                </a:lnTo>
                <a:lnTo>
                  <a:pt x="317869" y="1301890"/>
                </a:lnTo>
                <a:lnTo>
                  <a:pt x="356345" y="1268097"/>
                </a:lnTo>
                <a:lnTo>
                  <a:pt x="394727" y="1234157"/>
                </a:lnTo>
                <a:lnTo>
                  <a:pt x="433013" y="1200072"/>
                </a:lnTo>
                <a:lnTo>
                  <a:pt x="471199" y="1165841"/>
                </a:lnTo>
                <a:lnTo>
                  <a:pt x="509285" y="1131464"/>
                </a:lnTo>
                <a:lnTo>
                  <a:pt x="547268" y="1096941"/>
                </a:lnTo>
                <a:lnTo>
                  <a:pt x="585145" y="1062273"/>
                </a:lnTo>
                <a:lnTo>
                  <a:pt x="622914" y="1027459"/>
                </a:lnTo>
                <a:lnTo>
                  <a:pt x="660573" y="992499"/>
                </a:lnTo>
                <a:lnTo>
                  <a:pt x="698120" y="957393"/>
                </a:lnTo>
                <a:lnTo>
                  <a:pt x="735552" y="922142"/>
                </a:lnTo>
                <a:lnTo>
                  <a:pt x="772868" y="886744"/>
                </a:lnTo>
                <a:lnTo>
                  <a:pt x="810065" y="851201"/>
                </a:lnTo>
                <a:lnTo>
                  <a:pt x="847140" y="815513"/>
                </a:lnTo>
                <a:lnTo>
                  <a:pt x="884092" y="779678"/>
                </a:lnTo>
                <a:lnTo>
                  <a:pt x="920918" y="743698"/>
                </a:lnTo>
                <a:lnTo>
                  <a:pt x="957616" y="707571"/>
                </a:lnTo>
                <a:lnTo>
                  <a:pt x="994183" y="671300"/>
                </a:lnTo>
                <a:lnTo>
                  <a:pt x="1030618" y="634882"/>
                </a:lnTo>
                <a:lnTo>
                  <a:pt x="1066918" y="598318"/>
                </a:lnTo>
                <a:lnTo>
                  <a:pt x="1103081" y="561609"/>
                </a:lnTo>
                <a:lnTo>
                  <a:pt x="1139105" y="524754"/>
                </a:lnTo>
                <a:lnTo>
                  <a:pt x="1174987" y="487753"/>
                </a:lnTo>
                <a:lnTo>
                  <a:pt x="1210725" y="450607"/>
                </a:lnTo>
                <a:lnTo>
                  <a:pt x="1246318" y="413314"/>
                </a:lnTo>
                <a:lnTo>
                  <a:pt x="1281761" y="375876"/>
                </a:lnTo>
                <a:lnTo>
                  <a:pt x="1317054" y="338292"/>
                </a:lnTo>
                <a:lnTo>
                  <a:pt x="1352195" y="300563"/>
                </a:lnTo>
                <a:lnTo>
                  <a:pt x="1387180" y="262687"/>
                </a:lnTo>
                <a:lnTo>
                  <a:pt x="1422007" y="224666"/>
                </a:lnTo>
                <a:lnTo>
                  <a:pt x="1456675" y="186499"/>
                </a:lnTo>
                <a:lnTo>
                  <a:pt x="1491182" y="148186"/>
                </a:lnTo>
                <a:lnTo>
                  <a:pt x="1525524" y="109728"/>
                </a:lnTo>
              </a:path>
              <a:path w="1525904" h="1435734">
                <a:moveTo>
                  <a:pt x="338327" y="1435608"/>
                </a:moveTo>
                <a:lnTo>
                  <a:pt x="376260" y="1402692"/>
                </a:lnTo>
                <a:lnTo>
                  <a:pt x="414086" y="1369646"/>
                </a:lnTo>
                <a:lnTo>
                  <a:pt x="451805" y="1336471"/>
                </a:lnTo>
                <a:lnTo>
                  <a:pt x="489415" y="1303167"/>
                </a:lnTo>
                <a:lnTo>
                  <a:pt x="526914" y="1269735"/>
                </a:lnTo>
                <a:lnTo>
                  <a:pt x="564301" y="1236177"/>
                </a:lnTo>
                <a:lnTo>
                  <a:pt x="601574" y="1202492"/>
                </a:lnTo>
                <a:lnTo>
                  <a:pt x="638732" y="1168681"/>
                </a:lnTo>
                <a:lnTo>
                  <a:pt x="675773" y="1134747"/>
                </a:lnTo>
                <a:lnTo>
                  <a:pt x="712695" y="1100688"/>
                </a:lnTo>
                <a:lnTo>
                  <a:pt x="749497" y="1066506"/>
                </a:lnTo>
                <a:lnTo>
                  <a:pt x="786177" y="1032202"/>
                </a:lnTo>
                <a:lnTo>
                  <a:pt x="822734" y="997776"/>
                </a:lnTo>
                <a:lnTo>
                  <a:pt x="859166" y="963230"/>
                </a:lnTo>
                <a:lnTo>
                  <a:pt x="895472" y="928564"/>
                </a:lnTo>
                <a:lnTo>
                  <a:pt x="931649" y="893779"/>
                </a:lnTo>
                <a:lnTo>
                  <a:pt x="967697" y="858876"/>
                </a:lnTo>
                <a:lnTo>
                  <a:pt x="1003614" y="823855"/>
                </a:lnTo>
                <a:lnTo>
                  <a:pt x="1039397" y="788718"/>
                </a:lnTo>
                <a:lnTo>
                  <a:pt x="1075046" y="753464"/>
                </a:lnTo>
                <a:lnTo>
                  <a:pt x="1110559" y="718096"/>
                </a:lnTo>
                <a:lnTo>
                  <a:pt x="1145935" y="682613"/>
                </a:lnTo>
                <a:lnTo>
                  <a:pt x="1181171" y="647017"/>
                </a:lnTo>
                <a:lnTo>
                  <a:pt x="1216266" y="611308"/>
                </a:lnTo>
                <a:lnTo>
                  <a:pt x="1251219" y="575487"/>
                </a:lnTo>
                <a:lnTo>
                  <a:pt x="1286028" y="539555"/>
                </a:lnTo>
                <a:lnTo>
                  <a:pt x="1320691" y="503513"/>
                </a:lnTo>
                <a:lnTo>
                  <a:pt x="1355207" y="467361"/>
                </a:lnTo>
                <a:lnTo>
                  <a:pt x="1389574" y="431101"/>
                </a:lnTo>
                <a:lnTo>
                  <a:pt x="1423791" y="394732"/>
                </a:lnTo>
                <a:lnTo>
                  <a:pt x="1457856" y="358257"/>
                </a:lnTo>
                <a:lnTo>
                  <a:pt x="1491767" y="321675"/>
                </a:lnTo>
                <a:lnTo>
                  <a:pt x="1525524" y="284988"/>
                </a:lnTo>
              </a:path>
              <a:path w="1525904" h="1435734">
                <a:moveTo>
                  <a:pt x="646176" y="1435608"/>
                </a:moveTo>
                <a:lnTo>
                  <a:pt x="685209" y="1402658"/>
                </a:lnTo>
                <a:lnTo>
                  <a:pt x="724185" y="1369550"/>
                </a:lnTo>
                <a:lnTo>
                  <a:pt x="763101" y="1336284"/>
                </a:lnTo>
                <a:lnTo>
                  <a:pt x="801957" y="1302864"/>
                </a:lnTo>
                <a:lnTo>
                  <a:pt x="840748" y="1269291"/>
                </a:lnTo>
                <a:lnTo>
                  <a:pt x="879474" y="1235568"/>
                </a:lnTo>
                <a:lnTo>
                  <a:pt x="918131" y="1201698"/>
                </a:lnTo>
                <a:lnTo>
                  <a:pt x="956718" y="1167682"/>
                </a:lnTo>
                <a:lnTo>
                  <a:pt x="995232" y="1133523"/>
                </a:lnTo>
                <a:lnTo>
                  <a:pt x="1033671" y="1099224"/>
                </a:lnTo>
                <a:lnTo>
                  <a:pt x="1072032" y="1064786"/>
                </a:lnTo>
                <a:lnTo>
                  <a:pt x="1110314" y="1030213"/>
                </a:lnTo>
                <a:lnTo>
                  <a:pt x="1148515" y="995505"/>
                </a:lnTo>
                <a:lnTo>
                  <a:pt x="1186631" y="960667"/>
                </a:lnTo>
                <a:lnTo>
                  <a:pt x="1224661" y="925700"/>
                </a:lnTo>
                <a:lnTo>
                  <a:pt x="1262602" y="890606"/>
                </a:lnTo>
                <a:lnTo>
                  <a:pt x="1300453" y="855388"/>
                </a:lnTo>
                <a:lnTo>
                  <a:pt x="1338211" y="820048"/>
                </a:lnTo>
                <a:lnTo>
                  <a:pt x="1375873" y="784589"/>
                </a:lnTo>
                <a:lnTo>
                  <a:pt x="1413438" y="749012"/>
                </a:lnTo>
                <a:lnTo>
                  <a:pt x="1450902" y="713321"/>
                </a:lnTo>
                <a:lnTo>
                  <a:pt x="1488265" y="677517"/>
                </a:lnTo>
                <a:lnTo>
                  <a:pt x="1525524" y="64160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5173980" cy="6856476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800100" y="1699259"/>
            <a:ext cx="3674745" cy="3470275"/>
          </a:xfrm>
          <a:custGeom>
            <a:avLst/>
            <a:gdLst/>
            <a:ahLst/>
            <a:cxnLst/>
            <a:rect l="l" t="t" r="r" b="b"/>
            <a:pathLst>
              <a:path w="3674745" h="3470275">
                <a:moveTo>
                  <a:pt x="3674364" y="576072"/>
                </a:moveTo>
                <a:lnTo>
                  <a:pt x="6096" y="576072"/>
                </a:lnTo>
                <a:lnTo>
                  <a:pt x="6096" y="3200400"/>
                </a:lnTo>
                <a:lnTo>
                  <a:pt x="1683372" y="3200400"/>
                </a:lnTo>
                <a:lnTo>
                  <a:pt x="1840230" y="3470148"/>
                </a:lnTo>
                <a:lnTo>
                  <a:pt x="1997075" y="3200400"/>
                </a:lnTo>
                <a:lnTo>
                  <a:pt x="3674364" y="3200400"/>
                </a:lnTo>
                <a:lnTo>
                  <a:pt x="3674364" y="576072"/>
                </a:lnTo>
                <a:close/>
              </a:path>
              <a:path w="3674745" h="3470275">
                <a:moveTo>
                  <a:pt x="3674364" y="0"/>
                </a:moveTo>
                <a:lnTo>
                  <a:pt x="0" y="0"/>
                </a:lnTo>
                <a:lnTo>
                  <a:pt x="0" y="502920"/>
                </a:lnTo>
                <a:lnTo>
                  <a:pt x="3674364" y="502920"/>
                </a:lnTo>
                <a:lnTo>
                  <a:pt x="3674364" y="0"/>
                </a:lnTo>
                <a:close/>
              </a:path>
            </a:pathLst>
          </a:custGeom>
          <a:solidFill>
            <a:srgbClr val="F81B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89346" y="1645158"/>
            <a:ext cx="6086475" cy="1123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89346" y="1921313"/>
            <a:ext cx="6052184" cy="3186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58F8854-6342-45D2-856A-C9DFA870CC56}"/>
              </a:ext>
            </a:extLst>
          </p:cNvPr>
          <p:cNvSpPr txBox="1"/>
          <p:nvPr/>
        </p:nvSpPr>
        <p:spPr>
          <a:xfrm>
            <a:off x="2698377" y="641448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UNIVERSIDAD NACIONAL DE CHIMBORAZO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FACULTAD DE CIENCIAS DE LA SALUD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Carrera  de Fisioterapia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Asignatura: </a:t>
            </a:r>
            <a:r>
              <a:rPr lang="es-VE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Bioestadística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FF51F57-9A7B-4A4A-892F-D0F3A849E7E6}"/>
              </a:ext>
            </a:extLst>
          </p:cNvPr>
          <p:cNvSpPr txBox="1"/>
          <p:nvPr/>
        </p:nvSpPr>
        <p:spPr>
          <a:xfrm>
            <a:off x="2057400" y="2677122"/>
            <a:ext cx="742033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800" b="1" dirty="0"/>
              <a:t>Unidad I </a:t>
            </a:r>
          </a:p>
          <a:p>
            <a:pPr algn="ctr"/>
            <a:endParaRPr lang="es-EC" sz="2800" b="1" dirty="0"/>
          </a:p>
          <a:p>
            <a:pPr algn="ctr"/>
            <a:r>
              <a:rPr lang="es-EC" sz="2800" b="1" dirty="0"/>
              <a:t>Población y Muestra </a:t>
            </a:r>
          </a:p>
          <a:p>
            <a:pPr algn="ctr"/>
            <a:endParaRPr lang="es-EC" sz="2800" b="1" dirty="0"/>
          </a:p>
          <a:p>
            <a:pPr algn="ctr"/>
            <a:endParaRPr lang="es-EC" sz="2800" b="1" dirty="0"/>
          </a:p>
          <a:p>
            <a:pPr algn="ctr"/>
            <a:r>
              <a:rPr lang="es-EC" sz="2800" b="1" dirty="0"/>
              <a:t>PhD. Francisco Javier Ustáriz Fajardo</a:t>
            </a:r>
            <a:endParaRPr lang="es-VE" sz="2800" dirty="0"/>
          </a:p>
        </p:txBody>
      </p:sp>
    </p:spTree>
    <p:extLst>
      <p:ext uri="{BB962C8B-B14F-4D97-AF65-F5344CB8AC3E}">
        <p14:creationId xmlns:p14="http://schemas.microsoft.com/office/powerpoint/2010/main" val="2475859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F4F509A-57C4-43CE-B313-0BE1853F8091}"/>
              </a:ext>
            </a:extLst>
          </p:cNvPr>
          <p:cNvSpPr txBox="1"/>
          <p:nvPr/>
        </p:nvSpPr>
        <p:spPr>
          <a:xfrm>
            <a:off x="990600" y="914400"/>
            <a:ext cx="10273553" cy="3355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Pero si la población fuere 50.000 individuos una muestra del 30 % representará 15.000; 10% serán 5.000 y el 1% dará una muestra de 500. En este caso es evidente que una muestra de 1% o menos será la adecuada para cualquier tipo de análisis que se debe realizar".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858084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F4F509A-57C4-43CE-B313-0BE1853F8091}"/>
              </a:ext>
            </a:extLst>
          </p:cNvPr>
          <p:cNvSpPr txBox="1"/>
          <p:nvPr/>
        </p:nvSpPr>
        <p:spPr>
          <a:xfrm>
            <a:off x="990600" y="914400"/>
            <a:ext cx="10273553" cy="5557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Existen dos tipos de técnicas de muestreo: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Aleatorio o probabilístico</a:t>
            </a:r>
            <a:r>
              <a:rPr lang="es-ES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en el que todos los componentes de la población tienen las mismas posibilidades de ser escogidos como muestra.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No aleatorio </a:t>
            </a:r>
            <a:r>
              <a:rPr lang="es-ES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donde no todos los componentes tienen las mismas posibilidades de formar parte de la muestra. Se utiliza cuando no se tiene presupuesto o tiempo para realizar uno aleatorio o se pretende que la muestra sea más representativa.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173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12198350" cy="6871970"/>
            <a:chOff x="-7620" y="0"/>
            <a:chExt cx="12198350" cy="68719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7620" y="0"/>
              <a:ext cx="12198096" cy="687171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668779" y="1187195"/>
              <a:ext cx="8848725" cy="4478020"/>
            </a:xfrm>
            <a:custGeom>
              <a:avLst/>
              <a:gdLst/>
              <a:ahLst/>
              <a:cxnLst/>
              <a:rect l="l" t="t" r="r" b="b"/>
              <a:pathLst>
                <a:path w="8848725" h="4478020">
                  <a:moveTo>
                    <a:pt x="8846820" y="804672"/>
                  </a:moveTo>
                  <a:lnTo>
                    <a:pt x="0" y="804672"/>
                  </a:lnTo>
                  <a:lnTo>
                    <a:pt x="0" y="4125468"/>
                  </a:lnTo>
                  <a:lnTo>
                    <a:pt x="4223004" y="4125468"/>
                  </a:lnTo>
                  <a:lnTo>
                    <a:pt x="4427220" y="4477512"/>
                  </a:lnTo>
                  <a:lnTo>
                    <a:pt x="4631436" y="4125468"/>
                  </a:lnTo>
                  <a:lnTo>
                    <a:pt x="8846820" y="4125468"/>
                  </a:lnTo>
                  <a:lnTo>
                    <a:pt x="8846820" y="804672"/>
                  </a:lnTo>
                  <a:close/>
                </a:path>
                <a:path w="8848725" h="4478020">
                  <a:moveTo>
                    <a:pt x="8848344" y="0"/>
                  </a:moveTo>
                  <a:lnTo>
                    <a:pt x="4572" y="0"/>
                  </a:lnTo>
                  <a:lnTo>
                    <a:pt x="4572" y="714756"/>
                  </a:lnTo>
                  <a:lnTo>
                    <a:pt x="8848344" y="714756"/>
                  </a:lnTo>
                  <a:lnTo>
                    <a:pt x="8848344" y="0"/>
                  </a:lnTo>
                  <a:close/>
                </a:path>
              </a:pathLst>
            </a:custGeom>
            <a:solidFill>
              <a:srgbClr val="F81B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24277" y="2303526"/>
            <a:ext cx="7776845" cy="1883410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12700" marR="5080" algn="ctr">
              <a:lnSpc>
                <a:spcPct val="80000"/>
              </a:lnSpc>
              <a:spcBef>
                <a:spcPts val="1395"/>
              </a:spcBef>
            </a:pPr>
            <a:r>
              <a:rPr sz="54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5400" spc="-150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5400" spc="-165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5400" spc="-16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5400" spc="-150" dirty="0">
                <a:solidFill>
                  <a:srgbClr val="FFFDFF"/>
                </a:solidFill>
                <a:latin typeface="Calibri Light"/>
                <a:cs typeface="Calibri Light"/>
              </a:rPr>
              <a:t>u</a:t>
            </a:r>
            <a:r>
              <a:rPr sz="5400" spc="-165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54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5400" spc="-28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5400" spc="-150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54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54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5400" spc="-29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5400" spc="-24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5400" spc="-15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5400" spc="-155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5400" spc="-150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54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5400" spc="-28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5400" spc="-150" dirty="0">
                <a:solidFill>
                  <a:srgbClr val="FFFDFF"/>
                </a:solidFill>
                <a:latin typeface="Calibri Light"/>
                <a:cs typeface="Calibri Light"/>
              </a:rPr>
              <a:t>ó</a:t>
            </a:r>
            <a:r>
              <a:rPr sz="5400" spc="-180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54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5400" spc="-165" dirty="0">
                <a:solidFill>
                  <a:srgbClr val="FFFDFF"/>
                </a:solidFill>
                <a:latin typeface="Calibri Light"/>
                <a:cs typeface="Calibri Light"/>
              </a:rPr>
              <a:t>i</a:t>
            </a:r>
            <a:r>
              <a:rPr sz="5400" spc="-155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54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54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5400" spc="-150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5400" dirty="0">
                <a:solidFill>
                  <a:srgbClr val="FFFDFF"/>
                </a:solidFill>
                <a:latin typeface="Calibri Light"/>
                <a:cs typeface="Calibri Light"/>
              </a:rPr>
              <a:t>e  </a:t>
            </a:r>
            <a:r>
              <a:rPr sz="5400" spc="-155" dirty="0">
                <a:solidFill>
                  <a:srgbClr val="FFFDFF"/>
                </a:solidFill>
                <a:latin typeface="Calibri Light"/>
                <a:cs typeface="Calibri Light"/>
              </a:rPr>
              <a:t>un</a:t>
            </a:r>
            <a:r>
              <a:rPr sz="54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5400" spc="-31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54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5400" spc="-155" dirty="0">
                <a:solidFill>
                  <a:srgbClr val="FFFDFF"/>
                </a:solidFill>
                <a:latin typeface="Calibri Light"/>
                <a:cs typeface="Calibri Light"/>
              </a:rPr>
              <a:t>u</a:t>
            </a:r>
            <a:r>
              <a:rPr sz="5400" spc="-16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5400" spc="-21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54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5400" spc="-27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54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endParaRPr sz="5400">
              <a:latin typeface="Calibri Light"/>
              <a:cs typeface="Calibri Light"/>
            </a:endParaRPr>
          </a:p>
          <a:p>
            <a:pPr marR="24765" algn="ctr">
              <a:lnSpc>
                <a:spcPct val="100000"/>
              </a:lnSpc>
              <a:spcBef>
                <a:spcPts val="805"/>
              </a:spcBef>
            </a:pPr>
            <a:r>
              <a:rPr spc="65" dirty="0">
                <a:solidFill>
                  <a:srgbClr val="FFFDFF"/>
                </a:solidFill>
              </a:rPr>
              <a:t>Técnicas</a:t>
            </a:r>
            <a:r>
              <a:rPr spc="40" dirty="0">
                <a:solidFill>
                  <a:srgbClr val="FFFDFF"/>
                </a:solidFill>
              </a:rPr>
              <a:t> </a:t>
            </a:r>
            <a:r>
              <a:rPr spc="140" dirty="0">
                <a:solidFill>
                  <a:srgbClr val="FFFDFF"/>
                </a:solidFill>
              </a:rPr>
              <a:t>de</a:t>
            </a:r>
            <a:r>
              <a:rPr spc="35" dirty="0">
                <a:solidFill>
                  <a:srgbClr val="FFFDFF"/>
                </a:solidFill>
              </a:rPr>
              <a:t> </a:t>
            </a:r>
            <a:r>
              <a:rPr spc="55" dirty="0">
                <a:solidFill>
                  <a:srgbClr val="FFFDFF"/>
                </a:solidFill>
              </a:rPr>
              <a:t>investigación</a:t>
            </a:r>
          </a:p>
        </p:txBody>
      </p:sp>
    </p:spTree>
    <p:extLst>
      <p:ext uri="{BB962C8B-B14F-4D97-AF65-F5344CB8AC3E}">
        <p14:creationId xmlns:p14="http://schemas.microsoft.com/office/powerpoint/2010/main" val="2391094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4541" y="2223643"/>
            <a:ext cx="2830195" cy="134302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 algn="ctr">
              <a:lnSpc>
                <a:spcPct val="85000"/>
              </a:lnSpc>
              <a:spcBef>
                <a:spcPts val="680"/>
              </a:spcBef>
            </a:pP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6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 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ó</a:t>
            </a:r>
            <a:r>
              <a:rPr sz="3200" spc="-170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im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6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30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muestra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101174" y="1149209"/>
            <a:ext cx="6052184" cy="4559582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35"/>
              </a:spcBef>
            </a:pPr>
            <a:r>
              <a:rPr lang="es-ES" sz="2400" spc="20" dirty="0"/>
              <a:t>Para</a:t>
            </a:r>
            <a:r>
              <a:rPr lang="es-ES" sz="2400" spc="35" dirty="0"/>
              <a:t> </a:t>
            </a:r>
            <a:r>
              <a:rPr lang="es-ES" sz="2400" spc="55" dirty="0"/>
              <a:t>determinar</a:t>
            </a:r>
            <a:r>
              <a:rPr lang="es-ES" sz="2400" spc="50" dirty="0"/>
              <a:t> </a:t>
            </a:r>
            <a:r>
              <a:rPr lang="es-ES" sz="2400" spc="90" dirty="0"/>
              <a:t>el</a:t>
            </a:r>
            <a:r>
              <a:rPr lang="es-ES" sz="2400" spc="45" dirty="0"/>
              <a:t> </a:t>
            </a:r>
            <a:r>
              <a:rPr lang="es-ES" sz="2400" spc="40" dirty="0"/>
              <a:t>tamaño</a:t>
            </a:r>
            <a:r>
              <a:rPr lang="es-ES" sz="2400" spc="45" dirty="0"/>
              <a:t> óptimo</a:t>
            </a:r>
            <a:r>
              <a:rPr lang="es-ES" sz="2400" spc="50" dirty="0"/>
              <a:t> </a:t>
            </a:r>
            <a:r>
              <a:rPr lang="es-ES" sz="2400" spc="140" dirty="0"/>
              <a:t>de</a:t>
            </a:r>
            <a:r>
              <a:rPr lang="es-ES" sz="2400" spc="65" dirty="0"/>
              <a:t> </a:t>
            </a:r>
            <a:r>
              <a:rPr lang="es-ES" sz="2400" spc="35" dirty="0"/>
              <a:t>una</a:t>
            </a:r>
            <a:r>
              <a:rPr lang="es-ES" sz="2400" spc="50" dirty="0"/>
              <a:t> </a:t>
            </a:r>
            <a:r>
              <a:rPr lang="es-ES" sz="2400" spc="30" dirty="0"/>
              <a:t>muestra</a:t>
            </a:r>
            <a:r>
              <a:rPr lang="es-ES" sz="2400" spc="55" dirty="0"/>
              <a:t> </a:t>
            </a:r>
            <a:r>
              <a:rPr lang="es-ES" sz="2400" spc="100" dirty="0"/>
              <a:t>se </a:t>
            </a:r>
            <a:r>
              <a:rPr sz="2400" spc="120" dirty="0" err="1"/>
              <a:t>deben</a:t>
            </a:r>
            <a:r>
              <a:rPr sz="2400" spc="55" dirty="0"/>
              <a:t> </a:t>
            </a:r>
            <a:r>
              <a:rPr sz="2400" spc="30" dirty="0"/>
              <a:t>tomar</a:t>
            </a:r>
            <a:r>
              <a:rPr sz="2400" spc="55" dirty="0"/>
              <a:t> </a:t>
            </a:r>
            <a:r>
              <a:rPr sz="2400" spc="85" dirty="0"/>
              <a:t>en</a:t>
            </a:r>
            <a:r>
              <a:rPr sz="2400" spc="50" dirty="0"/>
              <a:t> </a:t>
            </a:r>
            <a:r>
              <a:rPr sz="2400" spc="55" dirty="0"/>
              <a:t>cuenta </a:t>
            </a:r>
            <a:r>
              <a:rPr sz="2400" spc="50" dirty="0"/>
              <a:t>varios</a:t>
            </a:r>
            <a:r>
              <a:rPr sz="2400" spc="35" dirty="0"/>
              <a:t> </a:t>
            </a:r>
            <a:r>
              <a:rPr sz="2400" spc="75" dirty="0"/>
              <a:t>aspectos</a:t>
            </a:r>
            <a:r>
              <a:rPr sz="2400" spc="50" dirty="0"/>
              <a:t> </a:t>
            </a:r>
            <a:r>
              <a:rPr sz="2400" spc="65" dirty="0"/>
              <a:t>relacionados</a:t>
            </a:r>
            <a:r>
              <a:rPr sz="2400" spc="35" dirty="0"/>
              <a:t> </a:t>
            </a:r>
            <a:r>
              <a:rPr sz="2400" spc="70" dirty="0"/>
              <a:t>con:</a:t>
            </a:r>
          </a:p>
          <a:p>
            <a:pPr marL="241300" indent="-228600">
              <a:lnSpc>
                <a:spcPct val="100000"/>
              </a:lnSpc>
              <a:spcBef>
                <a:spcPts val="1425"/>
              </a:spcBef>
              <a:buClr>
                <a:srgbClr val="F81B01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2400" spc="60" dirty="0"/>
              <a:t>El</a:t>
            </a:r>
            <a:r>
              <a:rPr sz="2400" spc="20" dirty="0"/>
              <a:t> </a:t>
            </a:r>
            <a:r>
              <a:rPr sz="2400" spc="45" dirty="0"/>
              <a:t>parámetro</a:t>
            </a:r>
          </a:p>
          <a:p>
            <a:pPr marL="241300" indent="-228600">
              <a:lnSpc>
                <a:spcPct val="100000"/>
              </a:lnSpc>
              <a:spcBef>
                <a:spcPts val="1440"/>
              </a:spcBef>
              <a:buClr>
                <a:srgbClr val="F81B01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2400" spc="60" dirty="0"/>
              <a:t>El</a:t>
            </a:r>
            <a:r>
              <a:rPr sz="2400" spc="10" dirty="0"/>
              <a:t> </a:t>
            </a:r>
            <a:r>
              <a:rPr sz="2400" spc="55" dirty="0"/>
              <a:t>estimador</a:t>
            </a:r>
          </a:p>
          <a:p>
            <a:pPr marL="241300" indent="-228600">
              <a:lnSpc>
                <a:spcPct val="100000"/>
              </a:lnSpc>
              <a:spcBef>
                <a:spcPts val="1430"/>
              </a:spcBef>
              <a:buClr>
                <a:srgbClr val="F81B01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2400" spc="60" dirty="0"/>
              <a:t>El</a:t>
            </a:r>
            <a:r>
              <a:rPr sz="2400" spc="15" dirty="0"/>
              <a:t> </a:t>
            </a:r>
            <a:r>
              <a:rPr sz="2400" spc="105" dirty="0"/>
              <a:t>sesgo</a:t>
            </a:r>
          </a:p>
          <a:p>
            <a:pPr marL="241300" indent="-228600">
              <a:lnSpc>
                <a:spcPct val="100000"/>
              </a:lnSpc>
              <a:spcBef>
                <a:spcPts val="1430"/>
              </a:spcBef>
              <a:buClr>
                <a:srgbClr val="F81B01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2400" spc="60" dirty="0"/>
              <a:t>El</a:t>
            </a:r>
            <a:r>
              <a:rPr sz="2400" spc="30" dirty="0"/>
              <a:t> </a:t>
            </a:r>
            <a:r>
              <a:rPr sz="2400" spc="35" dirty="0"/>
              <a:t>error</a:t>
            </a:r>
            <a:r>
              <a:rPr sz="2400" spc="40" dirty="0"/>
              <a:t> </a:t>
            </a:r>
            <a:r>
              <a:rPr sz="2400" spc="30" dirty="0"/>
              <a:t>muestral</a:t>
            </a:r>
          </a:p>
          <a:p>
            <a:pPr marL="241300" indent="-228600">
              <a:lnSpc>
                <a:spcPct val="100000"/>
              </a:lnSpc>
              <a:spcBef>
                <a:spcPts val="1440"/>
              </a:spcBef>
              <a:buClr>
                <a:srgbClr val="F81B01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2400" spc="60" dirty="0"/>
              <a:t>El</a:t>
            </a:r>
            <a:r>
              <a:rPr sz="2400" spc="40" dirty="0"/>
              <a:t> nivel</a:t>
            </a:r>
            <a:r>
              <a:rPr sz="2400" spc="50" dirty="0"/>
              <a:t> </a:t>
            </a:r>
            <a:r>
              <a:rPr sz="2400" spc="140" dirty="0"/>
              <a:t>de</a:t>
            </a:r>
            <a:r>
              <a:rPr sz="2400" spc="45" dirty="0"/>
              <a:t> confianza</a:t>
            </a:r>
            <a:r>
              <a:rPr sz="2400" spc="55" dirty="0"/>
              <a:t> </a:t>
            </a:r>
            <a:r>
              <a:rPr sz="2400" spc="105" dirty="0"/>
              <a:t>y</a:t>
            </a:r>
          </a:p>
          <a:p>
            <a:pPr marL="241300" indent="-228600">
              <a:lnSpc>
                <a:spcPct val="100000"/>
              </a:lnSpc>
              <a:spcBef>
                <a:spcPts val="1430"/>
              </a:spcBef>
              <a:buClr>
                <a:srgbClr val="F81B01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2400" spc="20" dirty="0"/>
              <a:t>La</a:t>
            </a:r>
            <a:r>
              <a:rPr sz="2400" spc="40" dirty="0"/>
              <a:t> varianza</a:t>
            </a:r>
            <a:r>
              <a:rPr sz="2400" spc="20" dirty="0"/>
              <a:t> </a:t>
            </a:r>
            <a:r>
              <a:rPr sz="2400" spc="80" dirty="0"/>
              <a:t>poblacional.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90497" y="3052952"/>
            <a:ext cx="19189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30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pa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7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9346" y="926392"/>
            <a:ext cx="60960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sz="2400" spc="105" dirty="0">
                <a:latin typeface="Cambria"/>
                <a:cs typeface="Cambria"/>
              </a:rPr>
              <a:t>Se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45" dirty="0">
                <a:latin typeface="Cambria"/>
                <a:cs typeface="Cambria"/>
              </a:rPr>
              <a:t>refiere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a</a:t>
            </a:r>
            <a:r>
              <a:rPr sz="2400" spc="55" dirty="0">
                <a:latin typeface="Cambria"/>
                <a:cs typeface="Cambria"/>
              </a:rPr>
              <a:t> la</a:t>
            </a:r>
            <a:r>
              <a:rPr sz="2400" spc="40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característica</a:t>
            </a:r>
            <a:r>
              <a:rPr sz="2400" spc="20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de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la</a:t>
            </a:r>
            <a:r>
              <a:rPr sz="2400" spc="4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población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que</a:t>
            </a:r>
            <a:r>
              <a:rPr sz="2400" spc="8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es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70" dirty="0" err="1">
                <a:latin typeface="Cambria"/>
                <a:cs typeface="Cambria"/>
              </a:rPr>
              <a:t>objeto</a:t>
            </a:r>
            <a:r>
              <a:rPr lang="es-VE" sz="2400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de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estudio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y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b="1" u="heavy" spc="7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el</a:t>
            </a:r>
            <a:r>
              <a:rPr sz="2400" b="1" u="heavy" spc="6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spc="5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estimador</a:t>
            </a:r>
            <a:r>
              <a:rPr sz="2400" b="1" u="heavy" spc="7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es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la</a:t>
            </a:r>
            <a:r>
              <a:rPr sz="2400" spc="40" dirty="0">
                <a:latin typeface="Cambria"/>
                <a:cs typeface="Cambria"/>
              </a:rPr>
              <a:t> función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de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la</a:t>
            </a:r>
            <a:r>
              <a:rPr sz="2400" spc="40" dirty="0">
                <a:latin typeface="Cambria"/>
                <a:cs typeface="Cambria"/>
              </a:rPr>
              <a:t> </a:t>
            </a:r>
            <a:r>
              <a:rPr sz="2400" spc="30" dirty="0" err="1">
                <a:latin typeface="Cambria"/>
                <a:cs typeface="Cambria"/>
              </a:rPr>
              <a:t>muestra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que</a:t>
            </a:r>
            <a:r>
              <a:rPr lang="es-VE" sz="2400" spc="90" dirty="0">
                <a:latin typeface="Cambria"/>
                <a:cs typeface="Cambria"/>
              </a:rPr>
              <a:t> </a:t>
            </a:r>
            <a:r>
              <a:rPr lang="es-ES" sz="2400" spc="100" dirty="0">
                <a:latin typeface="Cambria"/>
                <a:cs typeface="Cambria"/>
              </a:rPr>
              <a:t>se</a:t>
            </a:r>
            <a:r>
              <a:rPr lang="es-ES" sz="2400" spc="30" dirty="0">
                <a:latin typeface="Cambria"/>
                <a:cs typeface="Cambria"/>
              </a:rPr>
              <a:t> </a:t>
            </a:r>
            <a:r>
              <a:rPr lang="es-ES" sz="2400" spc="45" dirty="0">
                <a:latin typeface="Cambria"/>
                <a:cs typeface="Cambria"/>
              </a:rPr>
              <a:t>usa</a:t>
            </a:r>
            <a:r>
              <a:rPr lang="es-ES" sz="2400" spc="15" dirty="0">
                <a:latin typeface="Cambria"/>
                <a:cs typeface="Cambria"/>
              </a:rPr>
              <a:t> </a:t>
            </a:r>
            <a:r>
              <a:rPr lang="es-ES" sz="2400" spc="60" dirty="0">
                <a:latin typeface="Cambria"/>
                <a:cs typeface="Cambria"/>
              </a:rPr>
              <a:t>para</a:t>
            </a:r>
            <a:r>
              <a:rPr lang="es-ES" sz="2400" spc="10" dirty="0">
                <a:latin typeface="Cambria"/>
                <a:cs typeface="Cambria"/>
              </a:rPr>
              <a:t> </a:t>
            </a:r>
            <a:r>
              <a:rPr lang="es-ES" sz="2400" spc="65" dirty="0">
                <a:latin typeface="Cambria"/>
                <a:cs typeface="Cambria"/>
              </a:rPr>
              <a:t>medirlo.</a:t>
            </a:r>
            <a:endParaRPr lang="es-ES" sz="24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endParaRPr sz="2400" dirty="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89346" y="3657600"/>
            <a:ext cx="6316854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800" b="1" u="heavy" spc="9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Ejemplo:</a:t>
            </a:r>
            <a:r>
              <a:rPr sz="2800" b="1" spc="60" dirty="0">
                <a:latin typeface="Cambria"/>
                <a:cs typeface="Cambria"/>
              </a:rPr>
              <a:t> </a:t>
            </a:r>
            <a:r>
              <a:rPr sz="2800" spc="60" dirty="0">
                <a:latin typeface="Cambria"/>
                <a:cs typeface="Cambria"/>
              </a:rPr>
              <a:t>para</a:t>
            </a:r>
            <a:r>
              <a:rPr sz="2800" spc="40" dirty="0">
                <a:latin typeface="Cambria"/>
                <a:cs typeface="Cambria"/>
              </a:rPr>
              <a:t> </a:t>
            </a:r>
            <a:r>
              <a:rPr sz="2800" spc="45" dirty="0" err="1">
                <a:latin typeface="Cambria"/>
                <a:cs typeface="Cambria"/>
              </a:rPr>
              <a:t>evaluar</a:t>
            </a:r>
            <a:r>
              <a:rPr sz="2800" spc="30" dirty="0">
                <a:latin typeface="Cambria"/>
                <a:cs typeface="Cambria"/>
              </a:rPr>
              <a:t> </a:t>
            </a:r>
            <a:r>
              <a:rPr sz="2800" spc="55" dirty="0">
                <a:latin typeface="Cambria"/>
                <a:cs typeface="Cambria"/>
              </a:rPr>
              <a:t>la</a:t>
            </a:r>
            <a:r>
              <a:rPr lang="es-VE" sz="2800" spc="50" dirty="0">
                <a:latin typeface="Cambria"/>
                <a:cs typeface="Cambria"/>
              </a:rPr>
              <a:t> </a:t>
            </a:r>
            <a:r>
              <a:rPr sz="2800" spc="85" dirty="0" err="1">
                <a:latin typeface="Cambria"/>
                <a:cs typeface="Cambria"/>
              </a:rPr>
              <a:t>calidad</a:t>
            </a:r>
            <a:r>
              <a:rPr sz="2800" spc="25" dirty="0">
                <a:latin typeface="Cambria"/>
                <a:cs typeface="Cambria"/>
              </a:rPr>
              <a:t> </a:t>
            </a:r>
            <a:r>
              <a:rPr sz="2800" spc="140" dirty="0">
                <a:latin typeface="Cambria"/>
                <a:cs typeface="Cambria"/>
              </a:rPr>
              <a:t>de</a:t>
            </a:r>
            <a:r>
              <a:rPr sz="2800" spc="60" dirty="0">
                <a:latin typeface="Cambria"/>
                <a:cs typeface="Cambria"/>
              </a:rPr>
              <a:t> </a:t>
            </a:r>
            <a:r>
              <a:rPr sz="2800" spc="15" dirty="0">
                <a:latin typeface="Cambria"/>
                <a:cs typeface="Cambria"/>
              </a:rPr>
              <a:t>un</a:t>
            </a:r>
            <a:r>
              <a:rPr sz="2800" spc="55" dirty="0">
                <a:latin typeface="Cambria"/>
                <a:cs typeface="Cambria"/>
              </a:rPr>
              <a:t> </a:t>
            </a:r>
            <a:r>
              <a:rPr sz="2800" spc="95" dirty="0" err="1">
                <a:latin typeface="Cambria"/>
                <a:cs typeface="Cambria"/>
              </a:rPr>
              <a:t>grupo</a:t>
            </a:r>
            <a:r>
              <a:rPr sz="2800" spc="50" dirty="0">
                <a:latin typeface="Cambria"/>
                <a:cs typeface="Cambria"/>
              </a:rPr>
              <a:t> </a:t>
            </a:r>
            <a:r>
              <a:rPr sz="2800" spc="140" dirty="0">
                <a:latin typeface="Cambria"/>
                <a:cs typeface="Cambria"/>
              </a:rPr>
              <a:t>de</a:t>
            </a:r>
            <a:r>
              <a:rPr lang="es-VE" sz="2800" dirty="0">
                <a:latin typeface="Cambria"/>
                <a:cs typeface="Cambria"/>
              </a:rPr>
              <a:t> </a:t>
            </a:r>
            <a:r>
              <a:rPr sz="2800" spc="45" dirty="0" err="1">
                <a:latin typeface="Cambria"/>
                <a:cs typeface="Cambria"/>
              </a:rPr>
              <a:t>estudiantes</a:t>
            </a:r>
            <a:r>
              <a:rPr sz="2800" spc="40" dirty="0">
                <a:latin typeface="Cambria"/>
                <a:cs typeface="Cambria"/>
              </a:rPr>
              <a:t> </a:t>
            </a:r>
            <a:r>
              <a:rPr sz="2800" spc="35" dirty="0">
                <a:latin typeface="Cambria"/>
                <a:cs typeface="Cambria"/>
              </a:rPr>
              <a:t>(parámetro)</a:t>
            </a:r>
            <a:r>
              <a:rPr sz="2800" spc="30" dirty="0">
                <a:latin typeface="Cambria"/>
                <a:cs typeface="Cambria"/>
              </a:rPr>
              <a:t> </a:t>
            </a:r>
            <a:r>
              <a:rPr sz="2800" spc="100" dirty="0">
                <a:latin typeface="Cambria"/>
                <a:cs typeface="Cambria"/>
              </a:rPr>
              <a:t>se</a:t>
            </a:r>
            <a:r>
              <a:rPr sz="2800" spc="60" dirty="0">
                <a:latin typeface="Cambria"/>
                <a:cs typeface="Cambria"/>
              </a:rPr>
              <a:t> </a:t>
            </a:r>
            <a:r>
              <a:rPr sz="2800" spc="90" dirty="0">
                <a:latin typeface="Cambria"/>
                <a:cs typeface="Cambria"/>
              </a:rPr>
              <a:t>mide</a:t>
            </a:r>
            <a:r>
              <a:rPr sz="2800" spc="45" dirty="0">
                <a:latin typeface="Cambria"/>
                <a:cs typeface="Cambria"/>
              </a:rPr>
              <a:t> </a:t>
            </a:r>
            <a:r>
              <a:rPr sz="2800" spc="75" dirty="0">
                <a:latin typeface="Cambria"/>
                <a:cs typeface="Cambria"/>
              </a:rPr>
              <a:t>a</a:t>
            </a:r>
            <a:r>
              <a:rPr sz="2800" spc="50" dirty="0">
                <a:latin typeface="Cambria"/>
                <a:cs typeface="Cambria"/>
              </a:rPr>
              <a:t> </a:t>
            </a:r>
            <a:r>
              <a:rPr sz="2800" spc="30" dirty="0">
                <a:latin typeface="Cambria"/>
                <a:cs typeface="Cambria"/>
              </a:rPr>
              <a:t>través</a:t>
            </a:r>
            <a:r>
              <a:rPr sz="2800" spc="45" dirty="0">
                <a:latin typeface="Cambria"/>
                <a:cs typeface="Cambria"/>
              </a:rPr>
              <a:t> </a:t>
            </a:r>
            <a:r>
              <a:rPr sz="2800" spc="140" dirty="0">
                <a:latin typeface="Cambria"/>
                <a:cs typeface="Cambria"/>
              </a:rPr>
              <a:t>de</a:t>
            </a:r>
            <a:r>
              <a:rPr sz="2800" spc="45" dirty="0">
                <a:latin typeface="Cambria"/>
                <a:cs typeface="Cambria"/>
              </a:rPr>
              <a:t> </a:t>
            </a:r>
            <a:r>
              <a:rPr sz="2800" spc="50" dirty="0">
                <a:latin typeface="Cambria"/>
                <a:cs typeface="Cambria"/>
              </a:rPr>
              <a:t>los</a:t>
            </a:r>
            <a:r>
              <a:rPr lang="es-VE" sz="2800" dirty="0">
                <a:latin typeface="Cambria"/>
                <a:cs typeface="Cambria"/>
              </a:rPr>
              <a:t> </a:t>
            </a:r>
            <a:r>
              <a:rPr sz="2800" spc="65" dirty="0" err="1">
                <a:latin typeface="Cambria"/>
                <a:cs typeface="Cambria"/>
              </a:rPr>
              <a:t>promedios</a:t>
            </a:r>
            <a:r>
              <a:rPr lang="es-VE" sz="2800" spc="60" dirty="0">
                <a:latin typeface="Cambria"/>
                <a:cs typeface="Cambria"/>
              </a:rPr>
              <a:t> </a:t>
            </a:r>
            <a:r>
              <a:rPr sz="2800" spc="65" dirty="0" err="1">
                <a:latin typeface="Cambria"/>
                <a:cs typeface="Cambria"/>
              </a:rPr>
              <a:t>obtenidos</a:t>
            </a:r>
            <a:r>
              <a:rPr sz="2800" spc="60" dirty="0">
                <a:latin typeface="Cambria"/>
                <a:cs typeface="Cambria"/>
              </a:rPr>
              <a:t> </a:t>
            </a:r>
            <a:r>
              <a:rPr sz="2800" spc="50" dirty="0">
                <a:latin typeface="Cambria"/>
                <a:cs typeface="Cambria"/>
              </a:rPr>
              <a:t>(estimador).</a:t>
            </a:r>
            <a:endParaRPr sz="2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3542" y="3052952"/>
            <a:ext cx="24511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30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ue</a:t>
            </a:r>
            <a:r>
              <a:rPr sz="3200" spc="-19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1600" y="1186528"/>
            <a:ext cx="5383530" cy="47602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sz="2400" spc="70" dirty="0">
                <a:latin typeface="Cambria"/>
                <a:cs typeface="Cambria"/>
              </a:rPr>
              <a:t>Siempre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se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comete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ya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que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lang="es-VE" sz="2400" spc="65" dirty="0">
                <a:latin typeface="Cambria"/>
                <a:cs typeface="Cambria"/>
              </a:rPr>
              <a:t>                  </a:t>
            </a:r>
            <a:r>
              <a:rPr sz="2400" spc="70" dirty="0" err="1">
                <a:latin typeface="Cambria"/>
                <a:cs typeface="Cambria"/>
              </a:rPr>
              <a:t>existe</a:t>
            </a:r>
            <a:r>
              <a:rPr sz="2400" spc="40" dirty="0">
                <a:latin typeface="Cambria"/>
                <a:cs typeface="Cambria"/>
              </a:rPr>
              <a:t> </a:t>
            </a:r>
            <a:r>
              <a:rPr sz="2400" spc="35" dirty="0">
                <a:latin typeface="Cambria"/>
                <a:cs typeface="Cambria"/>
              </a:rPr>
              <a:t>una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perdida</a:t>
            </a:r>
            <a:r>
              <a:rPr sz="2400" spc="40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de</a:t>
            </a:r>
            <a:r>
              <a:rPr sz="2400" spc="55" dirty="0">
                <a:latin typeface="Cambria"/>
                <a:cs typeface="Cambria"/>
              </a:rPr>
              <a:t> la</a:t>
            </a:r>
            <a:r>
              <a:rPr lang="es-VE" sz="2400" spc="55" dirty="0">
                <a:latin typeface="Cambria"/>
                <a:cs typeface="Cambria"/>
              </a:rPr>
              <a:t> </a:t>
            </a:r>
            <a:r>
              <a:rPr lang="es-ES" sz="2400" spc="45" dirty="0">
                <a:latin typeface="Cambria"/>
                <a:cs typeface="Cambria"/>
              </a:rPr>
              <a:t>representatividad</a:t>
            </a:r>
            <a:r>
              <a:rPr lang="es-ES" sz="2400" spc="15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al</a:t>
            </a:r>
            <a:r>
              <a:rPr lang="es-ES" sz="2400" spc="65" dirty="0">
                <a:latin typeface="Cambria"/>
                <a:cs typeface="Cambria"/>
              </a:rPr>
              <a:t> </a:t>
            </a:r>
            <a:r>
              <a:rPr lang="es-ES" sz="2400" spc="50" dirty="0">
                <a:latin typeface="Cambria"/>
                <a:cs typeface="Cambria"/>
              </a:rPr>
              <a:t>momento</a:t>
            </a:r>
            <a:r>
              <a:rPr lang="es-ES" sz="2400" spc="75" dirty="0">
                <a:latin typeface="Cambria"/>
                <a:cs typeface="Cambria"/>
              </a:rPr>
              <a:t> </a:t>
            </a:r>
            <a:r>
              <a:rPr lang="es-ES" sz="2400" spc="140" dirty="0">
                <a:latin typeface="Cambria"/>
                <a:cs typeface="Cambria"/>
              </a:rPr>
              <a:t>de</a:t>
            </a:r>
            <a:r>
              <a:rPr lang="es-ES" sz="2400" spc="60" dirty="0">
                <a:latin typeface="Cambria"/>
                <a:cs typeface="Cambria"/>
              </a:rPr>
              <a:t> </a:t>
            </a:r>
            <a:r>
              <a:rPr lang="es-ES" sz="2400" spc="105" dirty="0">
                <a:latin typeface="Cambria"/>
                <a:cs typeface="Cambria"/>
              </a:rPr>
              <a:t>escoger</a:t>
            </a:r>
            <a:r>
              <a:rPr lang="es-ES" sz="2400" spc="70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los</a:t>
            </a:r>
            <a:r>
              <a:rPr lang="es-ES" sz="2400" spc="60" dirty="0">
                <a:latin typeface="Cambria"/>
                <a:cs typeface="Cambria"/>
              </a:rPr>
              <a:t> </a:t>
            </a:r>
            <a:r>
              <a:rPr lang="es-ES" sz="2400" spc="65" dirty="0">
                <a:latin typeface="Cambria"/>
                <a:cs typeface="Cambria"/>
              </a:rPr>
              <a:t>elementos </a:t>
            </a:r>
            <a:r>
              <a:rPr lang="es-ES" sz="2400" spc="140" dirty="0">
                <a:latin typeface="Cambria"/>
                <a:cs typeface="Cambria"/>
              </a:rPr>
              <a:t>de</a:t>
            </a:r>
            <a:r>
              <a:rPr lang="es-ES" sz="2400" spc="60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la</a:t>
            </a:r>
            <a:r>
              <a:rPr lang="es-ES" sz="2400" spc="40" dirty="0">
                <a:latin typeface="Cambria"/>
                <a:cs typeface="Cambria"/>
              </a:rPr>
              <a:t> </a:t>
            </a:r>
            <a:r>
              <a:rPr lang="es-ES" sz="2400" spc="30" dirty="0">
                <a:latin typeface="Cambria"/>
                <a:cs typeface="Cambria"/>
              </a:rPr>
              <a:t>muest</a:t>
            </a:r>
            <a:r>
              <a:rPr lang="es-ES" sz="2400" spc="-20" dirty="0">
                <a:latin typeface="Cambria"/>
                <a:cs typeface="Cambria"/>
              </a:rPr>
              <a:t>r</a:t>
            </a:r>
            <a:r>
              <a:rPr lang="es-ES" sz="2400" spc="114" dirty="0">
                <a:latin typeface="Cambria"/>
                <a:cs typeface="Cambria"/>
              </a:rPr>
              <a:t>a.</a:t>
            </a:r>
            <a:r>
              <a:rPr lang="es-ES" sz="2400" spc="-90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S</a:t>
            </a:r>
            <a:r>
              <a:rPr lang="es-ES" sz="2400" spc="35" dirty="0">
                <a:latin typeface="Cambria"/>
                <a:cs typeface="Cambria"/>
              </a:rPr>
              <a:t>i</a:t>
            </a:r>
            <a:r>
              <a:rPr lang="es-ES" sz="2400" spc="25" dirty="0">
                <a:latin typeface="Cambria"/>
                <a:cs typeface="Cambria"/>
              </a:rPr>
              <a:t>n</a:t>
            </a:r>
            <a:r>
              <a:rPr lang="es-ES" sz="2400" spc="45" dirty="0">
                <a:latin typeface="Cambria"/>
                <a:cs typeface="Cambria"/>
              </a:rPr>
              <a:t> </a:t>
            </a:r>
            <a:r>
              <a:rPr lang="es-ES" sz="2400" spc="114" dirty="0">
                <a:latin typeface="Cambria"/>
                <a:cs typeface="Cambria"/>
              </a:rPr>
              <a:t>emb</a:t>
            </a:r>
            <a:r>
              <a:rPr lang="es-ES" sz="2400" spc="100" dirty="0">
                <a:latin typeface="Cambria"/>
                <a:cs typeface="Cambria"/>
              </a:rPr>
              <a:t>a</a:t>
            </a:r>
            <a:r>
              <a:rPr lang="es-ES" sz="2400" spc="-40" dirty="0">
                <a:latin typeface="Cambria"/>
                <a:cs typeface="Cambria"/>
              </a:rPr>
              <a:t>r</a:t>
            </a:r>
            <a:r>
              <a:rPr lang="es-ES" sz="2400" spc="200" dirty="0">
                <a:latin typeface="Cambria"/>
                <a:cs typeface="Cambria"/>
              </a:rPr>
              <a:t>g</a:t>
            </a:r>
            <a:r>
              <a:rPr lang="es-ES" sz="2400" spc="-10" dirty="0">
                <a:latin typeface="Cambria"/>
                <a:cs typeface="Cambria"/>
              </a:rPr>
              <a:t>o</a:t>
            </a:r>
            <a:r>
              <a:rPr lang="es-ES" sz="2400" spc="155" dirty="0">
                <a:latin typeface="Cambria"/>
                <a:cs typeface="Cambria"/>
              </a:rPr>
              <a:t>,</a:t>
            </a:r>
            <a:r>
              <a:rPr lang="es-ES" sz="2400" spc="-110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la</a:t>
            </a:r>
            <a:r>
              <a:rPr lang="es-ES" sz="2400" spc="40" dirty="0">
                <a:latin typeface="Cambria"/>
                <a:cs typeface="Cambria"/>
              </a:rPr>
              <a:t> </a:t>
            </a:r>
            <a:r>
              <a:rPr lang="es-ES" sz="2400" spc="5" dirty="0">
                <a:latin typeface="Cambria"/>
                <a:cs typeface="Cambria"/>
              </a:rPr>
              <a:t>natu</a:t>
            </a:r>
            <a:r>
              <a:rPr lang="es-ES" sz="2400" spc="-40" dirty="0">
                <a:latin typeface="Cambria"/>
                <a:cs typeface="Cambria"/>
              </a:rPr>
              <a:t>r</a:t>
            </a:r>
            <a:r>
              <a:rPr lang="es-ES" sz="2400" spc="70" dirty="0">
                <a:latin typeface="Cambria"/>
                <a:cs typeface="Cambria"/>
              </a:rPr>
              <a:t>a</a:t>
            </a:r>
            <a:r>
              <a:rPr lang="es-ES" sz="2400" spc="45" dirty="0">
                <a:latin typeface="Cambria"/>
                <a:cs typeface="Cambria"/>
              </a:rPr>
              <a:t>l</a:t>
            </a:r>
            <a:r>
              <a:rPr lang="es-ES" sz="2400" spc="65" dirty="0">
                <a:latin typeface="Cambria"/>
                <a:cs typeface="Cambria"/>
              </a:rPr>
              <a:t>ez</a:t>
            </a:r>
            <a:r>
              <a:rPr lang="es-ES" sz="2400" spc="70" dirty="0">
                <a:latin typeface="Cambria"/>
                <a:cs typeface="Cambria"/>
              </a:rPr>
              <a:t>a</a:t>
            </a:r>
            <a:r>
              <a:rPr lang="es-ES" sz="2400" spc="35" dirty="0">
                <a:latin typeface="Cambria"/>
                <a:cs typeface="Cambria"/>
              </a:rPr>
              <a:t> </a:t>
            </a:r>
            <a:r>
              <a:rPr lang="es-ES" sz="2400" spc="140" dirty="0">
                <a:latin typeface="Cambria"/>
                <a:cs typeface="Cambria"/>
              </a:rPr>
              <a:t>de</a:t>
            </a:r>
            <a:r>
              <a:rPr lang="es-ES" sz="2400" spc="60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la</a:t>
            </a:r>
            <a:r>
              <a:rPr lang="es-ES" sz="2400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investigación</a:t>
            </a:r>
            <a:r>
              <a:rPr lang="es-ES" sz="2400" spc="60" dirty="0">
                <a:latin typeface="Cambria"/>
                <a:cs typeface="Cambria"/>
              </a:rPr>
              <a:t> indicará</a:t>
            </a:r>
            <a:r>
              <a:rPr lang="es-ES" sz="2400" spc="25" dirty="0">
                <a:latin typeface="Cambria"/>
                <a:cs typeface="Cambria"/>
              </a:rPr>
              <a:t> </a:t>
            </a:r>
            <a:r>
              <a:rPr lang="es-ES" sz="2400" spc="30" dirty="0">
                <a:latin typeface="Cambria"/>
                <a:cs typeface="Cambria"/>
              </a:rPr>
              <a:t>hasta</a:t>
            </a:r>
            <a:r>
              <a:rPr lang="es-ES" sz="2400" spc="35" dirty="0">
                <a:latin typeface="Cambria"/>
                <a:cs typeface="Cambria"/>
              </a:rPr>
              <a:t> </a:t>
            </a:r>
            <a:r>
              <a:rPr lang="es-ES" sz="2400" spc="90" dirty="0">
                <a:latin typeface="Cambria"/>
                <a:cs typeface="Cambria"/>
              </a:rPr>
              <a:t>qué</a:t>
            </a:r>
            <a:r>
              <a:rPr lang="es-ES" sz="2400" spc="65" dirty="0">
                <a:latin typeface="Cambria"/>
                <a:cs typeface="Cambria"/>
              </a:rPr>
              <a:t> </a:t>
            </a:r>
            <a:r>
              <a:rPr lang="es-ES" sz="2400" spc="95" dirty="0">
                <a:latin typeface="Cambria"/>
                <a:cs typeface="Cambria"/>
              </a:rPr>
              <a:t>grado</a:t>
            </a:r>
            <a:r>
              <a:rPr lang="es-ES" sz="2400" spc="30" dirty="0">
                <a:latin typeface="Cambria"/>
                <a:cs typeface="Cambria"/>
              </a:rPr>
              <a:t> </a:t>
            </a:r>
            <a:r>
              <a:rPr lang="es-ES" sz="2400" spc="100" dirty="0">
                <a:latin typeface="Cambria"/>
                <a:cs typeface="Cambria"/>
              </a:rPr>
              <a:t>se</a:t>
            </a:r>
            <a:r>
              <a:rPr lang="es-ES" sz="2400" spc="65" dirty="0">
                <a:latin typeface="Cambria"/>
                <a:cs typeface="Cambria"/>
              </a:rPr>
              <a:t> </a:t>
            </a:r>
            <a:r>
              <a:rPr lang="es-ES" sz="2400" spc="114" dirty="0">
                <a:latin typeface="Cambria"/>
                <a:cs typeface="Cambria"/>
              </a:rPr>
              <a:t>puede</a:t>
            </a:r>
            <a:r>
              <a:rPr lang="es-ES" sz="2400" spc="55" dirty="0">
                <a:latin typeface="Cambria"/>
                <a:cs typeface="Cambria"/>
              </a:rPr>
              <a:t> </a:t>
            </a:r>
            <a:r>
              <a:rPr lang="es-ES" sz="2400" spc="70" dirty="0">
                <a:latin typeface="Cambria"/>
                <a:cs typeface="Cambria"/>
              </a:rPr>
              <a:t>aceptar.</a:t>
            </a:r>
            <a:endParaRPr lang="es-ES" sz="2400" dirty="0">
              <a:latin typeface="Cambria"/>
              <a:cs typeface="Cambria"/>
            </a:endParaRPr>
          </a:p>
          <a:p>
            <a:pPr marL="12700">
              <a:spcBef>
                <a:spcPts val="100"/>
              </a:spcBef>
            </a:pPr>
            <a:endParaRPr lang="es-ES" sz="1800" dirty="0">
              <a:latin typeface="Cambria"/>
              <a:cs typeface="Cambria"/>
            </a:endParaRPr>
          </a:p>
          <a:p>
            <a:pPr marL="12700">
              <a:spcBef>
                <a:spcPts val="100"/>
              </a:spcBef>
            </a:pPr>
            <a:endParaRPr lang="es-ES" sz="18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1201" y="3052952"/>
            <a:ext cx="29362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30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i</a:t>
            </a:r>
            <a:r>
              <a:rPr sz="3200" spc="-200" dirty="0">
                <a:solidFill>
                  <a:srgbClr val="FFFDFF"/>
                </a:solidFill>
                <a:latin typeface="Calibri Light"/>
                <a:cs typeface="Calibri Light"/>
              </a:rPr>
              <a:t>v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4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30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70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f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i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an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z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88498" y="1752600"/>
            <a:ext cx="5572125" cy="4101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sz="2400" spc="70" dirty="0">
                <a:latin typeface="Cambria"/>
                <a:cs typeface="Cambria"/>
              </a:rPr>
              <a:t>Es</a:t>
            </a:r>
            <a:r>
              <a:rPr sz="2400" spc="4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la</a:t>
            </a:r>
            <a:r>
              <a:rPr sz="2400" spc="35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probabilidad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de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que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la</a:t>
            </a:r>
            <a:r>
              <a:rPr sz="2400" spc="4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estimación</a:t>
            </a:r>
            <a:r>
              <a:rPr sz="2400" spc="45" dirty="0">
                <a:latin typeface="Cambria"/>
                <a:cs typeface="Cambria"/>
              </a:rPr>
              <a:t> </a:t>
            </a:r>
            <a:r>
              <a:rPr sz="2400" spc="75" dirty="0" err="1">
                <a:latin typeface="Cambria"/>
                <a:cs typeface="Cambria"/>
              </a:rPr>
              <a:t>efectuada</a:t>
            </a:r>
            <a:r>
              <a:rPr sz="2400" spc="3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se</a:t>
            </a:r>
            <a:r>
              <a:rPr lang="es-VE" sz="2400" spc="100" dirty="0">
                <a:latin typeface="Cambria"/>
                <a:cs typeface="Cambria"/>
              </a:rPr>
              <a:t> </a:t>
            </a:r>
            <a:r>
              <a:rPr lang="es-ES" sz="2400" spc="45" dirty="0">
                <a:latin typeface="Cambria"/>
                <a:cs typeface="Cambria"/>
              </a:rPr>
              <a:t>ajuste</a:t>
            </a:r>
            <a:r>
              <a:rPr lang="es-ES" sz="2400" spc="40" dirty="0">
                <a:latin typeface="Cambria"/>
                <a:cs typeface="Cambria"/>
              </a:rPr>
              <a:t> </a:t>
            </a:r>
            <a:r>
              <a:rPr lang="es-ES" sz="2400" spc="75" dirty="0">
                <a:latin typeface="Cambria"/>
                <a:cs typeface="Cambria"/>
              </a:rPr>
              <a:t>a</a:t>
            </a:r>
            <a:r>
              <a:rPr lang="es-ES" sz="2400" spc="35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la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-80" dirty="0">
                <a:latin typeface="Cambria"/>
                <a:cs typeface="Cambria"/>
              </a:rPr>
              <a:t>r</a:t>
            </a:r>
            <a:r>
              <a:rPr lang="es-ES" sz="2400" spc="75" dirty="0">
                <a:latin typeface="Cambria"/>
                <a:cs typeface="Cambria"/>
              </a:rPr>
              <a:t>eal</a:t>
            </a:r>
            <a:r>
              <a:rPr lang="es-ES" sz="2400" spc="50" dirty="0">
                <a:latin typeface="Cambria"/>
                <a:cs typeface="Cambria"/>
              </a:rPr>
              <a:t>i</a:t>
            </a:r>
            <a:r>
              <a:rPr lang="es-ES" sz="2400" spc="110" dirty="0">
                <a:latin typeface="Cambria"/>
                <a:cs typeface="Cambria"/>
              </a:rPr>
              <a:t>dad</a:t>
            </a:r>
            <a:r>
              <a:rPr lang="es-ES" sz="2400" spc="50" dirty="0">
                <a:latin typeface="Cambria"/>
                <a:cs typeface="Cambria"/>
              </a:rPr>
              <a:t>;</a:t>
            </a:r>
            <a:r>
              <a:rPr lang="es-ES" sz="2400" spc="-135" dirty="0">
                <a:latin typeface="Cambria"/>
                <a:cs typeface="Cambria"/>
              </a:rPr>
              <a:t> </a:t>
            </a:r>
            <a:r>
              <a:rPr lang="es-ES" sz="2400" spc="105" dirty="0">
                <a:latin typeface="Cambria"/>
                <a:cs typeface="Cambria"/>
              </a:rPr>
              <a:t>e</a:t>
            </a:r>
            <a:r>
              <a:rPr lang="es-ES" sz="2400" spc="95" dirty="0">
                <a:latin typeface="Cambria"/>
                <a:cs typeface="Cambria"/>
              </a:rPr>
              <a:t>s</a:t>
            </a:r>
            <a:r>
              <a:rPr lang="es-ES" sz="2400" spc="55" dirty="0">
                <a:latin typeface="Cambria"/>
                <a:cs typeface="Cambria"/>
              </a:rPr>
              <a:t> </a:t>
            </a:r>
            <a:r>
              <a:rPr lang="es-ES" sz="2400" spc="110" dirty="0">
                <a:latin typeface="Cambria"/>
                <a:cs typeface="Cambria"/>
              </a:rPr>
              <a:t>deci</a:t>
            </a:r>
            <a:r>
              <a:rPr lang="es-ES" sz="2400" spc="-100" dirty="0">
                <a:latin typeface="Cambria"/>
                <a:cs typeface="Cambria"/>
              </a:rPr>
              <a:t>r</a:t>
            </a:r>
            <a:r>
              <a:rPr lang="es-ES" sz="2400" spc="155" dirty="0">
                <a:latin typeface="Cambria"/>
                <a:cs typeface="Cambria"/>
              </a:rPr>
              <a:t>,</a:t>
            </a:r>
            <a:r>
              <a:rPr lang="es-ES" sz="2400" spc="-100" dirty="0">
                <a:latin typeface="Cambria"/>
                <a:cs typeface="Cambria"/>
              </a:rPr>
              <a:t> </a:t>
            </a:r>
            <a:r>
              <a:rPr lang="es-ES" sz="2400" spc="65" dirty="0">
                <a:latin typeface="Cambria"/>
                <a:cs typeface="Cambria"/>
              </a:rPr>
              <a:t>q</a:t>
            </a:r>
            <a:r>
              <a:rPr lang="es-ES" sz="2400" spc="55" dirty="0">
                <a:latin typeface="Cambria"/>
                <a:cs typeface="Cambria"/>
              </a:rPr>
              <a:t>u</a:t>
            </a:r>
            <a:r>
              <a:rPr lang="es-ES" sz="2400" spc="155" dirty="0">
                <a:latin typeface="Cambria"/>
                <a:cs typeface="Cambria"/>
              </a:rPr>
              <a:t>e</a:t>
            </a:r>
            <a:r>
              <a:rPr lang="es-ES" sz="2400" spc="65" dirty="0">
                <a:latin typeface="Cambria"/>
                <a:cs typeface="Cambria"/>
              </a:rPr>
              <a:t> </a:t>
            </a:r>
            <a:r>
              <a:rPr lang="es-ES" sz="2400" spc="114" dirty="0">
                <a:latin typeface="Cambria"/>
                <a:cs typeface="Cambria"/>
              </a:rPr>
              <a:t>caig</a:t>
            </a:r>
            <a:r>
              <a:rPr lang="es-ES" sz="2400" spc="75" dirty="0">
                <a:latin typeface="Cambria"/>
                <a:cs typeface="Cambria"/>
              </a:rPr>
              <a:t>a</a:t>
            </a:r>
            <a:r>
              <a:rPr lang="es-ES" sz="2400" spc="25" dirty="0">
                <a:latin typeface="Cambria"/>
                <a:cs typeface="Cambria"/>
              </a:rPr>
              <a:t> </a:t>
            </a:r>
            <a:r>
              <a:rPr lang="es-ES" sz="2400" spc="50" dirty="0">
                <a:latin typeface="Cambria"/>
                <a:cs typeface="Cambria"/>
              </a:rPr>
              <a:t>dent</a:t>
            </a:r>
            <a:r>
              <a:rPr lang="es-ES" sz="2400" spc="-35" dirty="0">
                <a:latin typeface="Cambria"/>
                <a:cs typeface="Cambria"/>
              </a:rPr>
              <a:t>r</a:t>
            </a:r>
            <a:r>
              <a:rPr lang="es-ES" sz="2400" spc="75" dirty="0">
                <a:latin typeface="Cambria"/>
                <a:cs typeface="Cambria"/>
              </a:rPr>
              <a:t>o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125" dirty="0">
                <a:latin typeface="Cambria"/>
                <a:cs typeface="Cambria"/>
              </a:rPr>
              <a:t>d</a:t>
            </a:r>
            <a:r>
              <a:rPr lang="es-ES" sz="2400" spc="155" dirty="0">
                <a:latin typeface="Cambria"/>
                <a:cs typeface="Cambria"/>
              </a:rPr>
              <a:t>e</a:t>
            </a:r>
            <a:r>
              <a:rPr lang="es-ES" sz="2400" spc="45" dirty="0">
                <a:latin typeface="Cambria"/>
                <a:cs typeface="Cambria"/>
              </a:rPr>
              <a:t> </a:t>
            </a:r>
            <a:r>
              <a:rPr lang="es-ES" sz="2400" spc="10" dirty="0">
                <a:latin typeface="Cambria"/>
                <a:cs typeface="Cambria"/>
              </a:rPr>
              <a:t>u</a:t>
            </a:r>
            <a:r>
              <a:rPr lang="es-ES" sz="2400" spc="25" dirty="0">
                <a:latin typeface="Cambria"/>
                <a:cs typeface="Cambria"/>
              </a:rPr>
              <a:t>n </a:t>
            </a:r>
            <a:r>
              <a:rPr lang="es-ES" sz="2400" spc="45" dirty="0">
                <a:latin typeface="Cambria"/>
                <a:cs typeface="Cambria"/>
              </a:rPr>
              <a:t>intervalo </a:t>
            </a:r>
            <a:r>
              <a:rPr lang="es-ES" sz="2400" spc="65" dirty="0">
                <a:latin typeface="Cambria"/>
                <a:cs typeface="Cambria"/>
              </a:rPr>
              <a:t>determinado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95" dirty="0">
                <a:latin typeface="Cambria"/>
                <a:cs typeface="Cambria"/>
              </a:rPr>
              <a:t>basado</a:t>
            </a:r>
            <a:r>
              <a:rPr lang="es-ES" sz="2400" spc="40" dirty="0">
                <a:latin typeface="Cambria"/>
                <a:cs typeface="Cambria"/>
              </a:rPr>
              <a:t> </a:t>
            </a:r>
            <a:r>
              <a:rPr lang="es-ES" sz="2400" spc="85" dirty="0">
                <a:latin typeface="Cambria"/>
                <a:cs typeface="Cambria"/>
              </a:rPr>
              <a:t>en</a:t>
            </a:r>
            <a:r>
              <a:rPr lang="es-ES" sz="2400" spc="60" dirty="0">
                <a:latin typeface="Cambria"/>
                <a:cs typeface="Cambria"/>
              </a:rPr>
              <a:t> </a:t>
            </a:r>
            <a:r>
              <a:rPr lang="es-ES" sz="2400" spc="90" dirty="0">
                <a:latin typeface="Cambria"/>
                <a:cs typeface="Cambria"/>
              </a:rPr>
              <a:t>el</a:t>
            </a:r>
            <a:r>
              <a:rPr lang="es-ES" sz="2400" spc="60" dirty="0">
                <a:latin typeface="Cambria"/>
                <a:cs typeface="Cambria"/>
              </a:rPr>
              <a:t> </a:t>
            </a:r>
            <a:r>
              <a:rPr lang="es-ES" sz="2400" spc="50" dirty="0">
                <a:latin typeface="Cambria"/>
                <a:cs typeface="Cambria"/>
              </a:rPr>
              <a:t>estimador</a:t>
            </a:r>
            <a:r>
              <a:rPr lang="es-ES" sz="2400" spc="35" dirty="0">
                <a:latin typeface="Cambria"/>
                <a:cs typeface="Cambria"/>
              </a:rPr>
              <a:t> </a:t>
            </a:r>
            <a:r>
              <a:rPr lang="es-ES" sz="2400" spc="105" dirty="0">
                <a:latin typeface="Cambria"/>
                <a:cs typeface="Cambria"/>
              </a:rPr>
              <a:t>y</a:t>
            </a:r>
            <a:r>
              <a:rPr lang="es-ES" sz="2400" spc="55" dirty="0">
                <a:latin typeface="Cambria"/>
                <a:cs typeface="Cambria"/>
              </a:rPr>
              <a:t> </a:t>
            </a:r>
            <a:r>
              <a:rPr lang="es-ES" sz="2400" spc="90" dirty="0">
                <a:latin typeface="Cambria"/>
                <a:cs typeface="Cambria"/>
              </a:rPr>
              <a:t>que</a:t>
            </a:r>
            <a:r>
              <a:rPr lang="es-ES" sz="2400" dirty="0">
                <a:latin typeface="Cambria"/>
                <a:cs typeface="Cambria"/>
              </a:rPr>
              <a:t> </a:t>
            </a:r>
            <a:r>
              <a:rPr lang="es-ES" sz="2400" spc="85" dirty="0">
                <a:latin typeface="Cambria"/>
                <a:cs typeface="Cambria"/>
              </a:rPr>
              <a:t>capte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90" dirty="0">
                <a:latin typeface="Cambria"/>
                <a:cs typeface="Cambria"/>
              </a:rPr>
              <a:t>el</a:t>
            </a:r>
            <a:r>
              <a:rPr lang="es-ES" sz="2400" spc="45" dirty="0">
                <a:latin typeface="Cambria"/>
                <a:cs typeface="Cambria"/>
              </a:rPr>
              <a:t> valor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65" dirty="0">
                <a:latin typeface="Cambria"/>
                <a:cs typeface="Cambria"/>
              </a:rPr>
              <a:t>verdadero</a:t>
            </a:r>
            <a:r>
              <a:rPr lang="es-ES" sz="2400" spc="45" dirty="0">
                <a:latin typeface="Cambria"/>
                <a:cs typeface="Cambria"/>
              </a:rPr>
              <a:t> </a:t>
            </a:r>
            <a:r>
              <a:rPr lang="es-ES" sz="2400" spc="105" dirty="0">
                <a:latin typeface="Cambria"/>
                <a:cs typeface="Cambria"/>
              </a:rPr>
              <a:t>del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45" dirty="0">
                <a:latin typeface="Cambria"/>
                <a:cs typeface="Cambria"/>
              </a:rPr>
              <a:t>parámetro</a:t>
            </a:r>
            <a:r>
              <a:rPr lang="es-ES" sz="2400" spc="30" dirty="0">
                <a:latin typeface="Cambria"/>
                <a:cs typeface="Cambria"/>
              </a:rPr>
              <a:t> </a:t>
            </a:r>
            <a:r>
              <a:rPr lang="es-ES" sz="2400" spc="75" dirty="0">
                <a:latin typeface="Cambria"/>
                <a:cs typeface="Cambria"/>
              </a:rPr>
              <a:t>a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65" dirty="0">
                <a:latin typeface="Cambria"/>
                <a:cs typeface="Cambria"/>
              </a:rPr>
              <a:t>medir.</a:t>
            </a:r>
            <a:endParaRPr lang="es-ES" sz="2400" dirty="0">
              <a:latin typeface="Cambria"/>
              <a:cs typeface="Cambria"/>
            </a:endParaRPr>
          </a:p>
          <a:p>
            <a:pPr marL="12700">
              <a:spcBef>
                <a:spcPts val="100"/>
              </a:spcBef>
            </a:pPr>
            <a:endParaRPr lang="es-ES" sz="24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22280" y="4572"/>
            <a:ext cx="1548765" cy="565785"/>
            <a:chOff x="10622280" y="4572"/>
            <a:chExt cx="1548765" cy="565785"/>
          </a:xfrm>
        </p:grpSpPr>
        <p:sp>
          <p:nvSpPr>
            <p:cNvPr id="3" name="object 3"/>
            <p:cNvSpPr/>
            <p:nvPr/>
          </p:nvSpPr>
          <p:spPr>
            <a:xfrm>
              <a:off x="10626852" y="9144"/>
              <a:ext cx="1539240" cy="556260"/>
            </a:xfrm>
            <a:custGeom>
              <a:avLst/>
              <a:gdLst/>
              <a:ahLst/>
              <a:cxnLst/>
              <a:rect l="l" t="t" r="r" b="b"/>
              <a:pathLst>
                <a:path w="1539240" h="556260">
                  <a:moveTo>
                    <a:pt x="1539240" y="556259"/>
                  </a:moveTo>
                  <a:lnTo>
                    <a:pt x="1494052" y="532873"/>
                  </a:lnTo>
                  <a:lnTo>
                    <a:pt x="1448469" y="509952"/>
                  </a:lnTo>
                  <a:lnTo>
                    <a:pt x="1402509" y="487488"/>
                  </a:lnTo>
                  <a:lnTo>
                    <a:pt x="1356195" y="465474"/>
                  </a:lnTo>
                  <a:lnTo>
                    <a:pt x="1309547" y="443903"/>
                  </a:lnTo>
                  <a:lnTo>
                    <a:pt x="1262585" y="422765"/>
                  </a:lnTo>
                  <a:lnTo>
                    <a:pt x="1215331" y="402054"/>
                  </a:lnTo>
                  <a:lnTo>
                    <a:pt x="1167806" y="381761"/>
                  </a:lnTo>
                  <a:lnTo>
                    <a:pt x="1120030" y="361880"/>
                  </a:lnTo>
                  <a:lnTo>
                    <a:pt x="1072025" y="342401"/>
                  </a:lnTo>
                  <a:lnTo>
                    <a:pt x="1023810" y="323317"/>
                  </a:lnTo>
                  <a:lnTo>
                    <a:pt x="975408" y="304621"/>
                  </a:lnTo>
                  <a:lnTo>
                    <a:pt x="926838" y="286304"/>
                  </a:lnTo>
                  <a:lnTo>
                    <a:pt x="878122" y="268359"/>
                  </a:lnTo>
                  <a:lnTo>
                    <a:pt x="829281" y="250778"/>
                  </a:lnTo>
                  <a:lnTo>
                    <a:pt x="780335" y="233552"/>
                  </a:lnTo>
                  <a:lnTo>
                    <a:pt x="731306" y="216676"/>
                  </a:lnTo>
                  <a:lnTo>
                    <a:pt x="682213" y="200139"/>
                  </a:lnTo>
                  <a:lnTo>
                    <a:pt x="633079" y="183935"/>
                  </a:lnTo>
                  <a:lnTo>
                    <a:pt x="583923" y="168056"/>
                  </a:lnTo>
                  <a:lnTo>
                    <a:pt x="534767" y="152494"/>
                  </a:lnTo>
                  <a:lnTo>
                    <a:pt x="485632" y="137241"/>
                  </a:lnTo>
                  <a:lnTo>
                    <a:pt x="436538" y="122290"/>
                  </a:lnTo>
                  <a:lnTo>
                    <a:pt x="387506" y="107632"/>
                  </a:lnTo>
                  <a:lnTo>
                    <a:pt x="338558" y="93260"/>
                  </a:lnTo>
                  <a:lnTo>
                    <a:pt x="289713" y="79166"/>
                  </a:lnTo>
                  <a:lnTo>
                    <a:pt x="240994" y="65342"/>
                  </a:lnTo>
                  <a:lnTo>
                    <a:pt x="192420" y="51780"/>
                  </a:lnTo>
                  <a:lnTo>
                    <a:pt x="144013" y="38473"/>
                  </a:lnTo>
                  <a:lnTo>
                    <a:pt x="95793" y="25412"/>
                  </a:lnTo>
                  <a:lnTo>
                    <a:pt x="47782" y="12590"/>
                  </a:lnTo>
                  <a:lnTo>
                    <a:pt x="0" y="0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02924" y="9144"/>
              <a:ext cx="963294" cy="367665"/>
            </a:xfrm>
            <a:custGeom>
              <a:avLst/>
              <a:gdLst/>
              <a:ahLst/>
              <a:cxnLst/>
              <a:rect l="l" t="t" r="r" b="b"/>
              <a:pathLst>
                <a:path w="963295" h="367665">
                  <a:moveTo>
                    <a:pt x="963168" y="367283"/>
                  </a:moveTo>
                  <a:lnTo>
                    <a:pt x="916739" y="345322"/>
                  </a:lnTo>
                  <a:lnTo>
                    <a:pt x="869978" y="323783"/>
                  </a:lnTo>
                  <a:lnTo>
                    <a:pt x="822909" y="302658"/>
                  </a:lnTo>
                  <a:lnTo>
                    <a:pt x="775557" y="281939"/>
                  </a:lnTo>
                  <a:lnTo>
                    <a:pt x="727948" y="261621"/>
                  </a:lnTo>
                  <a:lnTo>
                    <a:pt x="680106" y="241696"/>
                  </a:lnTo>
                  <a:lnTo>
                    <a:pt x="632057" y="222157"/>
                  </a:lnTo>
                  <a:lnTo>
                    <a:pt x="583826" y="202996"/>
                  </a:lnTo>
                  <a:lnTo>
                    <a:pt x="535437" y="184207"/>
                  </a:lnTo>
                  <a:lnTo>
                    <a:pt x="486918" y="165782"/>
                  </a:lnTo>
                  <a:lnTo>
                    <a:pt x="438291" y="147714"/>
                  </a:lnTo>
                  <a:lnTo>
                    <a:pt x="389583" y="129997"/>
                  </a:lnTo>
                  <a:lnTo>
                    <a:pt x="340818" y="112622"/>
                  </a:lnTo>
                  <a:lnTo>
                    <a:pt x="292022" y="95583"/>
                  </a:lnTo>
                  <a:lnTo>
                    <a:pt x="243220" y="78872"/>
                  </a:lnTo>
                  <a:lnTo>
                    <a:pt x="194438" y="62483"/>
                  </a:lnTo>
                  <a:lnTo>
                    <a:pt x="145699" y="46409"/>
                  </a:lnTo>
                  <a:lnTo>
                    <a:pt x="97030" y="30641"/>
                  </a:lnTo>
                  <a:lnTo>
                    <a:pt x="48455" y="15174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501628" y="9144"/>
              <a:ext cx="664845" cy="257810"/>
            </a:xfrm>
            <a:custGeom>
              <a:avLst/>
              <a:gdLst/>
              <a:ahLst/>
              <a:cxnLst/>
              <a:rect l="l" t="t" r="r" b="b"/>
              <a:pathLst>
                <a:path w="664845" h="257810">
                  <a:moveTo>
                    <a:pt x="664464" y="257555"/>
                  </a:moveTo>
                  <a:lnTo>
                    <a:pt x="618547" y="237263"/>
                  </a:lnTo>
                  <a:lnTo>
                    <a:pt x="572353" y="217263"/>
                  </a:lnTo>
                  <a:lnTo>
                    <a:pt x="525891" y="197554"/>
                  </a:lnTo>
                  <a:lnTo>
                    <a:pt x="479171" y="178136"/>
                  </a:lnTo>
                  <a:lnTo>
                    <a:pt x="432203" y="159011"/>
                  </a:lnTo>
                  <a:lnTo>
                    <a:pt x="384998" y="140176"/>
                  </a:lnTo>
                  <a:lnTo>
                    <a:pt x="337565" y="121634"/>
                  </a:lnTo>
                  <a:lnTo>
                    <a:pt x="289915" y="103383"/>
                  </a:lnTo>
                  <a:lnTo>
                    <a:pt x="242057" y="85423"/>
                  </a:lnTo>
                  <a:lnTo>
                    <a:pt x="194001" y="67755"/>
                  </a:lnTo>
                  <a:lnTo>
                    <a:pt x="145757" y="50379"/>
                  </a:lnTo>
                  <a:lnTo>
                    <a:pt x="97336" y="33294"/>
                  </a:lnTo>
                  <a:lnTo>
                    <a:pt x="48746" y="16501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242804" y="5009388"/>
            <a:ext cx="1927860" cy="1849120"/>
            <a:chOff x="10242804" y="5009388"/>
            <a:chExt cx="1927860" cy="1849120"/>
          </a:xfrm>
        </p:grpSpPr>
        <p:sp>
          <p:nvSpPr>
            <p:cNvPr id="7" name="object 7"/>
            <p:cNvSpPr/>
            <p:nvPr/>
          </p:nvSpPr>
          <p:spPr>
            <a:xfrm>
              <a:off x="10247376" y="5013960"/>
              <a:ext cx="1918970" cy="1830705"/>
            </a:xfrm>
            <a:custGeom>
              <a:avLst/>
              <a:gdLst/>
              <a:ahLst/>
              <a:cxnLst/>
              <a:rect l="l" t="t" r="r" b="b"/>
              <a:pathLst>
                <a:path w="1918970" h="1830704">
                  <a:moveTo>
                    <a:pt x="0" y="1830323"/>
                  </a:moveTo>
                  <a:lnTo>
                    <a:pt x="39967" y="1799241"/>
                  </a:lnTo>
                  <a:lnTo>
                    <a:pt x="79858" y="1767980"/>
                  </a:lnTo>
                  <a:lnTo>
                    <a:pt x="119670" y="1736542"/>
                  </a:lnTo>
                  <a:lnTo>
                    <a:pt x="159401" y="1704928"/>
                  </a:lnTo>
                  <a:lnTo>
                    <a:pt x="199047" y="1673138"/>
                  </a:lnTo>
                  <a:lnTo>
                    <a:pt x="238606" y="1641175"/>
                  </a:lnTo>
                  <a:lnTo>
                    <a:pt x="278075" y="1609037"/>
                  </a:lnTo>
                  <a:lnTo>
                    <a:pt x="317452" y="1576728"/>
                  </a:lnTo>
                  <a:lnTo>
                    <a:pt x="356734" y="1544248"/>
                  </a:lnTo>
                  <a:lnTo>
                    <a:pt x="395919" y="1511597"/>
                  </a:lnTo>
                  <a:lnTo>
                    <a:pt x="435003" y="1478777"/>
                  </a:lnTo>
                  <a:lnTo>
                    <a:pt x="473985" y="1445789"/>
                  </a:lnTo>
                  <a:lnTo>
                    <a:pt x="512861" y="1412633"/>
                  </a:lnTo>
                  <a:lnTo>
                    <a:pt x="551629" y="1379312"/>
                  </a:lnTo>
                  <a:lnTo>
                    <a:pt x="590287" y="1345825"/>
                  </a:lnTo>
                  <a:lnTo>
                    <a:pt x="628831" y="1312174"/>
                  </a:lnTo>
                  <a:lnTo>
                    <a:pt x="667259" y="1278360"/>
                  </a:lnTo>
                  <a:lnTo>
                    <a:pt x="705569" y="1244385"/>
                  </a:lnTo>
                  <a:lnTo>
                    <a:pt x="743757" y="1210247"/>
                  </a:lnTo>
                  <a:lnTo>
                    <a:pt x="781821" y="1175950"/>
                  </a:lnTo>
                  <a:lnTo>
                    <a:pt x="819759" y="1141494"/>
                  </a:lnTo>
                  <a:lnTo>
                    <a:pt x="857568" y="1106880"/>
                  </a:lnTo>
                  <a:lnTo>
                    <a:pt x="895245" y="1072109"/>
                  </a:lnTo>
                  <a:lnTo>
                    <a:pt x="932787" y="1037182"/>
                  </a:lnTo>
                  <a:lnTo>
                    <a:pt x="970193" y="1002099"/>
                  </a:lnTo>
                  <a:lnTo>
                    <a:pt x="1007459" y="966863"/>
                  </a:lnTo>
                  <a:lnTo>
                    <a:pt x="1044582" y="931474"/>
                  </a:lnTo>
                  <a:lnTo>
                    <a:pt x="1081561" y="895933"/>
                  </a:lnTo>
                  <a:lnTo>
                    <a:pt x="1118392" y="860241"/>
                  </a:lnTo>
                  <a:lnTo>
                    <a:pt x="1155073" y="824399"/>
                  </a:lnTo>
                  <a:lnTo>
                    <a:pt x="1191601" y="788408"/>
                  </a:lnTo>
                  <a:lnTo>
                    <a:pt x="1227973" y="752269"/>
                  </a:lnTo>
                  <a:lnTo>
                    <a:pt x="1264187" y="715984"/>
                  </a:lnTo>
                  <a:lnTo>
                    <a:pt x="1300241" y="679552"/>
                  </a:lnTo>
                  <a:lnTo>
                    <a:pt x="1336131" y="642976"/>
                  </a:lnTo>
                  <a:lnTo>
                    <a:pt x="1371855" y="606256"/>
                  </a:lnTo>
                  <a:lnTo>
                    <a:pt x="1407411" y="569393"/>
                  </a:lnTo>
                  <a:lnTo>
                    <a:pt x="1442795" y="532388"/>
                  </a:lnTo>
                  <a:lnTo>
                    <a:pt x="1478006" y="495242"/>
                  </a:lnTo>
                  <a:lnTo>
                    <a:pt x="1513039" y="457957"/>
                  </a:lnTo>
                  <a:lnTo>
                    <a:pt x="1547894" y="420533"/>
                  </a:lnTo>
                  <a:lnTo>
                    <a:pt x="1582567" y="382971"/>
                  </a:lnTo>
                  <a:lnTo>
                    <a:pt x="1617055" y="345272"/>
                  </a:lnTo>
                  <a:lnTo>
                    <a:pt x="1651357" y="307438"/>
                  </a:lnTo>
                  <a:lnTo>
                    <a:pt x="1685468" y="269469"/>
                  </a:lnTo>
                  <a:lnTo>
                    <a:pt x="1719387" y="231366"/>
                  </a:lnTo>
                  <a:lnTo>
                    <a:pt x="1753111" y="193131"/>
                  </a:lnTo>
                  <a:lnTo>
                    <a:pt x="1786638" y="154764"/>
                  </a:lnTo>
                  <a:lnTo>
                    <a:pt x="1819964" y="116266"/>
                  </a:lnTo>
                  <a:lnTo>
                    <a:pt x="1853088" y="77639"/>
                  </a:lnTo>
                  <a:lnTo>
                    <a:pt x="1886006" y="38883"/>
                  </a:lnTo>
                  <a:lnTo>
                    <a:pt x="191871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494264" y="5274564"/>
              <a:ext cx="1667510" cy="1579245"/>
            </a:xfrm>
            <a:custGeom>
              <a:avLst/>
              <a:gdLst/>
              <a:ahLst/>
              <a:cxnLst/>
              <a:rect l="l" t="t" r="r" b="b"/>
              <a:pathLst>
                <a:path w="1667509" h="1579245">
                  <a:moveTo>
                    <a:pt x="0" y="1578863"/>
                  </a:moveTo>
                  <a:lnTo>
                    <a:pt x="39546" y="1547081"/>
                  </a:lnTo>
                  <a:lnTo>
                    <a:pt x="79018" y="1515145"/>
                  </a:lnTo>
                  <a:lnTo>
                    <a:pt x="118415" y="1483054"/>
                  </a:lnTo>
                  <a:lnTo>
                    <a:pt x="157733" y="1450809"/>
                  </a:lnTo>
                  <a:lnTo>
                    <a:pt x="196970" y="1418411"/>
                  </a:lnTo>
                  <a:lnTo>
                    <a:pt x="236122" y="1385859"/>
                  </a:lnTo>
                  <a:lnTo>
                    <a:pt x="275187" y="1353154"/>
                  </a:lnTo>
                  <a:lnTo>
                    <a:pt x="314161" y="1320296"/>
                  </a:lnTo>
                  <a:lnTo>
                    <a:pt x="353043" y="1287285"/>
                  </a:lnTo>
                  <a:lnTo>
                    <a:pt x="391830" y="1254123"/>
                  </a:lnTo>
                  <a:lnTo>
                    <a:pt x="430517" y="1220808"/>
                  </a:lnTo>
                  <a:lnTo>
                    <a:pt x="469104" y="1187342"/>
                  </a:lnTo>
                  <a:lnTo>
                    <a:pt x="507586" y="1153725"/>
                  </a:lnTo>
                  <a:lnTo>
                    <a:pt x="545962" y="1119957"/>
                  </a:lnTo>
                  <a:lnTo>
                    <a:pt x="584228" y="1086038"/>
                  </a:lnTo>
                  <a:lnTo>
                    <a:pt x="622381" y="1051969"/>
                  </a:lnTo>
                  <a:lnTo>
                    <a:pt x="660419" y="1017750"/>
                  </a:lnTo>
                  <a:lnTo>
                    <a:pt x="698339" y="983382"/>
                  </a:lnTo>
                  <a:lnTo>
                    <a:pt x="736138" y="948864"/>
                  </a:lnTo>
                  <a:lnTo>
                    <a:pt x="773813" y="914197"/>
                  </a:lnTo>
                  <a:lnTo>
                    <a:pt x="811362" y="879381"/>
                  </a:lnTo>
                  <a:lnTo>
                    <a:pt x="848781" y="844417"/>
                  </a:lnTo>
                  <a:lnTo>
                    <a:pt x="886068" y="809304"/>
                  </a:lnTo>
                  <a:lnTo>
                    <a:pt x="923220" y="774044"/>
                  </a:lnTo>
                  <a:lnTo>
                    <a:pt x="960234" y="738637"/>
                  </a:lnTo>
                  <a:lnTo>
                    <a:pt x="997108" y="703082"/>
                  </a:lnTo>
                  <a:lnTo>
                    <a:pt x="1033838" y="667380"/>
                  </a:lnTo>
                  <a:lnTo>
                    <a:pt x="1070422" y="631532"/>
                  </a:lnTo>
                  <a:lnTo>
                    <a:pt x="1106857" y="595538"/>
                  </a:lnTo>
                  <a:lnTo>
                    <a:pt x="1143141" y="559398"/>
                  </a:lnTo>
                  <a:lnTo>
                    <a:pt x="1179269" y="523112"/>
                  </a:lnTo>
                  <a:lnTo>
                    <a:pt x="1215240" y="486681"/>
                  </a:lnTo>
                  <a:lnTo>
                    <a:pt x="1251051" y="450105"/>
                  </a:lnTo>
                  <a:lnTo>
                    <a:pt x="1286699" y="413384"/>
                  </a:lnTo>
                  <a:lnTo>
                    <a:pt x="1322180" y="376519"/>
                  </a:lnTo>
                  <a:lnTo>
                    <a:pt x="1357493" y="339510"/>
                  </a:lnTo>
                  <a:lnTo>
                    <a:pt x="1392635" y="302357"/>
                  </a:lnTo>
                  <a:lnTo>
                    <a:pt x="1427602" y="265061"/>
                  </a:lnTo>
                  <a:lnTo>
                    <a:pt x="1462392" y="227622"/>
                  </a:lnTo>
                  <a:lnTo>
                    <a:pt x="1497002" y="190040"/>
                  </a:lnTo>
                  <a:lnTo>
                    <a:pt x="1531430" y="152316"/>
                  </a:lnTo>
                  <a:lnTo>
                    <a:pt x="1565672" y="114449"/>
                  </a:lnTo>
                  <a:lnTo>
                    <a:pt x="1599725" y="76441"/>
                  </a:lnTo>
                  <a:lnTo>
                    <a:pt x="1633587" y="38291"/>
                  </a:lnTo>
                  <a:lnTo>
                    <a:pt x="1667255" y="0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0568" y="5408676"/>
              <a:ext cx="1525905" cy="1435735"/>
            </a:xfrm>
            <a:custGeom>
              <a:avLst/>
              <a:gdLst/>
              <a:ahLst/>
              <a:cxnLst/>
              <a:rect l="l" t="t" r="r" b="b"/>
              <a:pathLst>
                <a:path w="1525904" h="1435734">
                  <a:moveTo>
                    <a:pt x="0" y="1435608"/>
                  </a:moveTo>
                  <a:lnTo>
                    <a:pt x="39599" y="1403531"/>
                  </a:lnTo>
                  <a:lnTo>
                    <a:pt x="79112" y="1371302"/>
                  </a:lnTo>
                  <a:lnTo>
                    <a:pt x="118535" y="1338921"/>
                  </a:lnTo>
                  <a:lnTo>
                    <a:pt x="157865" y="1306389"/>
                  </a:lnTo>
                  <a:lnTo>
                    <a:pt x="197101" y="1273706"/>
                  </a:lnTo>
                  <a:lnTo>
                    <a:pt x="236240" y="1240872"/>
                  </a:lnTo>
                  <a:lnTo>
                    <a:pt x="275279" y="1207888"/>
                  </a:lnTo>
                  <a:lnTo>
                    <a:pt x="314215" y="1174754"/>
                  </a:lnTo>
                  <a:lnTo>
                    <a:pt x="353047" y="1141470"/>
                  </a:lnTo>
                  <a:lnTo>
                    <a:pt x="391772" y="1108038"/>
                  </a:lnTo>
                  <a:lnTo>
                    <a:pt x="430388" y="1074457"/>
                  </a:lnTo>
                  <a:lnTo>
                    <a:pt x="468891" y="1040728"/>
                  </a:lnTo>
                  <a:lnTo>
                    <a:pt x="507279" y="1006851"/>
                  </a:lnTo>
                  <a:lnTo>
                    <a:pt x="545551" y="972827"/>
                  </a:lnTo>
                  <a:lnTo>
                    <a:pt x="583703" y="938656"/>
                  </a:lnTo>
                  <a:lnTo>
                    <a:pt x="621732" y="904338"/>
                  </a:lnTo>
                  <a:lnTo>
                    <a:pt x="659638" y="869875"/>
                  </a:lnTo>
                  <a:lnTo>
                    <a:pt x="697416" y="835265"/>
                  </a:lnTo>
                  <a:lnTo>
                    <a:pt x="735064" y="800511"/>
                  </a:lnTo>
                  <a:lnTo>
                    <a:pt x="772581" y="765611"/>
                  </a:lnTo>
                  <a:lnTo>
                    <a:pt x="809963" y="730567"/>
                  </a:lnTo>
                  <a:lnTo>
                    <a:pt x="847208" y="695379"/>
                  </a:lnTo>
                  <a:lnTo>
                    <a:pt x="884313" y="660048"/>
                  </a:lnTo>
                  <a:lnTo>
                    <a:pt x="921277" y="624573"/>
                  </a:lnTo>
                  <a:lnTo>
                    <a:pt x="958096" y="588956"/>
                  </a:lnTo>
                  <a:lnTo>
                    <a:pt x="994768" y="553196"/>
                  </a:lnTo>
                  <a:lnTo>
                    <a:pt x="1031291" y="517295"/>
                  </a:lnTo>
                  <a:lnTo>
                    <a:pt x="1067662" y="481251"/>
                  </a:lnTo>
                  <a:lnTo>
                    <a:pt x="1103878" y="445067"/>
                  </a:lnTo>
                  <a:lnTo>
                    <a:pt x="1139937" y="408742"/>
                  </a:lnTo>
                  <a:lnTo>
                    <a:pt x="1175837" y="372277"/>
                  </a:lnTo>
                  <a:lnTo>
                    <a:pt x="1211576" y="335671"/>
                  </a:lnTo>
                  <a:lnTo>
                    <a:pt x="1247149" y="298927"/>
                  </a:lnTo>
                  <a:lnTo>
                    <a:pt x="1282556" y="262043"/>
                  </a:lnTo>
                  <a:lnTo>
                    <a:pt x="1317794" y="225021"/>
                  </a:lnTo>
                  <a:lnTo>
                    <a:pt x="1352859" y="187860"/>
                  </a:lnTo>
                  <a:lnTo>
                    <a:pt x="1387751" y="150562"/>
                  </a:lnTo>
                  <a:lnTo>
                    <a:pt x="1422465" y="113127"/>
                  </a:lnTo>
                  <a:lnTo>
                    <a:pt x="1457001" y="75554"/>
                  </a:lnTo>
                  <a:lnTo>
                    <a:pt x="1491354" y="37845"/>
                  </a:lnTo>
                  <a:lnTo>
                    <a:pt x="1525524" y="0"/>
                  </a:lnTo>
                </a:path>
                <a:path w="1525904" h="1435734">
                  <a:moveTo>
                    <a:pt x="163067" y="1435608"/>
                  </a:moveTo>
                  <a:lnTo>
                    <a:pt x="201898" y="1402397"/>
                  </a:lnTo>
                  <a:lnTo>
                    <a:pt x="240643" y="1369040"/>
                  </a:lnTo>
                  <a:lnTo>
                    <a:pt x="279301" y="1335538"/>
                  </a:lnTo>
                  <a:lnTo>
                    <a:pt x="317869" y="1301890"/>
                  </a:lnTo>
                  <a:lnTo>
                    <a:pt x="356345" y="1268097"/>
                  </a:lnTo>
                  <a:lnTo>
                    <a:pt x="394727" y="1234157"/>
                  </a:lnTo>
                  <a:lnTo>
                    <a:pt x="433013" y="1200072"/>
                  </a:lnTo>
                  <a:lnTo>
                    <a:pt x="471199" y="1165841"/>
                  </a:lnTo>
                  <a:lnTo>
                    <a:pt x="509285" y="1131464"/>
                  </a:lnTo>
                  <a:lnTo>
                    <a:pt x="547268" y="1096941"/>
                  </a:lnTo>
                  <a:lnTo>
                    <a:pt x="585145" y="1062273"/>
                  </a:lnTo>
                  <a:lnTo>
                    <a:pt x="622914" y="1027459"/>
                  </a:lnTo>
                  <a:lnTo>
                    <a:pt x="660573" y="992499"/>
                  </a:lnTo>
                  <a:lnTo>
                    <a:pt x="698120" y="957393"/>
                  </a:lnTo>
                  <a:lnTo>
                    <a:pt x="735552" y="922142"/>
                  </a:lnTo>
                  <a:lnTo>
                    <a:pt x="772868" y="886744"/>
                  </a:lnTo>
                  <a:lnTo>
                    <a:pt x="810065" y="851201"/>
                  </a:lnTo>
                  <a:lnTo>
                    <a:pt x="847140" y="815513"/>
                  </a:lnTo>
                  <a:lnTo>
                    <a:pt x="884092" y="779678"/>
                  </a:lnTo>
                  <a:lnTo>
                    <a:pt x="920918" y="743698"/>
                  </a:lnTo>
                  <a:lnTo>
                    <a:pt x="957616" y="707571"/>
                  </a:lnTo>
                  <a:lnTo>
                    <a:pt x="994183" y="671300"/>
                  </a:lnTo>
                  <a:lnTo>
                    <a:pt x="1030618" y="634882"/>
                  </a:lnTo>
                  <a:lnTo>
                    <a:pt x="1066918" y="598318"/>
                  </a:lnTo>
                  <a:lnTo>
                    <a:pt x="1103081" y="561609"/>
                  </a:lnTo>
                  <a:lnTo>
                    <a:pt x="1139105" y="524754"/>
                  </a:lnTo>
                  <a:lnTo>
                    <a:pt x="1174987" y="487753"/>
                  </a:lnTo>
                  <a:lnTo>
                    <a:pt x="1210725" y="450607"/>
                  </a:lnTo>
                  <a:lnTo>
                    <a:pt x="1246318" y="413314"/>
                  </a:lnTo>
                  <a:lnTo>
                    <a:pt x="1281761" y="375876"/>
                  </a:lnTo>
                  <a:lnTo>
                    <a:pt x="1317054" y="338292"/>
                  </a:lnTo>
                  <a:lnTo>
                    <a:pt x="1352195" y="300563"/>
                  </a:lnTo>
                  <a:lnTo>
                    <a:pt x="1387180" y="262687"/>
                  </a:lnTo>
                  <a:lnTo>
                    <a:pt x="1422007" y="224666"/>
                  </a:lnTo>
                  <a:lnTo>
                    <a:pt x="1456675" y="186499"/>
                  </a:lnTo>
                  <a:lnTo>
                    <a:pt x="1491182" y="148186"/>
                  </a:lnTo>
                  <a:lnTo>
                    <a:pt x="1525524" y="109728"/>
                  </a:lnTo>
                </a:path>
                <a:path w="1525904" h="1435734">
                  <a:moveTo>
                    <a:pt x="338327" y="1435608"/>
                  </a:moveTo>
                  <a:lnTo>
                    <a:pt x="376260" y="1402692"/>
                  </a:lnTo>
                  <a:lnTo>
                    <a:pt x="414086" y="1369646"/>
                  </a:lnTo>
                  <a:lnTo>
                    <a:pt x="451805" y="1336471"/>
                  </a:lnTo>
                  <a:lnTo>
                    <a:pt x="489415" y="1303167"/>
                  </a:lnTo>
                  <a:lnTo>
                    <a:pt x="526914" y="1269735"/>
                  </a:lnTo>
                  <a:lnTo>
                    <a:pt x="564301" y="1236177"/>
                  </a:lnTo>
                  <a:lnTo>
                    <a:pt x="601574" y="1202492"/>
                  </a:lnTo>
                  <a:lnTo>
                    <a:pt x="638732" y="1168681"/>
                  </a:lnTo>
                  <a:lnTo>
                    <a:pt x="675773" y="1134747"/>
                  </a:lnTo>
                  <a:lnTo>
                    <a:pt x="712695" y="1100688"/>
                  </a:lnTo>
                  <a:lnTo>
                    <a:pt x="749497" y="1066506"/>
                  </a:lnTo>
                  <a:lnTo>
                    <a:pt x="786177" y="1032202"/>
                  </a:lnTo>
                  <a:lnTo>
                    <a:pt x="822734" y="997776"/>
                  </a:lnTo>
                  <a:lnTo>
                    <a:pt x="859166" y="963230"/>
                  </a:lnTo>
                  <a:lnTo>
                    <a:pt x="895472" y="928564"/>
                  </a:lnTo>
                  <a:lnTo>
                    <a:pt x="931649" y="893779"/>
                  </a:lnTo>
                  <a:lnTo>
                    <a:pt x="967697" y="858876"/>
                  </a:lnTo>
                  <a:lnTo>
                    <a:pt x="1003614" y="823855"/>
                  </a:lnTo>
                  <a:lnTo>
                    <a:pt x="1039397" y="788718"/>
                  </a:lnTo>
                  <a:lnTo>
                    <a:pt x="1075046" y="753464"/>
                  </a:lnTo>
                  <a:lnTo>
                    <a:pt x="1110559" y="718096"/>
                  </a:lnTo>
                  <a:lnTo>
                    <a:pt x="1145935" y="682613"/>
                  </a:lnTo>
                  <a:lnTo>
                    <a:pt x="1181171" y="647017"/>
                  </a:lnTo>
                  <a:lnTo>
                    <a:pt x="1216266" y="611308"/>
                  </a:lnTo>
                  <a:lnTo>
                    <a:pt x="1251219" y="575487"/>
                  </a:lnTo>
                  <a:lnTo>
                    <a:pt x="1286028" y="539555"/>
                  </a:lnTo>
                  <a:lnTo>
                    <a:pt x="1320691" y="503513"/>
                  </a:lnTo>
                  <a:lnTo>
                    <a:pt x="1355207" y="467361"/>
                  </a:lnTo>
                  <a:lnTo>
                    <a:pt x="1389574" y="431101"/>
                  </a:lnTo>
                  <a:lnTo>
                    <a:pt x="1423791" y="394732"/>
                  </a:lnTo>
                  <a:lnTo>
                    <a:pt x="1457856" y="358257"/>
                  </a:lnTo>
                  <a:lnTo>
                    <a:pt x="1491767" y="321675"/>
                  </a:lnTo>
                  <a:lnTo>
                    <a:pt x="1525524" y="284988"/>
                  </a:lnTo>
                </a:path>
                <a:path w="1525904" h="1435734">
                  <a:moveTo>
                    <a:pt x="646176" y="1435608"/>
                  </a:moveTo>
                  <a:lnTo>
                    <a:pt x="685209" y="1402658"/>
                  </a:lnTo>
                  <a:lnTo>
                    <a:pt x="724185" y="1369550"/>
                  </a:lnTo>
                  <a:lnTo>
                    <a:pt x="763101" y="1336284"/>
                  </a:lnTo>
                  <a:lnTo>
                    <a:pt x="801957" y="1302864"/>
                  </a:lnTo>
                  <a:lnTo>
                    <a:pt x="840748" y="1269291"/>
                  </a:lnTo>
                  <a:lnTo>
                    <a:pt x="879474" y="1235568"/>
                  </a:lnTo>
                  <a:lnTo>
                    <a:pt x="918131" y="1201698"/>
                  </a:lnTo>
                  <a:lnTo>
                    <a:pt x="956718" y="1167682"/>
                  </a:lnTo>
                  <a:lnTo>
                    <a:pt x="995232" y="1133523"/>
                  </a:lnTo>
                  <a:lnTo>
                    <a:pt x="1033671" y="1099224"/>
                  </a:lnTo>
                  <a:lnTo>
                    <a:pt x="1072032" y="1064786"/>
                  </a:lnTo>
                  <a:lnTo>
                    <a:pt x="1110314" y="1030213"/>
                  </a:lnTo>
                  <a:lnTo>
                    <a:pt x="1148515" y="995505"/>
                  </a:lnTo>
                  <a:lnTo>
                    <a:pt x="1186631" y="960667"/>
                  </a:lnTo>
                  <a:lnTo>
                    <a:pt x="1224661" y="925700"/>
                  </a:lnTo>
                  <a:lnTo>
                    <a:pt x="1262602" y="890606"/>
                  </a:lnTo>
                  <a:lnTo>
                    <a:pt x="1300453" y="855388"/>
                  </a:lnTo>
                  <a:lnTo>
                    <a:pt x="1338211" y="820048"/>
                  </a:lnTo>
                  <a:lnTo>
                    <a:pt x="1375873" y="784589"/>
                  </a:lnTo>
                  <a:lnTo>
                    <a:pt x="1413438" y="749012"/>
                  </a:lnTo>
                  <a:lnTo>
                    <a:pt x="1450902" y="713321"/>
                  </a:lnTo>
                  <a:lnTo>
                    <a:pt x="1488265" y="677517"/>
                  </a:lnTo>
                  <a:lnTo>
                    <a:pt x="1525524" y="64160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0" y="0"/>
            <a:ext cx="5173980" cy="6856730"/>
            <a:chOff x="0" y="0"/>
            <a:chExt cx="5173980" cy="685673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173980" cy="685647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00100" y="1699259"/>
              <a:ext cx="3674745" cy="3470275"/>
            </a:xfrm>
            <a:custGeom>
              <a:avLst/>
              <a:gdLst/>
              <a:ahLst/>
              <a:cxnLst/>
              <a:rect l="l" t="t" r="r" b="b"/>
              <a:pathLst>
                <a:path w="3674745" h="3470275">
                  <a:moveTo>
                    <a:pt x="3674364" y="576072"/>
                  </a:moveTo>
                  <a:lnTo>
                    <a:pt x="6096" y="576072"/>
                  </a:lnTo>
                  <a:lnTo>
                    <a:pt x="6096" y="3200400"/>
                  </a:lnTo>
                  <a:lnTo>
                    <a:pt x="1683372" y="3200400"/>
                  </a:lnTo>
                  <a:lnTo>
                    <a:pt x="1840230" y="3470148"/>
                  </a:lnTo>
                  <a:lnTo>
                    <a:pt x="1997075" y="3200400"/>
                  </a:lnTo>
                  <a:lnTo>
                    <a:pt x="3674364" y="3200400"/>
                  </a:lnTo>
                  <a:lnTo>
                    <a:pt x="3674364" y="576072"/>
                  </a:lnTo>
                  <a:close/>
                </a:path>
                <a:path w="3674745" h="3470275">
                  <a:moveTo>
                    <a:pt x="3674364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3674364" y="502920"/>
                  </a:lnTo>
                  <a:lnTo>
                    <a:pt x="3674364" y="0"/>
                  </a:lnTo>
                  <a:close/>
                </a:path>
              </a:pathLst>
            </a:custGeom>
            <a:solidFill>
              <a:srgbClr val="F81B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634744" y="2700020"/>
            <a:ext cx="1990089" cy="134302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2860" marR="5080" indent="-10795" algn="just">
              <a:lnSpc>
                <a:spcPct val="85000"/>
              </a:lnSpc>
              <a:spcBef>
                <a:spcPts val="680"/>
              </a:spcBef>
            </a:pPr>
            <a:r>
              <a:rPr sz="3200" spc="-409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6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muestra </a:t>
            </a: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por </a:t>
            </a:r>
            <a:r>
              <a:rPr sz="3200" spc="-10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proporciones</a:t>
            </a:r>
            <a:endParaRPr sz="3200">
              <a:latin typeface="Calibri Light"/>
              <a:cs typeface="Calibri Light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65726" y="1440942"/>
            <a:ext cx="7045452" cy="355333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3134" y="2470531"/>
            <a:ext cx="2834640" cy="21723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065" marR="5080" algn="ctr">
              <a:lnSpc>
                <a:spcPct val="85000"/>
              </a:lnSpc>
              <a:spcBef>
                <a:spcPts val="680"/>
              </a:spcBef>
            </a:pP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cu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54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200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 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ue</a:t>
            </a:r>
            <a:r>
              <a:rPr sz="3200" spc="-19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ie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4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6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 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40" dirty="0">
                <a:solidFill>
                  <a:srgbClr val="FFFDFF"/>
                </a:solidFill>
                <a:latin typeface="Calibri Light"/>
                <a:cs typeface="Calibri Light"/>
              </a:rPr>
              <a:t>población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9346" y="609600"/>
            <a:ext cx="594741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0" dirty="0">
                <a:latin typeface="Cambria"/>
                <a:cs typeface="Cambria"/>
              </a:rPr>
              <a:t>La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35" dirty="0">
                <a:latin typeface="Cambria"/>
                <a:cs typeface="Cambria"/>
              </a:rPr>
              <a:t>formula </a:t>
            </a:r>
            <a:r>
              <a:rPr sz="2400" spc="60" dirty="0">
                <a:latin typeface="Cambria"/>
                <a:cs typeface="Cambria"/>
              </a:rPr>
              <a:t>para</a:t>
            </a:r>
            <a:r>
              <a:rPr sz="2400" spc="4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calcular</a:t>
            </a:r>
            <a:r>
              <a:rPr sz="2400" spc="3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el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tamaño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140" dirty="0">
                <a:latin typeface="Cambria"/>
                <a:cs typeface="Cambria"/>
              </a:rPr>
              <a:t>de</a:t>
            </a:r>
            <a:r>
              <a:rPr sz="2400" spc="45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la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30" dirty="0" err="1">
                <a:latin typeface="Cambria"/>
                <a:cs typeface="Cambria"/>
              </a:rPr>
              <a:t>muestra</a:t>
            </a:r>
            <a:r>
              <a:rPr sz="2400" spc="50" dirty="0">
                <a:latin typeface="Cambria"/>
                <a:cs typeface="Cambria"/>
              </a:rPr>
              <a:t> </a:t>
            </a:r>
            <a:r>
              <a:rPr sz="2400" spc="75" dirty="0" err="1">
                <a:latin typeface="Cambria"/>
                <a:cs typeface="Cambria"/>
              </a:rPr>
              <a:t>cuando</a:t>
            </a:r>
            <a:r>
              <a:rPr lang="es-VE" sz="2400" spc="75" dirty="0">
                <a:latin typeface="Cambria"/>
                <a:cs typeface="Cambria"/>
              </a:rPr>
              <a:t> </a:t>
            </a:r>
            <a:r>
              <a:rPr lang="es-ES" sz="2400" spc="100" dirty="0"/>
              <a:t>se</a:t>
            </a:r>
            <a:r>
              <a:rPr lang="es-ES" sz="2400" spc="55" dirty="0"/>
              <a:t> </a:t>
            </a:r>
            <a:r>
              <a:rPr lang="es-ES" sz="2400" spc="100" dirty="0"/>
              <a:t>conoce</a:t>
            </a:r>
            <a:r>
              <a:rPr lang="es-ES" sz="2400" spc="65" dirty="0"/>
              <a:t> </a:t>
            </a:r>
            <a:r>
              <a:rPr lang="es-ES" sz="2400" spc="90" dirty="0"/>
              <a:t>el</a:t>
            </a:r>
            <a:r>
              <a:rPr lang="es-ES" sz="2400" spc="60" dirty="0"/>
              <a:t> </a:t>
            </a:r>
            <a:r>
              <a:rPr lang="es-ES" sz="2400" spc="40" dirty="0"/>
              <a:t>tamaño</a:t>
            </a:r>
            <a:r>
              <a:rPr lang="es-ES" sz="2400" spc="45" dirty="0"/>
              <a:t> </a:t>
            </a:r>
            <a:r>
              <a:rPr lang="es-ES" sz="2400" spc="140" dirty="0"/>
              <a:t>de</a:t>
            </a:r>
            <a:r>
              <a:rPr lang="es-ES" sz="2400" spc="50" dirty="0"/>
              <a:t> </a:t>
            </a:r>
            <a:r>
              <a:rPr lang="es-ES" sz="2400" spc="55" dirty="0"/>
              <a:t>la</a:t>
            </a:r>
            <a:r>
              <a:rPr lang="es-ES" sz="2400" spc="50" dirty="0"/>
              <a:t> </a:t>
            </a:r>
            <a:r>
              <a:rPr lang="es-ES" sz="2400" spc="80" dirty="0"/>
              <a:t>población</a:t>
            </a:r>
            <a:r>
              <a:rPr lang="es-ES" sz="2400" spc="50" dirty="0"/>
              <a:t> </a:t>
            </a:r>
            <a:r>
              <a:rPr lang="es-ES" sz="2400" spc="95" dirty="0"/>
              <a:t>es</a:t>
            </a:r>
            <a:r>
              <a:rPr lang="es-ES" sz="2400" spc="60" dirty="0"/>
              <a:t> </a:t>
            </a:r>
            <a:r>
              <a:rPr lang="es-ES" sz="2400" spc="55" dirty="0"/>
              <a:t>la</a:t>
            </a:r>
            <a:r>
              <a:rPr lang="es-ES" sz="2400" spc="35" dirty="0"/>
              <a:t> </a:t>
            </a:r>
            <a:r>
              <a:rPr lang="es-ES" sz="2400" spc="65" dirty="0"/>
              <a:t>siguiente:</a:t>
            </a:r>
            <a:endParaRPr sz="2400" dirty="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8356" y="1828800"/>
            <a:ext cx="62484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22280" y="4572"/>
            <a:ext cx="1548765" cy="565785"/>
            <a:chOff x="10622280" y="4572"/>
            <a:chExt cx="1548765" cy="565785"/>
          </a:xfrm>
        </p:grpSpPr>
        <p:sp>
          <p:nvSpPr>
            <p:cNvPr id="3" name="object 3"/>
            <p:cNvSpPr/>
            <p:nvPr/>
          </p:nvSpPr>
          <p:spPr>
            <a:xfrm>
              <a:off x="10626852" y="9144"/>
              <a:ext cx="1539240" cy="556260"/>
            </a:xfrm>
            <a:custGeom>
              <a:avLst/>
              <a:gdLst/>
              <a:ahLst/>
              <a:cxnLst/>
              <a:rect l="l" t="t" r="r" b="b"/>
              <a:pathLst>
                <a:path w="1539240" h="556260">
                  <a:moveTo>
                    <a:pt x="1539240" y="556259"/>
                  </a:moveTo>
                  <a:lnTo>
                    <a:pt x="1494052" y="532873"/>
                  </a:lnTo>
                  <a:lnTo>
                    <a:pt x="1448469" y="509952"/>
                  </a:lnTo>
                  <a:lnTo>
                    <a:pt x="1402509" y="487488"/>
                  </a:lnTo>
                  <a:lnTo>
                    <a:pt x="1356195" y="465474"/>
                  </a:lnTo>
                  <a:lnTo>
                    <a:pt x="1309547" y="443903"/>
                  </a:lnTo>
                  <a:lnTo>
                    <a:pt x="1262585" y="422765"/>
                  </a:lnTo>
                  <a:lnTo>
                    <a:pt x="1215331" y="402054"/>
                  </a:lnTo>
                  <a:lnTo>
                    <a:pt x="1167806" y="381761"/>
                  </a:lnTo>
                  <a:lnTo>
                    <a:pt x="1120030" y="361880"/>
                  </a:lnTo>
                  <a:lnTo>
                    <a:pt x="1072025" y="342401"/>
                  </a:lnTo>
                  <a:lnTo>
                    <a:pt x="1023810" y="323317"/>
                  </a:lnTo>
                  <a:lnTo>
                    <a:pt x="975408" y="304621"/>
                  </a:lnTo>
                  <a:lnTo>
                    <a:pt x="926838" y="286304"/>
                  </a:lnTo>
                  <a:lnTo>
                    <a:pt x="878122" y="268359"/>
                  </a:lnTo>
                  <a:lnTo>
                    <a:pt x="829281" y="250778"/>
                  </a:lnTo>
                  <a:lnTo>
                    <a:pt x="780335" y="233552"/>
                  </a:lnTo>
                  <a:lnTo>
                    <a:pt x="731306" y="216676"/>
                  </a:lnTo>
                  <a:lnTo>
                    <a:pt x="682213" y="200139"/>
                  </a:lnTo>
                  <a:lnTo>
                    <a:pt x="633079" y="183935"/>
                  </a:lnTo>
                  <a:lnTo>
                    <a:pt x="583923" y="168056"/>
                  </a:lnTo>
                  <a:lnTo>
                    <a:pt x="534767" y="152494"/>
                  </a:lnTo>
                  <a:lnTo>
                    <a:pt x="485632" y="137241"/>
                  </a:lnTo>
                  <a:lnTo>
                    <a:pt x="436538" y="122290"/>
                  </a:lnTo>
                  <a:lnTo>
                    <a:pt x="387506" y="107632"/>
                  </a:lnTo>
                  <a:lnTo>
                    <a:pt x="338558" y="93260"/>
                  </a:lnTo>
                  <a:lnTo>
                    <a:pt x="289713" y="79166"/>
                  </a:lnTo>
                  <a:lnTo>
                    <a:pt x="240994" y="65342"/>
                  </a:lnTo>
                  <a:lnTo>
                    <a:pt x="192420" y="51780"/>
                  </a:lnTo>
                  <a:lnTo>
                    <a:pt x="144013" y="38473"/>
                  </a:lnTo>
                  <a:lnTo>
                    <a:pt x="95793" y="25412"/>
                  </a:lnTo>
                  <a:lnTo>
                    <a:pt x="47782" y="12590"/>
                  </a:lnTo>
                  <a:lnTo>
                    <a:pt x="0" y="0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02924" y="9144"/>
              <a:ext cx="963294" cy="367665"/>
            </a:xfrm>
            <a:custGeom>
              <a:avLst/>
              <a:gdLst/>
              <a:ahLst/>
              <a:cxnLst/>
              <a:rect l="l" t="t" r="r" b="b"/>
              <a:pathLst>
                <a:path w="963295" h="367665">
                  <a:moveTo>
                    <a:pt x="963168" y="367283"/>
                  </a:moveTo>
                  <a:lnTo>
                    <a:pt x="916739" y="345322"/>
                  </a:lnTo>
                  <a:lnTo>
                    <a:pt x="869978" y="323783"/>
                  </a:lnTo>
                  <a:lnTo>
                    <a:pt x="822909" y="302658"/>
                  </a:lnTo>
                  <a:lnTo>
                    <a:pt x="775557" y="281939"/>
                  </a:lnTo>
                  <a:lnTo>
                    <a:pt x="727948" y="261621"/>
                  </a:lnTo>
                  <a:lnTo>
                    <a:pt x="680106" y="241696"/>
                  </a:lnTo>
                  <a:lnTo>
                    <a:pt x="632057" y="222157"/>
                  </a:lnTo>
                  <a:lnTo>
                    <a:pt x="583826" y="202996"/>
                  </a:lnTo>
                  <a:lnTo>
                    <a:pt x="535437" y="184207"/>
                  </a:lnTo>
                  <a:lnTo>
                    <a:pt x="486918" y="165782"/>
                  </a:lnTo>
                  <a:lnTo>
                    <a:pt x="438291" y="147714"/>
                  </a:lnTo>
                  <a:lnTo>
                    <a:pt x="389583" y="129997"/>
                  </a:lnTo>
                  <a:lnTo>
                    <a:pt x="340818" y="112622"/>
                  </a:lnTo>
                  <a:lnTo>
                    <a:pt x="292022" y="95583"/>
                  </a:lnTo>
                  <a:lnTo>
                    <a:pt x="243220" y="78872"/>
                  </a:lnTo>
                  <a:lnTo>
                    <a:pt x="194438" y="62483"/>
                  </a:lnTo>
                  <a:lnTo>
                    <a:pt x="145699" y="46409"/>
                  </a:lnTo>
                  <a:lnTo>
                    <a:pt x="97030" y="30641"/>
                  </a:lnTo>
                  <a:lnTo>
                    <a:pt x="48455" y="15174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501628" y="9144"/>
              <a:ext cx="664845" cy="257810"/>
            </a:xfrm>
            <a:custGeom>
              <a:avLst/>
              <a:gdLst/>
              <a:ahLst/>
              <a:cxnLst/>
              <a:rect l="l" t="t" r="r" b="b"/>
              <a:pathLst>
                <a:path w="664845" h="257810">
                  <a:moveTo>
                    <a:pt x="664464" y="257555"/>
                  </a:moveTo>
                  <a:lnTo>
                    <a:pt x="618547" y="237263"/>
                  </a:lnTo>
                  <a:lnTo>
                    <a:pt x="572353" y="217263"/>
                  </a:lnTo>
                  <a:lnTo>
                    <a:pt x="525891" y="197554"/>
                  </a:lnTo>
                  <a:lnTo>
                    <a:pt x="479171" y="178136"/>
                  </a:lnTo>
                  <a:lnTo>
                    <a:pt x="432203" y="159011"/>
                  </a:lnTo>
                  <a:lnTo>
                    <a:pt x="384998" y="140176"/>
                  </a:lnTo>
                  <a:lnTo>
                    <a:pt x="337565" y="121634"/>
                  </a:lnTo>
                  <a:lnTo>
                    <a:pt x="289915" y="103383"/>
                  </a:lnTo>
                  <a:lnTo>
                    <a:pt x="242057" y="85423"/>
                  </a:lnTo>
                  <a:lnTo>
                    <a:pt x="194001" y="67755"/>
                  </a:lnTo>
                  <a:lnTo>
                    <a:pt x="145757" y="50379"/>
                  </a:lnTo>
                  <a:lnTo>
                    <a:pt x="97336" y="33294"/>
                  </a:lnTo>
                  <a:lnTo>
                    <a:pt x="48746" y="16501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242804" y="5009388"/>
            <a:ext cx="1927860" cy="1849120"/>
            <a:chOff x="10242804" y="5009388"/>
            <a:chExt cx="1927860" cy="1849120"/>
          </a:xfrm>
        </p:grpSpPr>
        <p:sp>
          <p:nvSpPr>
            <p:cNvPr id="7" name="object 7"/>
            <p:cNvSpPr/>
            <p:nvPr/>
          </p:nvSpPr>
          <p:spPr>
            <a:xfrm>
              <a:off x="10247376" y="5013960"/>
              <a:ext cx="1918970" cy="1830705"/>
            </a:xfrm>
            <a:custGeom>
              <a:avLst/>
              <a:gdLst/>
              <a:ahLst/>
              <a:cxnLst/>
              <a:rect l="l" t="t" r="r" b="b"/>
              <a:pathLst>
                <a:path w="1918970" h="1830704">
                  <a:moveTo>
                    <a:pt x="0" y="1830323"/>
                  </a:moveTo>
                  <a:lnTo>
                    <a:pt x="39967" y="1799241"/>
                  </a:lnTo>
                  <a:lnTo>
                    <a:pt x="79858" y="1767980"/>
                  </a:lnTo>
                  <a:lnTo>
                    <a:pt x="119670" y="1736542"/>
                  </a:lnTo>
                  <a:lnTo>
                    <a:pt x="159401" y="1704928"/>
                  </a:lnTo>
                  <a:lnTo>
                    <a:pt x="199047" y="1673138"/>
                  </a:lnTo>
                  <a:lnTo>
                    <a:pt x="238606" y="1641175"/>
                  </a:lnTo>
                  <a:lnTo>
                    <a:pt x="278075" y="1609037"/>
                  </a:lnTo>
                  <a:lnTo>
                    <a:pt x="317452" y="1576728"/>
                  </a:lnTo>
                  <a:lnTo>
                    <a:pt x="356734" y="1544248"/>
                  </a:lnTo>
                  <a:lnTo>
                    <a:pt x="395919" y="1511597"/>
                  </a:lnTo>
                  <a:lnTo>
                    <a:pt x="435003" y="1478777"/>
                  </a:lnTo>
                  <a:lnTo>
                    <a:pt x="473985" y="1445789"/>
                  </a:lnTo>
                  <a:lnTo>
                    <a:pt x="512861" y="1412633"/>
                  </a:lnTo>
                  <a:lnTo>
                    <a:pt x="551629" y="1379312"/>
                  </a:lnTo>
                  <a:lnTo>
                    <a:pt x="590287" y="1345825"/>
                  </a:lnTo>
                  <a:lnTo>
                    <a:pt x="628831" y="1312174"/>
                  </a:lnTo>
                  <a:lnTo>
                    <a:pt x="667259" y="1278360"/>
                  </a:lnTo>
                  <a:lnTo>
                    <a:pt x="705569" y="1244385"/>
                  </a:lnTo>
                  <a:lnTo>
                    <a:pt x="743757" y="1210247"/>
                  </a:lnTo>
                  <a:lnTo>
                    <a:pt x="781821" y="1175950"/>
                  </a:lnTo>
                  <a:lnTo>
                    <a:pt x="819759" y="1141494"/>
                  </a:lnTo>
                  <a:lnTo>
                    <a:pt x="857568" y="1106880"/>
                  </a:lnTo>
                  <a:lnTo>
                    <a:pt x="895245" y="1072109"/>
                  </a:lnTo>
                  <a:lnTo>
                    <a:pt x="932787" y="1037182"/>
                  </a:lnTo>
                  <a:lnTo>
                    <a:pt x="970193" y="1002099"/>
                  </a:lnTo>
                  <a:lnTo>
                    <a:pt x="1007459" y="966863"/>
                  </a:lnTo>
                  <a:lnTo>
                    <a:pt x="1044582" y="931474"/>
                  </a:lnTo>
                  <a:lnTo>
                    <a:pt x="1081561" y="895933"/>
                  </a:lnTo>
                  <a:lnTo>
                    <a:pt x="1118392" y="860241"/>
                  </a:lnTo>
                  <a:lnTo>
                    <a:pt x="1155073" y="824399"/>
                  </a:lnTo>
                  <a:lnTo>
                    <a:pt x="1191601" y="788408"/>
                  </a:lnTo>
                  <a:lnTo>
                    <a:pt x="1227973" y="752269"/>
                  </a:lnTo>
                  <a:lnTo>
                    <a:pt x="1264187" y="715984"/>
                  </a:lnTo>
                  <a:lnTo>
                    <a:pt x="1300241" y="679552"/>
                  </a:lnTo>
                  <a:lnTo>
                    <a:pt x="1336131" y="642976"/>
                  </a:lnTo>
                  <a:lnTo>
                    <a:pt x="1371855" y="606256"/>
                  </a:lnTo>
                  <a:lnTo>
                    <a:pt x="1407411" y="569393"/>
                  </a:lnTo>
                  <a:lnTo>
                    <a:pt x="1442795" y="532388"/>
                  </a:lnTo>
                  <a:lnTo>
                    <a:pt x="1478006" y="495242"/>
                  </a:lnTo>
                  <a:lnTo>
                    <a:pt x="1513039" y="457957"/>
                  </a:lnTo>
                  <a:lnTo>
                    <a:pt x="1547894" y="420533"/>
                  </a:lnTo>
                  <a:lnTo>
                    <a:pt x="1582567" y="382971"/>
                  </a:lnTo>
                  <a:lnTo>
                    <a:pt x="1617055" y="345272"/>
                  </a:lnTo>
                  <a:lnTo>
                    <a:pt x="1651357" y="307438"/>
                  </a:lnTo>
                  <a:lnTo>
                    <a:pt x="1685468" y="269469"/>
                  </a:lnTo>
                  <a:lnTo>
                    <a:pt x="1719387" y="231366"/>
                  </a:lnTo>
                  <a:lnTo>
                    <a:pt x="1753111" y="193131"/>
                  </a:lnTo>
                  <a:lnTo>
                    <a:pt x="1786638" y="154764"/>
                  </a:lnTo>
                  <a:lnTo>
                    <a:pt x="1819964" y="116266"/>
                  </a:lnTo>
                  <a:lnTo>
                    <a:pt x="1853088" y="77639"/>
                  </a:lnTo>
                  <a:lnTo>
                    <a:pt x="1886006" y="38883"/>
                  </a:lnTo>
                  <a:lnTo>
                    <a:pt x="191871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494264" y="5274564"/>
              <a:ext cx="1667510" cy="1579245"/>
            </a:xfrm>
            <a:custGeom>
              <a:avLst/>
              <a:gdLst/>
              <a:ahLst/>
              <a:cxnLst/>
              <a:rect l="l" t="t" r="r" b="b"/>
              <a:pathLst>
                <a:path w="1667509" h="1579245">
                  <a:moveTo>
                    <a:pt x="0" y="1578863"/>
                  </a:moveTo>
                  <a:lnTo>
                    <a:pt x="39546" y="1547081"/>
                  </a:lnTo>
                  <a:lnTo>
                    <a:pt x="79018" y="1515145"/>
                  </a:lnTo>
                  <a:lnTo>
                    <a:pt x="118415" y="1483054"/>
                  </a:lnTo>
                  <a:lnTo>
                    <a:pt x="157733" y="1450809"/>
                  </a:lnTo>
                  <a:lnTo>
                    <a:pt x="196970" y="1418411"/>
                  </a:lnTo>
                  <a:lnTo>
                    <a:pt x="236122" y="1385859"/>
                  </a:lnTo>
                  <a:lnTo>
                    <a:pt x="275187" y="1353154"/>
                  </a:lnTo>
                  <a:lnTo>
                    <a:pt x="314161" y="1320296"/>
                  </a:lnTo>
                  <a:lnTo>
                    <a:pt x="353043" y="1287285"/>
                  </a:lnTo>
                  <a:lnTo>
                    <a:pt x="391830" y="1254123"/>
                  </a:lnTo>
                  <a:lnTo>
                    <a:pt x="430517" y="1220808"/>
                  </a:lnTo>
                  <a:lnTo>
                    <a:pt x="469104" y="1187342"/>
                  </a:lnTo>
                  <a:lnTo>
                    <a:pt x="507586" y="1153725"/>
                  </a:lnTo>
                  <a:lnTo>
                    <a:pt x="545962" y="1119957"/>
                  </a:lnTo>
                  <a:lnTo>
                    <a:pt x="584228" y="1086038"/>
                  </a:lnTo>
                  <a:lnTo>
                    <a:pt x="622381" y="1051969"/>
                  </a:lnTo>
                  <a:lnTo>
                    <a:pt x="660419" y="1017750"/>
                  </a:lnTo>
                  <a:lnTo>
                    <a:pt x="698339" y="983382"/>
                  </a:lnTo>
                  <a:lnTo>
                    <a:pt x="736138" y="948864"/>
                  </a:lnTo>
                  <a:lnTo>
                    <a:pt x="773813" y="914197"/>
                  </a:lnTo>
                  <a:lnTo>
                    <a:pt x="811362" y="879381"/>
                  </a:lnTo>
                  <a:lnTo>
                    <a:pt x="848781" y="844417"/>
                  </a:lnTo>
                  <a:lnTo>
                    <a:pt x="886068" y="809304"/>
                  </a:lnTo>
                  <a:lnTo>
                    <a:pt x="923220" y="774044"/>
                  </a:lnTo>
                  <a:lnTo>
                    <a:pt x="960234" y="738637"/>
                  </a:lnTo>
                  <a:lnTo>
                    <a:pt x="997108" y="703082"/>
                  </a:lnTo>
                  <a:lnTo>
                    <a:pt x="1033838" y="667380"/>
                  </a:lnTo>
                  <a:lnTo>
                    <a:pt x="1070422" y="631532"/>
                  </a:lnTo>
                  <a:lnTo>
                    <a:pt x="1106857" y="595538"/>
                  </a:lnTo>
                  <a:lnTo>
                    <a:pt x="1143141" y="559398"/>
                  </a:lnTo>
                  <a:lnTo>
                    <a:pt x="1179269" y="523112"/>
                  </a:lnTo>
                  <a:lnTo>
                    <a:pt x="1215240" y="486681"/>
                  </a:lnTo>
                  <a:lnTo>
                    <a:pt x="1251051" y="450105"/>
                  </a:lnTo>
                  <a:lnTo>
                    <a:pt x="1286699" y="413384"/>
                  </a:lnTo>
                  <a:lnTo>
                    <a:pt x="1322180" y="376519"/>
                  </a:lnTo>
                  <a:lnTo>
                    <a:pt x="1357493" y="339510"/>
                  </a:lnTo>
                  <a:lnTo>
                    <a:pt x="1392635" y="302357"/>
                  </a:lnTo>
                  <a:lnTo>
                    <a:pt x="1427602" y="265061"/>
                  </a:lnTo>
                  <a:lnTo>
                    <a:pt x="1462392" y="227622"/>
                  </a:lnTo>
                  <a:lnTo>
                    <a:pt x="1497002" y="190040"/>
                  </a:lnTo>
                  <a:lnTo>
                    <a:pt x="1531430" y="152316"/>
                  </a:lnTo>
                  <a:lnTo>
                    <a:pt x="1565672" y="114449"/>
                  </a:lnTo>
                  <a:lnTo>
                    <a:pt x="1599725" y="76441"/>
                  </a:lnTo>
                  <a:lnTo>
                    <a:pt x="1633587" y="38291"/>
                  </a:lnTo>
                  <a:lnTo>
                    <a:pt x="1667255" y="0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0568" y="5408676"/>
              <a:ext cx="1525905" cy="1435735"/>
            </a:xfrm>
            <a:custGeom>
              <a:avLst/>
              <a:gdLst/>
              <a:ahLst/>
              <a:cxnLst/>
              <a:rect l="l" t="t" r="r" b="b"/>
              <a:pathLst>
                <a:path w="1525904" h="1435734">
                  <a:moveTo>
                    <a:pt x="0" y="1435608"/>
                  </a:moveTo>
                  <a:lnTo>
                    <a:pt x="39599" y="1403531"/>
                  </a:lnTo>
                  <a:lnTo>
                    <a:pt x="79112" y="1371302"/>
                  </a:lnTo>
                  <a:lnTo>
                    <a:pt x="118535" y="1338921"/>
                  </a:lnTo>
                  <a:lnTo>
                    <a:pt x="157865" y="1306389"/>
                  </a:lnTo>
                  <a:lnTo>
                    <a:pt x="197101" y="1273706"/>
                  </a:lnTo>
                  <a:lnTo>
                    <a:pt x="236240" y="1240872"/>
                  </a:lnTo>
                  <a:lnTo>
                    <a:pt x="275279" y="1207888"/>
                  </a:lnTo>
                  <a:lnTo>
                    <a:pt x="314215" y="1174754"/>
                  </a:lnTo>
                  <a:lnTo>
                    <a:pt x="353047" y="1141470"/>
                  </a:lnTo>
                  <a:lnTo>
                    <a:pt x="391772" y="1108038"/>
                  </a:lnTo>
                  <a:lnTo>
                    <a:pt x="430388" y="1074457"/>
                  </a:lnTo>
                  <a:lnTo>
                    <a:pt x="468891" y="1040728"/>
                  </a:lnTo>
                  <a:lnTo>
                    <a:pt x="507279" y="1006851"/>
                  </a:lnTo>
                  <a:lnTo>
                    <a:pt x="545551" y="972827"/>
                  </a:lnTo>
                  <a:lnTo>
                    <a:pt x="583703" y="938656"/>
                  </a:lnTo>
                  <a:lnTo>
                    <a:pt x="621732" y="904338"/>
                  </a:lnTo>
                  <a:lnTo>
                    <a:pt x="659638" y="869875"/>
                  </a:lnTo>
                  <a:lnTo>
                    <a:pt x="697416" y="835265"/>
                  </a:lnTo>
                  <a:lnTo>
                    <a:pt x="735064" y="800511"/>
                  </a:lnTo>
                  <a:lnTo>
                    <a:pt x="772581" y="765611"/>
                  </a:lnTo>
                  <a:lnTo>
                    <a:pt x="809963" y="730567"/>
                  </a:lnTo>
                  <a:lnTo>
                    <a:pt x="847208" y="695379"/>
                  </a:lnTo>
                  <a:lnTo>
                    <a:pt x="884313" y="660048"/>
                  </a:lnTo>
                  <a:lnTo>
                    <a:pt x="921277" y="624573"/>
                  </a:lnTo>
                  <a:lnTo>
                    <a:pt x="958096" y="588956"/>
                  </a:lnTo>
                  <a:lnTo>
                    <a:pt x="994768" y="553196"/>
                  </a:lnTo>
                  <a:lnTo>
                    <a:pt x="1031291" y="517295"/>
                  </a:lnTo>
                  <a:lnTo>
                    <a:pt x="1067662" y="481251"/>
                  </a:lnTo>
                  <a:lnTo>
                    <a:pt x="1103878" y="445067"/>
                  </a:lnTo>
                  <a:lnTo>
                    <a:pt x="1139937" y="408742"/>
                  </a:lnTo>
                  <a:lnTo>
                    <a:pt x="1175837" y="372277"/>
                  </a:lnTo>
                  <a:lnTo>
                    <a:pt x="1211576" y="335671"/>
                  </a:lnTo>
                  <a:lnTo>
                    <a:pt x="1247149" y="298927"/>
                  </a:lnTo>
                  <a:lnTo>
                    <a:pt x="1282556" y="262043"/>
                  </a:lnTo>
                  <a:lnTo>
                    <a:pt x="1317794" y="225021"/>
                  </a:lnTo>
                  <a:lnTo>
                    <a:pt x="1352859" y="187860"/>
                  </a:lnTo>
                  <a:lnTo>
                    <a:pt x="1387751" y="150562"/>
                  </a:lnTo>
                  <a:lnTo>
                    <a:pt x="1422465" y="113127"/>
                  </a:lnTo>
                  <a:lnTo>
                    <a:pt x="1457001" y="75554"/>
                  </a:lnTo>
                  <a:lnTo>
                    <a:pt x="1491354" y="37845"/>
                  </a:lnTo>
                  <a:lnTo>
                    <a:pt x="1525524" y="0"/>
                  </a:lnTo>
                </a:path>
                <a:path w="1525904" h="1435734">
                  <a:moveTo>
                    <a:pt x="163067" y="1435608"/>
                  </a:moveTo>
                  <a:lnTo>
                    <a:pt x="201898" y="1402397"/>
                  </a:lnTo>
                  <a:lnTo>
                    <a:pt x="240643" y="1369040"/>
                  </a:lnTo>
                  <a:lnTo>
                    <a:pt x="279301" y="1335538"/>
                  </a:lnTo>
                  <a:lnTo>
                    <a:pt x="317869" y="1301890"/>
                  </a:lnTo>
                  <a:lnTo>
                    <a:pt x="356345" y="1268097"/>
                  </a:lnTo>
                  <a:lnTo>
                    <a:pt x="394727" y="1234157"/>
                  </a:lnTo>
                  <a:lnTo>
                    <a:pt x="433013" y="1200072"/>
                  </a:lnTo>
                  <a:lnTo>
                    <a:pt x="471199" y="1165841"/>
                  </a:lnTo>
                  <a:lnTo>
                    <a:pt x="509285" y="1131464"/>
                  </a:lnTo>
                  <a:lnTo>
                    <a:pt x="547268" y="1096941"/>
                  </a:lnTo>
                  <a:lnTo>
                    <a:pt x="585145" y="1062273"/>
                  </a:lnTo>
                  <a:lnTo>
                    <a:pt x="622914" y="1027459"/>
                  </a:lnTo>
                  <a:lnTo>
                    <a:pt x="660573" y="992499"/>
                  </a:lnTo>
                  <a:lnTo>
                    <a:pt x="698120" y="957393"/>
                  </a:lnTo>
                  <a:lnTo>
                    <a:pt x="735552" y="922142"/>
                  </a:lnTo>
                  <a:lnTo>
                    <a:pt x="772868" y="886744"/>
                  </a:lnTo>
                  <a:lnTo>
                    <a:pt x="810065" y="851201"/>
                  </a:lnTo>
                  <a:lnTo>
                    <a:pt x="847140" y="815513"/>
                  </a:lnTo>
                  <a:lnTo>
                    <a:pt x="884092" y="779678"/>
                  </a:lnTo>
                  <a:lnTo>
                    <a:pt x="920918" y="743698"/>
                  </a:lnTo>
                  <a:lnTo>
                    <a:pt x="957616" y="707571"/>
                  </a:lnTo>
                  <a:lnTo>
                    <a:pt x="994183" y="671300"/>
                  </a:lnTo>
                  <a:lnTo>
                    <a:pt x="1030618" y="634882"/>
                  </a:lnTo>
                  <a:lnTo>
                    <a:pt x="1066918" y="598318"/>
                  </a:lnTo>
                  <a:lnTo>
                    <a:pt x="1103081" y="561609"/>
                  </a:lnTo>
                  <a:lnTo>
                    <a:pt x="1139105" y="524754"/>
                  </a:lnTo>
                  <a:lnTo>
                    <a:pt x="1174987" y="487753"/>
                  </a:lnTo>
                  <a:lnTo>
                    <a:pt x="1210725" y="450607"/>
                  </a:lnTo>
                  <a:lnTo>
                    <a:pt x="1246318" y="413314"/>
                  </a:lnTo>
                  <a:lnTo>
                    <a:pt x="1281761" y="375876"/>
                  </a:lnTo>
                  <a:lnTo>
                    <a:pt x="1317054" y="338292"/>
                  </a:lnTo>
                  <a:lnTo>
                    <a:pt x="1352195" y="300563"/>
                  </a:lnTo>
                  <a:lnTo>
                    <a:pt x="1387180" y="262687"/>
                  </a:lnTo>
                  <a:lnTo>
                    <a:pt x="1422007" y="224666"/>
                  </a:lnTo>
                  <a:lnTo>
                    <a:pt x="1456675" y="186499"/>
                  </a:lnTo>
                  <a:lnTo>
                    <a:pt x="1491182" y="148186"/>
                  </a:lnTo>
                  <a:lnTo>
                    <a:pt x="1525524" y="109728"/>
                  </a:lnTo>
                </a:path>
                <a:path w="1525904" h="1435734">
                  <a:moveTo>
                    <a:pt x="338327" y="1435608"/>
                  </a:moveTo>
                  <a:lnTo>
                    <a:pt x="376260" y="1402692"/>
                  </a:lnTo>
                  <a:lnTo>
                    <a:pt x="414086" y="1369646"/>
                  </a:lnTo>
                  <a:lnTo>
                    <a:pt x="451805" y="1336471"/>
                  </a:lnTo>
                  <a:lnTo>
                    <a:pt x="489415" y="1303167"/>
                  </a:lnTo>
                  <a:lnTo>
                    <a:pt x="526914" y="1269735"/>
                  </a:lnTo>
                  <a:lnTo>
                    <a:pt x="564301" y="1236177"/>
                  </a:lnTo>
                  <a:lnTo>
                    <a:pt x="601574" y="1202492"/>
                  </a:lnTo>
                  <a:lnTo>
                    <a:pt x="638732" y="1168681"/>
                  </a:lnTo>
                  <a:lnTo>
                    <a:pt x="675773" y="1134747"/>
                  </a:lnTo>
                  <a:lnTo>
                    <a:pt x="712695" y="1100688"/>
                  </a:lnTo>
                  <a:lnTo>
                    <a:pt x="749497" y="1066506"/>
                  </a:lnTo>
                  <a:lnTo>
                    <a:pt x="786177" y="1032202"/>
                  </a:lnTo>
                  <a:lnTo>
                    <a:pt x="822734" y="997776"/>
                  </a:lnTo>
                  <a:lnTo>
                    <a:pt x="859166" y="963230"/>
                  </a:lnTo>
                  <a:lnTo>
                    <a:pt x="895472" y="928564"/>
                  </a:lnTo>
                  <a:lnTo>
                    <a:pt x="931649" y="893779"/>
                  </a:lnTo>
                  <a:lnTo>
                    <a:pt x="967697" y="858876"/>
                  </a:lnTo>
                  <a:lnTo>
                    <a:pt x="1003614" y="823855"/>
                  </a:lnTo>
                  <a:lnTo>
                    <a:pt x="1039397" y="788718"/>
                  </a:lnTo>
                  <a:lnTo>
                    <a:pt x="1075046" y="753464"/>
                  </a:lnTo>
                  <a:lnTo>
                    <a:pt x="1110559" y="718096"/>
                  </a:lnTo>
                  <a:lnTo>
                    <a:pt x="1145935" y="682613"/>
                  </a:lnTo>
                  <a:lnTo>
                    <a:pt x="1181171" y="647017"/>
                  </a:lnTo>
                  <a:lnTo>
                    <a:pt x="1216266" y="611308"/>
                  </a:lnTo>
                  <a:lnTo>
                    <a:pt x="1251219" y="575487"/>
                  </a:lnTo>
                  <a:lnTo>
                    <a:pt x="1286028" y="539555"/>
                  </a:lnTo>
                  <a:lnTo>
                    <a:pt x="1320691" y="503513"/>
                  </a:lnTo>
                  <a:lnTo>
                    <a:pt x="1355207" y="467361"/>
                  </a:lnTo>
                  <a:lnTo>
                    <a:pt x="1389574" y="431101"/>
                  </a:lnTo>
                  <a:lnTo>
                    <a:pt x="1423791" y="394732"/>
                  </a:lnTo>
                  <a:lnTo>
                    <a:pt x="1457856" y="358257"/>
                  </a:lnTo>
                  <a:lnTo>
                    <a:pt x="1491767" y="321675"/>
                  </a:lnTo>
                  <a:lnTo>
                    <a:pt x="1525524" y="284988"/>
                  </a:lnTo>
                </a:path>
                <a:path w="1525904" h="1435734">
                  <a:moveTo>
                    <a:pt x="646176" y="1435608"/>
                  </a:moveTo>
                  <a:lnTo>
                    <a:pt x="685209" y="1402658"/>
                  </a:lnTo>
                  <a:lnTo>
                    <a:pt x="724185" y="1369550"/>
                  </a:lnTo>
                  <a:lnTo>
                    <a:pt x="763101" y="1336284"/>
                  </a:lnTo>
                  <a:lnTo>
                    <a:pt x="801957" y="1302864"/>
                  </a:lnTo>
                  <a:lnTo>
                    <a:pt x="840748" y="1269291"/>
                  </a:lnTo>
                  <a:lnTo>
                    <a:pt x="879474" y="1235568"/>
                  </a:lnTo>
                  <a:lnTo>
                    <a:pt x="918131" y="1201698"/>
                  </a:lnTo>
                  <a:lnTo>
                    <a:pt x="956718" y="1167682"/>
                  </a:lnTo>
                  <a:lnTo>
                    <a:pt x="995232" y="1133523"/>
                  </a:lnTo>
                  <a:lnTo>
                    <a:pt x="1033671" y="1099224"/>
                  </a:lnTo>
                  <a:lnTo>
                    <a:pt x="1072032" y="1064786"/>
                  </a:lnTo>
                  <a:lnTo>
                    <a:pt x="1110314" y="1030213"/>
                  </a:lnTo>
                  <a:lnTo>
                    <a:pt x="1148515" y="995505"/>
                  </a:lnTo>
                  <a:lnTo>
                    <a:pt x="1186631" y="960667"/>
                  </a:lnTo>
                  <a:lnTo>
                    <a:pt x="1224661" y="925700"/>
                  </a:lnTo>
                  <a:lnTo>
                    <a:pt x="1262602" y="890606"/>
                  </a:lnTo>
                  <a:lnTo>
                    <a:pt x="1300453" y="855388"/>
                  </a:lnTo>
                  <a:lnTo>
                    <a:pt x="1338211" y="820048"/>
                  </a:lnTo>
                  <a:lnTo>
                    <a:pt x="1375873" y="784589"/>
                  </a:lnTo>
                  <a:lnTo>
                    <a:pt x="1413438" y="749012"/>
                  </a:lnTo>
                  <a:lnTo>
                    <a:pt x="1450902" y="713321"/>
                  </a:lnTo>
                  <a:lnTo>
                    <a:pt x="1488265" y="677517"/>
                  </a:lnTo>
                  <a:lnTo>
                    <a:pt x="1525524" y="64160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634744" y="2700020"/>
            <a:ext cx="1990089" cy="134302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2860" marR="5080" indent="-10795" algn="just">
              <a:lnSpc>
                <a:spcPct val="85000"/>
              </a:lnSpc>
              <a:spcBef>
                <a:spcPts val="680"/>
              </a:spcBef>
            </a:pPr>
            <a:r>
              <a:rPr sz="3200" spc="-409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6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muestra </a:t>
            </a: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por </a:t>
            </a:r>
            <a:r>
              <a:rPr sz="3200" spc="-10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proporciones</a:t>
            </a:r>
            <a:endParaRPr sz="3200" dirty="0">
              <a:latin typeface="Calibri Light"/>
              <a:cs typeface="Calibri Light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3D43CA3D-1084-4709-AC84-4B15E95C8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76809"/>
            <a:ext cx="7223887" cy="4242562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A9E84523-5F76-40A8-BF96-19E74C17A46C}"/>
              </a:ext>
            </a:extLst>
          </p:cNvPr>
          <p:cNvSpPr txBox="1"/>
          <p:nvPr/>
        </p:nvSpPr>
        <p:spPr>
          <a:xfrm>
            <a:off x="1295399" y="4916689"/>
            <a:ext cx="9194165" cy="1697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0" i="0" dirty="0">
                <a:solidFill>
                  <a:srgbClr val="001D35"/>
                </a:solidFill>
                <a:effectLst/>
              </a:rPr>
              <a:t>El nivel de confianza, también llamado nivel de seguridad, en estadística, </a:t>
            </a:r>
            <a:r>
              <a:rPr lang="es-ES" sz="2400" dirty="0"/>
              <a:t>indica la probabilidad de que un intervalo calculado a partir de una muestra contenga el verdadero valor del parámetro poblacional</a:t>
            </a:r>
            <a:r>
              <a:rPr lang="es-ES" sz="2400" b="0" i="0" dirty="0">
                <a:solidFill>
                  <a:srgbClr val="001D35"/>
                </a:solidFill>
                <a:effectLst/>
              </a:rPr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37463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528B34D-0C43-4893-B9E5-265114C456C3}"/>
              </a:ext>
            </a:extLst>
          </p:cNvPr>
          <p:cNvSpPr txBox="1"/>
          <p:nvPr/>
        </p:nvSpPr>
        <p:spPr>
          <a:xfrm>
            <a:off x="753036" y="1021976"/>
            <a:ext cx="10972800" cy="4529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Los conceptos básicos:</a:t>
            </a:r>
          </a:p>
          <a:p>
            <a:pPr algn="just">
              <a:lnSpc>
                <a:spcPct val="150000"/>
              </a:lnSpc>
            </a:pPr>
            <a:endParaRPr lang="es-ES" sz="2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a)    Población. 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Es el conjunto de personas u objetos de los que se desea conocer algo en una investigación. "El universo o población puede estar constituido por personas, animales, registros médicos, los nacimientos, las muestras de laboratorio, los accidentes viales entre otros". </a:t>
            </a:r>
            <a:endParaRPr lang="es-ES" sz="2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27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9807" y="2470531"/>
            <a:ext cx="3039110" cy="21723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 indent="-1905" algn="ctr">
              <a:lnSpc>
                <a:spcPct val="85000"/>
              </a:lnSpc>
              <a:spcBef>
                <a:spcPts val="680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5" dirty="0">
                <a:solidFill>
                  <a:srgbClr val="FFFDFF"/>
                </a:solidFill>
                <a:latin typeface="Calibri Light"/>
                <a:cs typeface="Calibri Light"/>
              </a:rPr>
              <a:t>j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lo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:</a:t>
            </a:r>
            <a:r>
              <a:rPr sz="3200" spc="-25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 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9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26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ie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 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8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40" dirty="0">
                <a:solidFill>
                  <a:srgbClr val="FFFDFF"/>
                </a:solidFill>
                <a:latin typeface="Calibri Light"/>
                <a:cs typeface="Calibri Light"/>
              </a:rPr>
              <a:t>población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26615" y="914400"/>
            <a:ext cx="6086475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105" dirty="0"/>
              <a:t>¿A </a:t>
            </a:r>
            <a:r>
              <a:rPr sz="2400" spc="45" dirty="0"/>
              <a:t>cuántas familias </a:t>
            </a:r>
            <a:r>
              <a:rPr sz="2400" spc="50" dirty="0"/>
              <a:t>tendríamos </a:t>
            </a:r>
            <a:r>
              <a:rPr sz="2400" spc="90" dirty="0"/>
              <a:t>que </a:t>
            </a:r>
            <a:r>
              <a:rPr sz="2400" spc="40" dirty="0"/>
              <a:t>estudiar </a:t>
            </a:r>
            <a:r>
              <a:rPr sz="2400" spc="60" dirty="0"/>
              <a:t>para </a:t>
            </a:r>
            <a:r>
              <a:rPr sz="2400" spc="85" dirty="0"/>
              <a:t>conocer </a:t>
            </a:r>
            <a:r>
              <a:rPr sz="2400" spc="-385" dirty="0"/>
              <a:t> </a:t>
            </a:r>
            <a:r>
              <a:rPr sz="2400" spc="55" dirty="0"/>
              <a:t>la </a:t>
            </a:r>
            <a:r>
              <a:rPr sz="2400" spc="60" dirty="0"/>
              <a:t>preferencia </a:t>
            </a:r>
            <a:r>
              <a:rPr sz="2400" spc="105" dirty="0"/>
              <a:t>del </a:t>
            </a:r>
            <a:r>
              <a:rPr sz="2400" spc="80" dirty="0"/>
              <a:t>mercado </a:t>
            </a:r>
            <a:r>
              <a:rPr sz="2400" spc="85" dirty="0"/>
              <a:t>en </a:t>
            </a:r>
            <a:r>
              <a:rPr sz="2400" spc="40" dirty="0"/>
              <a:t>cuanto </a:t>
            </a:r>
            <a:r>
              <a:rPr sz="2400" spc="75" dirty="0"/>
              <a:t>a </a:t>
            </a:r>
            <a:r>
              <a:rPr sz="2400" spc="50" dirty="0"/>
              <a:t>las </a:t>
            </a:r>
            <a:r>
              <a:rPr sz="2400" spc="55" dirty="0"/>
              <a:t>marcas </a:t>
            </a:r>
            <a:r>
              <a:rPr sz="2400" spc="140" dirty="0"/>
              <a:t>de </a:t>
            </a:r>
            <a:r>
              <a:rPr sz="2400" spc="145" dirty="0"/>
              <a:t> </a:t>
            </a:r>
            <a:r>
              <a:rPr sz="2400" spc="85" dirty="0"/>
              <a:t>champo </a:t>
            </a:r>
            <a:r>
              <a:rPr sz="2400" spc="60" dirty="0"/>
              <a:t>para </a:t>
            </a:r>
            <a:r>
              <a:rPr sz="2400" spc="155" dirty="0"/>
              <a:t>bebé, </a:t>
            </a:r>
            <a:r>
              <a:rPr sz="2400" spc="35" dirty="0"/>
              <a:t>si </a:t>
            </a:r>
            <a:r>
              <a:rPr sz="2400" spc="100" dirty="0"/>
              <a:t>se conoce </a:t>
            </a:r>
            <a:r>
              <a:rPr sz="2400" spc="90" dirty="0"/>
              <a:t>que el </a:t>
            </a:r>
            <a:r>
              <a:rPr sz="2400" spc="40" dirty="0"/>
              <a:t>número </a:t>
            </a:r>
            <a:r>
              <a:rPr sz="2400" spc="140" dirty="0"/>
              <a:t>de </a:t>
            </a:r>
            <a:r>
              <a:rPr sz="2400" spc="145" dirty="0"/>
              <a:t> </a:t>
            </a:r>
            <a:r>
              <a:rPr sz="2400" spc="45" dirty="0"/>
              <a:t>familias</a:t>
            </a:r>
            <a:r>
              <a:rPr sz="2400" spc="25" dirty="0"/>
              <a:t> </a:t>
            </a:r>
            <a:r>
              <a:rPr sz="2400" spc="80" dirty="0"/>
              <a:t>con</a:t>
            </a:r>
            <a:r>
              <a:rPr sz="2400" spc="50" dirty="0"/>
              <a:t> </a:t>
            </a:r>
            <a:r>
              <a:rPr sz="2400" spc="135" dirty="0"/>
              <a:t>bebés</a:t>
            </a:r>
            <a:r>
              <a:rPr sz="2400" spc="60" dirty="0"/>
              <a:t> </a:t>
            </a:r>
            <a:r>
              <a:rPr sz="2400" spc="85" dirty="0"/>
              <a:t>en</a:t>
            </a:r>
            <a:r>
              <a:rPr sz="2400" spc="60" dirty="0"/>
              <a:t> </a:t>
            </a:r>
            <a:r>
              <a:rPr sz="2400" spc="90" dirty="0"/>
              <a:t>el</a:t>
            </a:r>
            <a:r>
              <a:rPr sz="2400" spc="55" dirty="0"/>
              <a:t> </a:t>
            </a:r>
            <a:r>
              <a:rPr sz="2400" spc="60" dirty="0"/>
              <a:t>sector</a:t>
            </a:r>
            <a:r>
              <a:rPr sz="2400" spc="50" dirty="0"/>
              <a:t> </a:t>
            </a:r>
            <a:r>
              <a:rPr sz="2400" spc="140" dirty="0"/>
              <a:t>de</a:t>
            </a:r>
            <a:r>
              <a:rPr sz="2400" spc="65" dirty="0"/>
              <a:t> </a:t>
            </a:r>
            <a:r>
              <a:rPr sz="2400" spc="45" dirty="0"/>
              <a:t>interés</a:t>
            </a:r>
            <a:r>
              <a:rPr sz="2400" spc="60" dirty="0"/>
              <a:t> </a:t>
            </a:r>
            <a:r>
              <a:rPr sz="2400" spc="95" dirty="0"/>
              <a:t>es</a:t>
            </a:r>
            <a:r>
              <a:rPr sz="2400" spc="60" dirty="0"/>
              <a:t> </a:t>
            </a:r>
            <a:r>
              <a:rPr sz="2400" spc="140" dirty="0"/>
              <a:t>de</a:t>
            </a:r>
            <a:r>
              <a:rPr sz="2400" spc="50" dirty="0"/>
              <a:t> </a:t>
            </a:r>
            <a:r>
              <a:rPr sz="2400" spc="-10" dirty="0"/>
              <a:t>15000?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26614" y="2819400"/>
            <a:ext cx="6455785" cy="2614177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5"/>
              </a:spcBef>
            </a:pPr>
            <a:r>
              <a:rPr sz="2400" b="1" spc="150" dirty="0">
                <a:latin typeface="Cambria"/>
                <a:cs typeface="Cambria"/>
              </a:rPr>
              <a:t>Se</a:t>
            </a:r>
            <a:r>
              <a:rPr sz="2400" b="1" spc="155" dirty="0">
                <a:latin typeface="Cambria"/>
                <a:cs typeface="Cambria"/>
              </a:rPr>
              <a:t>g</a:t>
            </a:r>
            <a:r>
              <a:rPr sz="2400" b="1" spc="5" dirty="0">
                <a:latin typeface="Cambria"/>
                <a:cs typeface="Cambria"/>
              </a:rPr>
              <a:t>u</a:t>
            </a:r>
            <a:r>
              <a:rPr sz="2400" b="1" spc="40" dirty="0">
                <a:latin typeface="Cambria"/>
                <a:cs typeface="Cambria"/>
              </a:rPr>
              <a:t>r</a:t>
            </a:r>
            <a:r>
              <a:rPr sz="2400" b="1" spc="70" dirty="0">
                <a:latin typeface="Cambria"/>
                <a:cs typeface="Cambria"/>
              </a:rPr>
              <a:t>id</a:t>
            </a:r>
            <a:r>
              <a:rPr sz="2400" b="1" spc="85" dirty="0">
                <a:latin typeface="Cambria"/>
                <a:cs typeface="Cambria"/>
              </a:rPr>
              <a:t>ad:</a:t>
            </a:r>
            <a:r>
              <a:rPr sz="2400" b="1" spc="-120" dirty="0">
                <a:latin typeface="Cambria"/>
                <a:cs typeface="Cambria"/>
              </a:rPr>
              <a:t> </a:t>
            </a:r>
            <a:r>
              <a:rPr sz="2400" b="1" spc="-25" dirty="0">
                <a:latin typeface="Cambria"/>
                <a:cs typeface="Cambria"/>
              </a:rPr>
              <a:t>9</a:t>
            </a:r>
            <a:r>
              <a:rPr sz="2400" b="1" spc="-35" dirty="0">
                <a:latin typeface="Cambria"/>
                <a:cs typeface="Cambria"/>
              </a:rPr>
              <a:t>5</a:t>
            </a:r>
            <a:r>
              <a:rPr sz="2400" b="1" spc="140" dirty="0">
                <a:latin typeface="Cambria"/>
                <a:cs typeface="Cambria"/>
              </a:rPr>
              <a:t>%</a:t>
            </a:r>
            <a:endParaRPr sz="2400" b="1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2400" b="1" dirty="0">
                <a:latin typeface="Cambria"/>
                <a:cs typeface="Cambria"/>
              </a:rPr>
              <a:t>P</a:t>
            </a:r>
            <a:r>
              <a:rPr sz="2400" b="1" spc="-75" dirty="0">
                <a:latin typeface="Cambria"/>
                <a:cs typeface="Cambria"/>
              </a:rPr>
              <a:t>r</a:t>
            </a:r>
            <a:r>
              <a:rPr sz="2400" b="1" spc="80" dirty="0">
                <a:latin typeface="Cambria"/>
                <a:cs typeface="Cambria"/>
              </a:rPr>
              <a:t>ecis</a:t>
            </a:r>
            <a:r>
              <a:rPr sz="2400" b="1" spc="60" dirty="0">
                <a:latin typeface="Cambria"/>
                <a:cs typeface="Cambria"/>
              </a:rPr>
              <a:t>i</a:t>
            </a:r>
            <a:r>
              <a:rPr sz="2400" b="1" spc="55" dirty="0">
                <a:latin typeface="Cambria"/>
                <a:cs typeface="Cambria"/>
              </a:rPr>
              <a:t>ón</a:t>
            </a:r>
            <a:r>
              <a:rPr sz="2400" b="1" spc="30" dirty="0">
                <a:latin typeface="Cambria"/>
                <a:cs typeface="Cambria"/>
              </a:rPr>
              <a:t>:</a:t>
            </a:r>
            <a:r>
              <a:rPr sz="2400" b="1" spc="-95" dirty="0">
                <a:latin typeface="Cambria"/>
                <a:cs typeface="Cambria"/>
              </a:rPr>
              <a:t> </a:t>
            </a:r>
            <a:r>
              <a:rPr sz="2400" b="1" spc="60" dirty="0">
                <a:latin typeface="Cambria"/>
                <a:cs typeface="Cambria"/>
              </a:rPr>
              <a:t>3%</a:t>
            </a:r>
            <a:endParaRPr sz="2400" b="1" dirty="0">
              <a:latin typeface="Cambria"/>
              <a:cs typeface="Cambria"/>
            </a:endParaRPr>
          </a:p>
          <a:p>
            <a:pPr marL="12700" marR="5080" algn="just">
              <a:lnSpc>
                <a:spcPct val="100000"/>
              </a:lnSpc>
              <a:spcBef>
                <a:spcPts val="994"/>
              </a:spcBef>
            </a:pPr>
            <a:r>
              <a:rPr sz="2400" b="1" dirty="0">
                <a:latin typeface="Cambria"/>
                <a:cs typeface="Cambria"/>
              </a:rPr>
              <a:t>P</a:t>
            </a:r>
            <a:r>
              <a:rPr sz="2400" b="1" spc="-65" dirty="0">
                <a:latin typeface="Cambria"/>
                <a:cs typeface="Cambria"/>
              </a:rPr>
              <a:t>r</a:t>
            </a:r>
            <a:r>
              <a:rPr sz="2400" b="1" spc="70" dirty="0">
                <a:latin typeface="Cambria"/>
                <a:cs typeface="Cambria"/>
              </a:rPr>
              <a:t>opo</a:t>
            </a:r>
            <a:r>
              <a:rPr sz="2400" b="1" spc="-10" dirty="0">
                <a:latin typeface="Cambria"/>
                <a:cs typeface="Cambria"/>
              </a:rPr>
              <a:t>r</a:t>
            </a:r>
            <a:r>
              <a:rPr sz="2400" b="1" spc="65" dirty="0">
                <a:latin typeface="Cambria"/>
                <a:cs typeface="Cambria"/>
              </a:rPr>
              <a:t>ción</a:t>
            </a:r>
            <a:r>
              <a:rPr sz="2400" b="1" spc="55" dirty="0">
                <a:latin typeface="Cambria"/>
                <a:cs typeface="Cambria"/>
              </a:rPr>
              <a:t> </a:t>
            </a:r>
            <a:r>
              <a:rPr sz="2400" b="1" spc="95" dirty="0">
                <a:latin typeface="Cambria"/>
                <a:cs typeface="Cambria"/>
              </a:rPr>
              <a:t>es</a:t>
            </a:r>
            <a:r>
              <a:rPr sz="2400" b="1" spc="125" dirty="0">
                <a:latin typeface="Cambria"/>
                <a:cs typeface="Cambria"/>
              </a:rPr>
              <a:t>p</a:t>
            </a:r>
            <a:r>
              <a:rPr sz="2400" b="1" spc="80" dirty="0">
                <a:latin typeface="Cambria"/>
                <a:cs typeface="Cambria"/>
              </a:rPr>
              <a:t>e</a:t>
            </a:r>
            <a:r>
              <a:rPr sz="2400" b="1" spc="25" dirty="0">
                <a:latin typeface="Cambria"/>
                <a:cs typeface="Cambria"/>
              </a:rPr>
              <a:t>r</a:t>
            </a:r>
            <a:r>
              <a:rPr sz="2400" b="1" spc="95" dirty="0">
                <a:latin typeface="Cambria"/>
                <a:cs typeface="Cambria"/>
              </a:rPr>
              <a:t>a</a:t>
            </a:r>
            <a:r>
              <a:rPr sz="2400" b="1" spc="110" dirty="0">
                <a:latin typeface="Cambria"/>
                <a:cs typeface="Cambria"/>
              </a:rPr>
              <a:t>d</a:t>
            </a:r>
            <a:r>
              <a:rPr sz="2400" b="1" spc="60" dirty="0">
                <a:latin typeface="Cambria"/>
                <a:cs typeface="Cambria"/>
              </a:rPr>
              <a:t>a</a:t>
            </a:r>
            <a:r>
              <a:rPr sz="2400" spc="60" dirty="0">
                <a:latin typeface="Cambria"/>
                <a:cs typeface="Cambria"/>
              </a:rPr>
              <a:t>:</a:t>
            </a:r>
            <a:r>
              <a:rPr sz="2400" spc="-10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se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lang="es-VE" sz="2400" spc="60" dirty="0">
                <a:latin typeface="Cambria"/>
                <a:cs typeface="Cambria"/>
              </a:rPr>
              <a:t>a</a:t>
            </a:r>
            <a:r>
              <a:rPr sz="2400" spc="70" dirty="0" err="1">
                <a:latin typeface="Cambria"/>
                <a:cs typeface="Cambria"/>
              </a:rPr>
              <a:t>sume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q</a:t>
            </a:r>
            <a:r>
              <a:rPr sz="2400" spc="60" dirty="0">
                <a:latin typeface="Cambria"/>
                <a:cs typeface="Cambria"/>
              </a:rPr>
              <a:t>u</a:t>
            </a:r>
            <a:r>
              <a:rPr sz="2400" spc="150" dirty="0">
                <a:latin typeface="Cambria"/>
                <a:cs typeface="Cambria"/>
              </a:rPr>
              <a:t>e</a:t>
            </a:r>
            <a:r>
              <a:rPr sz="2400" spc="65" dirty="0">
                <a:latin typeface="Cambria"/>
                <a:cs typeface="Cambria"/>
              </a:rPr>
              <a:t> </a:t>
            </a:r>
            <a:r>
              <a:rPr sz="2400" spc="114" dirty="0">
                <a:latin typeface="Cambria"/>
                <a:cs typeface="Cambria"/>
              </a:rPr>
              <a:t>puede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ser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70" dirty="0" err="1">
                <a:latin typeface="Cambria"/>
                <a:cs typeface="Cambria"/>
              </a:rPr>
              <a:t>p</a:t>
            </a:r>
            <a:r>
              <a:rPr sz="2400" spc="60" dirty="0" err="1">
                <a:latin typeface="Cambria"/>
                <a:cs typeface="Cambria"/>
              </a:rPr>
              <a:t>r</a:t>
            </a:r>
            <a:r>
              <a:rPr sz="2400" spc="50" dirty="0" err="1">
                <a:latin typeface="Cambria"/>
                <a:cs typeface="Cambria"/>
              </a:rPr>
              <a:t>óxi</a:t>
            </a:r>
            <a:r>
              <a:rPr sz="2400" spc="114" dirty="0" err="1">
                <a:latin typeface="Cambria"/>
                <a:cs typeface="Cambria"/>
              </a:rPr>
              <a:t>m</a:t>
            </a:r>
            <a:r>
              <a:rPr sz="2400" spc="75" dirty="0" err="1">
                <a:latin typeface="Cambria"/>
                <a:cs typeface="Cambria"/>
              </a:rPr>
              <a:t>a</a:t>
            </a:r>
            <a:r>
              <a:rPr sz="2400" spc="40" dirty="0">
                <a:latin typeface="Cambria"/>
                <a:cs typeface="Cambria"/>
              </a:rPr>
              <a:t> al</a:t>
            </a:r>
            <a:r>
              <a:rPr lang="es-ES" sz="2400" spc="40" dirty="0">
                <a:latin typeface="Cambria"/>
                <a:cs typeface="Cambria"/>
              </a:rPr>
              <a:t>  </a:t>
            </a:r>
            <a:r>
              <a:rPr lang="es-ES" sz="2400" spc="50" dirty="0">
                <a:latin typeface="Cambria"/>
                <a:cs typeface="Cambria"/>
              </a:rPr>
              <a:t>5%;</a:t>
            </a:r>
            <a:r>
              <a:rPr lang="es-ES" sz="2400" spc="-85" dirty="0">
                <a:latin typeface="Cambria"/>
                <a:cs typeface="Cambria"/>
              </a:rPr>
              <a:t> </a:t>
            </a:r>
            <a:r>
              <a:rPr lang="es-ES" sz="2400" spc="35" dirty="0">
                <a:latin typeface="Cambria"/>
                <a:cs typeface="Cambria"/>
              </a:rPr>
              <a:t>si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45" dirty="0">
                <a:latin typeface="Cambria"/>
                <a:cs typeface="Cambria"/>
              </a:rPr>
              <a:t>no</a:t>
            </a:r>
            <a:r>
              <a:rPr lang="es-ES" sz="2400" spc="75" dirty="0">
                <a:latin typeface="Cambria"/>
                <a:cs typeface="Cambria"/>
              </a:rPr>
              <a:t> </a:t>
            </a:r>
            <a:r>
              <a:rPr lang="es-ES" sz="2400" spc="100" dirty="0">
                <a:latin typeface="Cambria"/>
                <a:cs typeface="Cambria"/>
              </a:rPr>
              <a:t>se</a:t>
            </a:r>
            <a:r>
              <a:rPr lang="es-ES" sz="2400" spc="55" dirty="0">
                <a:latin typeface="Cambria"/>
                <a:cs typeface="Cambria"/>
              </a:rPr>
              <a:t> tuviese</a:t>
            </a:r>
            <a:r>
              <a:rPr lang="es-ES" sz="2400" spc="70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ninguna</a:t>
            </a:r>
            <a:r>
              <a:rPr lang="es-ES" sz="2400" spc="65" dirty="0">
                <a:latin typeface="Cambria"/>
                <a:cs typeface="Cambria"/>
              </a:rPr>
              <a:t> </a:t>
            </a:r>
            <a:r>
              <a:rPr lang="es-ES" sz="2400" spc="95" dirty="0">
                <a:latin typeface="Cambria"/>
                <a:cs typeface="Cambria"/>
              </a:rPr>
              <a:t>idea</a:t>
            </a:r>
            <a:r>
              <a:rPr lang="es-ES" sz="2400" spc="40" dirty="0">
                <a:latin typeface="Cambria"/>
                <a:cs typeface="Cambria"/>
              </a:rPr>
              <a:t> </a:t>
            </a:r>
            <a:r>
              <a:rPr lang="es-ES" sz="2400" spc="140" dirty="0">
                <a:latin typeface="Cambria"/>
                <a:cs typeface="Cambria"/>
              </a:rPr>
              <a:t>de</a:t>
            </a:r>
            <a:r>
              <a:rPr lang="es-ES" sz="2400" spc="65" dirty="0">
                <a:latin typeface="Cambria"/>
                <a:cs typeface="Cambria"/>
              </a:rPr>
              <a:t> </a:t>
            </a:r>
            <a:r>
              <a:rPr lang="es-ES" sz="2400" spc="80" dirty="0">
                <a:latin typeface="Cambria"/>
                <a:cs typeface="Cambria"/>
              </a:rPr>
              <a:t>dicha</a:t>
            </a:r>
            <a:r>
              <a:rPr lang="es-ES" sz="2400" spc="55" dirty="0">
                <a:latin typeface="Cambria"/>
                <a:cs typeface="Cambria"/>
              </a:rPr>
              <a:t> </a:t>
            </a:r>
            <a:r>
              <a:rPr lang="es-ES" sz="2400" spc="50" dirty="0">
                <a:latin typeface="Cambria"/>
                <a:cs typeface="Cambria"/>
              </a:rPr>
              <a:t>proporción</a:t>
            </a:r>
            <a:r>
              <a:rPr lang="es-ES" sz="2400" spc="60" dirty="0">
                <a:latin typeface="Cambria"/>
                <a:cs typeface="Cambria"/>
              </a:rPr>
              <a:t> </a:t>
            </a:r>
            <a:r>
              <a:rPr lang="es-ES" sz="2400" spc="100" dirty="0">
                <a:latin typeface="Cambria"/>
                <a:cs typeface="Cambria"/>
              </a:rPr>
              <a:t>se </a:t>
            </a:r>
            <a:r>
              <a:rPr lang="es-ES" sz="2400" spc="-385" dirty="0">
                <a:latin typeface="Cambria"/>
                <a:cs typeface="Cambria"/>
              </a:rPr>
              <a:t> </a:t>
            </a:r>
            <a:r>
              <a:rPr lang="es-ES" sz="2400" spc="40" dirty="0">
                <a:latin typeface="Cambria"/>
                <a:cs typeface="Cambria"/>
              </a:rPr>
              <a:t>usaría</a:t>
            </a:r>
            <a:r>
              <a:rPr lang="es-ES" sz="2400" spc="20" dirty="0">
                <a:latin typeface="Cambria"/>
                <a:cs typeface="Cambria"/>
              </a:rPr>
              <a:t> </a:t>
            </a:r>
            <a:r>
              <a:rPr lang="es-ES" sz="2400" spc="90" dirty="0">
                <a:latin typeface="Cambria"/>
                <a:cs typeface="Cambria"/>
              </a:rPr>
              <a:t>el</a:t>
            </a:r>
            <a:r>
              <a:rPr lang="es-ES" sz="2400" spc="55" dirty="0">
                <a:latin typeface="Cambria"/>
                <a:cs typeface="Cambria"/>
              </a:rPr>
              <a:t> </a:t>
            </a:r>
            <a:r>
              <a:rPr lang="es-ES" sz="2400" spc="45" dirty="0">
                <a:latin typeface="Cambria"/>
                <a:cs typeface="Cambria"/>
              </a:rPr>
              <a:t>valor</a:t>
            </a:r>
            <a:r>
              <a:rPr lang="es-ES" sz="2400" spc="35" dirty="0">
                <a:latin typeface="Cambria"/>
                <a:cs typeface="Cambria"/>
              </a:rPr>
              <a:t> </a:t>
            </a:r>
            <a:r>
              <a:rPr lang="es-ES" sz="2400" i="1" spc="120" dirty="0">
                <a:latin typeface="Cambria"/>
                <a:cs typeface="Cambria"/>
              </a:rPr>
              <a:t>p</a:t>
            </a:r>
            <a:r>
              <a:rPr lang="es-ES" sz="2400" spc="60" dirty="0">
                <a:latin typeface="Cambria"/>
                <a:cs typeface="Cambria"/>
              </a:rPr>
              <a:t> </a:t>
            </a:r>
            <a:r>
              <a:rPr lang="es-ES" sz="2400" spc="200" dirty="0">
                <a:latin typeface="Cambria"/>
                <a:cs typeface="Cambria"/>
              </a:rPr>
              <a:t>=</a:t>
            </a:r>
            <a:r>
              <a:rPr lang="es-ES" sz="2400" spc="45" dirty="0">
                <a:latin typeface="Cambria"/>
                <a:cs typeface="Cambria"/>
              </a:rPr>
              <a:t> </a:t>
            </a:r>
            <a:r>
              <a:rPr lang="es-ES" sz="2400" spc="35" dirty="0">
                <a:latin typeface="Cambria"/>
                <a:cs typeface="Cambria"/>
              </a:rPr>
              <a:t>0,5</a:t>
            </a:r>
            <a:r>
              <a:rPr lang="es-ES" sz="2400" spc="45" dirty="0">
                <a:latin typeface="Cambria"/>
                <a:cs typeface="Cambria"/>
              </a:rPr>
              <a:t> </a:t>
            </a:r>
            <a:r>
              <a:rPr lang="es-ES" sz="2400" spc="90" dirty="0">
                <a:latin typeface="Cambria"/>
                <a:cs typeface="Cambria"/>
              </a:rPr>
              <a:t>que</a:t>
            </a:r>
            <a:r>
              <a:rPr lang="es-ES" sz="2400" spc="65" dirty="0">
                <a:latin typeface="Cambria"/>
                <a:cs typeface="Cambria"/>
              </a:rPr>
              <a:t> </a:t>
            </a:r>
            <a:r>
              <a:rPr lang="es-ES" sz="2400" spc="55" dirty="0">
                <a:latin typeface="Cambria"/>
                <a:cs typeface="Cambria"/>
              </a:rPr>
              <a:t>maximiza</a:t>
            </a:r>
            <a:r>
              <a:rPr lang="es-ES" sz="2400" spc="35" dirty="0">
                <a:latin typeface="Cambria"/>
                <a:cs typeface="Cambria"/>
              </a:rPr>
              <a:t> </a:t>
            </a:r>
            <a:r>
              <a:rPr lang="es-ES" sz="2400" spc="90" dirty="0">
                <a:latin typeface="Cambria"/>
                <a:cs typeface="Cambria"/>
              </a:rPr>
              <a:t>el</a:t>
            </a:r>
            <a:r>
              <a:rPr lang="es-ES" sz="2400" spc="50" dirty="0">
                <a:latin typeface="Cambria"/>
                <a:cs typeface="Cambria"/>
              </a:rPr>
              <a:t> </a:t>
            </a:r>
            <a:r>
              <a:rPr lang="es-ES" sz="2400" spc="40" dirty="0">
                <a:latin typeface="Cambria"/>
                <a:cs typeface="Cambria"/>
              </a:rPr>
              <a:t>tamaño</a:t>
            </a:r>
            <a:r>
              <a:rPr lang="es-ES" sz="2400" spc="75" dirty="0">
                <a:latin typeface="Cambria"/>
                <a:cs typeface="Cambria"/>
              </a:rPr>
              <a:t> </a:t>
            </a:r>
            <a:r>
              <a:rPr lang="es-ES" sz="2400" spc="45" dirty="0">
                <a:latin typeface="Cambria"/>
                <a:cs typeface="Cambria"/>
              </a:rPr>
              <a:t>muestral.</a:t>
            </a:r>
            <a:endParaRPr lang="es-ES" sz="2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22280" y="4572"/>
            <a:ext cx="1548765" cy="565785"/>
            <a:chOff x="10622280" y="4572"/>
            <a:chExt cx="1548765" cy="565785"/>
          </a:xfrm>
        </p:grpSpPr>
        <p:sp>
          <p:nvSpPr>
            <p:cNvPr id="3" name="object 3"/>
            <p:cNvSpPr/>
            <p:nvPr/>
          </p:nvSpPr>
          <p:spPr>
            <a:xfrm>
              <a:off x="10626852" y="9144"/>
              <a:ext cx="1539240" cy="556260"/>
            </a:xfrm>
            <a:custGeom>
              <a:avLst/>
              <a:gdLst/>
              <a:ahLst/>
              <a:cxnLst/>
              <a:rect l="l" t="t" r="r" b="b"/>
              <a:pathLst>
                <a:path w="1539240" h="556260">
                  <a:moveTo>
                    <a:pt x="1539240" y="556259"/>
                  </a:moveTo>
                  <a:lnTo>
                    <a:pt x="1494052" y="532873"/>
                  </a:lnTo>
                  <a:lnTo>
                    <a:pt x="1448469" y="509952"/>
                  </a:lnTo>
                  <a:lnTo>
                    <a:pt x="1402509" y="487488"/>
                  </a:lnTo>
                  <a:lnTo>
                    <a:pt x="1356195" y="465474"/>
                  </a:lnTo>
                  <a:lnTo>
                    <a:pt x="1309547" y="443903"/>
                  </a:lnTo>
                  <a:lnTo>
                    <a:pt x="1262585" y="422765"/>
                  </a:lnTo>
                  <a:lnTo>
                    <a:pt x="1215331" y="402054"/>
                  </a:lnTo>
                  <a:lnTo>
                    <a:pt x="1167806" y="381761"/>
                  </a:lnTo>
                  <a:lnTo>
                    <a:pt x="1120030" y="361880"/>
                  </a:lnTo>
                  <a:lnTo>
                    <a:pt x="1072025" y="342401"/>
                  </a:lnTo>
                  <a:lnTo>
                    <a:pt x="1023810" y="323317"/>
                  </a:lnTo>
                  <a:lnTo>
                    <a:pt x="975408" y="304621"/>
                  </a:lnTo>
                  <a:lnTo>
                    <a:pt x="926838" y="286304"/>
                  </a:lnTo>
                  <a:lnTo>
                    <a:pt x="878122" y="268359"/>
                  </a:lnTo>
                  <a:lnTo>
                    <a:pt x="829281" y="250778"/>
                  </a:lnTo>
                  <a:lnTo>
                    <a:pt x="780335" y="233552"/>
                  </a:lnTo>
                  <a:lnTo>
                    <a:pt x="731306" y="216676"/>
                  </a:lnTo>
                  <a:lnTo>
                    <a:pt x="682213" y="200139"/>
                  </a:lnTo>
                  <a:lnTo>
                    <a:pt x="633079" y="183935"/>
                  </a:lnTo>
                  <a:lnTo>
                    <a:pt x="583923" y="168056"/>
                  </a:lnTo>
                  <a:lnTo>
                    <a:pt x="534767" y="152494"/>
                  </a:lnTo>
                  <a:lnTo>
                    <a:pt x="485632" y="137241"/>
                  </a:lnTo>
                  <a:lnTo>
                    <a:pt x="436538" y="122290"/>
                  </a:lnTo>
                  <a:lnTo>
                    <a:pt x="387506" y="107632"/>
                  </a:lnTo>
                  <a:lnTo>
                    <a:pt x="338558" y="93260"/>
                  </a:lnTo>
                  <a:lnTo>
                    <a:pt x="289713" y="79166"/>
                  </a:lnTo>
                  <a:lnTo>
                    <a:pt x="240994" y="65342"/>
                  </a:lnTo>
                  <a:lnTo>
                    <a:pt x="192420" y="51780"/>
                  </a:lnTo>
                  <a:lnTo>
                    <a:pt x="144013" y="38473"/>
                  </a:lnTo>
                  <a:lnTo>
                    <a:pt x="95793" y="25412"/>
                  </a:lnTo>
                  <a:lnTo>
                    <a:pt x="47782" y="12590"/>
                  </a:lnTo>
                  <a:lnTo>
                    <a:pt x="0" y="0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02924" y="9144"/>
              <a:ext cx="963294" cy="367665"/>
            </a:xfrm>
            <a:custGeom>
              <a:avLst/>
              <a:gdLst/>
              <a:ahLst/>
              <a:cxnLst/>
              <a:rect l="l" t="t" r="r" b="b"/>
              <a:pathLst>
                <a:path w="963295" h="367665">
                  <a:moveTo>
                    <a:pt x="963168" y="367283"/>
                  </a:moveTo>
                  <a:lnTo>
                    <a:pt x="916739" y="345322"/>
                  </a:lnTo>
                  <a:lnTo>
                    <a:pt x="869978" y="323783"/>
                  </a:lnTo>
                  <a:lnTo>
                    <a:pt x="822909" y="302658"/>
                  </a:lnTo>
                  <a:lnTo>
                    <a:pt x="775557" y="281939"/>
                  </a:lnTo>
                  <a:lnTo>
                    <a:pt x="727948" y="261621"/>
                  </a:lnTo>
                  <a:lnTo>
                    <a:pt x="680106" y="241696"/>
                  </a:lnTo>
                  <a:lnTo>
                    <a:pt x="632057" y="222157"/>
                  </a:lnTo>
                  <a:lnTo>
                    <a:pt x="583826" y="202996"/>
                  </a:lnTo>
                  <a:lnTo>
                    <a:pt x="535437" y="184207"/>
                  </a:lnTo>
                  <a:lnTo>
                    <a:pt x="486918" y="165782"/>
                  </a:lnTo>
                  <a:lnTo>
                    <a:pt x="438291" y="147714"/>
                  </a:lnTo>
                  <a:lnTo>
                    <a:pt x="389583" y="129997"/>
                  </a:lnTo>
                  <a:lnTo>
                    <a:pt x="340818" y="112622"/>
                  </a:lnTo>
                  <a:lnTo>
                    <a:pt x="292022" y="95583"/>
                  </a:lnTo>
                  <a:lnTo>
                    <a:pt x="243220" y="78872"/>
                  </a:lnTo>
                  <a:lnTo>
                    <a:pt x="194438" y="62483"/>
                  </a:lnTo>
                  <a:lnTo>
                    <a:pt x="145699" y="46409"/>
                  </a:lnTo>
                  <a:lnTo>
                    <a:pt x="97030" y="30641"/>
                  </a:lnTo>
                  <a:lnTo>
                    <a:pt x="48455" y="15174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501628" y="9144"/>
              <a:ext cx="664845" cy="257810"/>
            </a:xfrm>
            <a:custGeom>
              <a:avLst/>
              <a:gdLst/>
              <a:ahLst/>
              <a:cxnLst/>
              <a:rect l="l" t="t" r="r" b="b"/>
              <a:pathLst>
                <a:path w="664845" h="257810">
                  <a:moveTo>
                    <a:pt x="664464" y="257555"/>
                  </a:moveTo>
                  <a:lnTo>
                    <a:pt x="618547" y="237263"/>
                  </a:lnTo>
                  <a:lnTo>
                    <a:pt x="572353" y="217263"/>
                  </a:lnTo>
                  <a:lnTo>
                    <a:pt x="525891" y="197554"/>
                  </a:lnTo>
                  <a:lnTo>
                    <a:pt x="479171" y="178136"/>
                  </a:lnTo>
                  <a:lnTo>
                    <a:pt x="432203" y="159011"/>
                  </a:lnTo>
                  <a:lnTo>
                    <a:pt x="384998" y="140176"/>
                  </a:lnTo>
                  <a:lnTo>
                    <a:pt x="337565" y="121634"/>
                  </a:lnTo>
                  <a:lnTo>
                    <a:pt x="289915" y="103383"/>
                  </a:lnTo>
                  <a:lnTo>
                    <a:pt x="242057" y="85423"/>
                  </a:lnTo>
                  <a:lnTo>
                    <a:pt x="194001" y="67755"/>
                  </a:lnTo>
                  <a:lnTo>
                    <a:pt x="145757" y="50379"/>
                  </a:lnTo>
                  <a:lnTo>
                    <a:pt x="97336" y="33294"/>
                  </a:lnTo>
                  <a:lnTo>
                    <a:pt x="48746" y="16501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242804" y="5009388"/>
            <a:ext cx="1927860" cy="1849120"/>
            <a:chOff x="10242804" y="5009388"/>
            <a:chExt cx="1927860" cy="1849120"/>
          </a:xfrm>
        </p:grpSpPr>
        <p:sp>
          <p:nvSpPr>
            <p:cNvPr id="7" name="object 7"/>
            <p:cNvSpPr/>
            <p:nvPr/>
          </p:nvSpPr>
          <p:spPr>
            <a:xfrm>
              <a:off x="10247376" y="5013960"/>
              <a:ext cx="1918970" cy="1830705"/>
            </a:xfrm>
            <a:custGeom>
              <a:avLst/>
              <a:gdLst/>
              <a:ahLst/>
              <a:cxnLst/>
              <a:rect l="l" t="t" r="r" b="b"/>
              <a:pathLst>
                <a:path w="1918970" h="1830704">
                  <a:moveTo>
                    <a:pt x="0" y="1830323"/>
                  </a:moveTo>
                  <a:lnTo>
                    <a:pt x="39967" y="1799241"/>
                  </a:lnTo>
                  <a:lnTo>
                    <a:pt x="79858" y="1767980"/>
                  </a:lnTo>
                  <a:lnTo>
                    <a:pt x="119670" y="1736542"/>
                  </a:lnTo>
                  <a:lnTo>
                    <a:pt x="159401" y="1704928"/>
                  </a:lnTo>
                  <a:lnTo>
                    <a:pt x="199047" y="1673138"/>
                  </a:lnTo>
                  <a:lnTo>
                    <a:pt x="238606" y="1641175"/>
                  </a:lnTo>
                  <a:lnTo>
                    <a:pt x="278075" y="1609037"/>
                  </a:lnTo>
                  <a:lnTo>
                    <a:pt x="317452" y="1576728"/>
                  </a:lnTo>
                  <a:lnTo>
                    <a:pt x="356734" y="1544248"/>
                  </a:lnTo>
                  <a:lnTo>
                    <a:pt x="395919" y="1511597"/>
                  </a:lnTo>
                  <a:lnTo>
                    <a:pt x="435003" y="1478777"/>
                  </a:lnTo>
                  <a:lnTo>
                    <a:pt x="473985" y="1445789"/>
                  </a:lnTo>
                  <a:lnTo>
                    <a:pt x="512861" y="1412633"/>
                  </a:lnTo>
                  <a:lnTo>
                    <a:pt x="551629" y="1379312"/>
                  </a:lnTo>
                  <a:lnTo>
                    <a:pt x="590287" y="1345825"/>
                  </a:lnTo>
                  <a:lnTo>
                    <a:pt x="628831" y="1312174"/>
                  </a:lnTo>
                  <a:lnTo>
                    <a:pt x="667259" y="1278360"/>
                  </a:lnTo>
                  <a:lnTo>
                    <a:pt x="705569" y="1244385"/>
                  </a:lnTo>
                  <a:lnTo>
                    <a:pt x="743757" y="1210247"/>
                  </a:lnTo>
                  <a:lnTo>
                    <a:pt x="781821" y="1175950"/>
                  </a:lnTo>
                  <a:lnTo>
                    <a:pt x="819759" y="1141494"/>
                  </a:lnTo>
                  <a:lnTo>
                    <a:pt x="857568" y="1106880"/>
                  </a:lnTo>
                  <a:lnTo>
                    <a:pt x="895245" y="1072109"/>
                  </a:lnTo>
                  <a:lnTo>
                    <a:pt x="932787" y="1037182"/>
                  </a:lnTo>
                  <a:lnTo>
                    <a:pt x="970193" y="1002099"/>
                  </a:lnTo>
                  <a:lnTo>
                    <a:pt x="1007459" y="966863"/>
                  </a:lnTo>
                  <a:lnTo>
                    <a:pt x="1044582" y="931474"/>
                  </a:lnTo>
                  <a:lnTo>
                    <a:pt x="1081561" y="895933"/>
                  </a:lnTo>
                  <a:lnTo>
                    <a:pt x="1118392" y="860241"/>
                  </a:lnTo>
                  <a:lnTo>
                    <a:pt x="1155073" y="824399"/>
                  </a:lnTo>
                  <a:lnTo>
                    <a:pt x="1191601" y="788408"/>
                  </a:lnTo>
                  <a:lnTo>
                    <a:pt x="1227973" y="752269"/>
                  </a:lnTo>
                  <a:lnTo>
                    <a:pt x="1264187" y="715984"/>
                  </a:lnTo>
                  <a:lnTo>
                    <a:pt x="1300241" y="679552"/>
                  </a:lnTo>
                  <a:lnTo>
                    <a:pt x="1336131" y="642976"/>
                  </a:lnTo>
                  <a:lnTo>
                    <a:pt x="1371855" y="606256"/>
                  </a:lnTo>
                  <a:lnTo>
                    <a:pt x="1407411" y="569393"/>
                  </a:lnTo>
                  <a:lnTo>
                    <a:pt x="1442795" y="532388"/>
                  </a:lnTo>
                  <a:lnTo>
                    <a:pt x="1478006" y="495242"/>
                  </a:lnTo>
                  <a:lnTo>
                    <a:pt x="1513039" y="457957"/>
                  </a:lnTo>
                  <a:lnTo>
                    <a:pt x="1547894" y="420533"/>
                  </a:lnTo>
                  <a:lnTo>
                    <a:pt x="1582567" y="382971"/>
                  </a:lnTo>
                  <a:lnTo>
                    <a:pt x="1617055" y="345272"/>
                  </a:lnTo>
                  <a:lnTo>
                    <a:pt x="1651357" y="307438"/>
                  </a:lnTo>
                  <a:lnTo>
                    <a:pt x="1685468" y="269469"/>
                  </a:lnTo>
                  <a:lnTo>
                    <a:pt x="1719387" y="231366"/>
                  </a:lnTo>
                  <a:lnTo>
                    <a:pt x="1753111" y="193131"/>
                  </a:lnTo>
                  <a:lnTo>
                    <a:pt x="1786638" y="154764"/>
                  </a:lnTo>
                  <a:lnTo>
                    <a:pt x="1819964" y="116266"/>
                  </a:lnTo>
                  <a:lnTo>
                    <a:pt x="1853088" y="77639"/>
                  </a:lnTo>
                  <a:lnTo>
                    <a:pt x="1886006" y="38883"/>
                  </a:lnTo>
                  <a:lnTo>
                    <a:pt x="191871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494264" y="5274564"/>
              <a:ext cx="1667510" cy="1579245"/>
            </a:xfrm>
            <a:custGeom>
              <a:avLst/>
              <a:gdLst/>
              <a:ahLst/>
              <a:cxnLst/>
              <a:rect l="l" t="t" r="r" b="b"/>
              <a:pathLst>
                <a:path w="1667509" h="1579245">
                  <a:moveTo>
                    <a:pt x="0" y="1578863"/>
                  </a:moveTo>
                  <a:lnTo>
                    <a:pt x="39546" y="1547081"/>
                  </a:lnTo>
                  <a:lnTo>
                    <a:pt x="79018" y="1515145"/>
                  </a:lnTo>
                  <a:lnTo>
                    <a:pt x="118415" y="1483054"/>
                  </a:lnTo>
                  <a:lnTo>
                    <a:pt x="157733" y="1450809"/>
                  </a:lnTo>
                  <a:lnTo>
                    <a:pt x="196970" y="1418411"/>
                  </a:lnTo>
                  <a:lnTo>
                    <a:pt x="236122" y="1385859"/>
                  </a:lnTo>
                  <a:lnTo>
                    <a:pt x="275187" y="1353154"/>
                  </a:lnTo>
                  <a:lnTo>
                    <a:pt x="314161" y="1320296"/>
                  </a:lnTo>
                  <a:lnTo>
                    <a:pt x="353043" y="1287285"/>
                  </a:lnTo>
                  <a:lnTo>
                    <a:pt x="391830" y="1254123"/>
                  </a:lnTo>
                  <a:lnTo>
                    <a:pt x="430517" y="1220808"/>
                  </a:lnTo>
                  <a:lnTo>
                    <a:pt x="469104" y="1187342"/>
                  </a:lnTo>
                  <a:lnTo>
                    <a:pt x="507586" y="1153725"/>
                  </a:lnTo>
                  <a:lnTo>
                    <a:pt x="545962" y="1119957"/>
                  </a:lnTo>
                  <a:lnTo>
                    <a:pt x="584228" y="1086038"/>
                  </a:lnTo>
                  <a:lnTo>
                    <a:pt x="622381" y="1051969"/>
                  </a:lnTo>
                  <a:lnTo>
                    <a:pt x="660419" y="1017750"/>
                  </a:lnTo>
                  <a:lnTo>
                    <a:pt x="698339" y="983382"/>
                  </a:lnTo>
                  <a:lnTo>
                    <a:pt x="736138" y="948864"/>
                  </a:lnTo>
                  <a:lnTo>
                    <a:pt x="773813" y="914197"/>
                  </a:lnTo>
                  <a:lnTo>
                    <a:pt x="811362" y="879381"/>
                  </a:lnTo>
                  <a:lnTo>
                    <a:pt x="848781" y="844417"/>
                  </a:lnTo>
                  <a:lnTo>
                    <a:pt x="886068" y="809304"/>
                  </a:lnTo>
                  <a:lnTo>
                    <a:pt x="923220" y="774044"/>
                  </a:lnTo>
                  <a:lnTo>
                    <a:pt x="960234" y="738637"/>
                  </a:lnTo>
                  <a:lnTo>
                    <a:pt x="997108" y="703082"/>
                  </a:lnTo>
                  <a:lnTo>
                    <a:pt x="1033838" y="667380"/>
                  </a:lnTo>
                  <a:lnTo>
                    <a:pt x="1070422" y="631532"/>
                  </a:lnTo>
                  <a:lnTo>
                    <a:pt x="1106857" y="595538"/>
                  </a:lnTo>
                  <a:lnTo>
                    <a:pt x="1143141" y="559398"/>
                  </a:lnTo>
                  <a:lnTo>
                    <a:pt x="1179269" y="523112"/>
                  </a:lnTo>
                  <a:lnTo>
                    <a:pt x="1215240" y="486681"/>
                  </a:lnTo>
                  <a:lnTo>
                    <a:pt x="1251051" y="450105"/>
                  </a:lnTo>
                  <a:lnTo>
                    <a:pt x="1286699" y="413384"/>
                  </a:lnTo>
                  <a:lnTo>
                    <a:pt x="1322180" y="376519"/>
                  </a:lnTo>
                  <a:lnTo>
                    <a:pt x="1357493" y="339510"/>
                  </a:lnTo>
                  <a:lnTo>
                    <a:pt x="1392635" y="302357"/>
                  </a:lnTo>
                  <a:lnTo>
                    <a:pt x="1427602" y="265061"/>
                  </a:lnTo>
                  <a:lnTo>
                    <a:pt x="1462392" y="227622"/>
                  </a:lnTo>
                  <a:lnTo>
                    <a:pt x="1497002" y="190040"/>
                  </a:lnTo>
                  <a:lnTo>
                    <a:pt x="1531430" y="152316"/>
                  </a:lnTo>
                  <a:lnTo>
                    <a:pt x="1565672" y="114449"/>
                  </a:lnTo>
                  <a:lnTo>
                    <a:pt x="1599725" y="76441"/>
                  </a:lnTo>
                  <a:lnTo>
                    <a:pt x="1633587" y="38291"/>
                  </a:lnTo>
                  <a:lnTo>
                    <a:pt x="1667255" y="0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40568" y="5408676"/>
              <a:ext cx="1525905" cy="1435735"/>
            </a:xfrm>
            <a:custGeom>
              <a:avLst/>
              <a:gdLst/>
              <a:ahLst/>
              <a:cxnLst/>
              <a:rect l="l" t="t" r="r" b="b"/>
              <a:pathLst>
                <a:path w="1525904" h="1435734">
                  <a:moveTo>
                    <a:pt x="0" y="1435608"/>
                  </a:moveTo>
                  <a:lnTo>
                    <a:pt x="39599" y="1403531"/>
                  </a:lnTo>
                  <a:lnTo>
                    <a:pt x="79112" y="1371302"/>
                  </a:lnTo>
                  <a:lnTo>
                    <a:pt x="118535" y="1338921"/>
                  </a:lnTo>
                  <a:lnTo>
                    <a:pt x="157865" y="1306389"/>
                  </a:lnTo>
                  <a:lnTo>
                    <a:pt x="197101" y="1273706"/>
                  </a:lnTo>
                  <a:lnTo>
                    <a:pt x="236240" y="1240872"/>
                  </a:lnTo>
                  <a:lnTo>
                    <a:pt x="275279" y="1207888"/>
                  </a:lnTo>
                  <a:lnTo>
                    <a:pt x="314215" y="1174754"/>
                  </a:lnTo>
                  <a:lnTo>
                    <a:pt x="353047" y="1141470"/>
                  </a:lnTo>
                  <a:lnTo>
                    <a:pt x="391772" y="1108038"/>
                  </a:lnTo>
                  <a:lnTo>
                    <a:pt x="430388" y="1074457"/>
                  </a:lnTo>
                  <a:lnTo>
                    <a:pt x="468891" y="1040728"/>
                  </a:lnTo>
                  <a:lnTo>
                    <a:pt x="507279" y="1006851"/>
                  </a:lnTo>
                  <a:lnTo>
                    <a:pt x="545551" y="972827"/>
                  </a:lnTo>
                  <a:lnTo>
                    <a:pt x="583703" y="938656"/>
                  </a:lnTo>
                  <a:lnTo>
                    <a:pt x="621732" y="904338"/>
                  </a:lnTo>
                  <a:lnTo>
                    <a:pt x="659638" y="869875"/>
                  </a:lnTo>
                  <a:lnTo>
                    <a:pt x="697416" y="835265"/>
                  </a:lnTo>
                  <a:lnTo>
                    <a:pt x="735064" y="800511"/>
                  </a:lnTo>
                  <a:lnTo>
                    <a:pt x="772581" y="765611"/>
                  </a:lnTo>
                  <a:lnTo>
                    <a:pt x="809963" y="730567"/>
                  </a:lnTo>
                  <a:lnTo>
                    <a:pt x="847208" y="695379"/>
                  </a:lnTo>
                  <a:lnTo>
                    <a:pt x="884313" y="660048"/>
                  </a:lnTo>
                  <a:lnTo>
                    <a:pt x="921277" y="624573"/>
                  </a:lnTo>
                  <a:lnTo>
                    <a:pt x="958096" y="588956"/>
                  </a:lnTo>
                  <a:lnTo>
                    <a:pt x="994768" y="553196"/>
                  </a:lnTo>
                  <a:lnTo>
                    <a:pt x="1031291" y="517295"/>
                  </a:lnTo>
                  <a:lnTo>
                    <a:pt x="1067662" y="481251"/>
                  </a:lnTo>
                  <a:lnTo>
                    <a:pt x="1103878" y="445067"/>
                  </a:lnTo>
                  <a:lnTo>
                    <a:pt x="1139937" y="408742"/>
                  </a:lnTo>
                  <a:lnTo>
                    <a:pt x="1175837" y="372277"/>
                  </a:lnTo>
                  <a:lnTo>
                    <a:pt x="1211576" y="335671"/>
                  </a:lnTo>
                  <a:lnTo>
                    <a:pt x="1247149" y="298927"/>
                  </a:lnTo>
                  <a:lnTo>
                    <a:pt x="1282556" y="262043"/>
                  </a:lnTo>
                  <a:lnTo>
                    <a:pt x="1317794" y="225021"/>
                  </a:lnTo>
                  <a:lnTo>
                    <a:pt x="1352859" y="187860"/>
                  </a:lnTo>
                  <a:lnTo>
                    <a:pt x="1387751" y="150562"/>
                  </a:lnTo>
                  <a:lnTo>
                    <a:pt x="1422465" y="113127"/>
                  </a:lnTo>
                  <a:lnTo>
                    <a:pt x="1457001" y="75554"/>
                  </a:lnTo>
                  <a:lnTo>
                    <a:pt x="1491354" y="37845"/>
                  </a:lnTo>
                  <a:lnTo>
                    <a:pt x="1525524" y="0"/>
                  </a:lnTo>
                </a:path>
                <a:path w="1525904" h="1435734">
                  <a:moveTo>
                    <a:pt x="163067" y="1435608"/>
                  </a:moveTo>
                  <a:lnTo>
                    <a:pt x="201898" y="1402397"/>
                  </a:lnTo>
                  <a:lnTo>
                    <a:pt x="240643" y="1369040"/>
                  </a:lnTo>
                  <a:lnTo>
                    <a:pt x="279301" y="1335538"/>
                  </a:lnTo>
                  <a:lnTo>
                    <a:pt x="317869" y="1301890"/>
                  </a:lnTo>
                  <a:lnTo>
                    <a:pt x="356345" y="1268097"/>
                  </a:lnTo>
                  <a:lnTo>
                    <a:pt x="394727" y="1234157"/>
                  </a:lnTo>
                  <a:lnTo>
                    <a:pt x="433013" y="1200072"/>
                  </a:lnTo>
                  <a:lnTo>
                    <a:pt x="471199" y="1165841"/>
                  </a:lnTo>
                  <a:lnTo>
                    <a:pt x="509285" y="1131464"/>
                  </a:lnTo>
                  <a:lnTo>
                    <a:pt x="547268" y="1096941"/>
                  </a:lnTo>
                  <a:lnTo>
                    <a:pt x="585145" y="1062273"/>
                  </a:lnTo>
                  <a:lnTo>
                    <a:pt x="622914" y="1027459"/>
                  </a:lnTo>
                  <a:lnTo>
                    <a:pt x="660573" y="992499"/>
                  </a:lnTo>
                  <a:lnTo>
                    <a:pt x="698120" y="957393"/>
                  </a:lnTo>
                  <a:lnTo>
                    <a:pt x="735552" y="922142"/>
                  </a:lnTo>
                  <a:lnTo>
                    <a:pt x="772868" y="886744"/>
                  </a:lnTo>
                  <a:lnTo>
                    <a:pt x="810065" y="851201"/>
                  </a:lnTo>
                  <a:lnTo>
                    <a:pt x="847140" y="815513"/>
                  </a:lnTo>
                  <a:lnTo>
                    <a:pt x="884092" y="779678"/>
                  </a:lnTo>
                  <a:lnTo>
                    <a:pt x="920918" y="743698"/>
                  </a:lnTo>
                  <a:lnTo>
                    <a:pt x="957616" y="707571"/>
                  </a:lnTo>
                  <a:lnTo>
                    <a:pt x="994183" y="671300"/>
                  </a:lnTo>
                  <a:lnTo>
                    <a:pt x="1030618" y="634882"/>
                  </a:lnTo>
                  <a:lnTo>
                    <a:pt x="1066918" y="598318"/>
                  </a:lnTo>
                  <a:lnTo>
                    <a:pt x="1103081" y="561609"/>
                  </a:lnTo>
                  <a:lnTo>
                    <a:pt x="1139105" y="524754"/>
                  </a:lnTo>
                  <a:lnTo>
                    <a:pt x="1174987" y="487753"/>
                  </a:lnTo>
                  <a:lnTo>
                    <a:pt x="1210725" y="450607"/>
                  </a:lnTo>
                  <a:lnTo>
                    <a:pt x="1246318" y="413314"/>
                  </a:lnTo>
                  <a:lnTo>
                    <a:pt x="1281761" y="375876"/>
                  </a:lnTo>
                  <a:lnTo>
                    <a:pt x="1317054" y="338292"/>
                  </a:lnTo>
                  <a:lnTo>
                    <a:pt x="1352195" y="300563"/>
                  </a:lnTo>
                  <a:lnTo>
                    <a:pt x="1387180" y="262687"/>
                  </a:lnTo>
                  <a:lnTo>
                    <a:pt x="1422007" y="224666"/>
                  </a:lnTo>
                  <a:lnTo>
                    <a:pt x="1456675" y="186499"/>
                  </a:lnTo>
                  <a:lnTo>
                    <a:pt x="1491182" y="148186"/>
                  </a:lnTo>
                  <a:lnTo>
                    <a:pt x="1525524" y="109728"/>
                  </a:lnTo>
                </a:path>
                <a:path w="1525904" h="1435734">
                  <a:moveTo>
                    <a:pt x="338327" y="1435608"/>
                  </a:moveTo>
                  <a:lnTo>
                    <a:pt x="376260" y="1402692"/>
                  </a:lnTo>
                  <a:lnTo>
                    <a:pt x="414086" y="1369646"/>
                  </a:lnTo>
                  <a:lnTo>
                    <a:pt x="451805" y="1336471"/>
                  </a:lnTo>
                  <a:lnTo>
                    <a:pt x="489415" y="1303167"/>
                  </a:lnTo>
                  <a:lnTo>
                    <a:pt x="526914" y="1269735"/>
                  </a:lnTo>
                  <a:lnTo>
                    <a:pt x="564301" y="1236177"/>
                  </a:lnTo>
                  <a:lnTo>
                    <a:pt x="601574" y="1202492"/>
                  </a:lnTo>
                  <a:lnTo>
                    <a:pt x="638732" y="1168681"/>
                  </a:lnTo>
                  <a:lnTo>
                    <a:pt x="675773" y="1134747"/>
                  </a:lnTo>
                  <a:lnTo>
                    <a:pt x="712695" y="1100688"/>
                  </a:lnTo>
                  <a:lnTo>
                    <a:pt x="749497" y="1066506"/>
                  </a:lnTo>
                  <a:lnTo>
                    <a:pt x="786177" y="1032202"/>
                  </a:lnTo>
                  <a:lnTo>
                    <a:pt x="822734" y="997776"/>
                  </a:lnTo>
                  <a:lnTo>
                    <a:pt x="859166" y="963230"/>
                  </a:lnTo>
                  <a:lnTo>
                    <a:pt x="895472" y="928564"/>
                  </a:lnTo>
                  <a:lnTo>
                    <a:pt x="931649" y="893779"/>
                  </a:lnTo>
                  <a:lnTo>
                    <a:pt x="967697" y="858876"/>
                  </a:lnTo>
                  <a:lnTo>
                    <a:pt x="1003614" y="823855"/>
                  </a:lnTo>
                  <a:lnTo>
                    <a:pt x="1039397" y="788718"/>
                  </a:lnTo>
                  <a:lnTo>
                    <a:pt x="1075046" y="753464"/>
                  </a:lnTo>
                  <a:lnTo>
                    <a:pt x="1110559" y="718096"/>
                  </a:lnTo>
                  <a:lnTo>
                    <a:pt x="1145935" y="682613"/>
                  </a:lnTo>
                  <a:lnTo>
                    <a:pt x="1181171" y="647017"/>
                  </a:lnTo>
                  <a:lnTo>
                    <a:pt x="1216266" y="611308"/>
                  </a:lnTo>
                  <a:lnTo>
                    <a:pt x="1251219" y="575487"/>
                  </a:lnTo>
                  <a:lnTo>
                    <a:pt x="1286028" y="539555"/>
                  </a:lnTo>
                  <a:lnTo>
                    <a:pt x="1320691" y="503513"/>
                  </a:lnTo>
                  <a:lnTo>
                    <a:pt x="1355207" y="467361"/>
                  </a:lnTo>
                  <a:lnTo>
                    <a:pt x="1389574" y="431101"/>
                  </a:lnTo>
                  <a:lnTo>
                    <a:pt x="1423791" y="394732"/>
                  </a:lnTo>
                  <a:lnTo>
                    <a:pt x="1457856" y="358257"/>
                  </a:lnTo>
                  <a:lnTo>
                    <a:pt x="1491767" y="321675"/>
                  </a:lnTo>
                  <a:lnTo>
                    <a:pt x="1525524" y="284988"/>
                  </a:lnTo>
                </a:path>
                <a:path w="1525904" h="1435734">
                  <a:moveTo>
                    <a:pt x="646176" y="1435608"/>
                  </a:moveTo>
                  <a:lnTo>
                    <a:pt x="685209" y="1402658"/>
                  </a:lnTo>
                  <a:lnTo>
                    <a:pt x="724185" y="1369550"/>
                  </a:lnTo>
                  <a:lnTo>
                    <a:pt x="763101" y="1336284"/>
                  </a:lnTo>
                  <a:lnTo>
                    <a:pt x="801957" y="1302864"/>
                  </a:lnTo>
                  <a:lnTo>
                    <a:pt x="840748" y="1269291"/>
                  </a:lnTo>
                  <a:lnTo>
                    <a:pt x="879474" y="1235568"/>
                  </a:lnTo>
                  <a:lnTo>
                    <a:pt x="918131" y="1201698"/>
                  </a:lnTo>
                  <a:lnTo>
                    <a:pt x="956718" y="1167682"/>
                  </a:lnTo>
                  <a:lnTo>
                    <a:pt x="995232" y="1133523"/>
                  </a:lnTo>
                  <a:lnTo>
                    <a:pt x="1033671" y="1099224"/>
                  </a:lnTo>
                  <a:lnTo>
                    <a:pt x="1072032" y="1064786"/>
                  </a:lnTo>
                  <a:lnTo>
                    <a:pt x="1110314" y="1030213"/>
                  </a:lnTo>
                  <a:lnTo>
                    <a:pt x="1148515" y="995505"/>
                  </a:lnTo>
                  <a:lnTo>
                    <a:pt x="1186631" y="960667"/>
                  </a:lnTo>
                  <a:lnTo>
                    <a:pt x="1224661" y="925700"/>
                  </a:lnTo>
                  <a:lnTo>
                    <a:pt x="1262602" y="890606"/>
                  </a:lnTo>
                  <a:lnTo>
                    <a:pt x="1300453" y="855388"/>
                  </a:lnTo>
                  <a:lnTo>
                    <a:pt x="1338211" y="820048"/>
                  </a:lnTo>
                  <a:lnTo>
                    <a:pt x="1375873" y="784589"/>
                  </a:lnTo>
                  <a:lnTo>
                    <a:pt x="1413438" y="749012"/>
                  </a:lnTo>
                  <a:lnTo>
                    <a:pt x="1450902" y="713321"/>
                  </a:lnTo>
                  <a:lnTo>
                    <a:pt x="1488265" y="677517"/>
                  </a:lnTo>
                  <a:lnTo>
                    <a:pt x="1525524" y="64160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0" y="0"/>
            <a:ext cx="5173980" cy="6856730"/>
            <a:chOff x="0" y="0"/>
            <a:chExt cx="5173980" cy="685673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173980" cy="685647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00100" y="1699259"/>
              <a:ext cx="3674745" cy="3470275"/>
            </a:xfrm>
            <a:custGeom>
              <a:avLst/>
              <a:gdLst/>
              <a:ahLst/>
              <a:cxnLst/>
              <a:rect l="l" t="t" r="r" b="b"/>
              <a:pathLst>
                <a:path w="3674745" h="3470275">
                  <a:moveTo>
                    <a:pt x="3674364" y="576072"/>
                  </a:moveTo>
                  <a:lnTo>
                    <a:pt x="6096" y="576072"/>
                  </a:lnTo>
                  <a:lnTo>
                    <a:pt x="6096" y="3200400"/>
                  </a:lnTo>
                  <a:lnTo>
                    <a:pt x="1683372" y="3200400"/>
                  </a:lnTo>
                  <a:lnTo>
                    <a:pt x="1840230" y="3470148"/>
                  </a:lnTo>
                  <a:lnTo>
                    <a:pt x="1997075" y="3200400"/>
                  </a:lnTo>
                  <a:lnTo>
                    <a:pt x="3674364" y="3200400"/>
                  </a:lnTo>
                  <a:lnTo>
                    <a:pt x="3674364" y="576072"/>
                  </a:lnTo>
                  <a:close/>
                </a:path>
                <a:path w="3674745" h="3470275">
                  <a:moveTo>
                    <a:pt x="3674364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3674364" y="502920"/>
                  </a:lnTo>
                  <a:lnTo>
                    <a:pt x="3674364" y="0"/>
                  </a:lnTo>
                  <a:close/>
                </a:path>
              </a:pathLst>
            </a:custGeom>
            <a:solidFill>
              <a:srgbClr val="F81B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634744" y="2700020"/>
            <a:ext cx="1990089" cy="134302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2860" marR="5080" indent="-10795" algn="just">
              <a:lnSpc>
                <a:spcPct val="85000"/>
              </a:lnSpc>
              <a:spcBef>
                <a:spcPts val="680"/>
              </a:spcBef>
            </a:pPr>
            <a:r>
              <a:rPr sz="3200" spc="-409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6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muestra </a:t>
            </a: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por </a:t>
            </a:r>
            <a:r>
              <a:rPr sz="3200" spc="-10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proporciones</a:t>
            </a:r>
            <a:endParaRPr sz="3200">
              <a:latin typeface="Calibri Light"/>
              <a:cs typeface="Calibri Light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65726" y="1440942"/>
            <a:ext cx="7297674" cy="387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99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9807" y="2470531"/>
            <a:ext cx="3039110" cy="21723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 indent="-1905" algn="ctr">
              <a:lnSpc>
                <a:spcPct val="85000"/>
              </a:lnSpc>
              <a:spcBef>
                <a:spcPts val="680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5" dirty="0">
                <a:solidFill>
                  <a:srgbClr val="FFFDFF"/>
                </a:solidFill>
                <a:latin typeface="Calibri Light"/>
                <a:cs typeface="Calibri Light"/>
              </a:rPr>
              <a:t>j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lo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:</a:t>
            </a:r>
            <a:r>
              <a:rPr sz="3200" spc="-25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 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9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26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ie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 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8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40" dirty="0">
                <a:solidFill>
                  <a:srgbClr val="FFFDFF"/>
                </a:solidFill>
                <a:latin typeface="Calibri Light"/>
                <a:cs typeface="Calibri Light"/>
              </a:rPr>
              <a:t>población</a:t>
            </a:r>
            <a:endParaRPr sz="3200">
              <a:latin typeface="Calibri Light"/>
              <a:cs typeface="Calibr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600" y="3886200"/>
            <a:ext cx="6019800" cy="1219200"/>
          </a:xfrm>
          <a:prstGeom prst="rect">
            <a:avLst/>
          </a:prstGeom>
        </p:spPr>
      </p:pic>
      <p:pic>
        <p:nvPicPr>
          <p:cNvPr id="8" name="object 5">
            <a:extLst>
              <a:ext uri="{FF2B5EF4-FFF2-40B4-BE49-F238E27FC236}">
                <a16:creationId xmlns:a16="http://schemas.microsoft.com/office/drawing/2014/main" id="{B40AEEE4-C053-4090-8F29-F0E275F4308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48200" y="228600"/>
            <a:ext cx="5257800" cy="24384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5ACC169-BDC7-4BD6-A1B5-65300FA84312}"/>
              </a:ext>
            </a:extLst>
          </p:cNvPr>
          <p:cNvSpPr txBox="1"/>
          <p:nvPr/>
        </p:nvSpPr>
        <p:spPr>
          <a:xfrm>
            <a:off x="4648200" y="2819400"/>
            <a:ext cx="6096000" cy="774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5"/>
              </a:spcBef>
            </a:pPr>
            <a:r>
              <a:rPr lang="es-ES" sz="1800" b="1" spc="150" dirty="0">
                <a:latin typeface="Cambria"/>
                <a:cs typeface="Cambria"/>
              </a:rPr>
              <a:t>Se</a:t>
            </a:r>
            <a:r>
              <a:rPr lang="es-ES" sz="1800" b="1" spc="155" dirty="0">
                <a:latin typeface="Cambria"/>
                <a:cs typeface="Cambria"/>
              </a:rPr>
              <a:t>g</a:t>
            </a:r>
            <a:r>
              <a:rPr lang="es-ES" sz="1800" b="1" spc="5" dirty="0">
                <a:latin typeface="Cambria"/>
                <a:cs typeface="Cambria"/>
              </a:rPr>
              <a:t>u</a:t>
            </a:r>
            <a:r>
              <a:rPr lang="es-ES" sz="1800" b="1" spc="40" dirty="0">
                <a:latin typeface="Cambria"/>
                <a:cs typeface="Cambria"/>
              </a:rPr>
              <a:t>r</a:t>
            </a:r>
            <a:r>
              <a:rPr lang="es-ES" sz="1800" b="1" spc="70" dirty="0">
                <a:latin typeface="Cambria"/>
                <a:cs typeface="Cambria"/>
              </a:rPr>
              <a:t>id</a:t>
            </a:r>
            <a:r>
              <a:rPr lang="es-ES" sz="1800" b="1" spc="85" dirty="0">
                <a:latin typeface="Cambria"/>
                <a:cs typeface="Cambria"/>
              </a:rPr>
              <a:t>ad:</a:t>
            </a:r>
            <a:r>
              <a:rPr lang="es-ES" sz="1800" b="1" spc="-120" dirty="0">
                <a:latin typeface="Cambria"/>
                <a:cs typeface="Cambria"/>
              </a:rPr>
              <a:t> </a:t>
            </a:r>
            <a:r>
              <a:rPr lang="es-ES" sz="1800" b="1" spc="-25" dirty="0">
                <a:latin typeface="Cambria"/>
                <a:cs typeface="Cambria"/>
              </a:rPr>
              <a:t>9</a:t>
            </a:r>
            <a:r>
              <a:rPr lang="es-ES" sz="1800" b="1" spc="-35" dirty="0">
                <a:latin typeface="Cambria"/>
                <a:cs typeface="Cambria"/>
              </a:rPr>
              <a:t>5</a:t>
            </a:r>
            <a:r>
              <a:rPr lang="es-ES" sz="1800" b="1" spc="140" dirty="0">
                <a:latin typeface="Cambria"/>
                <a:cs typeface="Cambria"/>
              </a:rPr>
              <a:t>%        </a:t>
            </a:r>
            <a:r>
              <a:rPr lang="es-ES" sz="1800" b="1" dirty="0">
                <a:latin typeface="Cambria"/>
                <a:cs typeface="Cambria"/>
              </a:rPr>
              <a:t>P</a:t>
            </a:r>
            <a:r>
              <a:rPr lang="es-ES" sz="1800" b="1" spc="-65" dirty="0">
                <a:latin typeface="Cambria"/>
                <a:cs typeface="Cambria"/>
              </a:rPr>
              <a:t>r</a:t>
            </a:r>
            <a:r>
              <a:rPr lang="es-ES" sz="1800" b="1" spc="70" dirty="0">
                <a:latin typeface="Cambria"/>
                <a:cs typeface="Cambria"/>
              </a:rPr>
              <a:t>opo</a:t>
            </a:r>
            <a:r>
              <a:rPr lang="es-ES" sz="1800" b="1" spc="-10" dirty="0">
                <a:latin typeface="Cambria"/>
                <a:cs typeface="Cambria"/>
              </a:rPr>
              <a:t>r</a:t>
            </a:r>
            <a:r>
              <a:rPr lang="es-ES" sz="1800" b="1" spc="65" dirty="0">
                <a:latin typeface="Cambria"/>
                <a:cs typeface="Cambria"/>
              </a:rPr>
              <a:t>ción</a:t>
            </a:r>
            <a:r>
              <a:rPr lang="es-ES" sz="1800" b="1" spc="55" dirty="0">
                <a:latin typeface="Cambria"/>
                <a:cs typeface="Cambria"/>
              </a:rPr>
              <a:t> </a:t>
            </a:r>
            <a:r>
              <a:rPr lang="es-ES" sz="1800" b="1" spc="95" dirty="0">
                <a:latin typeface="Cambria"/>
                <a:cs typeface="Cambria"/>
              </a:rPr>
              <a:t>es</a:t>
            </a:r>
            <a:r>
              <a:rPr lang="es-ES" sz="1800" b="1" spc="125" dirty="0">
                <a:latin typeface="Cambria"/>
                <a:cs typeface="Cambria"/>
              </a:rPr>
              <a:t>p</a:t>
            </a:r>
            <a:r>
              <a:rPr lang="es-ES" sz="1800" b="1" spc="80" dirty="0">
                <a:latin typeface="Cambria"/>
                <a:cs typeface="Cambria"/>
              </a:rPr>
              <a:t>e</a:t>
            </a:r>
            <a:r>
              <a:rPr lang="es-ES" sz="1800" b="1" spc="25" dirty="0">
                <a:latin typeface="Cambria"/>
                <a:cs typeface="Cambria"/>
              </a:rPr>
              <a:t>r</a:t>
            </a:r>
            <a:r>
              <a:rPr lang="es-ES" sz="1800" b="1" spc="95" dirty="0">
                <a:latin typeface="Cambria"/>
                <a:cs typeface="Cambria"/>
              </a:rPr>
              <a:t>a</a:t>
            </a:r>
            <a:r>
              <a:rPr lang="es-ES" sz="1800" b="1" spc="110" dirty="0">
                <a:latin typeface="Cambria"/>
                <a:cs typeface="Cambria"/>
              </a:rPr>
              <a:t>d</a:t>
            </a:r>
            <a:r>
              <a:rPr lang="es-ES" sz="1800" b="1" spc="60" dirty="0">
                <a:latin typeface="Cambria"/>
                <a:cs typeface="Cambria"/>
              </a:rPr>
              <a:t>a:</a:t>
            </a:r>
            <a:r>
              <a:rPr lang="es-ES" sz="1800" b="1" spc="50" dirty="0">
                <a:latin typeface="Cambria"/>
                <a:cs typeface="Cambria"/>
              </a:rPr>
              <a:t>5%</a:t>
            </a:r>
            <a:endParaRPr lang="es-ES" sz="1800" b="1" dirty="0"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1010"/>
              </a:spcBef>
            </a:pPr>
            <a:r>
              <a:rPr lang="es-ES" sz="1800" b="1" dirty="0">
                <a:latin typeface="Cambria"/>
                <a:cs typeface="Cambria"/>
              </a:rPr>
              <a:t>P</a:t>
            </a:r>
            <a:r>
              <a:rPr lang="es-ES" sz="1800" b="1" spc="-75" dirty="0">
                <a:latin typeface="Cambria"/>
                <a:cs typeface="Cambria"/>
              </a:rPr>
              <a:t>r</a:t>
            </a:r>
            <a:r>
              <a:rPr lang="es-ES" sz="1800" b="1" spc="80" dirty="0">
                <a:latin typeface="Cambria"/>
                <a:cs typeface="Cambria"/>
              </a:rPr>
              <a:t>ecis</a:t>
            </a:r>
            <a:r>
              <a:rPr lang="es-ES" sz="1800" b="1" spc="60" dirty="0">
                <a:latin typeface="Cambria"/>
                <a:cs typeface="Cambria"/>
              </a:rPr>
              <a:t>i</a:t>
            </a:r>
            <a:r>
              <a:rPr lang="es-ES" sz="1800" b="1" spc="55" dirty="0">
                <a:latin typeface="Cambria"/>
                <a:cs typeface="Cambria"/>
              </a:rPr>
              <a:t>ón</a:t>
            </a:r>
            <a:r>
              <a:rPr lang="es-ES" sz="1800" b="1" spc="30" dirty="0">
                <a:latin typeface="Cambria"/>
                <a:cs typeface="Cambria"/>
              </a:rPr>
              <a:t>:</a:t>
            </a:r>
            <a:r>
              <a:rPr lang="es-ES" sz="1800" b="1" spc="-95" dirty="0">
                <a:latin typeface="Cambria"/>
                <a:cs typeface="Cambria"/>
              </a:rPr>
              <a:t> </a:t>
            </a:r>
            <a:r>
              <a:rPr lang="es-ES" sz="1800" b="1" spc="60" dirty="0">
                <a:latin typeface="Cambria"/>
                <a:cs typeface="Cambria"/>
              </a:rPr>
              <a:t>3%</a:t>
            </a:r>
            <a:endParaRPr lang="es-ES" sz="1800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16295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9807" y="2470531"/>
            <a:ext cx="3039110" cy="21723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 indent="-1905" algn="ctr">
              <a:lnSpc>
                <a:spcPct val="85000"/>
              </a:lnSpc>
              <a:spcBef>
                <a:spcPts val="680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5" dirty="0">
                <a:solidFill>
                  <a:srgbClr val="FFFDFF"/>
                </a:solidFill>
                <a:latin typeface="Calibri Light"/>
                <a:cs typeface="Calibri Light"/>
              </a:rPr>
              <a:t>j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lo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:</a:t>
            </a:r>
            <a:r>
              <a:rPr sz="3200" spc="-25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 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9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26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ie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 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8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40" dirty="0">
                <a:solidFill>
                  <a:srgbClr val="FFFDFF"/>
                </a:solidFill>
                <a:latin typeface="Calibri Light"/>
                <a:cs typeface="Calibri Light"/>
              </a:rPr>
              <a:t>población</a:t>
            </a:r>
            <a:endParaRPr sz="32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0" y="838200"/>
            <a:ext cx="66294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5715" y="2470531"/>
            <a:ext cx="2986405" cy="21723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 indent="-1270" algn="ctr">
              <a:lnSpc>
                <a:spcPct val="85000"/>
              </a:lnSpc>
              <a:spcBef>
                <a:spcPts val="680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5" dirty="0">
                <a:solidFill>
                  <a:srgbClr val="FFFDFF"/>
                </a:solidFill>
                <a:latin typeface="Calibri Light"/>
                <a:cs typeface="Calibri Light"/>
              </a:rPr>
              <a:t>j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lo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:</a:t>
            </a:r>
            <a:r>
              <a:rPr sz="3200" spc="-25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 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9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26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si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r 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8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40" dirty="0">
                <a:solidFill>
                  <a:srgbClr val="FFFDFF"/>
                </a:solidFill>
                <a:latin typeface="Calibri Light"/>
                <a:cs typeface="Calibri Light"/>
              </a:rPr>
              <a:t>población</a:t>
            </a:r>
            <a:endParaRPr sz="32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600" y="1562100"/>
            <a:ext cx="6248400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5715" y="2470531"/>
            <a:ext cx="2986405" cy="21723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 indent="-1270" algn="ctr">
              <a:lnSpc>
                <a:spcPct val="85000"/>
              </a:lnSpc>
              <a:spcBef>
                <a:spcPts val="680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5" dirty="0">
                <a:solidFill>
                  <a:srgbClr val="FFFDFF"/>
                </a:solidFill>
                <a:latin typeface="Calibri Light"/>
                <a:cs typeface="Calibri Light"/>
              </a:rPr>
              <a:t>j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lo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:</a:t>
            </a:r>
            <a:r>
              <a:rPr sz="3200" spc="-25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 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9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26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si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r 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8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40" dirty="0">
                <a:solidFill>
                  <a:srgbClr val="FFFDFF"/>
                </a:solidFill>
                <a:latin typeface="Calibri Light"/>
                <a:cs typeface="Calibri Light"/>
              </a:rPr>
              <a:t>población</a:t>
            </a:r>
            <a:endParaRPr sz="320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648200" y="381000"/>
            <a:ext cx="7162800" cy="5334000"/>
            <a:chOff x="5090159" y="911352"/>
            <a:chExt cx="5960745" cy="47472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0159" y="911352"/>
              <a:ext cx="5960364" cy="165963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90159" y="2433827"/>
              <a:ext cx="5960364" cy="32247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5715" y="2470531"/>
            <a:ext cx="2986405" cy="21723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 indent="-1270" algn="ctr">
              <a:lnSpc>
                <a:spcPct val="85000"/>
              </a:lnSpc>
              <a:spcBef>
                <a:spcPts val="680"/>
              </a:spcBef>
            </a:pPr>
            <a:r>
              <a:rPr sz="3200" spc="-15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5" dirty="0">
                <a:solidFill>
                  <a:srgbClr val="FFFDFF"/>
                </a:solidFill>
                <a:latin typeface="Calibri Light"/>
                <a:cs typeface="Calibri Light"/>
              </a:rPr>
              <a:t>j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lo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:</a:t>
            </a:r>
            <a:r>
              <a:rPr sz="3200" spc="-25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á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 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u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95" dirty="0">
                <a:solidFill>
                  <a:srgbClr val="FFFDFF"/>
                </a:solidFill>
                <a:latin typeface="Calibri Light"/>
                <a:cs typeface="Calibri Light"/>
              </a:rPr>
              <a:t>s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22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26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si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90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n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r 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spc="-28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204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m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añ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27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55" dirty="0">
                <a:solidFill>
                  <a:srgbClr val="FFFDFF"/>
                </a:solidFill>
                <a:latin typeface="Calibri Light"/>
                <a:cs typeface="Calibri Light"/>
              </a:rPr>
              <a:t>d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29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60" dirty="0">
                <a:solidFill>
                  <a:srgbClr val="FFFDFF"/>
                </a:solidFill>
                <a:latin typeface="Calibri Light"/>
                <a:cs typeface="Calibri Light"/>
              </a:rPr>
              <a:t>l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a  </a:t>
            </a:r>
            <a:r>
              <a:rPr sz="3200" spc="-140" dirty="0">
                <a:solidFill>
                  <a:srgbClr val="FFFDFF"/>
                </a:solidFill>
                <a:latin typeface="Calibri Light"/>
                <a:cs typeface="Calibri Light"/>
              </a:rPr>
              <a:t>población</a:t>
            </a:r>
            <a:endParaRPr sz="32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0600" y="803148"/>
            <a:ext cx="6723887" cy="491185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CA4A70A-208C-407C-BD05-B1CEC1F6CA47}"/>
              </a:ext>
            </a:extLst>
          </p:cNvPr>
          <p:cNvSpPr txBox="1"/>
          <p:nvPr/>
        </p:nvSpPr>
        <p:spPr>
          <a:xfrm>
            <a:off x="4724400" y="1526231"/>
            <a:ext cx="7010400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VE" sz="2400" dirty="0"/>
              <a:t>Si los recursos del investigador son limitados, se debe recordar que a medida que se disminuya el nivel de seguridad, se permitirá un mayor error en el estudio de investigación, lo cual a su vez permitirá al investigador trabajar con un número de muestra mas reducido, sacrificando la confiabilidad del estudio.</a:t>
            </a:r>
            <a:endParaRPr lang="es-ES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E9E802-C81C-40A8-8BBC-5C17B7835DB7}"/>
              </a:ext>
            </a:extLst>
          </p:cNvPr>
          <p:cNvSpPr txBox="1"/>
          <p:nvPr/>
        </p:nvSpPr>
        <p:spPr>
          <a:xfrm>
            <a:off x="1524000" y="2974930"/>
            <a:ext cx="1981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sz="2400" b="1" u="sng" dirty="0"/>
              <a:t>IMPORTANTE:</a:t>
            </a:r>
            <a:r>
              <a:rPr lang="es-VE" sz="1800" b="1" u="sng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2630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CA4A70A-208C-407C-BD05-B1CEC1F6CA47}"/>
              </a:ext>
            </a:extLst>
          </p:cNvPr>
          <p:cNvSpPr txBox="1"/>
          <p:nvPr/>
        </p:nvSpPr>
        <p:spPr>
          <a:xfrm>
            <a:off x="4724400" y="2357228"/>
            <a:ext cx="701040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001D35"/>
                </a:solidFill>
                <a:latin typeface="Google Sans"/>
              </a:rPr>
              <a:t>Hay recordar</a:t>
            </a:r>
            <a:r>
              <a:rPr lang="es-ES" sz="2400" b="0" i="0" dirty="0">
                <a:solidFill>
                  <a:srgbClr val="001D35"/>
                </a:solidFill>
                <a:effectLst/>
                <a:latin typeface="Google Sans"/>
              </a:rPr>
              <a:t> que un nivel de confianza más alto implica un intervalo más amplio, lo que significa menos precisión en la estimación. </a:t>
            </a:r>
            <a:endParaRPr lang="es-ES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E9E802-C81C-40A8-8BBC-5C17B7835DB7}"/>
              </a:ext>
            </a:extLst>
          </p:cNvPr>
          <p:cNvSpPr txBox="1"/>
          <p:nvPr/>
        </p:nvSpPr>
        <p:spPr>
          <a:xfrm>
            <a:off x="1524000" y="2974930"/>
            <a:ext cx="1981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VE" sz="2400" b="1" u="sng" dirty="0"/>
              <a:t>IMPORTANTE:</a:t>
            </a:r>
            <a:r>
              <a:rPr lang="es-VE" sz="1800" b="1" u="sng" dirty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B127D5B-ED46-487C-926D-3E2AFB5AB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762000"/>
            <a:ext cx="10591800" cy="1981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224D45F-AC28-4EBB-BB06-FA47D947F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124200"/>
            <a:ext cx="104394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17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D8D00BD-F792-45BB-9708-F0CFD9B46C07}"/>
              </a:ext>
            </a:extLst>
          </p:cNvPr>
          <p:cNvSpPr txBox="1"/>
          <p:nvPr/>
        </p:nvSpPr>
        <p:spPr>
          <a:xfrm>
            <a:off x="609600" y="1380565"/>
            <a:ext cx="10972800" cy="2590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ES" sz="2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 </a:t>
            </a:r>
            <a:r>
              <a:rPr lang="es-ES" sz="2800" dirty="0">
                <a:solidFill>
                  <a:srgbClr val="000000"/>
                </a:solidFill>
                <a:latin typeface="Verdana" panose="020B0604030504040204" pitchFamily="34" charset="0"/>
              </a:rPr>
              <a:t>campo social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pueden ser artículos de prensa, editoriales, películas, videos, novelas, series de televisión, programas radiales y por supuesto personas.</a:t>
            </a:r>
            <a:endParaRPr lang="es-ES" sz="2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089C0A5-C3FF-4FD2-A208-0CF0E3DFB964}"/>
              </a:ext>
            </a:extLst>
          </p:cNvPr>
          <p:cNvSpPr txBox="1"/>
          <p:nvPr/>
        </p:nvSpPr>
        <p:spPr>
          <a:xfrm>
            <a:off x="1257300" y="914400"/>
            <a:ext cx="9677400" cy="3895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Una población puede ser finita o infinita: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b="1" i="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Población finita:</a:t>
            </a:r>
            <a:r>
              <a:rPr lang="es-ES" sz="24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es aquella cuya cantidad de elementos es posible de determinar. Ejemplo: conjunto de librerías de la ciudad de Lima.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b="1" i="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Población infinita:</a:t>
            </a:r>
            <a:r>
              <a:rPr lang="es-ES" sz="24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es aquella cuya cantidad de elementos es imposible de determinar. Ejemplo: conjunto de lápices fabricados en un proceso continuo.</a:t>
            </a:r>
          </a:p>
        </p:txBody>
      </p:sp>
    </p:spTree>
    <p:extLst>
      <p:ext uri="{BB962C8B-B14F-4D97-AF65-F5344CB8AC3E}">
        <p14:creationId xmlns:p14="http://schemas.microsoft.com/office/powerpoint/2010/main" val="292994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203485A-F2A8-4268-A9D8-C48EB21D06E3}"/>
              </a:ext>
            </a:extLst>
          </p:cNvPr>
          <p:cNvSpPr txBox="1"/>
          <p:nvPr/>
        </p:nvSpPr>
        <p:spPr>
          <a:xfrm>
            <a:off x="1084730" y="1830632"/>
            <a:ext cx="9852212" cy="3909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b)   Muestra.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Es un </a:t>
            </a:r>
            <a:r>
              <a:rPr lang="es-ES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subconjunto o parte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del </a:t>
            </a:r>
            <a:r>
              <a:rPr lang="es-ES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universo o población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 que se llevará a cabo la investigación. 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Hay procedimientos para obtener la cantidad de los componentes de la muestra como fórmulas, lógica y otros que se vera más adelante. La muestra es una parte representativa de la población.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95580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ACA2BF9-AACF-427E-A6FF-381B1DDF1B3A}"/>
              </a:ext>
            </a:extLst>
          </p:cNvPr>
          <p:cNvSpPr txBox="1"/>
          <p:nvPr/>
        </p:nvSpPr>
        <p:spPr>
          <a:xfrm>
            <a:off x="914400" y="1474298"/>
            <a:ext cx="10591800" cy="3909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c)    Muestreo.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Es el método utilizado para seleccionar a los componentes de la muestra del total de la población. 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"Consiste en un conjunto de reglas, procedimientos y criterios mediante los cuales se selecciona un conjunto de elementos de una población que representan lo que sucede en toda esa población".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10717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00675A6-4EC6-4636-B6CF-D2F81E822AC9}"/>
              </a:ext>
            </a:extLst>
          </p:cNvPr>
          <p:cNvSpPr txBox="1"/>
          <p:nvPr/>
        </p:nvSpPr>
        <p:spPr>
          <a:xfrm>
            <a:off x="1344706" y="1667523"/>
            <a:ext cx="9529482" cy="2986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 realizar el diseño muestral es importante porque: </a:t>
            </a:r>
          </a:p>
          <a:p>
            <a:endParaRPr lang="es-ES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Permite que el estudio se realice en menor tiempo. 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 incurre en menos gastos. </a:t>
            </a:r>
            <a:endParaRPr lang="es-ES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c) Posibilita profundizar en el análisis de las variables. </a:t>
            </a:r>
          </a:p>
          <a:p>
            <a:pPr>
              <a:lnSpc>
                <a:spcPct val="150000"/>
              </a:lnSpc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d) Permite tener mayor control de las variables a estudiar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01233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6614FED-9D1B-43F4-A3BB-6AB00452F57F}"/>
              </a:ext>
            </a:extLst>
          </p:cNvPr>
          <p:cNvSpPr txBox="1"/>
          <p:nvPr/>
        </p:nvSpPr>
        <p:spPr>
          <a:xfrm>
            <a:off x="1125070" y="1197299"/>
            <a:ext cx="9941859" cy="4463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000000"/>
                </a:solidFill>
                <a:latin typeface="Verdana" panose="020B0604030504040204" pitchFamily="34" charset="0"/>
              </a:rPr>
              <a:t>E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 tamaño de la muestra debe definirse partiendo de dos criterios: 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1) De los recursos disponibles y de los requerimientos que tenga el análisis de la investigación. Por tanto, una recomendación es tomar la muestra mayor posible, mientras más grande y representativa sea la muestra, menor será el error de la muestra.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05947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F4F509A-57C4-43CE-B313-0BE1853F8091}"/>
              </a:ext>
            </a:extLst>
          </p:cNvPr>
          <p:cNvSpPr txBox="1"/>
          <p:nvPr/>
        </p:nvSpPr>
        <p:spPr>
          <a:xfrm>
            <a:off x="959223" y="1524000"/>
            <a:ext cx="10273553" cy="3341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2) Otro aspecto a considerar es la lógica que tiene el investigador para seleccionar la muestra "por ejemplo si se tiene una población de 100 individuos habrá que tomar por lo menos el 30% para no tener menos de 30 casos, que es lo mínimo recomendado para no caer en la categoría de muestra pequeña. 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543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1119</Words>
  <Application>Microsoft Office PowerPoint</Application>
  <PresentationFormat>Panorámica</PresentationFormat>
  <Paragraphs>81</Paragraphs>
  <Slides>29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Cambria</vt:lpstr>
      <vt:lpstr>Google Sans</vt:lpstr>
      <vt:lpstr>verdana</vt:lpstr>
      <vt:lpstr>verdana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Cálculo del tamaño óptimo de  una muestra Técnicas de investigación</vt:lpstr>
      <vt:lpstr>Presentación de PowerPoint</vt:lpstr>
      <vt:lpstr>Presentación de PowerPoint</vt:lpstr>
      <vt:lpstr>El error muestral</vt:lpstr>
      <vt:lpstr>El nivel de confianza</vt:lpstr>
      <vt:lpstr>Tamaño de la  muestra por  proporciones</vt:lpstr>
      <vt:lpstr>Presentación de PowerPoint</vt:lpstr>
      <vt:lpstr>Tamaño de la  muestra por  proporciones</vt:lpstr>
      <vt:lpstr>¿A cuántas familias tendríamos que estudiar para conocer  la preferencia del mercado en cuanto a las marcas de  champo para bebé, si se conoce que el número de  familias con bebés en el sector de interés es de 15000?</vt:lpstr>
      <vt:lpstr>Tamaño de la  muestra por  proporciones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Cálculo del tamaño óptimo de una muestra</dc:title>
  <dc:creator>Docente Administración</dc:creator>
  <cp:lastModifiedBy>Revisor Externo</cp:lastModifiedBy>
  <cp:revision>18</cp:revision>
  <dcterms:created xsi:type="dcterms:W3CDTF">2023-11-04T16:21:29Z</dcterms:created>
  <dcterms:modified xsi:type="dcterms:W3CDTF">2025-06-24T15:05:56Z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2023-11-04T00:00:00Z</vt:filetime>
  </property>
</Properties>
</file>