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8" r:id="rId2"/>
    <p:sldId id="357" r:id="rId3"/>
    <p:sldId id="363" r:id="rId4"/>
    <p:sldId id="358" r:id="rId5"/>
    <p:sldId id="359" r:id="rId6"/>
    <p:sldId id="360" r:id="rId7"/>
    <p:sldId id="361" r:id="rId8"/>
    <p:sldId id="362" r:id="rId9"/>
    <p:sldId id="364" r:id="rId10"/>
    <p:sldId id="35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92" y="1914525"/>
            <a:ext cx="10359715" cy="2548165"/>
          </a:xfrm>
        </p:spPr>
        <p:txBody>
          <a:bodyPr/>
          <a:lstStyle/>
          <a:p>
            <a:r>
              <a:rPr lang="es-EC" sz="6600" dirty="0">
                <a:latin typeface="Book Antiqua" panose="02040602050305030304" pitchFamily="18" charset="0"/>
              </a:rPr>
              <a:t>Vida online vs offline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C01F0-1B51-4174-BD30-3DAAC41F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1314450"/>
            <a:ext cx="5443538" cy="1071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REVISIÓN DE TAREAS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E449BB-30B0-45E0-8C74-631077BC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2686050"/>
            <a:ext cx="4264820" cy="28432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206465-D741-45AC-B5B0-4CDF1A682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13" b="7108"/>
          <a:stretch/>
        </p:blipFill>
        <p:spPr>
          <a:xfrm>
            <a:off x="6958013" y="2686050"/>
            <a:ext cx="3418801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1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E377A-DDB4-4AD0-8780-4221E879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342900"/>
            <a:ext cx="9601200" cy="917850"/>
          </a:xfrm>
        </p:spPr>
        <p:txBody>
          <a:bodyPr/>
          <a:lstStyle/>
          <a:p>
            <a:r>
              <a:rPr lang="es-ES" b="1" dirty="0"/>
              <a:t>¿Cómo es nuestra vida?</a:t>
            </a:r>
            <a:endParaRPr lang="es-EC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F179E4F-8EEF-4C19-A7FB-1177A251C6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2415" y="2084604"/>
            <a:ext cx="3371851" cy="347865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1CE6837-D937-4624-899B-E8B41BBA1354}"/>
              </a:ext>
            </a:extLst>
          </p:cNvPr>
          <p:cNvSpPr txBox="1"/>
          <p:nvPr/>
        </p:nvSpPr>
        <p:spPr>
          <a:xfrm>
            <a:off x="1167129" y="2232576"/>
            <a:ext cx="2113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Bahnschrift SemiBold" panose="020B0502040204020203" pitchFamily="34" charset="0"/>
              </a:rPr>
              <a:t>ONLINE </a:t>
            </a:r>
            <a:endParaRPr lang="es-EC" sz="4000" dirty="0">
              <a:latin typeface="Bahnschrift SemiBold" panose="020B05020402040202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68573CF-004D-4038-BE4A-BD99DB00A165}"/>
              </a:ext>
            </a:extLst>
          </p:cNvPr>
          <p:cNvSpPr txBox="1"/>
          <p:nvPr/>
        </p:nvSpPr>
        <p:spPr>
          <a:xfrm>
            <a:off x="1085837" y="4981471"/>
            <a:ext cx="2327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Bahnschrift SemiBold" panose="020B0502040204020203" pitchFamily="34" charset="0"/>
              </a:rPr>
              <a:t>OFFLINE </a:t>
            </a:r>
            <a:endParaRPr lang="es-EC" sz="4000" dirty="0">
              <a:latin typeface="Bahnschrift SemiBold" panose="020B0502040204020203" pitchFamily="34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3E02828-F003-4125-86C4-5B09E5474128}"/>
              </a:ext>
            </a:extLst>
          </p:cNvPr>
          <p:cNvCxnSpPr>
            <a:cxnSpLocks/>
          </p:cNvCxnSpPr>
          <p:nvPr/>
        </p:nvCxnSpPr>
        <p:spPr>
          <a:xfrm flipH="1">
            <a:off x="3387610" y="4736961"/>
            <a:ext cx="912930" cy="489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0756245-2A9C-409A-A073-ACD53FB6EE42}"/>
              </a:ext>
            </a:extLst>
          </p:cNvPr>
          <p:cNvCxnSpPr>
            <a:cxnSpLocks/>
          </p:cNvCxnSpPr>
          <p:nvPr/>
        </p:nvCxnSpPr>
        <p:spPr>
          <a:xfrm flipH="1" flipV="1">
            <a:off x="3214688" y="2821884"/>
            <a:ext cx="430274" cy="353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748E6E7B-D258-4E45-97A9-DDC5387CA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0" t="-1221" r="13942" b="1221"/>
          <a:stretch/>
        </p:blipFill>
        <p:spPr>
          <a:xfrm>
            <a:off x="7576473" y="2084604"/>
            <a:ext cx="4167852" cy="300921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5C91A07-53B1-4D00-8D47-F94F00E43CB0}"/>
              </a:ext>
            </a:extLst>
          </p:cNvPr>
          <p:cNvSpPr txBox="1"/>
          <p:nvPr/>
        </p:nvSpPr>
        <p:spPr>
          <a:xfrm>
            <a:off x="8673494" y="5225981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Bahnschrift SemiBold" panose="020B0502040204020203" pitchFamily="34" charset="0"/>
              </a:rPr>
              <a:t>DILEMA </a:t>
            </a:r>
            <a:endParaRPr lang="es-EC" sz="4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E377A-DDB4-4AD0-8780-4221E879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342900"/>
            <a:ext cx="9601200" cy="917850"/>
          </a:xfrm>
        </p:spPr>
        <p:txBody>
          <a:bodyPr/>
          <a:lstStyle/>
          <a:p>
            <a:r>
              <a:rPr lang="es-ES" b="1" dirty="0"/>
              <a:t>¿Qué es una avalancha?</a:t>
            </a:r>
            <a:endParaRPr lang="es-EC" b="1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97F6B569-89FB-4502-A7EE-92B414A6F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809" y="1417707"/>
            <a:ext cx="5127932" cy="288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E9C16BA-9CC9-49D8-A783-08354920552B}"/>
              </a:ext>
            </a:extLst>
          </p:cNvPr>
          <p:cNvSpPr txBox="1"/>
          <p:nvPr/>
        </p:nvSpPr>
        <p:spPr>
          <a:xfrm>
            <a:off x="901873" y="4700589"/>
            <a:ext cx="10947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andara" panose="020E0502030303020204" pitchFamily="34" charset="0"/>
              </a:rPr>
              <a:t>- Es un desplazamiento de la capa de nieve que se dirige ladera abajo con una velocidad que puede variar.</a:t>
            </a:r>
          </a:p>
          <a:p>
            <a:pPr algn="just"/>
            <a:r>
              <a:rPr lang="es-ES" sz="2000" dirty="0">
                <a:latin typeface="Candara" panose="020E0502030303020204" pitchFamily="34" charset="0"/>
              </a:rPr>
              <a:t>- Las causas de las avalanchas pueden ser de origen natural como sobrecarga de nieve produciendo un colapso de la misma masa. </a:t>
            </a:r>
            <a:r>
              <a:rPr lang="es-ES" sz="2000" i="0" dirty="0">
                <a:solidFill>
                  <a:srgbClr val="202122"/>
                </a:solidFill>
                <a:effectLst/>
                <a:latin typeface="Candara" panose="020E0502030303020204" pitchFamily="34" charset="0"/>
              </a:rPr>
              <a:t>por personas, esquiadores, montañistas, alpinistas, motos de nieve, y animales o aquellas provocadas o inducidas con explosivos, estas se clasifican como avalanchas artificiales.</a:t>
            </a:r>
            <a:endParaRPr lang="es-E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8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E377A-DDB4-4AD0-8780-4221E879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328612"/>
            <a:ext cx="9601200" cy="91785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Dicho lo anterior: ¿Qué es una avalancha de información?</a:t>
            </a:r>
            <a:endParaRPr lang="es-EC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9C16BA-9CC9-49D8-A783-08354920552B}"/>
              </a:ext>
            </a:extLst>
          </p:cNvPr>
          <p:cNvSpPr txBox="1"/>
          <p:nvPr/>
        </p:nvSpPr>
        <p:spPr>
          <a:xfrm>
            <a:off x="901873" y="4700589"/>
            <a:ext cx="10947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andara" panose="020E0502030303020204" pitchFamily="34" charset="0"/>
              </a:rPr>
              <a:t>En el internet existe información de todo tipo, información buena, información mala, información útil, información inútil. Etc..</a:t>
            </a:r>
          </a:p>
          <a:p>
            <a:pPr algn="just"/>
            <a:r>
              <a:rPr lang="es-ES" sz="2000" dirty="0">
                <a:latin typeface="Candara" panose="020E0502030303020204" pitchFamily="34" charset="0"/>
              </a:rPr>
              <a:t>El problema surge en el momento que esta información nos rebasa totalmente y no tenemos la posibilidad de verificar y corroborar que sea cierta, esto sea en el ámbito académico, social profesional, de este ultimo realizaremos un análisis mas detallado para entenderlo.</a:t>
            </a:r>
          </a:p>
          <a:p>
            <a:pPr algn="just"/>
            <a:endParaRPr lang="es-ES" sz="2000" dirty="0">
              <a:latin typeface="Candara" panose="020E0502030303020204" pitchFamily="34" charset="0"/>
            </a:endParaRPr>
          </a:p>
          <a:p>
            <a:pPr algn="just"/>
            <a:endParaRPr lang="es-ES" sz="2000" dirty="0">
              <a:latin typeface="Candara" panose="020E0502030303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1B0A6-70F9-41F6-80F2-CA1AB743F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932" y="1743075"/>
            <a:ext cx="4815567" cy="2696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05EB708-EF86-4847-BE2D-BBADDA1D042B}"/>
              </a:ext>
            </a:extLst>
          </p:cNvPr>
          <p:cNvSpPr/>
          <p:nvPr/>
        </p:nvSpPr>
        <p:spPr>
          <a:xfrm>
            <a:off x="5857875" y="3171825"/>
            <a:ext cx="914400" cy="971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776D3D0-F329-4D8C-A449-2D257257E0A3}"/>
              </a:ext>
            </a:extLst>
          </p:cNvPr>
          <p:cNvCxnSpPr/>
          <p:nvPr/>
        </p:nvCxnSpPr>
        <p:spPr>
          <a:xfrm flipH="1">
            <a:off x="6615111" y="2514600"/>
            <a:ext cx="528638" cy="657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E377A-DDB4-4AD0-8780-4221E879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328612"/>
            <a:ext cx="9601200" cy="91785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Manejo de la información de acuerdo al ámbito que se desarrolle:</a:t>
            </a:r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E03ECD-1163-4A7F-8470-9A65FBEE9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4" y="3136102"/>
            <a:ext cx="2305051" cy="2143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1F302F0-253E-4E35-805F-C59A14AEF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62" y="3136102"/>
            <a:ext cx="2305051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A33D64-1F3B-41F8-9CBC-EC4EBCB95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752" y="3136102"/>
            <a:ext cx="2305052" cy="2264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EE714FF-1EB3-468E-9C53-344E57C8A217}"/>
              </a:ext>
            </a:extLst>
          </p:cNvPr>
          <p:cNvSpPr txBox="1"/>
          <p:nvPr/>
        </p:nvSpPr>
        <p:spPr>
          <a:xfrm>
            <a:off x="2086040" y="2336245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hnschrift SemiBold" panose="020B0502040204020203" pitchFamily="34" charset="0"/>
              </a:rPr>
              <a:t>FAMILIAR </a:t>
            </a:r>
            <a:endParaRPr lang="es-EC" dirty="0">
              <a:latin typeface="Bahnschrift SemiBold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B2E2A7-2950-4210-94C7-27AF262A4A7E}"/>
              </a:ext>
            </a:extLst>
          </p:cNvPr>
          <p:cNvSpPr txBox="1"/>
          <p:nvPr/>
        </p:nvSpPr>
        <p:spPr>
          <a:xfrm>
            <a:off x="5426141" y="2336245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hnschrift SemiBold" panose="020B0502040204020203" pitchFamily="34" charset="0"/>
              </a:rPr>
              <a:t>PROFESIONAL </a:t>
            </a:r>
            <a:endParaRPr lang="es-EC" dirty="0">
              <a:latin typeface="Bahnschrift SemiBold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107C68-4CA8-4019-97EC-2D8B64DE8664}"/>
              </a:ext>
            </a:extLst>
          </p:cNvPr>
          <p:cNvSpPr txBox="1"/>
          <p:nvPr/>
        </p:nvSpPr>
        <p:spPr>
          <a:xfrm>
            <a:off x="8953500" y="2336245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Bahnschrift SemiBold" panose="020B0502040204020203" pitchFamily="34" charset="0"/>
              </a:rPr>
              <a:t>ACADÉMICO </a:t>
            </a:r>
            <a:endParaRPr lang="es-EC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E377A-DDB4-4AD0-8780-4221E879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328612"/>
            <a:ext cx="9601200" cy="671513"/>
          </a:xfrm>
        </p:spPr>
        <p:txBody>
          <a:bodyPr>
            <a:normAutofit/>
          </a:bodyPr>
          <a:lstStyle/>
          <a:p>
            <a:r>
              <a:rPr lang="es-ES" sz="2400" b="1" u="sng" dirty="0"/>
              <a:t>Manejo de la información de acuerdo al ámbito que se desarrolle:</a:t>
            </a:r>
            <a:endParaRPr lang="es-EC" sz="2400" b="1" u="sng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E03ECD-1163-4A7F-8470-9A65FBEE9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3078952"/>
            <a:ext cx="2305051" cy="2143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CB2E2A7-2950-4210-94C7-27AF262A4A7E}"/>
              </a:ext>
            </a:extLst>
          </p:cNvPr>
          <p:cNvSpPr txBox="1"/>
          <p:nvPr/>
        </p:nvSpPr>
        <p:spPr>
          <a:xfrm>
            <a:off x="6739762" y="1176578"/>
            <a:ext cx="287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PROFESIONAL</a:t>
            </a:r>
            <a:r>
              <a:rPr lang="es-ES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endParaRPr lang="es-EC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9B4C33-13B4-42D6-824D-BEF6918D84F1}"/>
              </a:ext>
            </a:extLst>
          </p:cNvPr>
          <p:cNvSpPr txBox="1"/>
          <p:nvPr/>
        </p:nvSpPr>
        <p:spPr>
          <a:xfrm>
            <a:off x="4868100" y="1961206"/>
            <a:ext cx="577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Bahnschrift SemiBold" panose="020B0502040204020203" pitchFamily="34" charset="0"/>
              </a:rPr>
              <a:t>Manejo de la noticia:</a:t>
            </a:r>
          </a:p>
          <a:p>
            <a:r>
              <a:rPr lang="es-ES" sz="2800" dirty="0">
                <a:latin typeface="Bahnschrift SemiBold" panose="020B0502040204020203" pitchFamily="34" charset="0"/>
              </a:rPr>
              <a:t>-</a:t>
            </a:r>
            <a:r>
              <a:rPr lang="es-ES" sz="28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UN VIRUS</a:t>
            </a:r>
            <a:r>
              <a:rPr lang="es-ES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endParaRPr lang="es-EC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CC6878-D3BB-4BA3-8474-5F4C16D874E9}"/>
              </a:ext>
            </a:extLst>
          </p:cNvPr>
          <p:cNvSpPr txBox="1"/>
          <p:nvPr/>
        </p:nvSpPr>
        <p:spPr>
          <a:xfrm>
            <a:off x="4797804" y="3126506"/>
            <a:ext cx="57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Bahnschrift SemiBold" panose="020B0502040204020203" pitchFamily="34" charset="0"/>
              </a:rPr>
              <a:t>¿Qué conocemos sobre el virus?</a:t>
            </a:r>
            <a:endParaRPr lang="es-EC" dirty="0">
              <a:latin typeface="Bahnschrift SemiBol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100A75-4050-4C9F-A7AC-80B246D92B78}"/>
              </a:ext>
            </a:extLst>
          </p:cNvPr>
          <p:cNvSpPr txBox="1"/>
          <p:nvPr/>
        </p:nvSpPr>
        <p:spPr>
          <a:xfrm>
            <a:off x="4797804" y="4076199"/>
            <a:ext cx="577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Bahnschrift SemiBold" panose="020B0502040204020203" pitchFamily="34" charset="0"/>
              </a:rPr>
              <a:t>¿Cuál es el fin de dar a conocer la noticia?</a:t>
            </a:r>
            <a:endParaRPr lang="es-EC" dirty="0">
              <a:latin typeface="Bahnschrift SemiBold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340D4E-2BBC-4A0B-84BA-FFC972FB4CB2}"/>
              </a:ext>
            </a:extLst>
          </p:cNvPr>
          <p:cNvSpPr txBox="1"/>
          <p:nvPr/>
        </p:nvSpPr>
        <p:spPr>
          <a:xfrm>
            <a:off x="4797804" y="5299053"/>
            <a:ext cx="577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Bahnschrift SemiBold" panose="020B0502040204020203" pitchFamily="34" charset="0"/>
              </a:rPr>
              <a:t>¿Cuáles son los efectos de dar a conocer esa noticia?</a:t>
            </a:r>
            <a:endParaRPr lang="es-EC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A38A4-028A-448B-9AB2-2216F4A1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2" y="923925"/>
            <a:ext cx="7786688" cy="757238"/>
          </a:xfrm>
        </p:spPr>
        <p:txBody>
          <a:bodyPr>
            <a:normAutofit fontScale="90000"/>
          </a:bodyPr>
          <a:lstStyle/>
          <a:p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Según el medio de transmisión</a:t>
            </a:r>
            <a:b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A9638E-2A01-4F36-9309-D0D959F04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2" y="2352675"/>
            <a:ext cx="9601200" cy="3305175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Candara" panose="020E0502030303020204" pitchFamily="34" charset="0"/>
              </a:rPr>
              <a:t>Periodismo gráfico: </a:t>
            </a:r>
          </a:p>
          <a:p>
            <a:r>
              <a:rPr lang="es-ES" sz="2800" dirty="0">
                <a:latin typeface="Candara" panose="020E0502030303020204" pitchFamily="34" charset="0"/>
              </a:rPr>
              <a:t>Periodismo escrito: </a:t>
            </a:r>
          </a:p>
          <a:p>
            <a:r>
              <a:rPr lang="es-ES" sz="2800" dirty="0">
                <a:latin typeface="Candara" panose="020E0502030303020204" pitchFamily="34" charset="0"/>
              </a:rPr>
              <a:t>Periodismo radiofónico</a:t>
            </a:r>
          </a:p>
          <a:p>
            <a:r>
              <a:rPr lang="es-ES" sz="2800" dirty="0">
                <a:latin typeface="Candara" panose="020E0502030303020204" pitchFamily="34" charset="0"/>
              </a:rPr>
              <a:t>Periodismo audiovisual</a:t>
            </a:r>
          </a:p>
          <a:p>
            <a:r>
              <a:rPr lang="es-ES" sz="2800" dirty="0">
                <a:latin typeface="Candara" panose="020E0502030303020204" pitchFamily="34" charset="0"/>
              </a:rPr>
              <a:t>Periodismo digital o ciberperiodismo</a:t>
            </a:r>
            <a:endParaRPr lang="es-EC" sz="2800" dirty="0">
              <a:latin typeface="Candara" panose="020E0502030303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CBA7FF-44FA-48AF-ACCD-064A4D1671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1437" y="1900237"/>
            <a:ext cx="3457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A38A4-028A-448B-9AB2-2216F4A1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2" y="923925"/>
            <a:ext cx="7786688" cy="757238"/>
          </a:xfrm>
        </p:spPr>
        <p:txBody>
          <a:bodyPr>
            <a:normAutofit fontScale="90000"/>
          </a:bodyPr>
          <a:lstStyle/>
          <a:p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Según el tipo de información</a:t>
            </a:r>
            <a:b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misión</a:t>
            </a:r>
            <a:b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A9638E-2A01-4F36-9309-D0D959F04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2" y="2481263"/>
            <a:ext cx="9601200" cy="3305175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Candara" panose="020E0502030303020204" pitchFamily="34" charset="0"/>
              </a:rPr>
              <a:t>Periodismo ambiental. </a:t>
            </a:r>
          </a:p>
          <a:p>
            <a:r>
              <a:rPr lang="es-ES" sz="2800" dirty="0">
                <a:latin typeface="Candara" panose="020E0502030303020204" pitchFamily="34" charset="0"/>
              </a:rPr>
              <a:t>Periodismo científico. </a:t>
            </a:r>
          </a:p>
          <a:p>
            <a:r>
              <a:rPr lang="es-ES" sz="2800" dirty="0">
                <a:latin typeface="Candara" panose="020E0502030303020204" pitchFamily="34" charset="0"/>
              </a:rPr>
              <a:t>Periodismo ciudadano </a:t>
            </a:r>
          </a:p>
          <a:p>
            <a:r>
              <a:rPr lang="es-ES" sz="2800" dirty="0">
                <a:latin typeface="Candara" panose="020E0502030303020204" pitchFamily="34" charset="0"/>
              </a:rPr>
              <a:t>Periodismo cultural. </a:t>
            </a:r>
          </a:p>
          <a:p>
            <a:r>
              <a:rPr lang="es-ES" sz="2800" dirty="0">
                <a:latin typeface="Candara" panose="020E0502030303020204" pitchFamily="34" charset="0"/>
              </a:rPr>
              <a:t>Periodismo de guerra. </a:t>
            </a:r>
          </a:p>
          <a:p>
            <a:r>
              <a:rPr lang="es-ES" sz="2800" dirty="0">
                <a:latin typeface="Candara" panose="020E0502030303020204" pitchFamily="34" charset="0"/>
              </a:rPr>
              <a:t>Periodismo de datos.</a:t>
            </a:r>
            <a:endParaRPr lang="es-EC" sz="2800" dirty="0">
              <a:latin typeface="Candara" panose="020E0502030303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9BBA7D-1CCD-420D-A36E-07A81029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0699" y="2257425"/>
            <a:ext cx="5902096" cy="33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5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A38A4-028A-448B-9AB2-2216F4A1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2" y="923925"/>
            <a:ext cx="7786688" cy="757238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solidFill>
                  <a:srgbClr val="000000"/>
                </a:solidFill>
                <a:latin typeface="Arial" panose="020B0604020202020204" pitchFamily="34" charset="0"/>
              </a:rPr>
              <a:t>Variaciones de la lengua</a:t>
            </a:r>
            <a:br>
              <a:rPr lang="es-ES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s-EC" u="sng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C100DAD-4BD1-4CBD-A925-0CE024D7D8CD}"/>
              </a:ext>
            </a:extLst>
          </p:cNvPr>
          <p:cNvSpPr txBox="1">
            <a:spLocks/>
          </p:cNvSpPr>
          <p:nvPr/>
        </p:nvSpPr>
        <p:spPr>
          <a:xfrm>
            <a:off x="1109662" y="4191000"/>
            <a:ext cx="7786688" cy="757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La epidemia del narcicismo</a:t>
            </a:r>
            <a:br>
              <a:rPr lang="es-ES" sz="4000" b="1" u="sng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EC" sz="4000" u="sng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76C701-69BD-48E5-9B66-3D228617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74" y="426244"/>
            <a:ext cx="2300790" cy="2459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227EDA0-351D-416E-A072-55FCF67D8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0" y="3882960"/>
            <a:ext cx="3662363" cy="20509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3369908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1957</TotalTime>
  <Words>301</Words>
  <Application>Microsoft Office PowerPoint</Application>
  <PresentationFormat>Panorámica</PresentationFormat>
  <Paragraphs>38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Bahnschrift SemiBold</vt:lpstr>
      <vt:lpstr>Book Antiqua</vt:lpstr>
      <vt:lpstr>Candara</vt:lpstr>
      <vt:lpstr>Franklin Gothic Book</vt:lpstr>
      <vt:lpstr>Recorte</vt:lpstr>
      <vt:lpstr>Vida online vs offline</vt:lpstr>
      <vt:lpstr>¿Cómo es nuestra vida?</vt:lpstr>
      <vt:lpstr>¿Qué es una avalancha?</vt:lpstr>
      <vt:lpstr>Dicho lo anterior: ¿Qué es una avalancha de información?</vt:lpstr>
      <vt:lpstr>Manejo de la información de acuerdo al ámbito que se desarrolle:</vt:lpstr>
      <vt:lpstr>Manejo de la información de acuerdo al ámbito que se desarrolle:</vt:lpstr>
      <vt:lpstr>Según el medio de transmisión </vt:lpstr>
      <vt:lpstr>Según el tipo de información misión </vt:lpstr>
      <vt:lpstr>Variaciones de la lengua </vt:lpstr>
      <vt:lpstr>REVISIÓN DE TAREAS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Cristian Rafael Guffantte Noriega</cp:lastModifiedBy>
  <cp:revision>151</cp:revision>
  <cp:lastPrinted>2020-08-24T05:44:40Z</cp:lastPrinted>
  <dcterms:created xsi:type="dcterms:W3CDTF">2020-08-17T04:29:40Z</dcterms:created>
  <dcterms:modified xsi:type="dcterms:W3CDTF">2021-11-26T05:15:12Z</dcterms:modified>
</cp:coreProperties>
</file>