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 id="295" r:id="rId8"/>
    <p:sldId id="296" r:id="rId9"/>
    <p:sldId id="314"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59160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41427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4350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21287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99160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12813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48979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73396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260863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13992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DCC21C-5F2C-4630-B6C7-F2A28DC1D3A2}" type="datetimeFigureOut">
              <a:rPr lang="es-EC" smtClean="0"/>
              <a:t>08/05/2024</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72458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CC21C-5F2C-4630-B6C7-F2A28DC1D3A2}" type="datetimeFigureOut">
              <a:rPr lang="es-EC" smtClean="0"/>
              <a:t>08/05/2024</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9ABC8-397D-4DC4-B0A0-831180DD3950}" type="slidenum">
              <a:rPr lang="es-EC" smtClean="0"/>
              <a:t>‹Nº›</a:t>
            </a:fld>
            <a:endParaRPr lang="es-EC" dirty="0"/>
          </a:p>
        </p:txBody>
      </p:sp>
    </p:spTree>
    <p:extLst>
      <p:ext uri="{BB962C8B-B14F-4D97-AF65-F5344CB8AC3E}">
        <p14:creationId xmlns:p14="http://schemas.microsoft.com/office/powerpoint/2010/main" val="387070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3548" y="620688"/>
            <a:ext cx="8208912" cy="648072"/>
          </a:xfrm>
        </p:spPr>
        <p:txBody>
          <a:bodyPr>
            <a:normAutofit fontScale="90000"/>
          </a:bodyPr>
          <a:lstStyle/>
          <a:p>
            <a:r>
              <a:rPr lang="es-EC" sz="2000" dirty="0" smtClean="0"/>
              <a:t>Unidad 2</a:t>
            </a:r>
            <a:br>
              <a:rPr lang="es-EC" sz="2000" dirty="0" smtClean="0"/>
            </a:br>
            <a:r>
              <a:rPr lang="es-EC" sz="2000" dirty="0"/>
              <a:t>El Modelo de Regresión simple</a:t>
            </a:r>
          </a:p>
        </p:txBody>
      </p:sp>
      <p:sp>
        <p:nvSpPr>
          <p:cNvPr id="4" name="2 Subtítulo"/>
          <p:cNvSpPr txBox="1">
            <a:spLocks/>
          </p:cNvSpPr>
          <p:nvPr/>
        </p:nvSpPr>
        <p:spPr>
          <a:xfrm>
            <a:off x="179512" y="1628800"/>
            <a:ext cx="8856984" cy="324036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C" dirty="0"/>
              <a:t>El método de mínimos cuadrados ordinarios (MCO</a:t>
            </a:r>
            <a:r>
              <a:rPr lang="es-EC" dirty="0" smtClean="0"/>
              <a:t>).</a:t>
            </a:r>
          </a:p>
          <a:p>
            <a:pPr algn="just"/>
            <a:endParaRPr lang="es-EC" dirty="0" smtClean="0"/>
          </a:p>
          <a:p>
            <a:pPr algn="just"/>
            <a:r>
              <a:rPr lang="es-EC" dirty="0" smtClean="0"/>
              <a:t>Análisis </a:t>
            </a:r>
            <a:r>
              <a:rPr lang="es-EC" dirty="0"/>
              <a:t>de </a:t>
            </a:r>
            <a:r>
              <a:rPr lang="es-EC" dirty="0" smtClean="0"/>
              <a:t>regresión </a:t>
            </a:r>
            <a:r>
              <a:rPr lang="es-EC" dirty="0"/>
              <a:t>con dos </a:t>
            </a:r>
            <a:r>
              <a:rPr lang="es-EC" dirty="0" smtClean="0"/>
              <a:t>variables:</a:t>
            </a:r>
          </a:p>
          <a:p>
            <a:pPr algn="just"/>
            <a:endParaRPr lang="es-EC" dirty="0" smtClean="0"/>
          </a:p>
          <a:p>
            <a:pPr algn="just"/>
            <a:r>
              <a:rPr lang="es-EC" dirty="0" smtClean="0"/>
              <a:t>El </a:t>
            </a:r>
            <a:r>
              <a:rPr lang="es-EC" dirty="0"/>
              <a:t>análisis de regresión más </a:t>
            </a:r>
            <a:r>
              <a:rPr lang="es-EC" dirty="0" smtClean="0"/>
              <a:t>sencillo, es </a:t>
            </a:r>
            <a:r>
              <a:rPr lang="es-EC" dirty="0"/>
              <a:t>la </a:t>
            </a:r>
            <a:r>
              <a:rPr lang="es-EC" dirty="0" smtClean="0"/>
              <a:t>regresión </a:t>
            </a:r>
            <a:r>
              <a:rPr lang="es-EC" b="1" dirty="0" smtClean="0"/>
              <a:t>bivariable </a:t>
            </a:r>
            <a:r>
              <a:rPr lang="es-EC" dirty="0"/>
              <a:t>o con </a:t>
            </a:r>
            <a:r>
              <a:rPr lang="es-EC" b="1" dirty="0"/>
              <a:t>dos variables</a:t>
            </a:r>
            <a:r>
              <a:rPr lang="es-EC" dirty="0"/>
              <a:t>, en la cual la variable dependiente (la regresada) se </a:t>
            </a:r>
            <a:r>
              <a:rPr lang="es-EC" dirty="0" smtClean="0"/>
              <a:t>relaciona con </a:t>
            </a:r>
            <a:r>
              <a:rPr lang="es-EC" dirty="0"/>
              <a:t>una sola variable explicativa (la regresora</a:t>
            </a:r>
            <a:r>
              <a:rPr lang="es-EC" dirty="0" smtClean="0"/>
              <a:t>).</a:t>
            </a:r>
          </a:p>
          <a:p>
            <a:pPr algn="just"/>
            <a:endParaRPr lang="es-EC" dirty="0" smtClean="0"/>
          </a:p>
          <a:p>
            <a:pPr algn="just"/>
            <a:r>
              <a:rPr lang="es-EC" dirty="0" smtClean="0"/>
              <a:t>Esta </a:t>
            </a:r>
            <a:r>
              <a:rPr lang="es-EC" dirty="0"/>
              <a:t>se relaciona en gran medida con </a:t>
            </a:r>
            <a:r>
              <a:rPr lang="es-EC" dirty="0" smtClean="0"/>
              <a:t>la estimación </a:t>
            </a:r>
            <a:r>
              <a:rPr lang="es-EC" dirty="0"/>
              <a:t>o predicción de la media (de la población) o valor promedio de la variable </a:t>
            </a:r>
            <a:r>
              <a:rPr lang="es-EC" dirty="0" smtClean="0"/>
              <a:t>dependiente E(Y), con </a:t>
            </a:r>
            <a:r>
              <a:rPr lang="es-EC" dirty="0"/>
              <a:t>base en los valores conocidos o </a:t>
            </a:r>
            <a:r>
              <a:rPr lang="es-EC" dirty="0" smtClean="0"/>
              <a:t>fijos </a:t>
            </a:r>
            <a:r>
              <a:rPr lang="es-EC" dirty="0"/>
              <a:t>de las variables </a:t>
            </a:r>
            <a:r>
              <a:rPr lang="es-EC" dirty="0" smtClean="0"/>
              <a:t>explicativas.</a:t>
            </a:r>
            <a:endParaRPr lang="es-EC" baseline="-25000" dirty="0"/>
          </a:p>
        </p:txBody>
      </p:sp>
    </p:spTree>
    <p:extLst>
      <p:ext uri="{BB962C8B-B14F-4D97-AF65-F5344CB8AC3E}">
        <p14:creationId xmlns:p14="http://schemas.microsoft.com/office/powerpoint/2010/main" val="367283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32656"/>
            <a:ext cx="7772400" cy="578495"/>
          </a:xfrm>
        </p:spPr>
        <p:txBody>
          <a:bodyPr>
            <a:normAutofit/>
          </a:bodyPr>
          <a:lstStyle/>
          <a:p>
            <a:r>
              <a:rPr lang="es-EC" sz="2000" b="1" dirty="0"/>
              <a:t>Método de mínimos cuadrados ordinarios (MCO)</a:t>
            </a:r>
            <a:endParaRPr lang="es-EC" sz="2000" dirty="0"/>
          </a:p>
        </p:txBody>
      </p:sp>
      <p:sp>
        <p:nvSpPr>
          <p:cNvPr id="3" name="2 Subtítulo"/>
          <p:cNvSpPr>
            <a:spLocks noGrp="1"/>
          </p:cNvSpPr>
          <p:nvPr>
            <p:ph type="subTitle" idx="1"/>
          </p:nvPr>
        </p:nvSpPr>
        <p:spPr>
          <a:xfrm>
            <a:off x="611560" y="1124744"/>
            <a:ext cx="7848872" cy="5040560"/>
          </a:xfrm>
        </p:spPr>
        <p:txBody>
          <a:bodyPr>
            <a:normAutofit fontScale="55000" lnSpcReduction="20000"/>
          </a:bodyPr>
          <a:lstStyle/>
          <a:p>
            <a:pPr algn="just"/>
            <a:r>
              <a:rPr lang="es-EC" dirty="0"/>
              <a:t>El método de mínimos cuadrados ordinarios se atribuye a Carl Friedrich </a:t>
            </a:r>
            <a:r>
              <a:rPr lang="es-EC" dirty="0" smtClean="0"/>
              <a:t>Gauss</a:t>
            </a:r>
            <a:r>
              <a:rPr lang="es-EC" dirty="0"/>
              <a:t>, </a:t>
            </a:r>
            <a:r>
              <a:rPr lang="es-EC" dirty="0" smtClean="0"/>
              <a:t>matemático alemán.</a:t>
            </a:r>
          </a:p>
          <a:p>
            <a:pPr algn="just"/>
            <a:r>
              <a:rPr lang="es-EC" dirty="0"/>
              <a:t>P</a:t>
            </a:r>
            <a:r>
              <a:rPr lang="es-EC" dirty="0" smtClean="0"/>
              <a:t>resenta </a:t>
            </a:r>
            <a:r>
              <a:rPr lang="es-EC" dirty="0"/>
              <a:t>propiedades estadísticas </a:t>
            </a:r>
            <a:r>
              <a:rPr lang="es-EC" dirty="0" smtClean="0"/>
              <a:t>muy atractivas.</a:t>
            </a:r>
          </a:p>
          <a:p>
            <a:pPr algn="just"/>
            <a:r>
              <a:rPr lang="es-EC" dirty="0"/>
              <a:t>La FRP no se puede observar directamente, la estimamos a partir de la FRM donde</a:t>
            </a:r>
            <a:r>
              <a:rPr lang="es-EC" dirty="0" smtClean="0"/>
              <a:t>:</a:t>
            </a:r>
          </a:p>
          <a:p>
            <a:pPr algn="just"/>
            <a:endParaRPr lang="es-EC" dirty="0"/>
          </a:p>
          <a:p>
            <a:pPr algn="just"/>
            <a:r>
              <a:rPr lang="es-EC" dirty="0"/>
              <a:t>Y</a:t>
            </a:r>
            <a:r>
              <a:rPr lang="es-EC" baseline="-25000" dirty="0"/>
              <a:t>i</a:t>
            </a:r>
            <a:r>
              <a:rPr lang="es-EC" dirty="0"/>
              <a:t> = βᶺ</a:t>
            </a:r>
            <a:r>
              <a:rPr lang="es-EC" baseline="-25000" dirty="0"/>
              <a:t>1</a:t>
            </a:r>
            <a:r>
              <a:rPr lang="es-EC" dirty="0"/>
              <a:t> + βᶺ</a:t>
            </a:r>
            <a:r>
              <a:rPr lang="es-EC" baseline="-25000" dirty="0"/>
              <a:t>2</a:t>
            </a:r>
            <a:r>
              <a:rPr lang="es-EC" dirty="0"/>
              <a:t>X</a:t>
            </a:r>
            <a:r>
              <a:rPr lang="es-EC" baseline="-25000" dirty="0"/>
              <a:t>i</a:t>
            </a:r>
            <a:r>
              <a:rPr lang="es-EC" dirty="0"/>
              <a:t> + e</a:t>
            </a:r>
            <a:r>
              <a:rPr lang="es-EC" baseline="-25000" dirty="0"/>
              <a:t>i</a:t>
            </a:r>
            <a:endParaRPr lang="es-EC" dirty="0"/>
          </a:p>
          <a:p>
            <a:pPr algn="just"/>
            <a:r>
              <a:rPr lang="es-EC" dirty="0"/>
              <a:t>Yi = ŷ</a:t>
            </a:r>
            <a:r>
              <a:rPr lang="es-EC" baseline="-25000" dirty="0"/>
              <a:t>i</a:t>
            </a:r>
            <a:r>
              <a:rPr lang="es-EC" dirty="0"/>
              <a:t> + ei</a:t>
            </a:r>
          </a:p>
          <a:p>
            <a:pPr algn="just"/>
            <a:r>
              <a:rPr lang="es-EC" dirty="0"/>
              <a:t>Donde ŷ</a:t>
            </a:r>
            <a:r>
              <a:rPr lang="es-EC" baseline="-25000" dirty="0"/>
              <a:t>i</a:t>
            </a:r>
            <a:r>
              <a:rPr lang="es-EC" dirty="0"/>
              <a:t> es el valor estimado (media condicional) de Yi. Entonces tenemos</a:t>
            </a:r>
          </a:p>
          <a:p>
            <a:pPr algn="just"/>
            <a:r>
              <a:rPr lang="es-EC" dirty="0"/>
              <a:t> e</a:t>
            </a:r>
            <a:r>
              <a:rPr lang="es-EC" baseline="-25000" dirty="0"/>
              <a:t>i</a:t>
            </a:r>
            <a:r>
              <a:rPr lang="es-EC" dirty="0"/>
              <a:t> = Y</a:t>
            </a:r>
            <a:r>
              <a:rPr lang="es-EC" baseline="-25000" dirty="0"/>
              <a:t>i</a:t>
            </a:r>
            <a:r>
              <a:rPr lang="es-EC" dirty="0"/>
              <a:t> – ŷ</a:t>
            </a:r>
            <a:r>
              <a:rPr lang="es-EC" baseline="-25000" dirty="0"/>
              <a:t>i</a:t>
            </a:r>
          </a:p>
          <a:p>
            <a:pPr algn="just"/>
            <a:r>
              <a:rPr lang="es-EC" dirty="0"/>
              <a:t>e</a:t>
            </a:r>
            <a:r>
              <a:rPr lang="es-EC" baseline="-25000" dirty="0"/>
              <a:t>i</a:t>
            </a:r>
            <a:r>
              <a:rPr lang="es-EC" dirty="0"/>
              <a:t> = Yi - βᶺ</a:t>
            </a:r>
            <a:r>
              <a:rPr lang="es-EC" baseline="-25000" dirty="0"/>
              <a:t>1</a:t>
            </a:r>
            <a:r>
              <a:rPr lang="es-EC" dirty="0"/>
              <a:t> + βᶺ</a:t>
            </a:r>
            <a:r>
              <a:rPr lang="es-EC" baseline="-25000" dirty="0"/>
              <a:t>2</a:t>
            </a:r>
            <a:r>
              <a:rPr lang="es-EC" dirty="0"/>
              <a:t>X</a:t>
            </a:r>
            <a:r>
              <a:rPr lang="es-EC" baseline="-25000" dirty="0"/>
              <a:t>i</a:t>
            </a:r>
          </a:p>
          <a:p>
            <a:pPr algn="just"/>
            <a:endParaRPr lang="es-EC" dirty="0"/>
          </a:p>
          <a:p>
            <a:pPr algn="just"/>
            <a:r>
              <a:rPr lang="es-EC" dirty="0"/>
              <a:t>Lo cual muestra que los e</a:t>
            </a:r>
            <a:r>
              <a:rPr lang="es-EC" baseline="-25000" dirty="0"/>
              <a:t>i</a:t>
            </a:r>
            <a:r>
              <a:rPr lang="es-EC" dirty="0"/>
              <a:t> (residuos)  son simplemente las diferencias entre los valores reales y los estimados de Y</a:t>
            </a:r>
            <a:r>
              <a:rPr lang="es-EC" dirty="0" smtClean="0"/>
              <a:t>.</a:t>
            </a:r>
          </a:p>
          <a:p>
            <a:pPr algn="just"/>
            <a:endParaRPr lang="es-EC" dirty="0"/>
          </a:p>
          <a:p>
            <a:pPr algn="just"/>
            <a:r>
              <a:rPr lang="es-EC" dirty="0"/>
              <a:t>Ahora estamos interesados en determinar la FRM que este tan cerca como sea posible del Y real.</a:t>
            </a:r>
          </a:p>
          <a:p>
            <a:pPr algn="just"/>
            <a:endParaRPr lang="es-EC" dirty="0" smtClean="0"/>
          </a:p>
          <a:p>
            <a:pPr algn="just"/>
            <a:endParaRPr lang="es-EC" dirty="0"/>
          </a:p>
        </p:txBody>
      </p:sp>
    </p:spTree>
    <p:extLst>
      <p:ext uri="{BB962C8B-B14F-4D97-AF65-F5344CB8AC3E}">
        <p14:creationId xmlns:p14="http://schemas.microsoft.com/office/powerpoint/2010/main" val="3657034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260648"/>
            <a:ext cx="8424936" cy="6264696"/>
          </a:xfrm>
        </p:spPr>
        <p:txBody>
          <a:bodyPr>
            <a:normAutofit fontScale="62500" lnSpcReduction="20000"/>
          </a:bodyPr>
          <a:lstStyle/>
          <a:p>
            <a:pPr algn="just"/>
            <a:r>
              <a:rPr lang="es-EC" dirty="0"/>
              <a:t>Con este fin podemos adoptar el siguiente </a:t>
            </a:r>
            <a:r>
              <a:rPr lang="es-EC" dirty="0" smtClean="0"/>
              <a:t>criterio</a:t>
            </a:r>
            <a:r>
              <a:rPr lang="es-EC" dirty="0"/>
              <a:t>.</a:t>
            </a:r>
            <a:r>
              <a:rPr lang="es-EC" dirty="0" smtClean="0"/>
              <a:t> </a:t>
            </a:r>
          </a:p>
          <a:p>
            <a:pPr algn="just"/>
            <a:endParaRPr lang="es-EC" dirty="0" smtClean="0"/>
          </a:p>
          <a:p>
            <a:pPr algn="just"/>
            <a:r>
              <a:rPr lang="es-EC" dirty="0"/>
              <a:t>E</a:t>
            </a:r>
            <a:r>
              <a:rPr lang="es-EC" dirty="0" smtClean="0"/>
              <a:t>legimos </a:t>
            </a:r>
            <a:r>
              <a:rPr lang="es-EC" dirty="0"/>
              <a:t>la FRM que la suma de los residuos ∑e</a:t>
            </a:r>
            <a:r>
              <a:rPr lang="es-EC" baseline="-25000" dirty="0"/>
              <a:t>i</a:t>
            </a:r>
            <a:r>
              <a:rPr lang="es-EC" dirty="0"/>
              <a:t> = ∑(Y</a:t>
            </a:r>
            <a:r>
              <a:rPr lang="es-EC" baseline="-25000" dirty="0"/>
              <a:t>i</a:t>
            </a:r>
            <a:r>
              <a:rPr lang="es-EC" dirty="0"/>
              <a:t> – ŷ</a:t>
            </a:r>
            <a:r>
              <a:rPr lang="es-EC" baseline="-25000" dirty="0"/>
              <a:t>i</a:t>
            </a:r>
            <a:r>
              <a:rPr lang="es-EC" dirty="0"/>
              <a:t>) resulte ser tan pequeña como sea posible</a:t>
            </a:r>
            <a:r>
              <a:rPr lang="es-EC" dirty="0" smtClean="0"/>
              <a:t>.</a:t>
            </a:r>
          </a:p>
          <a:p>
            <a:pPr algn="just"/>
            <a:r>
              <a:rPr lang="es-EC" dirty="0" smtClean="0"/>
              <a:t> </a:t>
            </a:r>
          </a:p>
          <a:p>
            <a:pPr algn="just"/>
            <a:r>
              <a:rPr lang="es-EC" dirty="0" smtClean="0"/>
              <a:t>Aunque </a:t>
            </a:r>
            <a:r>
              <a:rPr lang="es-EC" dirty="0"/>
              <a:t>este criterio parece ser correcto en principio, no lo es porque a todos los residuos se le da la misma importancia o peso sin importar que tan cerca o que tan dispersas estén las observaciones individuales de la </a:t>
            </a:r>
            <a:r>
              <a:rPr lang="es-EC" dirty="0" smtClean="0"/>
              <a:t>FRM.</a:t>
            </a:r>
          </a:p>
          <a:p>
            <a:pPr algn="just"/>
            <a:endParaRPr lang="es-EC" dirty="0" smtClean="0"/>
          </a:p>
          <a:p>
            <a:pPr algn="just"/>
            <a:r>
              <a:rPr lang="es-EC" dirty="0"/>
              <a:t>Este problema puede evitarse adoptando el criterio de los mínimos cuadrados en la cual la FRM puede plantearse de la siguiente </a:t>
            </a:r>
            <a:r>
              <a:rPr lang="es-EC" dirty="0" smtClean="0"/>
              <a:t>forma.</a:t>
            </a:r>
          </a:p>
          <a:p>
            <a:pPr algn="just"/>
            <a:endParaRPr lang="es-EC" dirty="0" smtClean="0"/>
          </a:p>
          <a:p>
            <a:pPr algn="just"/>
            <a:r>
              <a:rPr lang="cy-GB" dirty="0"/>
              <a:t>∑e</a:t>
            </a:r>
            <a:r>
              <a:rPr lang="cy-GB" baseline="30000" dirty="0"/>
              <a:t>2</a:t>
            </a:r>
            <a:r>
              <a:rPr lang="cy-GB" baseline="-25000" dirty="0"/>
              <a:t>i</a:t>
            </a:r>
            <a:r>
              <a:rPr lang="cy-GB" dirty="0"/>
              <a:t> = ∑ (Y</a:t>
            </a:r>
            <a:r>
              <a:rPr lang="cy-GB" baseline="-25000" dirty="0"/>
              <a:t>i</a:t>
            </a:r>
            <a:r>
              <a:rPr lang="cy-GB" dirty="0"/>
              <a:t> – ŷ</a:t>
            </a:r>
            <a:r>
              <a:rPr lang="cy-GB" baseline="-25000" dirty="0"/>
              <a:t>i</a:t>
            </a:r>
            <a:r>
              <a:rPr lang="cy-GB" dirty="0"/>
              <a:t>)</a:t>
            </a:r>
            <a:r>
              <a:rPr lang="cy-GB" baseline="30000" dirty="0"/>
              <a:t>2</a:t>
            </a:r>
            <a:r>
              <a:rPr lang="cy-GB" dirty="0"/>
              <a:t> </a:t>
            </a:r>
          </a:p>
          <a:p>
            <a:pPr algn="just"/>
            <a:r>
              <a:rPr lang="cy-GB" dirty="0"/>
              <a:t>∑e</a:t>
            </a:r>
            <a:r>
              <a:rPr lang="cy-GB" baseline="30000" dirty="0"/>
              <a:t>2</a:t>
            </a:r>
            <a:r>
              <a:rPr lang="cy-GB" baseline="-25000" dirty="0"/>
              <a:t>i</a:t>
            </a:r>
            <a:r>
              <a:rPr lang="cy-GB" dirty="0"/>
              <a:t> = ∑ (Y</a:t>
            </a:r>
            <a:r>
              <a:rPr lang="cy-GB" baseline="-25000" dirty="0"/>
              <a:t>i</a:t>
            </a:r>
            <a:r>
              <a:rPr lang="cy-GB" dirty="0"/>
              <a:t> - </a:t>
            </a:r>
            <a:r>
              <a:rPr lang="el-GR" dirty="0"/>
              <a:t>β</a:t>
            </a:r>
            <a:r>
              <a:rPr lang="cy-GB" dirty="0"/>
              <a:t>ᶺ</a:t>
            </a:r>
            <a:r>
              <a:rPr lang="cy-GB" baseline="-25000" dirty="0"/>
              <a:t>1</a:t>
            </a:r>
            <a:r>
              <a:rPr lang="cy-GB" dirty="0"/>
              <a:t> + </a:t>
            </a:r>
            <a:r>
              <a:rPr lang="el-GR" dirty="0"/>
              <a:t>β</a:t>
            </a:r>
            <a:r>
              <a:rPr lang="cy-GB" dirty="0" smtClean="0"/>
              <a:t>ᶺ</a:t>
            </a:r>
            <a:r>
              <a:rPr lang="cy-GB" baseline="-25000" dirty="0" smtClean="0"/>
              <a:t>2</a:t>
            </a:r>
            <a:r>
              <a:rPr lang="cy-GB" dirty="0" smtClean="0"/>
              <a:t>X</a:t>
            </a:r>
            <a:r>
              <a:rPr lang="cy-GB" baseline="-25000" dirty="0" smtClean="0"/>
              <a:t>i</a:t>
            </a:r>
            <a:r>
              <a:rPr lang="cy-GB" dirty="0" smtClean="0"/>
              <a:t>)</a:t>
            </a:r>
            <a:r>
              <a:rPr lang="cy-GB" baseline="30000" dirty="0" smtClean="0"/>
              <a:t>2</a:t>
            </a:r>
          </a:p>
          <a:p>
            <a:pPr algn="just"/>
            <a:endParaRPr lang="cy-GB" baseline="30000" dirty="0" smtClean="0"/>
          </a:p>
          <a:p>
            <a:pPr algn="just"/>
            <a:r>
              <a:rPr lang="es-EC" dirty="0"/>
              <a:t>Al elevar al cuadrado los residuos, este método les asigna un mayor peso a los residuos más </a:t>
            </a:r>
            <a:r>
              <a:rPr lang="es-EC" dirty="0" smtClean="0"/>
              <a:t>alejados.</a:t>
            </a:r>
            <a:endParaRPr lang="cy-GB" baseline="30000" dirty="0"/>
          </a:p>
          <a:p>
            <a:pPr algn="just"/>
            <a:endParaRPr lang="es-EC" dirty="0" smtClean="0"/>
          </a:p>
          <a:p>
            <a:pPr algn="just"/>
            <a:r>
              <a:rPr lang="es-EC" dirty="0"/>
              <a:t>Otra justificación para el método de MCO es que los estimadores obtenidos tienen propiedades muy deseables desde el punto de vista estadístico</a:t>
            </a:r>
          </a:p>
        </p:txBody>
      </p:sp>
    </p:spTree>
    <p:extLst>
      <p:ext uri="{BB962C8B-B14F-4D97-AF65-F5344CB8AC3E}">
        <p14:creationId xmlns:p14="http://schemas.microsoft.com/office/powerpoint/2010/main" val="137157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332656"/>
            <a:ext cx="8280920" cy="5904656"/>
          </a:xfrm>
        </p:spPr>
        <p:txBody>
          <a:bodyPr>
            <a:normAutofit fontScale="55000" lnSpcReduction="20000"/>
          </a:bodyPr>
          <a:lstStyle/>
          <a:p>
            <a:pPr algn="just"/>
            <a:r>
              <a:rPr lang="es-EC" dirty="0"/>
              <a:t>La suma de los residuos al cuadrado es una función de los estimadores; para un conjunto dado de datos, con diferentes valores para βᶺ</a:t>
            </a:r>
            <a:r>
              <a:rPr lang="es-EC" baseline="-25000" dirty="0"/>
              <a:t>1</a:t>
            </a:r>
            <a:r>
              <a:rPr lang="es-EC" dirty="0"/>
              <a:t> y βᶺ</a:t>
            </a:r>
            <a:r>
              <a:rPr lang="es-EC" baseline="-25000" dirty="0"/>
              <a:t>2</a:t>
            </a:r>
            <a:r>
              <a:rPr lang="es-EC" dirty="0"/>
              <a:t> se obtendrán diferentes valores para </a:t>
            </a:r>
            <a:r>
              <a:rPr lang="es-EC" dirty="0" smtClean="0"/>
              <a:t>e</a:t>
            </a:r>
            <a:r>
              <a:rPr lang="es-EC" baseline="-25000" dirty="0" smtClean="0"/>
              <a:t>i</a:t>
            </a:r>
            <a:r>
              <a:rPr lang="es-EC" dirty="0" smtClean="0"/>
              <a:t> </a:t>
            </a:r>
            <a:r>
              <a:rPr lang="es-EC" dirty="0"/>
              <a:t>y por lo tanto distintos valores de ∑</a:t>
            </a:r>
            <a:r>
              <a:rPr lang="es-EC" dirty="0" smtClean="0"/>
              <a:t>e</a:t>
            </a:r>
            <a:r>
              <a:rPr lang="es-EC" baseline="30000" dirty="0" smtClean="0"/>
              <a:t>2</a:t>
            </a:r>
            <a:r>
              <a:rPr lang="es-EC" baseline="-25000" dirty="0" smtClean="0"/>
              <a:t>i.</a:t>
            </a:r>
          </a:p>
          <a:p>
            <a:pPr algn="just"/>
            <a:endParaRPr lang="es-EC" baseline="-25000" dirty="0" smtClean="0"/>
          </a:p>
          <a:p>
            <a:pPr algn="just"/>
            <a:r>
              <a:rPr lang="es-EC" dirty="0"/>
              <a:t>El MCO selecciona el βᶺ</a:t>
            </a:r>
            <a:r>
              <a:rPr lang="es-EC" baseline="-25000" dirty="0"/>
              <a:t>1</a:t>
            </a:r>
            <a:r>
              <a:rPr lang="es-EC" dirty="0"/>
              <a:t> y βᶺ</a:t>
            </a:r>
            <a:r>
              <a:rPr lang="es-EC" baseline="-25000" dirty="0"/>
              <a:t>2</a:t>
            </a:r>
            <a:r>
              <a:rPr lang="es-EC" dirty="0"/>
              <a:t> de tal forma que para un conjunto muestral de información ∑e</a:t>
            </a:r>
            <a:r>
              <a:rPr lang="es-EC" baseline="30000" dirty="0"/>
              <a:t>2</a:t>
            </a:r>
            <a:r>
              <a:rPr lang="es-EC" baseline="-25000" dirty="0"/>
              <a:t>i</a:t>
            </a:r>
            <a:r>
              <a:rPr lang="es-EC" dirty="0"/>
              <a:t>. Es la más pequeña posible. En otras palabras, para una muestra dada, el MCO nos arroja estimativos únicos de β</a:t>
            </a:r>
            <a:r>
              <a:rPr lang="es-EC" baseline="-25000" dirty="0"/>
              <a:t>1</a:t>
            </a:r>
            <a:r>
              <a:rPr lang="es-EC" dirty="0"/>
              <a:t> y β</a:t>
            </a:r>
            <a:r>
              <a:rPr lang="es-EC" baseline="-25000" dirty="0"/>
              <a:t>2</a:t>
            </a:r>
            <a:r>
              <a:rPr lang="es-EC" dirty="0"/>
              <a:t> que producen el valor más pequeño posible de ∑e</a:t>
            </a:r>
            <a:r>
              <a:rPr lang="es-EC" baseline="30000" dirty="0"/>
              <a:t>2</a:t>
            </a:r>
            <a:r>
              <a:rPr lang="es-EC" baseline="-25000" dirty="0"/>
              <a:t>i</a:t>
            </a:r>
            <a:r>
              <a:rPr lang="es-EC" dirty="0" smtClean="0"/>
              <a:t>.</a:t>
            </a:r>
          </a:p>
          <a:p>
            <a:pPr algn="just"/>
            <a:endParaRPr lang="es-EC" dirty="0" smtClean="0"/>
          </a:p>
          <a:p>
            <a:pPr algn="just"/>
            <a:r>
              <a:rPr lang="es-EC" dirty="0"/>
              <a:t>Lo anterior se logra mediante un ejercicio de cálculo diferencial, lo cual nos arroja las siguientes ecuaciones para la estimación de β</a:t>
            </a:r>
            <a:r>
              <a:rPr lang="es-EC" baseline="-25000" dirty="0"/>
              <a:t>1</a:t>
            </a:r>
            <a:r>
              <a:rPr lang="es-EC" dirty="0"/>
              <a:t> y β</a:t>
            </a:r>
            <a:r>
              <a:rPr lang="es-EC" baseline="-25000" dirty="0"/>
              <a:t>2</a:t>
            </a:r>
            <a:r>
              <a:rPr lang="es-EC" dirty="0" smtClean="0"/>
              <a:t>.</a:t>
            </a:r>
          </a:p>
          <a:p>
            <a:pPr algn="just"/>
            <a:endParaRPr lang="es-EC" dirty="0" smtClean="0"/>
          </a:p>
          <a:p>
            <a:pPr algn="just"/>
            <a:r>
              <a:rPr lang="es-EC" dirty="0"/>
              <a:t>∑Y</a:t>
            </a:r>
            <a:r>
              <a:rPr lang="es-EC" baseline="-25000" dirty="0"/>
              <a:t>i</a:t>
            </a:r>
            <a:r>
              <a:rPr lang="es-EC" dirty="0"/>
              <a:t> = N </a:t>
            </a:r>
            <a:r>
              <a:rPr lang="el-GR" dirty="0"/>
              <a:t>β</a:t>
            </a:r>
            <a:r>
              <a:rPr lang="es-EC" dirty="0"/>
              <a:t>ᶺ</a:t>
            </a:r>
            <a:r>
              <a:rPr lang="es-EC" baseline="-25000" dirty="0"/>
              <a:t>1</a:t>
            </a:r>
            <a:r>
              <a:rPr lang="es-EC" dirty="0"/>
              <a:t> + </a:t>
            </a:r>
            <a:r>
              <a:rPr lang="el-GR" dirty="0"/>
              <a:t>β</a:t>
            </a:r>
            <a:r>
              <a:rPr lang="es-EC" dirty="0"/>
              <a:t>ᶺ</a:t>
            </a:r>
            <a:r>
              <a:rPr lang="es-EC" baseline="-25000" dirty="0"/>
              <a:t>2</a:t>
            </a:r>
            <a:r>
              <a:rPr lang="es-EC" dirty="0"/>
              <a:t>∑X</a:t>
            </a:r>
            <a:r>
              <a:rPr lang="es-EC" baseline="-25000" dirty="0"/>
              <a:t>i</a:t>
            </a:r>
          </a:p>
          <a:p>
            <a:pPr algn="just"/>
            <a:r>
              <a:rPr lang="es-EC" dirty="0"/>
              <a:t>∑</a:t>
            </a:r>
            <a:r>
              <a:rPr lang="es-EC" dirty="0" err="1"/>
              <a:t>Y</a:t>
            </a:r>
            <a:r>
              <a:rPr lang="es-EC" baseline="-25000" dirty="0" err="1"/>
              <a:t>i</a:t>
            </a:r>
            <a:r>
              <a:rPr lang="es-EC" dirty="0" err="1"/>
              <a:t>X</a:t>
            </a:r>
            <a:r>
              <a:rPr lang="es-EC" baseline="-25000" dirty="0" err="1"/>
              <a:t>i</a:t>
            </a:r>
            <a:r>
              <a:rPr lang="es-EC" dirty="0"/>
              <a:t> = </a:t>
            </a:r>
            <a:r>
              <a:rPr lang="el-GR" dirty="0"/>
              <a:t>β</a:t>
            </a:r>
            <a:r>
              <a:rPr lang="es-EC" dirty="0"/>
              <a:t>ᶺ</a:t>
            </a:r>
            <a:r>
              <a:rPr lang="es-EC" baseline="-25000" dirty="0"/>
              <a:t>1</a:t>
            </a:r>
            <a:r>
              <a:rPr lang="es-EC" dirty="0"/>
              <a:t>∑X</a:t>
            </a:r>
            <a:r>
              <a:rPr lang="es-EC" baseline="-25000" dirty="0"/>
              <a:t>i</a:t>
            </a:r>
            <a:r>
              <a:rPr lang="es-EC" dirty="0"/>
              <a:t> + </a:t>
            </a:r>
            <a:r>
              <a:rPr lang="el-GR" dirty="0"/>
              <a:t>β</a:t>
            </a:r>
            <a:r>
              <a:rPr lang="es-EC" dirty="0"/>
              <a:t>ᶺ</a:t>
            </a:r>
            <a:r>
              <a:rPr lang="es-EC" baseline="-25000" dirty="0"/>
              <a:t>2</a:t>
            </a:r>
            <a:r>
              <a:rPr lang="es-EC" dirty="0"/>
              <a:t>∑</a:t>
            </a:r>
            <a:r>
              <a:rPr lang="es-EC" dirty="0" smtClean="0"/>
              <a:t>X</a:t>
            </a:r>
            <a:r>
              <a:rPr lang="es-EC" baseline="-25000" dirty="0" smtClean="0"/>
              <a:t>i</a:t>
            </a:r>
            <a:r>
              <a:rPr lang="es-EC" baseline="30000" dirty="0" smtClean="0"/>
              <a:t>^2</a:t>
            </a:r>
          </a:p>
          <a:p>
            <a:pPr algn="just"/>
            <a:endParaRPr lang="es-EC" baseline="30000" dirty="0"/>
          </a:p>
          <a:p>
            <a:pPr algn="just"/>
            <a:r>
              <a:rPr lang="es-EC" dirty="0"/>
              <a:t>Donde N es el tamaño de la muestra. Estas ecuaciones simultáneas se conocen como ecuaciones normales.</a:t>
            </a:r>
          </a:p>
          <a:p>
            <a:pPr algn="just"/>
            <a:endParaRPr lang="es-EC" baseline="30000" dirty="0" smtClean="0"/>
          </a:p>
          <a:p>
            <a:pPr algn="just"/>
            <a:r>
              <a:rPr lang="es-EC" dirty="0"/>
              <a:t>Al resolverlas se obtienen</a:t>
            </a:r>
          </a:p>
          <a:p>
            <a:pPr algn="just"/>
            <a:endParaRPr lang="es-EC" baseline="30000" dirty="0" smtClean="0"/>
          </a:p>
          <a:p>
            <a:pPr algn="just"/>
            <a:r>
              <a:rPr lang="el-GR" dirty="0"/>
              <a:t>β</a:t>
            </a:r>
            <a:r>
              <a:rPr lang="es-EC" baseline="30000" dirty="0"/>
              <a:t>ᶺ</a:t>
            </a:r>
            <a:r>
              <a:rPr lang="es-EC" baseline="-25000" dirty="0"/>
              <a:t>2</a:t>
            </a:r>
            <a:r>
              <a:rPr lang="es-EC" baseline="30000" dirty="0"/>
              <a:t> </a:t>
            </a:r>
            <a:r>
              <a:rPr lang="es-EC" dirty="0"/>
              <a:t>= (∑(Xi- Ẍ)(Yi- Ȳ</a:t>
            </a:r>
            <a:r>
              <a:rPr lang="es-EC" dirty="0" smtClean="0"/>
              <a:t>))/∑</a:t>
            </a:r>
            <a:r>
              <a:rPr lang="es-EC" dirty="0"/>
              <a:t>(Xi- Ẍ</a:t>
            </a:r>
            <a:r>
              <a:rPr lang="es-EC" dirty="0" smtClean="0"/>
              <a:t>)</a:t>
            </a:r>
            <a:r>
              <a:rPr lang="es-EC" baseline="30000" dirty="0" smtClean="0"/>
              <a:t>^</a:t>
            </a:r>
            <a:r>
              <a:rPr lang="es-EC" baseline="30000" dirty="0"/>
              <a:t>2  </a:t>
            </a:r>
            <a:endParaRPr lang="es-EC" baseline="30000" dirty="0" smtClean="0"/>
          </a:p>
          <a:p>
            <a:pPr algn="just"/>
            <a:endParaRPr lang="es-EC" baseline="30000" dirty="0"/>
          </a:p>
          <a:p>
            <a:pPr algn="just"/>
            <a:r>
              <a:rPr lang="el-GR" dirty="0"/>
              <a:t>β</a:t>
            </a:r>
            <a:r>
              <a:rPr lang="es-EC" baseline="30000" dirty="0"/>
              <a:t>ᶺ</a:t>
            </a:r>
            <a:r>
              <a:rPr lang="es-EC" baseline="-25000" dirty="0"/>
              <a:t>2</a:t>
            </a:r>
            <a:r>
              <a:rPr lang="es-EC" baseline="30000" dirty="0"/>
              <a:t> </a:t>
            </a:r>
            <a:r>
              <a:rPr lang="es-EC" dirty="0"/>
              <a:t>=</a:t>
            </a:r>
            <a:r>
              <a:rPr lang="es-EC" baseline="30000" dirty="0"/>
              <a:t> </a:t>
            </a:r>
            <a:r>
              <a:rPr lang="es-EC" dirty="0" smtClean="0"/>
              <a:t>∑</a:t>
            </a:r>
            <a:r>
              <a:rPr lang="es-EC" dirty="0" err="1"/>
              <a:t>xiyi</a:t>
            </a:r>
            <a:r>
              <a:rPr lang="es-EC" dirty="0" smtClean="0"/>
              <a:t>)/∑x</a:t>
            </a:r>
            <a:r>
              <a:rPr lang="es-EC" baseline="-25000" dirty="0" smtClean="0"/>
              <a:t>i</a:t>
            </a:r>
            <a:r>
              <a:rPr lang="es-EC" baseline="30000" dirty="0" smtClean="0"/>
              <a:t>^2 </a:t>
            </a:r>
            <a:endParaRPr lang="es-EC" baseline="30000" dirty="0"/>
          </a:p>
          <a:p>
            <a:pPr algn="just"/>
            <a:endParaRPr lang="es-EC" baseline="30000" dirty="0"/>
          </a:p>
          <a:p>
            <a:pPr algn="just"/>
            <a:endParaRPr lang="es-EC" dirty="0"/>
          </a:p>
          <a:p>
            <a:pPr algn="just"/>
            <a:endParaRPr lang="es-EC" dirty="0"/>
          </a:p>
        </p:txBody>
      </p:sp>
    </p:spTree>
    <p:extLst>
      <p:ext uri="{BB962C8B-B14F-4D97-AF65-F5344CB8AC3E}">
        <p14:creationId xmlns:p14="http://schemas.microsoft.com/office/powerpoint/2010/main" val="276411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2" y="404664"/>
            <a:ext cx="8352928" cy="6048672"/>
          </a:xfrm>
        </p:spPr>
        <p:txBody>
          <a:bodyPr>
            <a:normAutofit fontScale="70000" lnSpcReduction="20000"/>
          </a:bodyPr>
          <a:lstStyle/>
          <a:p>
            <a:pPr algn="just"/>
            <a:r>
              <a:rPr lang="es-EC" dirty="0"/>
              <a:t>En donde Ẍ y Ȳ  son las medias muéstrales de X y </a:t>
            </a:r>
            <a:r>
              <a:rPr lang="es-EC" dirty="0" err="1"/>
              <a:t>Y</a:t>
            </a:r>
            <a:r>
              <a:rPr lang="es-EC" dirty="0"/>
              <a:t> </a:t>
            </a:r>
            <a:r>
              <a:rPr lang="es-EC" dirty="0" err="1"/>
              <a:t>y</a:t>
            </a:r>
            <a:r>
              <a:rPr lang="es-EC" dirty="0"/>
              <a:t> definimos xi = (Xi - Ẍ) y </a:t>
            </a:r>
            <a:r>
              <a:rPr lang="es-EC" dirty="0" err="1"/>
              <a:t>yi</a:t>
            </a:r>
            <a:r>
              <a:rPr lang="es-EC" dirty="0"/>
              <a:t> = (Yi - Ȳ). Por convención se puede utilizar letras minúsculas para representar desviaciones con respecto a las medias</a:t>
            </a:r>
            <a:r>
              <a:rPr lang="es-EC" dirty="0" smtClean="0"/>
              <a:t>.</a:t>
            </a:r>
          </a:p>
          <a:p>
            <a:pPr algn="just"/>
            <a:r>
              <a:rPr lang="es-EC" dirty="0"/>
              <a:t>βᶺ</a:t>
            </a:r>
            <a:r>
              <a:rPr lang="es-EC" baseline="-25000" dirty="0"/>
              <a:t>1</a:t>
            </a:r>
            <a:r>
              <a:rPr lang="es-EC" dirty="0"/>
              <a:t> = Ȳ - βᶺ</a:t>
            </a:r>
            <a:r>
              <a:rPr lang="es-EC" baseline="-25000" dirty="0"/>
              <a:t>2</a:t>
            </a:r>
            <a:r>
              <a:rPr lang="es-EC" dirty="0"/>
              <a:t> Ẍ</a:t>
            </a:r>
          </a:p>
          <a:p>
            <a:pPr algn="just"/>
            <a:endParaRPr lang="es-EC" dirty="0" smtClean="0"/>
          </a:p>
          <a:p>
            <a:r>
              <a:rPr lang="es-EC" b="1" dirty="0"/>
              <a:t>Supuestos Fundamentales del </a:t>
            </a:r>
            <a:r>
              <a:rPr lang="es-EC" b="1" dirty="0" smtClean="0"/>
              <a:t>MCO</a:t>
            </a:r>
          </a:p>
          <a:p>
            <a:endParaRPr lang="es-EC" b="1" dirty="0"/>
          </a:p>
          <a:p>
            <a:pPr algn="just"/>
            <a:r>
              <a:rPr lang="es-EC" dirty="0"/>
              <a:t>Nuestro objetivo no es solo estimar β1 y β2 sino también hacer inferencias acerca de los verdaderos valores de β1 y β2. </a:t>
            </a:r>
            <a:endParaRPr lang="es-EC" dirty="0" smtClean="0"/>
          </a:p>
          <a:p>
            <a:pPr algn="just"/>
            <a:endParaRPr lang="es-EC" dirty="0" smtClean="0"/>
          </a:p>
          <a:p>
            <a:pPr algn="just"/>
            <a:r>
              <a:rPr lang="es-EC" dirty="0" smtClean="0"/>
              <a:t>Con </a:t>
            </a:r>
            <a:r>
              <a:rPr lang="es-EC" dirty="0"/>
              <a:t>este objetivo no solo debemos especificar la forma funcional del modelo, sino que debemos plantear ciertos supuestos sobre la manera como se generan Xi y Ui. </a:t>
            </a:r>
            <a:endParaRPr lang="es-EC" dirty="0" smtClean="0"/>
          </a:p>
          <a:p>
            <a:pPr algn="just"/>
            <a:endParaRPr lang="es-EC" dirty="0" smtClean="0"/>
          </a:p>
          <a:p>
            <a:pPr algn="just"/>
            <a:r>
              <a:rPr lang="es-EC" dirty="0" smtClean="0"/>
              <a:t>Esto </a:t>
            </a:r>
            <a:r>
              <a:rPr lang="es-EC" dirty="0"/>
              <a:t>se realiza ya que Yi depende tanto de Xi como de Ui, por lo tanto mientras no se especifique la forma como se generan Xi y Ui, no se puede hacer ninguna inferencia estadística sobre Yi ni sobre β1 y β2.</a:t>
            </a:r>
          </a:p>
          <a:p>
            <a:pPr algn="just"/>
            <a:endParaRPr lang="es-EC" dirty="0"/>
          </a:p>
          <a:p>
            <a:pPr algn="just"/>
            <a:r>
              <a:rPr lang="es-EC" dirty="0"/>
              <a:t>En consecuencia, los supuestos sobre la variable Xi y Ui son </a:t>
            </a:r>
            <a:r>
              <a:rPr lang="es-EC" dirty="0" smtClean="0"/>
              <a:t>básicos.</a:t>
            </a:r>
          </a:p>
          <a:p>
            <a:pPr algn="just"/>
            <a:endParaRPr lang="es-EC" dirty="0"/>
          </a:p>
          <a:p>
            <a:pPr algn="just"/>
            <a:endParaRPr lang="es-EC" dirty="0"/>
          </a:p>
        </p:txBody>
      </p:sp>
    </p:spTree>
    <p:extLst>
      <p:ext uri="{BB962C8B-B14F-4D97-AF65-F5344CB8AC3E}">
        <p14:creationId xmlns:p14="http://schemas.microsoft.com/office/powerpoint/2010/main" val="7461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404664"/>
            <a:ext cx="8424936" cy="5976664"/>
          </a:xfrm>
        </p:spPr>
        <p:txBody>
          <a:bodyPr>
            <a:normAutofit fontScale="62500" lnSpcReduction="20000"/>
          </a:bodyPr>
          <a:lstStyle/>
          <a:p>
            <a:r>
              <a:rPr lang="es-EC" dirty="0"/>
              <a:t>Supuesto </a:t>
            </a:r>
            <a:r>
              <a:rPr lang="es-EC" dirty="0" smtClean="0"/>
              <a:t>1</a:t>
            </a:r>
          </a:p>
          <a:p>
            <a:endParaRPr lang="es-EC" dirty="0"/>
          </a:p>
          <a:p>
            <a:pPr algn="just"/>
            <a:r>
              <a:rPr lang="es-EC" dirty="0"/>
              <a:t>El valor medio de ui es igual a cero</a:t>
            </a:r>
          </a:p>
          <a:p>
            <a:pPr algn="just"/>
            <a:r>
              <a:rPr lang="es-EC" dirty="0"/>
              <a:t>E(ui\Xi) = 0</a:t>
            </a:r>
          </a:p>
          <a:p>
            <a:pPr algn="just"/>
            <a:r>
              <a:rPr lang="es-EC" dirty="0"/>
              <a:t>El supuesto plantea que el valor promedio de ui, dado un valor de Xi es igual a cero. </a:t>
            </a:r>
            <a:endParaRPr lang="es-EC" dirty="0" smtClean="0"/>
          </a:p>
          <a:p>
            <a:pPr algn="just"/>
            <a:r>
              <a:rPr lang="es-EC" dirty="0" smtClean="0"/>
              <a:t>Entonces </a:t>
            </a:r>
            <a:r>
              <a:rPr lang="es-EC" dirty="0"/>
              <a:t>aquellos factores que no están incluidos explícitamente en el modelo, incorporados por tanto, en ui, no afectan sistemáticamente el valor promedio de Y; </a:t>
            </a:r>
            <a:endParaRPr lang="es-EC" dirty="0" smtClean="0"/>
          </a:p>
          <a:p>
            <a:pPr algn="just"/>
            <a:r>
              <a:rPr lang="es-EC" dirty="0" smtClean="0"/>
              <a:t>Ósea </a:t>
            </a:r>
            <a:r>
              <a:rPr lang="es-EC" dirty="0"/>
              <a:t>los valores positivos de ui, se cancela con los negativos de tal manera que su efecto promedio sobre Y es </a:t>
            </a:r>
            <a:r>
              <a:rPr lang="es-EC" dirty="0" smtClean="0"/>
              <a:t>cero.</a:t>
            </a:r>
          </a:p>
          <a:p>
            <a:r>
              <a:rPr lang="es-EC" dirty="0"/>
              <a:t>Supuesto </a:t>
            </a:r>
            <a:r>
              <a:rPr lang="es-EC" dirty="0" smtClean="0"/>
              <a:t>2</a:t>
            </a:r>
          </a:p>
          <a:p>
            <a:pPr algn="just"/>
            <a:endParaRPr lang="es-EC" dirty="0" smtClean="0"/>
          </a:p>
          <a:p>
            <a:pPr algn="just"/>
            <a:r>
              <a:rPr lang="es-EC" dirty="0"/>
              <a:t>No existe autocorrelación entre las </a:t>
            </a:r>
            <a:r>
              <a:rPr lang="es-EC" dirty="0" smtClean="0"/>
              <a:t>u</a:t>
            </a:r>
          </a:p>
          <a:p>
            <a:pPr algn="just"/>
            <a:r>
              <a:rPr lang="es-EC" dirty="0" err="1"/>
              <a:t>Cov</a:t>
            </a:r>
            <a:r>
              <a:rPr lang="es-EC" dirty="0"/>
              <a:t> (ui ; uj) = E[ui – E(ui)][uj – (uj)]</a:t>
            </a:r>
          </a:p>
          <a:p>
            <a:pPr algn="just"/>
            <a:r>
              <a:rPr lang="es-EC" dirty="0" err="1"/>
              <a:t>Cov</a:t>
            </a:r>
            <a:r>
              <a:rPr lang="es-EC" dirty="0"/>
              <a:t> (ui ; uj) = E(ui ; uj) por el supuesto 1</a:t>
            </a:r>
          </a:p>
          <a:p>
            <a:pPr algn="just"/>
            <a:r>
              <a:rPr lang="es-EC" dirty="0" err="1"/>
              <a:t>Cov</a:t>
            </a:r>
            <a:r>
              <a:rPr lang="es-EC" dirty="0"/>
              <a:t> (ui ; uj) = 0</a:t>
            </a:r>
          </a:p>
          <a:p>
            <a:pPr algn="just"/>
            <a:endParaRPr lang="es-EC" dirty="0" smtClean="0"/>
          </a:p>
          <a:p>
            <a:pPr algn="just"/>
            <a:r>
              <a:rPr lang="es-EC" dirty="0"/>
              <a:t>Donde i y j son dos observaciones diferentes y </a:t>
            </a:r>
            <a:r>
              <a:rPr lang="es-EC" dirty="0" err="1"/>
              <a:t>cov</a:t>
            </a:r>
            <a:r>
              <a:rPr lang="es-EC" dirty="0"/>
              <a:t> significa </a:t>
            </a:r>
            <a:r>
              <a:rPr lang="es-EC" dirty="0" smtClean="0"/>
              <a:t>covarianza.</a:t>
            </a:r>
            <a:endParaRPr lang="es-EC" dirty="0"/>
          </a:p>
        </p:txBody>
      </p:sp>
    </p:spTree>
    <p:extLst>
      <p:ext uri="{BB962C8B-B14F-4D97-AF65-F5344CB8AC3E}">
        <p14:creationId xmlns:p14="http://schemas.microsoft.com/office/powerpoint/2010/main" val="275827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404664"/>
            <a:ext cx="8496944" cy="5976664"/>
          </a:xfrm>
        </p:spPr>
        <p:txBody>
          <a:bodyPr>
            <a:normAutofit fontScale="62500" lnSpcReduction="20000"/>
          </a:bodyPr>
          <a:lstStyle/>
          <a:p>
            <a:pPr algn="just"/>
            <a:r>
              <a:rPr lang="es-EC" dirty="0"/>
              <a:t>Este supuesto se conoce como el supuesto de correlación no serial o de no autocorrelación, lo que indica que las perturbaciones no siguen patrones de comportamiento sistemático. </a:t>
            </a:r>
            <a:endParaRPr lang="es-EC" dirty="0" smtClean="0"/>
          </a:p>
          <a:p>
            <a:pPr algn="just"/>
            <a:r>
              <a:rPr lang="es-EC" dirty="0" smtClean="0"/>
              <a:t>Dicho </a:t>
            </a:r>
            <a:r>
              <a:rPr lang="es-EC" dirty="0"/>
              <a:t>de otro modo las perturbaciones Ui y Uj no están </a:t>
            </a:r>
            <a:r>
              <a:rPr lang="es-EC" dirty="0" smtClean="0"/>
              <a:t>correlacionadas.</a:t>
            </a:r>
          </a:p>
          <a:p>
            <a:pPr algn="just"/>
            <a:endParaRPr lang="es-EC" dirty="0" smtClean="0"/>
          </a:p>
          <a:p>
            <a:r>
              <a:rPr lang="es-EC" b="1" dirty="0"/>
              <a:t>Supuesto 3</a:t>
            </a:r>
          </a:p>
          <a:p>
            <a:pPr algn="just"/>
            <a:endParaRPr lang="es-EC" dirty="0" smtClean="0"/>
          </a:p>
          <a:p>
            <a:pPr algn="just"/>
            <a:r>
              <a:rPr lang="es-EC" dirty="0" smtClean="0"/>
              <a:t>Homocedasticidad </a:t>
            </a:r>
            <a:r>
              <a:rPr lang="es-EC" dirty="0"/>
              <a:t>o igual varianza para ui</a:t>
            </a:r>
          </a:p>
          <a:p>
            <a:pPr algn="just"/>
            <a:r>
              <a:rPr lang="es-EC" dirty="0"/>
              <a:t>Var (ui\Xi) = E[ui – E(ui)]</a:t>
            </a:r>
            <a:r>
              <a:rPr lang="es-EC" baseline="30000" dirty="0"/>
              <a:t>2</a:t>
            </a:r>
            <a:endParaRPr lang="es-EC" dirty="0"/>
          </a:p>
          <a:p>
            <a:pPr algn="just"/>
            <a:r>
              <a:rPr lang="es-EC" dirty="0"/>
              <a:t>Var (ui\Xi) = E(ui)</a:t>
            </a:r>
            <a:r>
              <a:rPr lang="es-EC" baseline="30000" dirty="0"/>
              <a:t>2</a:t>
            </a:r>
            <a:r>
              <a:rPr lang="es-EC" dirty="0"/>
              <a:t> por el supuesto 1</a:t>
            </a:r>
          </a:p>
          <a:p>
            <a:pPr algn="just"/>
            <a:r>
              <a:rPr lang="es-EC" dirty="0"/>
              <a:t>Var (ui\Xi) = σ</a:t>
            </a:r>
            <a:r>
              <a:rPr lang="es-EC" baseline="30000" dirty="0"/>
              <a:t>2</a:t>
            </a:r>
            <a:endParaRPr lang="es-EC" dirty="0"/>
          </a:p>
          <a:p>
            <a:pPr algn="just"/>
            <a:r>
              <a:rPr lang="es-EC" dirty="0"/>
              <a:t>Donde </a:t>
            </a:r>
            <a:r>
              <a:rPr lang="es-EC" dirty="0" err="1"/>
              <a:t>var</a:t>
            </a:r>
            <a:r>
              <a:rPr lang="es-EC" dirty="0"/>
              <a:t> significa varianza</a:t>
            </a:r>
          </a:p>
          <a:p>
            <a:pPr algn="just"/>
            <a:endParaRPr lang="es-EC" dirty="0" smtClean="0"/>
          </a:p>
          <a:p>
            <a:pPr algn="just"/>
            <a:r>
              <a:rPr lang="es-EC" dirty="0"/>
              <a:t>La ecuación plantea que la varianza de ui para cada Xi es un número positivo constante, igual a σ</a:t>
            </a:r>
            <a:r>
              <a:rPr lang="es-EC" baseline="30000" dirty="0"/>
              <a:t>2</a:t>
            </a:r>
            <a:r>
              <a:rPr lang="es-EC" dirty="0"/>
              <a:t>. </a:t>
            </a:r>
            <a:endParaRPr lang="es-EC" dirty="0" smtClean="0"/>
          </a:p>
          <a:p>
            <a:pPr algn="just"/>
            <a:r>
              <a:rPr lang="es-EC" dirty="0" smtClean="0"/>
              <a:t>Dicho </a:t>
            </a:r>
            <a:r>
              <a:rPr lang="es-EC" dirty="0"/>
              <a:t>de otra manera, implica que las poblaciones de Y que corresponden a los diferentes valores de X tienen la misma varianza. </a:t>
            </a:r>
            <a:endParaRPr lang="es-EC" dirty="0" smtClean="0"/>
          </a:p>
          <a:p>
            <a:pPr algn="just"/>
            <a:endParaRPr lang="es-EC" dirty="0" smtClean="0"/>
          </a:p>
          <a:p>
            <a:pPr algn="just"/>
            <a:r>
              <a:rPr lang="es-EC" dirty="0" smtClean="0"/>
              <a:t>El </a:t>
            </a:r>
            <a:r>
              <a:rPr lang="es-EC" dirty="0"/>
              <a:t>supuesto 3 está planteando que todos los valores de Y que corresponden a las X son igualmente importantes</a:t>
            </a:r>
          </a:p>
          <a:p>
            <a:pPr algn="just"/>
            <a:endParaRPr lang="es-EC" dirty="0"/>
          </a:p>
        </p:txBody>
      </p:sp>
    </p:spTree>
    <p:extLst>
      <p:ext uri="{BB962C8B-B14F-4D97-AF65-F5344CB8AC3E}">
        <p14:creationId xmlns:p14="http://schemas.microsoft.com/office/powerpoint/2010/main" val="144916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404664"/>
            <a:ext cx="8280920" cy="5904656"/>
          </a:xfrm>
        </p:spPr>
        <p:txBody>
          <a:bodyPr>
            <a:normAutofit fontScale="62500" lnSpcReduction="20000"/>
          </a:bodyPr>
          <a:lstStyle/>
          <a:p>
            <a:r>
              <a:rPr lang="es-EC" dirty="0"/>
              <a:t>Supuesto 4</a:t>
            </a:r>
          </a:p>
          <a:p>
            <a:pPr algn="just"/>
            <a:r>
              <a:rPr lang="es-EC" dirty="0"/>
              <a:t>Cero covarianza entre ui y Xi</a:t>
            </a:r>
          </a:p>
          <a:p>
            <a:pPr algn="just"/>
            <a:r>
              <a:rPr lang="es-EC" dirty="0" err="1"/>
              <a:t>Cov</a:t>
            </a:r>
            <a:r>
              <a:rPr lang="es-EC" dirty="0"/>
              <a:t> (ui ; Xi) = E[(ui – E(ui)][(Xi – E(Xi)]</a:t>
            </a:r>
          </a:p>
          <a:p>
            <a:pPr algn="just"/>
            <a:r>
              <a:rPr lang="es-EC" dirty="0" err="1"/>
              <a:t>Cov</a:t>
            </a:r>
            <a:r>
              <a:rPr lang="es-EC" dirty="0"/>
              <a:t> (ui ; Xi) = E[ui(Xi – E(Xi)] puesto que E(ui)= 0</a:t>
            </a:r>
          </a:p>
          <a:p>
            <a:pPr algn="just"/>
            <a:r>
              <a:rPr lang="es-EC" dirty="0" err="1"/>
              <a:t>Cov</a:t>
            </a:r>
            <a:r>
              <a:rPr lang="es-EC" dirty="0"/>
              <a:t> (ui ; Xi) = E(ui Xi) – E(Xi)E(ui) ya que E(Xi) es una constante</a:t>
            </a:r>
          </a:p>
          <a:p>
            <a:pPr algn="just"/>
            <a:r>
              <a:rPr lang="es-EC" dirty="0" err="1"/>
              <a:t>Cov</a:t>
            </a:r>
            <a:r>
              <a:rPr lang="es-EC" dirty="0"/>
              <a:t> (ui ; Xi) = E(</a:t>
            </a:r>
            <a:r>
              <a:rPr lang="es-EC" dirty="0" err="1"/>
              <a:t>uiXi</a:t>
            </a:r>
            <a:r>
              <a:rPr lang="es-EC" dirty="0"/>
              <a:t>) puesto que E(ui) =0</a:t>
            </a:r>
          </a:p>
          <a:p>
            <a:pPr algn="just"/>
            <a:r>
              <a:rPr lang="es-EC" dirty="0" err="1"/>
              <a:t>Cov</a:t>
            </a:r>
            <a:r>
              <a:rPr lang="es-EC" dirty="0"/>
              <a:t> (ui ; Xi) = 0 de acuerdo con el </a:t>
            </a:r>
            <a:r>
              <a:rPr lang="es-EC" dirty="0" smtClean="0"/>
              <a:t>supuesto.</a:t>
            </a:r>
          </a:p>
          <a:p>
            <a:pPr algn="just"/>
            <a:endParaRPr lang="es-EC" dirty="0" smtClean="0"/>
          </a:p>
          <a:p>
            <a:pPr algn="just"/>
            <a:r>
              <a:rPr lang="es-EC" dirty="0"/>
              <a:t>Este afirma que la perturbación de u y la variable explicativa X no están correlacionadas. </a:t>
            </a:r>
            <a:endParaRPr lang="es-EC" dirty="0" smtClean="0"/>
          </a:p>
          <a:p>
            <a:pPr algn="just"/>
            <a:endParaRPr lang="es-EC" dirty="0" smtClean="0"/>
          </a:p>
          <a:p>
            <a:pPr algn="just"/>
            <a:r>
              <a:rPr lang="es-EC" dirty="0" smtClean="0"/>
              <a:t>Lo </a:t>
            </a:r>
            <a:r>
              <a:rPr lang="es-EC" dirty="0"/>
              <a:t>que quiere decir este supuesto es que X y u influyen independientemente sobre Y, pero si las dos están correlacionadas, no es posible establecer su efecto individual sobre Y. </a:t>
            </a:r>
            <a:endParaRPr lang="es-EC" dirty="0" smtClean="0"/>
          </a:p>
          <a:p>
            <a:pPr algn="just"/>
            <a:endParaRPr lang="es-EC" dirty="0" smtClean="0"/>
          </a:p>
          <a:p>
            <a:pPr algn="just"/>
            <a:r>
              <a:rPr lang="es-EC" dirty="0" smtClean="0"/>
              <a:t>De </a:t>
            </a:r>
            <a:r>
              <a:rPr lang="es-EC" dirty="0"/>
              <a:t>este modo si X y u están positivamente correlacionadas, X aumenta cuando aumenta u y disminuye cuando u disminuye. </a:t>
            </a:r>
            <a:endParaRPr lang="es-EC" dirty="0" smtClean="0"/>
          </a:p>
          <a:p>
            <a:pPr algn="just"/>
            <a:endParaRPr lang="es-EC" dirty="0" smtClean="0"/>
          </a:p>
          <a:p>
            <a:pPr algn="just"/>
            <a:r>
              <a:rPr lang="es-EC" dirty="0" smtClean="0"/>
              <a:t>En </a:t>
            </a:r>
            <a:r>
              <a:rPr lang="es-EC" dirty="0"/>
              <a:t>forma análoga, si X y u están negativamente correlacionadas, X aumenta cuando u disminuye o X disminuye cuando u aumenta</a:t>
            </a:r>
          </a:p>
        </p:txBody>
      </p:sp>
    </p:spTree>
    <p:extLst>
      <p:ext uri="{BB962C8B-B14F-4D97-AF65-F5344CB8AC3E}">
        <p14:creationId xmlns:p14="http://schemas.microsoft.com/office/powerpoint/2010/main" val="646855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476672"/>
            <a:ext cx="8208912" cy="6192688"/>
          </a:xfrm>
        </p:spPr>
        <p:txBody>
          <a:bodyPr>
            <a:normAutofit lnSpcReduction="10000"/>
          </a:bodyPr>
          <a:lstStyle/>
          <a:p>
            <a:r>
              <a:rPr lang="es-EC" dirty="0"/>
              <a:t>Supuesto 5</a:t>
            </a:r>
          </a:p>
          <a:p>
            <a:pPr algn="just"/>
            <a:r>
              <a:rPr lang="es-EC" sz="2400" dirty="0">
                <a:solidFill>
                  <a:schemeClr val="tx1"/>
                </a:solidFill>
                <a:latin typeface="+mj-lt"/>
                <a:ea typeface="+mj-ea"/>
                <a:cs typeface="+mj-cs"/>
              </a:rPr>
              <a:t>El modelo de regresión está correctamente especificado.</a:t>
            </a:r>
          </a:p>
          <a:p>
            <a:pPr algn="just"/>
            <a:endParaRPr lang="es-EC" sz="2400" dirty="0">
              <a:solidFill>
                <a:schemeClr val="tx1"/>
              </a:solidFill>
              <a:latin typeface="+mj-lt"/>
              <a:ea typeface="+mj-ea"/>
              <a:cs typeface="+mj-cs"/>
            </a:endParaRPr>
          </a:p>
          <a:p>
            <a:pPr algn="just"/>
            <a:r>
              <a:rPr lang="es-EC" sz="2400" dirty="0">
                <a:solidFill>
                  <a:schemeClr val="tx1"/>
                </a:solidFill>
                <a:latin typeface="+mj-lt"/>
                <a:ea typeface="+mj-ea"/>
                <a:cs typeface="+mj-cs"/>
              </a:rPr>
              <a:t>De todos los supuestos, este es el más riguroso, una investigación econométrica parte de la especificación del modelo econométrico en el que se basa el fenómeno que se está analizando. </a:t>
            </a:r>
          </a:p>
          <a:p>
            <a:pPr algn="just"/>
            <a:endParaRPr lang="es-EC" sz="2400" dirty="0">
              <a:solidFill>
                <a:schemeClr val="tx1"/>
              </a:solidFill>
              <a:latin typeface="+mj-lt"/>
              <a:ea typeface="+mj-ea"/>
              <a:cs typeface="+mj-cs"/>
            </a:endParaRPr>
          </a:p>
          <a:p>
            <a:pPr algn="just"/>
            <a:r>
              <a:rPr lang="es-EC" sz="2400" dirty="0">
                <a:solidFill>
                  <a:schemeClr val="tx1"/>
                </a:solidFill>
                <a:latin typeface="+mj-lt"/>
                <a:ea typeface="+mj-ea"/>
                <a:cs typeface="+mj-cs"/>
              </a:rPr>
              <a:t>Es importante preguntarse qué variables deben incluir en el modelo, cuál es la forma funcional del mismo, lineal en las variables, parámetros o en ambos, y cuáles son los supuestos probabilísticos que se hacen sobre los Yi ; los Xi y los ui.</a:t>
            </a:r>
          </a:p>
          <a:p>
            <a:pPr algn="just"/>
            <a:endParaRPr lang="es-EC" sz="2400" dirty="0">
              <a:solidFill>
                <a:schemeClr val="tx1"/>
              </a:solidFill>
              <a:latin typeface="+mj-lt"/>
              <a:ea typeface="+mj-ea"/>
              <a:cs typeface="+mj-cs"/>
            </a:endParaRPr>
          </a:p>
          <a:p>
            <a:pPr algn="just"/>
            <a:r>
              <a:rPr lang="es-EC" sz="2400" dirty="0">
                <a:solidFill>
                  <a:schemeClr val="tx1"/>
                </a:solidFill>
                <a:latin typeface="+mj-lt"/>
                <a:ea typeface="+mj-ea"/>
                <a:cs typeface="+mj-cs"/>
              </a:rPr>
              <a:t>Se conoce como el sesgo de especificación, cuando se escoge la forma funcional equivocada.</a:t>
            </a:r>
          </a:p>
          <a:p>
            <a:pPr algn="just"/>
            <a:endParaRPr lang="es-EC" sz="2400" dirty="0">
              <a:solidFill>
                <a:schemeClr val="tx1"/>
              </a:solidFill>
              <a:latin typeface="+mj-lt"/>
              <a:ea typeface="+mj-ea"/>
              <a:cs typeface="+mj-cs"/>
            </a:endParaRPr>
          </a:p>
          <a:p>
            <a:pPr algn="just"/>
            <a:endParaRPr lang="es-EC" dirty="0"/>
          </a:p>
        </p:txBody>
      </p:sp>
    </p:spTree>
    <p:extLst>
      <p:ext uri="{BB962C8B-B14F-4D97-AF65-F5344CB8AC3E}">
        <p14:creationId xmlns:p14="http://schemas.microsoft.com/office/powerpoint/2010/main" val="3720955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7384"/>
            <a:ext cx="7772400" cy="506487"/>
          </a:xfrm>
        </p:spPr>
        <p:txBody>
          <a:bodyPr>
            <a:normAutofit/>
          </a:bodyPr>
          <a:lstStyle/>
          <a:p>
            <a:r>
              <a:rPr lang="es-EC" sz="2000" dirty="0"/>
              <a:t>Varianzas y errores estándar de los estimadores de MCO</a:t>
            </a:r>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79512" y="620688"/>
                <a:ext cx="8568952" cy="5904656"/>
              </a:xfrm>
            </p:spPr>
            <p:txBody>
              <a:bodyPr>
                <a:normAutofit lnSpcReduction="10000"/>
              </a:bodyPr>
              <a:lstStyle/>
              <a:p>
                <a:pPr algn="just"/>
                <a:r>
                  <a:rPr lang="es-EC" sz="2000" dirty="0">
                    <a:solidFill>
                      <a:schemeClr val="tx1"/>
                    </a:solidFill>
                    <a:latin typeface="+mj-lt"/>
                    <a:ea typeface="+mj-ea"/>
                    <a:cs typeface="+mj-cs"/>
                  </a:rPr>
                  <a:t>Es necesario encontrar alguna medida de la confiabilidad o precisión de los estimadores βᶺ1 y βᶺ2. </a:t>
                </a:r>
              </a:p>
              <a:p>
                <a:pPr algn="just"/>
                <a:r>
                  <a:rPr lang="es-EC" sz="2000" dirty="0">
                    <a:solidFill>
                      <a:schemeClr val="tx1"/>
                    </a:solidFill>
                    <a:latin typeface="+mj-lt"/>
                    <a:ea typeface="+mj-ea"/>
                    <a:cs typeface="+mj-cs"/>
                  </a:rPr>
                  <a:t>En estadística, la precisión de un estimativo se mide a través de su error estándar. </a:t>
                </a:r>
              </a:p>
              <a:p>
                <a:pPr algn="just"/>
                <a:r>
                  <a:rPr lang="es-EC" sz="2000" dirty="0">
                    <a:solidFill>
                      <a:schemeClr val="tx1"/>
                    </a:solidFill>
                    <a:latin typeface="+mj-lt"/>
                    <a:ea typeface="+mj-ea"/>
                    <a:cs typeface="+mj-cs"/>
                  </a:rPr>
                  <a:t>Dados los supuestos de Gauss, los errores estándar de los estimadores de MCO pueden obtenerse de la siguiente manera.</a:t>
                </a:r>
              </a:p>
              <a:p>
                <a:pPr algn="just"/>
                <a:r>
                  <a:rPr lang="es-EC" sz="2000" dirty="0" err="1">
                    <a:solidFill>
                      <a:schemeClr val="tx1"/>
                    </a:solidFill>
                    <a:latin typeface="+mj-lt"/>
                    <a:ea typeface="+mj-ea"/>
                    <a:cs typeface="+mj-cs"/>
                  </a:rPr>
                  <a:t>var</a:t>
                </a:r>
                <a:r>
                  <a:rPr lang="es-EC" sz="2000" dirty="0">
                    <a:solidFill>
                      <a:schemeClr val="tx1"/>
                    </a:solidFill>
                    <a:latin typeface="+mj-lt"/>
                    <a:ea typeface="+mj-ea"/>
                    <a:cs typeface="+mj-cs"/>
                  </a:rPr>
                  <a:t> (βᶺ2) = </a:t>
                </a:r>
                <a14:m>
                  <m:oMath xmlns:m="http://schemas.openxmlformats.org/officeDocument/2006/math">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𝜎</m:t>
                            </m:r>
                          </m:e>
                          <m:sup>
                            <m:r>
                              <a:rPr lang="es-EC" sz="2000">
                                <a:solidFill>
                                  <a:schemeClr val="tx1"/>
                                </a:solidFill>
                                <a:latin typeface="Cambria Math"/>
                                <a:ea typeface="+mj-ea"/>
                                <a:cs typeface="+mj-cs"/>
                              </a:rPr>
                              <m:t>2</m:t>
                            </m:r>
                          </m:sup>
                        </m:sSup>
                      </m:num>
                      <m:den>
                        <m:sSup>
                          <m:sSupPr>
                            <m:ctrlPr>
                              <a:rPr lang="es-EC" sz="2000" i="1">
                                <a:solidFill>
                                  <a:schemeClr val="tx1"/>
                                </a:solidFill>
                                <a:latin typeface="Cambria Math"/>
                                <a:ea typeface="+mj-ea"/>
                                <a:cs typeface="+mj-cs"/>
                              </a:rPr>
                            </m:ctrlPr>
                          </m:sSupPr>
                          <m:e>
                            <m:nary>
                              <m:naryPr>
                                <m:chr m:val="∑"/>
                                <m:subHide m:val="on"/>
                                <m:supHide m:val="on"/>
                                <m:ctrlPr>
                                  <a:rPr lang="es-EC" sz="2000" i="1">
                                    <a:solidFill>
                                      <a:schemeClr val="tx1"/>
                                    </a:solidFill>
                                    <a:latin typeface="Cambria Math"/>
                                    <a:ea typeface="+mj-ea"/>
                                    <a:cs typeface="+mj-cs"/>
                                  </a:rPr>
                                </m:ctrlPr>
                              </m:naryPr>
                              <m:sub/>
                              <m:sup/>
                              <m:e>
                                <m:r>
                                  <a:rPr lang="es-EC" sz="2000">
                                    <a:solidFill>
                                      <a:schemeClr val="tx1"/>
                                    </a:solidFill>
                                    <a:latin typeface="Cambria Math"/>
                                    <a:ea typeface="+mj-ea"/>
                                    <a:cs typeface="+mj-cs"/>
                                  </a:rPr>
                                  <m:t>𝑥𝑖</m:t>
                                </m:r>
                              </m:e>
                            </m:nary>
                          </m:e>
                          <m:sup>
                            <m:r>
                              <a:rPr lang="es-EC" sz="2000">
                                <a:solidFill>
                                  <a:schemeClr val="tx1"/>
                                </a:solidFill>
                                <a:latin typeface="Cambria Math"/>
                                <a:ea typeface="+mj-ea"/>
                                <a:cs typeface="+mj-cs"/>
                              </a:rPr>
                              <m:t>2</m:t>
                            </m:r>
                          </m:sup>
                        </m:sSup>
                      </m:den>
                    </m:f>
                    <m:r>
                      <a:rPr lang="es-EC" sz="2000">
                        <a:solidFill>
                          <a:schemeClr val="tx1"/>
                        </a:solidFill>
                        <a:latin typeface="Cambria Math"/>
                        <a:ea typeface="+mj-ea"/>
                        <a:cs typeface="+mj-cs"/>
                      </a:rPr>
                      <m:t>                </m:t>
                    </m:r>
                  </m:oMath>
                </a14:m>
                <a:r>
                  <a:rPr lang="es-EC" sz="2000" dirty="0">
                    <a:solidFill>
                      <a:schemeClr val="tx1"/>
                    </a:solidFill>
                    <a:latin typeface="+mj-lt"/>
                    <a:ea typeface="+mj-ea"/>
                    <a:cs typeface="+mj-cs"/>
                  </a:rPr>
                  <a:t>Se (βᶺ2) = </a:t>
                </a:r>
                <a14:m>
                  <m:oMath xmlns:m="http://schemas.openxmlformats.org/officeDocument/2006/math">
                    <m:f>
                      <m:fPr>
                        <m:ctrlPr>
                          <a:rPr lang="es-EC" sz="2000" i="1">
                            <a:solidFill>
                              <a:schemeClr val="tx1"/>
                            </a:solidFill>
                            <a:latin typeface="Cambria Math"/>
                            <a:ea typeface="+mj-ea"/>
                            <a:cs typeface="+mj-cs"/>
                          </a:rPr>
                        </m:ctrlPr>
                      </m:fPr>
                      <m:num>
                        <m:r>
                          <a:rPr lang="es-EC" sz="2000">
                            <a:solidFill>
                              <a:schemeClr val="tx1"/>
                            </a:solidFill>
                            <a:latin typeface="Cambria Math"/>
                            <a:ea typeface="+mj-ea"/>
                            <a:cs typeface="+mj-cs"/>
                          </a:rPr>
                          <m:t>𝜎</m:t>
                        </m:r>
                      </m:num>
                      <m:den>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m:t>
                            </m:r>
                          </m:e>
                          <m:sup>
                            <m:r>
                              <a:rPr lang="es-EC" sz="2000">
                                <a:solidFill>
                                  <a:schemeClr val="tx1"/>
                                </a:solidFill>
                                <a:latin typeface="Cambria Math"/>
                                <a:ea typeface="+mj-ea"/>
                                <a:cs typeface="+mj-cs"/>
                              </a:rPr>
                              <m:t>2</m:t>
                            </m:r>
                          </m:sup>
                        </m:sSup>
                      </m:den>
                    </m:f>
                    <m:r>
                      <a:rPr lang="es-EC" sz="2000">
                        <a:solidFill>
                          <a:schemeClr val="tx1"/>
                        </a:solidFill>
                        <a:latin typeface="Cambria Math"/>
                        <a:ea typeface="+mj-ea"/>
                        <a:cs typeface="+mj-cs"/>
                      </a:rPr>
                      <m:t> </m:t>
                    </m:r>
                  </m:oMath>
                </a14:m>
                <a:endParaRPr lang="es-EC" sz="2000" dirty="0">
                  <a:solidFill>
                    <a:schemeClr val="tx1"/>
                  </a:solidFill>
                  <a:latin typeface="+mj-lt"/>
                  <a:ea typeface="+mj-ea"/>
                  <a:cs typeface="+mj-cs"/>
                </a:endParaRPr>
              </a:p>
              <a:p>
                <a:pPr algn="just"/>
                <a:r>
                  <a:rPr lang="es-EC" sz="2000" dirty="0">
                    <a:solidFill>
                      <a:schemeClr val="tx1"/>
                    </a:solidFill>
                    <a:latin typeface="+mj-lt"/>
                    <a:ea typeface="+mj-ea"/>
                    <a:cs typeface="+mj-cs"/>
                  </a:rPr>
                  <a:t>var (βᶺ1) = </a:t>
                </a:r>
                <a14:m>
                  <m:oMath xmlns:m="http://schemas.openxmlformats.org/officeDocument/2006/math">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𝑋𝑖</m:t>
                            </m:r>
                          </m:e>
                          <m:sup>
                            <m:r>
                              <a:rPr lang="es-EC" sz="2000">
                                <a:solidFill>
                                  <a:schemeClr val="tx1"/>
                                </a:solidFill>
                                <a:latin typeface="Cambria Math"/>
                                <a:ea typeface="+mj-ea"/>
                                <a:cs typeface="+mj-cs"/>
                              </a:rPr>
                              <m:t>2</m:t>
                            </m:r>
                          </m:sup>
                        </m:sSup>
                      </m:num>
                      <m:den>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𝑁</m:t>
                            </m:r>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m:t>
                            </m:r>
                          </m:e>
                          <m:sup>
                            <m:r>
                              <a:rPr lang="es-EC" sz="2000">
                                <a:solidFill>
                                  <a:schemeClr val="tx1"/>
                                </a:solidFill>
                                <a:latin typeface="Cambria Math"/>
                                <a:ea typeface="+mj-ea"/>
                                <a:cs typeface="+mj-cs"/>
                              </a:rPr>
                              <m:t>2</m:t>
                            </m:r>
                          </m:sup>
                        </m:sSup>
                      </m:den>
                    </m:f>
                  </m:oMath>
                </a14:m>
                <a:r>
                  <a:rPr lang="es-EC" sz="2000" dirty="0">
                    <a:solidFill>
                      <a:schemeClr val="tx1"/>
                    </a:solidFill>
                    <a:latin typeface="+mj-lt"/>
                    <a:ea typeface="+mj-ea"/>
                    <a:cs typeface="+mj-cs"/>
                  </a:rPr>
                  <a:t> σ2              se βᶺ1 = </a:t>
                </a:r>
                <a14:m>
                  <m:oMath xmlns:m="http://schemas.openxmlformats.org/officeDocument/2006/math">
                    <m:rad>
                      <m:radPr>
                        <m:degHide m:val="on"/>
                        <m:ctrlPr>
                          <a:rPr lang="es-EC" sz="2000" i="1">
                            <a:solidFill>
                              <a:schemeClr val="tx1"/>
                            </a:solidFill>
                            <a:latin typeface="Cambria Math"/>
                            <a:ea typeface="+mj-ea"/>
                            <a:cs typeface="+mj-cs"/>
                          </a:rPr>
                        </m:ctrlPr>
                      </m:radPr>
                      <m:deg/>
                      <m:e>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𝑋𝑖</m:t>
                                </m:r>
                              </m:e>
                              <m:sup>
                                <m:r>
                                  <a:rPr lang="es-EC" sz="2000">
                                    <a:solidFill>
                                      <a:schemeClr val="tx1"/>
                                    </a:solidFill>
                                    <a:latin typeface="Cambria Math"/>
                                    <a:ea typeface="+mj-ea"/>
                                    <a:cs typeface="+mj-cs"/>
                                  </a:rPr>
                                  <m:t>2</m:t>
                                </m:r>
                              </m:sup>
                            </m:sSup>
                          </m:num>
                          <m:den>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𝑁</m:t>
                                </m:r>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m:t>
                                </m:r>
                              </m:e>
                              <m:sup>
                                <m:r>
                                  <a:rPr lang="es-EC" sz="2000">
                                    <a:solidFill>
                                      <a:schemeClr val="tx1"/>
                                    </a:solidFill>
                                    <a:latin typeface="Cambria Math"/>
                                    <a:ea typeface="+mj-ea"/>
                                    <a:cs typeface="+mj-cs"/>
                                  </a:rPr>
                                  <m:t>2</m:t>
                                </m:r>
                              </m:sup>
                            </m:sSup>
                          </m:den>
                        </m:f>
                      </m:e>
                    </m:rad>
                  </m:oMath>
                </a14:m>
                <a:r>
                  <a:rPr lang="es-EC" sz="2000" dirty="0">
                    <a:solidFill>
                      <a:schemeClr val="tx1"/>
                    </a:solidFill>
                    <a:latin typeface="+mj-lt"/>
                    <a:ea typeface="+mj-ea"/>
                    <a:cs typeface="+mj-cs"/>
                  </a:rPr>
                  <a:t> σ</a:t>
                </a:r>
              </a:p>
              <a:p>
                <a:pPr algn="just"/>
                <a:r>
                  <a:rPr lang="es-EC" sz="2000" dirty="0">
                    <a:solidFill>
                      <a:schemeClr val="tx1"/>
                    </a:solidFill>
                    <a:latin typeface="+mj-lt"/>
                    <a:ea typeface="+mj-ea"/>
                    <a:cs typeface="+mj-cs"/>
                  </a:rPr>
                  <a:t>Donde </a:t>
                </a:r>
                <a:r>
                  <a:rPr lang="es-EC" sz="2000" dirty="0" err="1">
                    <a:solidFill>
                      <a:schemeClr val="tx1"/>
                    </a:solidFill>
                    <a:latin typeface="+mj-lt"/>
                    <a:ea typeface="+mj-ea"/>
                    <a:cs typeface="+mj-cs"/>
                  </a:rPr>
                  <a:t>var</a:t>
                </a:r>
                <a:r>
                  <a:rPr lang="es-EC" sz="2000" dirty="0">
                    <a:solidFill>
                      <a:schemeClr val="tx1"/>
                    </a:solidFill>
                    <a:latin typeface="+mj-lt"/>
                    <a:ea typeface="+mj-ea"/>
                    <a:cs typeface="+mj-cs"/>
                  </a:rPr>
                  <a:t> = varianza; se = error estándar; σ2 es la constante o varianza homocedástica de ui. σ2 se estima mediante la siguiente formula.</a:t>
                </a:r>
              </a:p>
              <a:p>
                <a:pPr algn="just"/>
                <a:endParaRPr lang="es-EC" sz="2000" dirty="0">
                  <a:solidFill>
                    <a:schemeClr val="tx1"/>
                  </a:solidFill>
                  <a:latin typeface="+mj-lt"/>
                  <a:ea typeface="+mj-ea"/>
                  <a:cs typeface="+mj-cs"/>
                </a:endParaRPr>
              </a:p>
              <a:p>
                <a:r>
                  <a:rPr lang="es-EC" sz="2000" dirty="0">
                    <a:solidFill>
                      <a:schemeClr val="tx1"/>
                    </a:solidFill>
                    <a:latin typeface="+mj-lt"/>
                    <a:ea typeface="+mj-ea"/>
                    <a:cs typeface="+mj-cs"/>
                  </a:rPr>
                  <a:t>σᶺ2 = </a:t>
                </a:r>
                <a14:m>
                  <m:oMath xmlns:m="http://schemas.openxmlformats.org/officeDocument/2006/math">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𝑒𝑖</m:t>
                            </m:r>
                          </m:e>
                          <m:sup>
                            <m:r>
                              <a:rPr lang="es-EC" sz="2000">
                                <a:solidFill>
                                  <a:schemeClr val="tx1"/>
                                </a:solidFill>
                                <a:latin typeface="Cambria Math"/>
                                <a:ea typeface="+mj-ea"/>
                                <a:cs typeface="+mj-cs"/>
                              </a:rPr>
                              <m:t>2</m:t>
                            </m:r>
                          </m:sup>
                        </m:sSup>
                      </m:num>
                      <m:den>
                        <m:r>
                          <a:rPr lang="es-EC" sz="2000">
                            <a:solidFill>
                              <a:schemeClr val="tx1"/>
                            </a:solidFill>
                            <a:latin typeface="Cambria Math"/>
                            <a:ea typeface="+mj-ea"/>
                            <a:cs typeface="+mj-cs"/>
                          </a:rPr>
                          <m:t>𝑁</m:t>
                        </m:r>
                        <m:r>
                          <a:rPr lang="es-EC" sz="2000">
                            <a:solidFill>
                              <a:schemeClr val="tx1"/>
                            </a:solidFill>
                            <a:latin typeface="Cambria Math"/>
                            <a:ea typeface="+mj-ea"/>
                            <a:cs typeface="+mj-cs"/>
                          </a:rPr>
                          <m:t>−</m:t>
                        </m:r>
                        <m:r>
                          <a:rPr lang="es-EC" sz="2000">
                            <a:solidFill>
                              <a:schemeClr val="tx1"/>
                            </a:solidFill>
                            <a:latin typeface="Cambria Math"/>
                            <a:ea typeface="+mj-ea"/>
                            <a:cs typeface="+mj-cs"/>
                          </a:rPr>
                          <m:t>2</m:t>
                        </m:r>
                      </m:den>
                    </m:f>
                  </m:oMath>
                </a14:m>
                <a:endParaRPr lang="es-EC" sz="2000" dirty="0">
                  <a:solidFill>
                    <a:schemeClr val="tx1"/>
                  </a:solidFill>
                  <a:latin typeface="+mj-lt"/>
                  <a:ea typeface="+mj-ea"/>
                  <a:cs typeface="+mj-cs"/>
                </a:endParaRPr>
              </a:p>
              <a:p>
                <a:endParaRPr lang="es-EC" sz="2000" dirty="0">
                  <a:solidFill>
                    <a:schemeClr val="tx1"/>
                  </a:solidFill>
                  <a:latin typeface="+mj-lt"/>
                  <a:ea typeface="+mj-ea"/>
                  <a:cs typeface="+mj-cs"/>
                </a:endParaRPr>
              </a:p>
              <a:p>
                <a:r>
                  <a:rPr lang="es-EC" sz="2000" dirty="0">
                    <a:solidFill>
                      <a:schemeClr val="tx1"/>
                    </a:solidFill>
                    <a:latin typeface="+mj-lt"/>
                    <a:ea typeface="+mj-ea"/>
                    <a:cs typeface="+mj-cs"/>
                  </a:rPr>
                  <a:t>Donde σᶺ2 es el estimador de MCO del verdadero pero desconocido σ2 y la expresión N – 2 se conoce con el nombre de número de grados de libertad (g de l) y ∑</a:t>
                </a:r>
                <a14:m>
                  <m:oMath xmlns:m="http://schemas.openxmlformats.org/officeDocument/2006/math">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𝑒𝑖</m:t>
                        </m:r>
                      </m:e>
                      <m:sup>
                        <m:r>
                          <a:rPr lang="es-EC" sz="2000">
                            <a:solidFill>
                              <a:schemeClr val="tx1"/>
                            </a:solidFill>
                            <a:latin typeface="Cambria Math"/>
                            <a:ea typeface="+mj-ea"/>
                            <a:cs typeface="+mj-cs"/>
                          </a:rPr>
                          <m:t>2</m:t>
                        </m:r>
                      </m:sup>
                    </m:sSup>
                  </m:oMath>
                </a14:m>
                <a:r>
                  <a:rPr lang="es-EC" sz="2000" dirty="0">
                    <a:solidFill>
                      <a:schemeClr val="tx1"/>
                    </a:solidFill>
                    <a:latin typeface="+mj-lt"/>
                    <a:ea typeface="+mj-ea"/>
                    <a:cs typeface="+mj-cs"/>
                  </a:rPr>
                  <a:t> es la suma de los residuos al cuadrado (SRC)</a:t>
                </a: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79512" y="620688"/>
                <a:ext cx="8568952" cy="5904656"/>
              </a:xfrm>
              <a:blipFill rotWithShape="1">
                <a:blip r:embed="rId2"/>
                <a:stretch>
                  <a:fillRect l="-711" t="-1033" r="-782" b="-826"/>
                </a:stretch>
              </a:blipFill>
            </p:spPr>
            <p:txBody>
              <a:bodyPr/>
              <a:lstStyle/>
              <a:p>
                <a:r>
                  <a:rPr lang="es-EC">
                    <a:noFill/>
                  </a:rPr>
                  <a:t> </a:t>
                </a:r>
              </a:p>
            </p:txBody>
          </p:sp>
        </mc:Fallback>
      </mc:AlternateContent>
    </p:spTree>
    <p:extLst>
      <p:ext uri="{BB962C8B-B14F-4D97-AF65-F5344CB8AC3E}">
        <p14:creationId xmlns:p14="http://schemas.microsoft.com/office/powerpoint/2010/main" val="192789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79512" y="188640"/>
                <a:ext cx="8856984" cy="6552728"/>
              </a:xfrm>
            </p:spPr>
            <p:txBody>
              <a:bodyPr>
                <a:noAutofit/>
              </a:bodyPr>
              <a:lstStyle/>
              <a:p>
                <a:pPr algn="just"/>
                <a:r>
                  <a:rPr lang="es-EC" sz="2000" dirty="0">
                    <a:solidFill>
                      <a:schemeClr val="tx1"/>
                    </a:solidFill>
                    <a:latin typeface="+mj-lt"/>
                    <a:ea typeface="+mj-ea"/>
                    <a:cs typeface="+mj-cs"/>
                  </a:rPr>
                  <a:t>La  ∑</a:t>
                </a:r>
                <a14:m>
                  <m:oMath xmlns:m="http://schemas.openxmlformats.org/officeDocument/2006/math">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𝑒𝑖</m:t>
                        </m:r>
                      </m:e>
                      <m:sup>
                        <m:r>
                          <a:rPr lang="es-EC" sz="2000">
                            <a:solidFill>
                              <a:schemeClr val="tx1"/>
                            </a:solidFill>
                            <a:latin typeface="Cambria Math"/>
                            <a:ea typeface="+mj-ea"/>
                            <a:cs typeface="+mj-cs"/>
                          </a:rPr>
                          <m:t>2</m:t>
                        </m:r>
                      </m:sup>
                    </m:sSup>
                  </m:oMath>
                </a14:m>
                <a:r>
                  <a:rPr lang="es-EC" sz="2000" dirty="0">
                    <a:solidFill>
                      <a:schemeClr val="tx1"/>
                    </a:solidFill>
                    <a:latin typeface="+mj-lt"/>
                    <a:ea typeface="+mj-ea"/>
                    <a:cs typeface="+mj-cs"/>
                  </a:rPr>
                  <a:t> puede calcularse utilizando la siguiente expresión</a:t>
                </a:r>
              </a:p>
              <a:p>
                <a:pPr algn="just"/>
                <a:endParaRPr lang="es-EC" sz="2000" dirty="0">
                  <a:solidFill>
                    <a:schemeClr val="tx1"/>
                  </a:solidFill>
                  <a:latin typeface="+mj-lt"/>
                  <a:ea typeface="+mj-ea"/>
                  <a:cs typeface="+mj-cs"/>
                </a:endParaRPr>
              </a:p>
              <a:p>
                <a:pPr algn="just"/>
                <a:r>
                  <a:rPr lang="es-EC" sz="2000" dirty="0">
                    <a:solidFill>
                      <a:schemeClr val="tx1"/>
                    </a:solidFill>
                    <a:latin typeface="+mj-lt"/>
                    <a:ea typeface="+mj-ea"/>
                    <a:cs typeface="+mj-cs"/>
                  </a:rPr>
                  <a:t>∑</a:t>
                </a:r>
                <a14:m>
                  <m:oMath xmlns:m="http://schemas.openxmlformats.org/officeDocument/2006/math">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𝑒𝑖</m:t>
                        </m:r>
                      </m:e>
                      <m:sup>
                        <m:r>
                          <a:rPr lang="es-EC" sz="2000">
                            <a:solidFill>
                              <a:schemeClr val="tx1"/>
                            </a:solidFill>
                            <a:latin typeface="Cambria Math"/>
                            <a:ea typeface="+mj-ea"/>
                            <a:cs typeface="+mj-cs"/>
                          </a:rPr>
                          <m:t>2</m:t>
                        </m:r>
                      </m:sup>
                    </m:sSup>
                  </m:oMath>
                </a14:m>
                <a:r>
                  <a:rPr lang="es-EC" sz="2000" dirty="0">
                    <a:solidFill>
                      <a:schemeClr val="tx1"/>
                    </a:solidFill>
                    <a:latin typeface="+mj-lt"/>
                    <a:ea typeface="+mj-ea"/>
                    <a:cs typeface="+mj-cs"/>
                  </a:rPr>
                  <a:t> = ∑</a:t>
                </a:r>
                <a14:m>
                  <m:oMath xmlns:m="http://schemas.openxmlformats.org/officeDocument/2006/math">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𝑦𝑖</m:t>
                        </m:r>
                      </m:e>
                      <m:sup>
                        <m:r>
                          <a:rPr lang="es-EC" sz="2000">
                            <a:solidFill>
                              <a:schemeClr val="tx1"/>
                            </a:solidFill>
                            <a:latin typeface="Cambria Math"/>
                            <a:ea typeface="+mj-ea"/>
                            <a:cs typeface="+mj-cs"/>
                          </a:rPr>
                          <m:t>2</m:t>
                        </m:r>
                      </m:sup>
                    </m:sSup>
                  </m:oMath>
                </a14:m>
                <a:r>
                  <a:rPr lang="es-EC" sz="2000" dirty="0">
                    <a:solidFill>
                      <a:schemeClr val="tx1"/>
                    </a:solidFill>
                    <a:latin typeface="+mj-lt"/>
                    <a:ea typeface="+mj-ea"/>
                    <a:cs typeface="+mj-cs"/>
                  </a:rPr>
                  <a:t> - = </a:t>
                </a:r>
                <a14:m>
                  <m:oMath xmlns:m="http://schemas.openxmlformats.org/officeDocument/2006/math">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𝑥𝑖𝑦𝑖</m:t>
                            </m:r>
                            <m:r>
                              <a:rPr lang="es-EC" sz="2000">
                                <a:solidFill>
                                  <a:schemeClr val="tx1"/>
                                </a:solidFill>
                                <a:latin typeface="Cambria Math"/>
                                <a:ea typeface="+mj-ea"/>
                                <a:cs typeface="+mj-cs"/>
                              </a:rPr>
                              <m:t>)</m:t>
                            </m:r>
                          </m:e>
                          <m:sup>
                            <m:r>
                              <a:rPr lang="es-EC" sz="2000">
                                <a:solidFill>
                                  <a:schemeClr val="tx1"/>
                                </a:solidFill>
                                <a:latin typeface="Cambria Math"/>
                                <a:ea typeface="+mj-ea"/>
                                <a:cs typeface="+mj-cs"/>
                              </a:rPr>
                              <m:t>2</m:t>
                            </m:r>
                          </m:sup>
                        </m:sSup>
                      </m:num>
                      <m:den>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m:t>
                            </m:r>
                          </m:e>
                          <m:sup>
                            <m:r>
                              <a:rPr lang="es-EC" sz="2000">
                                <a:solidFill>
                                  <a:schemeClr val="tx1"/>
                                </a:solidFill>
                                <a:latin typeface="Cambria Math"/>
                                <a:ea typeface="+mj-ea"/>
                                <a:cs typeface="+mj-cs"/>
                              </a:rPr>
                              <m:t>2</m:t>
                            </m:r>
                          </m:sup>
                        </m:sSup>
                      </m:den>
                    </m:f>
                  </m:oMath>
                </a14:m>
                <a:endParaRPr lang="es-EC" sz="2000" dirty="0">
                  <a:solidFill>
                    <a:schemeClr val="tx1"/>
                  </a:solidFill>
                  <a:latin typeface="+mj-lt"/>
                  <a:ea typeface="+mj-ea"/>
                  <a:cs typeface="+mj-cs"/>
                </a:endParaRPr>
              </a:p>
              <a:p>
                <a:pPr algn="just"/>
                <a:endParaRPr lang="es-EC" sz="2000" dirty="0">
                  <a:solidFill>
                    <a:schemeClr val="tx1"/>
                  </a:solidFill>
                  <a:latin typeface="+mj-lt"/>
                  <a:ea typeface="+mj-ea"/>
                  <a:cs typeface="+mj-cs"/>
                </a:endParaRPr>
              </a:p>
              <a:p>
                <a:pPr algn="just"/>
                <a:r>
                  <a:rPr lang="es-EC" sz="2000" dirty="0">
                    <a:solidFill>
                      <a:schemeClr val="tx1"/>
                    </a:solidFill>
                    <a:latin typeface="+mj-lt"/>
                    <a:ea typeface="+mj-ea"/>
                    <a:cs typeface="+mj-cs"/>
                  </a:rPr>
                  <a:t>La raíz cuadrada positiva de σᶺ2 </a:t>
                </a:r>
              </a:p>
              <a:p>
                <a:pPr algn="just"/>
                <a:endParaRPr lang="es-EC" sz="2000" dirty="0">
                  <a:solidFill>
                    <a:schemeClr val="tx1"/>
                  </a:solidFill>
                  <a:latin typeface="+mj-lt"/>
                  <a:ea typeface="+mj-ea"/>
                  <a:cs typeface="+mj-cs"/>
                </a:endParaRPr>
              </a:p>
              <a:p>
                <a:pPr algn="just"/>
                <a:r>
                  <a:rPr lang="es-EC" sz="2000" dirty="0">
                    <a:solidFill>
                      <a:schemeClr val="tx1"/>
                    </a:solidFill>
                    <a:latin typeface="+mj-lt"/>
                    <a:ea typeface="+mj-ea"/>
                    <a:cs typeface="+mj-cs"/>
                  </a:rPr>
                  <a:t>  σᶺ = </a:t>
                </a:r>
                <a14:m>
                  <m:oMath xmlns:m="http://schemas.openxmlformats.org/officeDocument/2006/math">
                    <m:rad>
                      <m:radPr>
                        <m:degHide m:val="on"/>
                        <m:ctrlPr>
                          <a:rPr lang="es-EC" sz="2000" i="1">
                            <a:solidFill>
                              <a:schemeClr val="tx1"/>
                            </a:solidFill>
                            <a:latin typeface="Cambria Math"/>
                            <a:ea typeface="+mj-ea"/>
                            <a:cs typeface="+mj-cs"/>
                          </a:rPr>
                        </m:ctrlPr>
                      </m:radPr>
                      <m:deg/>
                      <m:e>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𝑒𝑖</m:t>
                                </m:r>
                              </m:e>
                              <m:sup>
                                <m:r>
                                  <a:rPr lang="es-EC" sz="2000">
                                    <a:solidFill>
                                      <a:schemeClr val="tx1"/>
                                    </a:solidFill>
                                    <a:latin typeface="Cambria Math"/>
                                    <a:ea typeface="+mj-ea"/>
                                    <a:cs typeface="+mj-cs"/>
                                  </a:rPr>
                                  <m:t>2</m:t>
                                </m:r>
                              </m:sup>
                            </m:sSup>
                          </m:num>
                          <m:den>
                            <m:r>
                              <a:rPr lang="es-EC" sz="2000">
                                <a:solidFill>
                                  <a:schemeClr val="tx1"/>
                                </a:solidFill>
                                <a:latin typeface="Cambria Math"/>
                                <a:ea typeface="+mj-ea"/>
                                <a:cs typeface="+mj-cs"/>
                              </a:rPr>
                              <m:t>𝑁</m:t>
                            </m:r>
                            <m:r>
                              <a:rPr lang="es-EC" sz="2000">
                                <a:solidFill>
                                  <a:schemeClr val="tx1"/>
                                </a:solidFill>
                                <a:latin typeface="Cambria Math"/>
                                <a:ea typeface="+mj-ea"/>
                                <a:cs typeface="+mj-cs"/>
                              </a:rPr>
                              <m:t>−2</m:t>
                            </m:r>
                          </m:den>
                        </m:f>
                      </m:e>
                    </m:rad>
                  </m:oMath>
                </a14:m>
                <a:endParaRPr lang="es-EC" sz="2000" dirty="0">
                  <a:solidFill>
                    <a:schemeClr val="tx1"/>
                  </a:solidFill>
                  <a:latin typeface="+mj-lt"/>
                  <a:ea typeface="+mj-ea"/>
                  <a:cs typeface="+mj-cs"/>
                </a:endParaRPr>
              </a:p>
              <a:p>
                <a:pPr algn="just"/>
                <a:r>
                  <a:rPr lang="es-EC" sz="2000" dirty="0" smtClean="0">
                    <a:solidFill>
                      <a:schemeClr val="tx1"/>
                    </a:solidFill>
                    <a:latin typeface="+mj-lt"/>
                    <a:ea typeface="+mj-ea"/>
                    <a:cs typeface="+mj-cs"/>
                  </a:rPr>
                  <a:t>Se </a:t>
                </a:r>
                <a:r>
                  <a:rPr lang="es-EC" sz="2000" dirty="0">
                    <a:solidFill>
                      <a:schemeClr val="tx1"/>
                    </a:solidFill>
                    <a:latin typeface="+mj-lt"/>
                    <a:ea typeface="+mj-ea"/>
                    <a:cs typeface="+mj-cs"/>
                  </a:rPr>
                  <a:t>conoce como el error estándar de la estimación. Básicamente, es la desviación estándar de los valores de Y con respecto a la línea de regresión estimada y que se utiliza con frecuencia como una medida que resuma la “bondad del ajuste” de la línea de regresión estimada.</a:t>
                </a:r>
              </a:p>
              <a:p>
                <a:pPr algn="just"/>
                <a:r>
                  <a:rPr lang="es-EC" sz="2000" dirty="0" smtClean="0">
                    <a:solidFill>
                      <a:schemeClr val="tx1"/>
                    </a:solidFill>
                    <a:latin typeface="+mj-lt"/>
                    <a:ea typeface="+mj-ea"/>
                    <a:cs typeface="+mj-cs"/>
                  </a:rPr>
                  <a:t>Puesto </a:t>
                </a:r>
                <a:r>
                  <a:rPr lang="es-EC" sz="2000" dirty="0">
                    <a:solidFill>
                      <a:schemeClr val="tx1"/>
                    </a:solidFill>
                    <a:latin typeface="+mj-lt"/>
                    <a:ea typeface="+mj-ea"/>
                    <a:cs typeface="+mj-cs"/>
                  </a:rPr>
                  <a:t>que βᶺ1 y βᶺ2 son estimadores, no solo varían de una muestra a otra sino dentro de una muestra dada tienden a depender entre sí. Esta dependencia entre los estimadores se mide mediante la covarianza existente entre ellos.</a:t>
                </a:r>
              </a:p>
              <a:p>
                <a:r>
                  <a:rPr lang="es-EC" sz="2000" dirty="0" err="1">
                    <a:solidFill>
                      <a:schemeClr val="tx1"/>
                    </a:solidFill>
                    <a:latin typeface="+mj-lt"/>
                    <a:ea typeface="+mj-ea"/>
                    <a:cs typeface="+mj-cs"/>
                  </a:rPr>
                  <a:t>cov</a:t>
                </a:r>
                <a:r>
                  <a:rPr lang="es-EC" sz="2000" dirty="0">
                    <a:solidFill>
                      <a:schemeClr val="tx1"/>
                    </a:solidFill>
                    <a:latin typeface="+mj-lt"/>
                    <a:ea typeface="+mj-ea"/>
                    <a:cs typeface="+mj-cs"/>
                  </a:rPr>
                  <a:t> (βᶺ1 ; βᶺ2) = - Ẍ </a:t>
                </a:r>
                <a:r>
                  <a:rPr lang="es-EC" sz="2000" dirty="0" err="1">
                    <a:solidFill>
                      <a:schemeClr val="tx1"/>
                    </a:solidFill>
                    <a:latin typeface="+mj-lt"/>
                    <a:ea typeface="+mj-ea"/>
                    <a:cs typeface="+mj-cs"/>
                  </a:rPr>
                  <a:t>var</a:t>
                </a:r>
                <a:r>
                  <a:rPr lang="es-EC" sz="2000" dirty="0">
                    <a:solidFill>
                      <a:schemeClr val="tx1"/>
                    </a:solidFill>
                    <a:latin typeface="+mj-lt"/>
                    <a:ea typeface="+mj-ea"/>
                    <a:cs typeface="+mj-cs"/>
                  </a:rPr>
                  <a:t> (βᶺ2)</a:t>
                </a:r>
              </a:p>
              <a:p>
                <a:r>
                  <a:rPr lang="es-EC" sz="2000" dirty="0" err="1">
                    <a:solidFill>
                      <a:schemeClr val="tx1"/>
                    </a:solidFill>
                    <a:latin typeface="+mj-lt"/>
                    <a:ea typeface="+mj-ea"/>
                    <a:cs typeface="+mj-cs"/>
                  </a:rPr>
                  <a:t>cov</a:t>
                </a:r>
                <a:r>
                  <a:rPr lang="es-EC" sz="2000" dirty="0">
                    <a:solidFill>
                      <a:schemeClr val="tx1"/>
                    </a:solidFill>
                    <a:latin typeface="+mj-lt"/>
                    <a:ea typeface="+mj-ea"/>
                    <a:cs typeface="+mj-cs"/>
                  </a:rPr>
                  <a:t> (βᶺ1 ; βᶺ2)= - Ẍ </a:t>
                </a:r>
                <a14:m>
                  <m:oMath xmlns:m="http://schemas.openxmlformats.org/officeDocument/2006/math">
                    <m:d>
                      <m:dPr>
                        <m:ctrlPr>
                          <a:rPr lang="es-EC" sz="2000" i="1">
                            <a:solidFill>
                              <a:schemeClr val="tx1"/>
                            </a:solidFill>
                            <a:latin typeface="Cambria Math"/>
                            <a:ea typeface="+mj-ea"/>
                            <a:cs typeface="+mj-cs"/>
                          </a:rPr>
                        </m:ctrlPr>
                      </m:dPr>
                      <m:e>
                        <m:f>
                          <m:fPr>
                            <m:ctrlPr>
                              <a:rPr lang="es-EC" sz="2000" i="1">
                                <a:solidFill>
                                  <a:schemeClr val="tx1"/>
                                </a:solidFill>
                                <a:latin typeface="Cambria Math"/>
                                <a:ea typeface="+mj-ea"/>
                                <a:cs typeface="+mj-cs"/>
                              </a:rPr>
                            </m:ctrlPr>
                          </m:fPr>
                          <m:num>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𝜎</m:t>
                                </m:r>
                              </m:e>
                              <m:sup>
                                <m:r>
                                  <a:rPr lang="es-EC" sz="2000">
                                    <a:solidFill>
                                      <a:schemeClr val="tx1"/>
                                    </a:solidFill>
                                    <a:latin typeface="Cambria Math"/>
                                    <a:ea typeface="+mj-ea"/>
                                    <a:cs typeface="+mj-cs"/>
                                  </a:rPr>
                                  <m:t>2</m:t>
                                </m:r>
                              </m:sup>
                            </m:sSup>
                          </m:num>
                          <m:den>
                            <m:sSup>
                              <m:sSupPr>
                                <m:ctrlPr>
                                  <a:rPr lang="es-EC" sz="2000" i="1">
                                    <a:solidFill>
                                      <a:schemeClr val="tx1"/>
                                    </a:solidFill>
                                    <a:latin typeface="Cambria Math"/>
                                    <a:ea typeface="+mj-ea"/>
                                    <a:cs typeface="+mj-cs"/>
                                  </a:rPr>
                                </m:ctrlPr>
                              </m:sSupPr>
                              <m:e>
                                <m:r>
                                  <a:rPr lang="es-EC" sz="2000">
                                    <a:solidFill>
                                      <a:schemeClr val="tx1"/>
                                    </a:solidFill>
                                    <a:latin typeface="Cambria Math"/>
                                    <a:ea typeface="+mj-ea"/>
                                    <a:cs typeface="+mj-cs"/>
                                  </a:rPr>
                                  <m:t>∑</m:t>
                                </m:r>
                                <m:r>
                                  <a:rPr lang="es-EC" sz="2000">
                                    <a:solidFill>
                                      <a:schemeClr val="tx1"/>
                                    </a:solidFill>
                                    <a:latin typeface="Cambria Math"/>
                                    <a:ea typeface="+mj-ea"/>
                                    <a:cs typeface="+mj-cs"/>
                                  </a:rPr>
                                  <m:t>𝑥𝑖</m:t>
                                </m:r>
                              </m:e>
                              <m:sup>
                                <m:r>
                                  <a:rPr lang="es-EC" sz="2000">
                                    <a:solidFill>
                                      <a:schemeClr val="tx1"/>
                                    </a:solidFill>
                                    <a:latin typeface="Cambria Math"/>
                                    <a:ea typeface="+mj-ea"/>
                                    <a:cs typeface="+mj-cs"/>
                                  </a:rPr>
                                  <m:t>2</m:t>
                                </m:r>
                              </m:sup>
                            </m:sSup>
                          </m:den>
                        </m:f>
                      </m:e>
                    </m:d>
                  </m:oMath>
                </a14:m>
                <a:endParaRPr lang="es-EC" sz="2000" dirty="0">
                  <a:solidFill>
                    <a:schemeClr val="tx1"/>
                  </a:solidFill>
                  <a:latin typeface="+mj-lt"/>
                  <a:ea typeface="+mj-ea"/>
                  <a:cs typeface="+mj-cs"/>
                </a:endParaRP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79512" y="188640"/>
                <a:ext cx="8856984" cy="6552728"/>
              </a:xfrm>
              <a:blipFill rotWithShape="1">
                <a:blip r:embed="rId2"/>
                <a:stretch>
                  <a:fillRect l="-688" t="-186" r="-757"/>
                </a:stretch>
              </a:blipFill>
            </p:spPr>
            <p:txBody>
              <a:bodyPr/>
              <a:lstStyle/>
              <a:p>
                <a:r>
                  <a:rPr lang="es-EC">
                    <a:noFill/>
                  </a:rPr>
                  <a:t> </a:t>
                </a:r>
              </a:p>
            </p:txBody>
          </p:sp>
        </mc:Fallback>
      </mc:AlternateContent>
    </p:spTree>
    <p:extLst>
      <p:ext uri="{BB962C8B-B14F-4D97-AF65-F5344CB8AC3E}">
        <p14:creationId xmlns:p14="http://schemas.microsoft.com/office/powerpoint/2010/main" val="2066217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96136" y="1844824"/>
            <a:ext cx="3096344" cy="3528392"/>
          </a:xfrm>
        </p:spPr>
        <p:txBody>
          <a:bodyPr>
            <a:normAutofit fontScale="47500" lnSpcReduction="20000"/>
          </a:bodyPr>
          <a:lstStyle/>
          <a:p>
            <a:pPr algn="just"/>
            <a:endParaRPr lang="es-EC" dirty="0"/>
          </a:p>
          <a:p>
            <a:pPr algn="just"/>
            <a:r>
              <a:rPr lang="es-EC" dirty="0" smtClean="0"/>
              <a:t>Es </a:t>
            </a:r>
            <a:r>
              <a:rPr lang="es-EC" dirty="0"/>
              <a:t>importante </a:t>
            </a:r>
            <a:r>
              <a:rPr lang="es-EC" dirty="0" smtClean="0"/>
              <a:t>distinguir: </a:t>
            </a:r>
            <a:r>
              <a:rPr lang="es-EC" b="1" dirty="0"/>
              <a:t>valores </a:t>
            </a:r>
            <a:r>
              <a:rPr lang="es-EC" b="1" dirty="0" smtClean="0"/>
              <a:t>esperados condicionales </a:t>
            </a:r>
            <a:r>
              <a:rPr lang="es-EC" i="1" dirty="0"/>
              <a:t>E</a:t>
            </a:r>
            <a:r>
              <a:rPr lang="es-EC" dirty="0"/>
              <a:t>(</a:t>
            </a:r>
            <a:r>
              <a:rPr lang="es-EC" i="1" dirty="0"/>
              <a:t>Y </a:t>
            </a:r>
            <a:r>
              <a:rPr lang="es-EC" dirty="0"/>
              <a:t>| </a:t>
            </a:r>
            <a:r>
              <a:rPr lang="es-EC" i="1" dirty="0"/>
              <a:t>X </a:t>
            </a:r>
            <a:r>
              <a:rPr lang="es-EC" dirty="0"/>
              <a:t>)</a:t>
            </a:r>
            <a:r>
              <a:rPr lang="es-EC" b="1" dirty="0" smtClean="0"/>
              <a:t> y </a:t>
            </a:r>
            <a:r>
              <a:rPr lang="es-EC" b="1" dirty="0"/>
              <a:t>valor esperado </a:t>
            </a:r>
            <a:r>
              <a:rPr lang="es-EC" b="1" dirty="0" smtClean="0"/>
              <a:t>incondicional </a:t>
            </a:r>
            <a:r>
              <a:rPr lang="es-EC" i="1" dirty="0"/>
              <a:t>E</a:t>
            </a:r>
            <a:r>
              <a:rPr lang="es-EC" dirty="0"/>
              <a:t>(</a:t>
            </a:r>
            <a:r>
              <a:rPr lang="es-EC" i="1" dirty="0"/>
              <a:t>Y </a:t>
            </a:r>
            <a:r>
              <a:rPr lang="es-EC" dirty="0" smtClean="0"/>
              <a:t>).</a:t>
            </a:r>
          </a:p>
          <a:p>
            <a:pPr algn="just"/>
            <a:endParaRPr lang="es-EC" dirty="0"/>
          </a:p>
          <a:p>
            <a:pPr algn="just"/>
            <a:endParaRPr lang="es-EC" dirty="0" smtClean="0"/>
          </a:p>
          <a:p>
            <a:r>
              <a:rPr lang="es-EC" dirty="0"/>
              <a:t>Distribución condicional</a:t>
            </a:r>
          </a:p>
          <a:p>
            <a:r>
              <a:rPr lang="es-EC" dirty="0"/>
              <a:t>del gasto en varios niveles</a:t>
            </a:r>
          </a:p>
          <a:p>
            <a:r>
              <a:rPr lang="es-EC" dirty="0"/>
              <a:t>de </a:t>
            </a:r>
            <a:r>
              <a:rPr lang="es-EC" dirty="0" smtClean="0"/>
              <a:t>ingreso.</a:t>
            </a:r>
          </a:p>
          <a:p>
            <a:endParaRPr lang="es-EC" dirty="0" smtClean="0"/>
          </a:p>
          <a:p>
            <a:pPr algn="just"/>
            <a:r>
              <a:rPr lang="es-EC" dirty="0"/>
              <a:t>Al unir esos valores </a:t>
            </a:r>
            <a:r>
              <a:rPr lang="es-EC" dirty="0" smtClean="0"/>
              <a:t>obtenemos la </a:t>
            </a:r>
            <a:r>
              <a:rPr lang="es-EC" b="1" dirty="0"/>
              <a:t>línea de regresión poblacional (</a:t>
            </a:r>
            <a:r>
              <a:rPr lang="es-EC" b="1" dirty="0" err="1"/>
              <a:t>LRP</a:t>
            </a:r>
            <a:r>
              <a:rPr lang="es-EC" b="1" dirty="0"/>
              <a:t>)</a:t>
            </a:r>
            <a:r>
              <a:rPr lang="es-EC" dirty="0"/>
              <a:t>, o, más general, la </a:t>
            </a:r>
            <a:r>
              <a:rPr lang="es-EC" b="1" dirty="0"/>
              <a:t>curva de regresión </a:t>
            </a:r>
            <a:r>
              <a:rPr lang="es-EC" b="1" dirty="0" smtClean="0"/>
              <a:t>poblacional (</a:t>
            </a:r>
            <a:r>
              <a:rPr lang="es-EC" b="1" dirty="0" err="1" smtClean="0"/>
              <a:t>CRP</a:t>
            </a:r>
            <a:r>
              <a:rPr lang="es-EC" b="1" dirty="0" smtClean="0"/>
              <a:t>)</a:t>
            </a:r>
            <a:r>
              <a:rPr lang="es-EC" dirty="0" smtClean="0"/>
              <a:t>. </a:t>
            </a:r>
            <a:r>
              <a:rPr lang="es-EC" dirty="0"/>
              <a:t>Con palabras más sencillas, es la </a:t>
            </a:r>
            <a:r>
              <a:rPr lang="es-EC" b="1" dirty="0"/>
              <a:t>regresión de </a:t>
            </a:r>
            <a:r>
              <a:rPr lang="es-EC" b="1" i="1" dirty="0"/>
              <a:t>Y </a:t>
            </a:r>
            <a:r>
              <a:rPr lang="es-EC" b="1" dirty="0"/>
              <a:t>sobre </a:t>
            </a:r>
            <a:r>
              <a:rPr lang="es-EC" b="1" i="1" dirty="0"/>
              <a:t>X</a:t>
            </a:r>
            <a:endParaRPr lang="es-EC" dirty="0"/>
          </a:p>
        </p:txBody>
      </p:sp>
      <p:pic>
        <p:nvPicPr>
          <p:cNvPr id="1026" name="Picture 2"/>
          <p:cNvPicPr>
            <a:picLocks noChangeAspect="1" noChangeArrowheads="1"/>
          </p:cNvPicPr>
          <p:nvPr/>
        </p:nvPicPr>
        <p:blipFill rotWithShape="1">
          <a:blip>
            <a:extLst>
              <a:ext uri="{28A0092B-C50C-407E-A947-70E740481C1C}">
                <a14:useLocalDpi xmlns:a14="http://schemas.microsoft.com/office/drawing/2010/main" val="0"/>
              </a:ext>
            </a:extLst>
          </a:blip>
          <a:srcRect l="35885" t="25794" r="20909" b="39394"/>
          <a:stretch/>
        </p:blipFill>
        <p:spPr bwMode="auto">
          <a:xfrm>
            <a:off x="395536" y="188640"/>
            <a:ext cx="5112568" cy="23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15" t="17211" r="27295" b="46365"/>
          <a:stretch/>
        </p:blipFill>
        <p:spPr bwMode="auto">
          <a:xfrm>
            <a:off x="827584" y="3025752"/>
            <a:ext cx="4219845" cy="277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8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6632"/>
            <a:ext cx="7772400" cy="434479"/>
          </a:xfrm>
        </p:spPr>
        <p:txBody>
          <a:bodyPr>
            <a:normAutofit fontScale="90000"/>
          </a:bodyPr>
          <a:lstStyle/>
          <a:p>
            <a:r>
              <a:rPr lang="es-EC" sz="2000" dirty="0"/>
              <a:t>Propiedades de los Estimadores de MCO</a:t>
            </a:r>
            <a:br>
              <a:rPr lang="es-EC" sz="2000" dirty="0"/>
            </a:br>
            <a:endParaRPr lang="es-EC" sz="2000" dirty="0"/>
          </a:p>
        </p:txBody>
      </p:sp>
      <p:sp>
        <p:nvSpPr>
          <p:cNvPr id="3" name="2 Subtítulo"/>
          <p:cNvSpPr>
            <a:spLocks noGrp="1"/>
          </p:cNvSpPr>
          <p:nvPr>
            <p:ph type="subTitle" idx="1"/>
          </p:nvPr>
        </p:nvSpPr>
        <p:spPr>
          <a:xfrm>
            <a:off x="179512" y="404664"/>
            <a:ext cx="8784976" cy="6336704"/>
          </a:xfrm>
        </p:spPr>
        <p:txBody>
          <a:bodyPr>
            <a:normAutofit fontScale="85000" lnSpcReduction="20000"/>
          </a:bodyPr>
          <a:lstStyle/>
          <a:p>
            <a:pPr algn="just"/>
            <a:r>
              <a:rPr lang="es-EC" sz="2600" dirty="0">
                <a:solidFill>
                  <a:schemeClr val="tx1"/>
                </a:solidFill>
                <a:latin typeface="+mj-lt"/>
                <a:ea typeface="+mj-ea"/>
                <a:cs typeface="+mj-cs"/>
              </a:rPr>
              <a:t>Dados los supuestos del modelo de regresión lineal clásica, los estimativos de mínimos cuadrados poseen propiedades ideales u óptimas, las cuales se encuentra resumidos en el teorema de Gauss-</a:t>
            </a:r>
            <a:r>
              <a:rPr lang="es-EC" sz="2600" dirty="0" err="1">
                <a:solidFill>
                  <a:schemeClr val="tx1"/>
                </a:solidFill>
                <a:latin typeface="+mj-lt"/>
                <a:ea typeface="+mj-ea"/>
                <a:cs typeface="+mj-cs"/>
              </a:rPr>
              <a:t>Markov</a:t>
            </a:r>
            <a:r>
              <a:rPr lang="es-EC" sz="2600" dirty="0">
                <a:solidFill>
                  <a:schemeClr val="tx1"/>
                </a:solidFill>
                <a:latin typeface="+mj-lt"/>
                <a:ea typeface="+mj-ea"/>
                <a:cs typeface="+mj-cs"/>
              </a:rPr>
              <a:t>. </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Es necesario tener en cuenta la propiedad por la cual un estimador se considera el mejor estimador lineal insesgado (MELI).</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1.- Es lineal, es decir, función lineal de una variable aleatoria tal  como la variable dependiente Y en el modelo de regresión</a:t>
            </a:r>
          </a:p>
          <a:p>
            <a:pPr algn="just"/>
            <a:r>
              <a:rPr lang="es-EC" sz="2600" dirty="0">
                <a:solidFill>
                  <a:schemeClr val="tx1"/>
                </a:solidFill>
                <a:latin typeface="+mj-lt"/>
                <a:ea typeface="+mj-ea"/>
                <a:cs typeface="+mj-cs"/>
              </a:rPr>
              <a:t>2.- Es insesgado, es decir su valor medio o esperado E (βᶺ2), es igual al verdadero valor β2</a:t>
            </a:r>
          </a:p>
          <a:p>
            <a:pPr algn="just"/>
            <a:r>
              <a:rPr lang="es-EC" sz="2600" dirty="0">
                <a:solidFill>
                  <a:schemeClr val="tx1"/>
                </a:solidFill>
                <a:latin typeface="+mj-lt"/>
                <a:ea typeface="+mj-ea"/>
                <a:cs typeface="+mj-cs"/>
              </a:rPr>
              <a:t>3.- Tiene varianza mínima entre la clase de todos los estimadores lineales insesgados; a un estimador insesgado con varianza mínima se le conoce como un estimador eficiente.</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Teorema de Gauss-</a:t>
            </a:r>
            <a:r>
              <a:rPr lang="es-EC" sz="2600" dirty="0" err="1">
                <a:solidFill>
                  <a:schemeClr val="tx1"/>
                </a:solidFill>
                <a:latin typeface="+mj-lt"/>
                <a:ea typeface="+mj-ea"/>
                <a:cs typeface="+mj-cs"/>
              </a:rPr>
              <a:t>Markov</a:t>
            </a:r>
            <a:r>
              <a:rPr lang="es-EC" sz="2600" dirty="0">
                <a:solidFill>
                  <a:schemeClr val="tx1"/>
                </a:solidFill>
                <a:latin typeface="+mj-lt"/>
                <a:ea typeface="+mj-ea"/>
                <a:cs typeface="+mj-cs"/>
              </a:rPr>
              <a:t>: Dados los supuestos del modelo clásico de regresión lineal, los estimadores de los mínimos cuadrados, dentro de la clase de estimadores lineales insesgados, tienen varianza mínima; es decir, son MELI</a:t>
            </a:r>
          </a:p>
          <a:p>
            <a:pPr algn="just"/>
            <a:endParaRPr lang="es-EC" dirty="0"/>
          </a:p>
        </p:txBody>
      </p:sp>
    </p:spTree>
    <p:extLst>
      <p:ext uri="{BB962C8B-B14F-4D97-AF65-F5344CB8AC3E}">
        <p14:creationId xmlns:p14="http://schemas.microsoft.com/office/powerpoint/2010/main" val="1849197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434479"/>
          </a:xfrm>
        </p:spPr>
        <p:txBody>
          <a:bodyPr>
            <a:normAutofit fontScale="90000"/>
          </a:bodyPr>
          <a:lstStyle/>
          <a:p>
            <a:r>
              <a:rPr lang="es-EC" sz="2000" dirty="0"/>
              <a:t>Coeficiente de determinación r</a:t>
            </a:r>
            <a:r>
              <a:rPr lang="es-EC" sz="2000" baseline="30000" dirty="0"/>
              <a:t>2</a:t>
            </a:r>
            <a:r>
              <a:rPr lang="es-EC" sz="2000" dirty="0"/>
              <a:t/>
            </a:r>
            <a:br>
              <a:rPr lang="es-EC" sz="2000" dirty="0"/>
            </a:br>
            <a:endParaRPr lang="es-EC" sz="2000"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251520" y="692696"/>
                <a:ext cx="8712968" cy="5976664"/>
              </a:xfrm>
            </p:spPr>
            <p:txBody>
              <a:bodyPr>
                <a:normAutofit fontScale="85000" lnSpcReduction="20000"/>
              </a:bodyPr>
              <a:lstStyle/>
              <a:p>
                <a:pPr algn="just"/>
                <a:r>
                  <a:rPr lang="es-EC" sz="2600" dirty="0">
                    <a:solidFill>
                      <a:schemeClr val="tx1"/>
                    </a:solidFill>
                    <a:latin typeface="+mj-lt"/>
                    <a:ea typeface="+mj-ea"/>
                    <a:cs typeface="+mj-cs"/>
                  </a:rPr>
                  <a:t>Mide la bondad del ajuste de la línea de regresión. Si todas las observaciones coincidieran con la línea de regresión, tendríamos un ajuste perfecto, lo que raras veces ocurre. </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El coeficiente de determinación r2 (para el caso de dos variables) y R2 (para regresión múltiple) es una medida resumen que nos dice que tan bien la línea de regresión muestral se ajusta a los datos.</a:t>
                </a:r>
              </a:p>
              <a:p>
                <a:pPr algn="just"/>
                <a:r>
                  <a:rPr lang="es-EC" sz="2600" dirty="0">
                    <a:solidFill>
                      <a:schemeClr val="tx1"/>
                    </a:solidFill>
                    <a:latin typeface="+mj-lt"/>
                    <a:ea typeface="+mj-ea"/>
                    <a:cs typeface="+mj-cs"/>
                  </a:rPr>
                  <a:t>Para calcular r2 procedemos de la siguiente manera</a:t>
                </a:r>
              </a:p>
              <a:p>
                <a:pPr algn="just"/>
                <a:r>
                  <a:rPr lang="es-EC" sz="2600" dirty="0">
                    <a:solidFill>
                      <a:schemeClr val="tx1"/>
                    </a:solidFill>
                    <a:latin typeface="+mj-lt"/>
                    <a:ea typeface="+mj-ea"/>
                    <a:cs typeface="+mj-cs"/>
                  </a:rPr>
                  <a:t>Yi = Ŷi + ei</a:t>
                </a:r>
              </a:p>
              <a:p>
                <a:pPr algn="just"/>
                <a:r>
                  <a:rPr lang="es-EC" sz="2600" dirty="0">
                    <a:solidFill>
                      <a:schemeClr val="tx1"/>
                    </a:solidFill>
                    <a:latin typeface="+mj-lt"/>
                    <a:ea typeface="+mj-ea"/>
                    <a:cs typeface="+mj-cs"/>
                  </a:rPr>
                  <a:t>En forma de desviación</a:t>
                </a:r>
              </a:p>
              <a:p>
                <a:pPr algn="just"/>
                <a:r>
                  <a:rPr lang="es-EC" sz="2600" dirty="0">
                    <a:solidFill>
                      <a:schemeClr val="tx1"/>
                    </a:solidFill>
                    <a:latin typeface="+mj-lt"/>
                    <a:ea typeface="+mj-ea"/>
                    <a:cs typeface="+mj-cs"/>
                  </a:rPr>
                  <a:t>Yi = ŷi + ei</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Elevando al cuadrado ambos términos y sumando sobre toda la muestra.</a:t>
                </a:r>
              </a:p>
              <a:p>
                <a:pPr algn="just"/>
                <a:r>
                  <a:rPr lang="es-EC" sz="2600" dirty="0">
                    <a:solidFill>
                      <a:schemeClr val="tx1"/>
                    </a:solidFill>
                    <a:latin typeface="+mj-lt"/>
                    <a:ea typeface="+mj-ea"/>
                    <a:cs typeface="+mj-cs"/>
                  </a:rPr>
                  <a:t>∑</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𝑦𝑖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ŷ</m:t>
                        </m:r>
                        <m:r>
                          <a:rPr lang="es-EC" sz="2600">
                            <a:solidFill>
                              <a:schemeClr val="tx1"/>
                            </a:solidFill>
                            <a:latin typeface="Cambria Math"/>
                            <a:ea typeface="+mj-ea"/>
                            <a:cs typeface="+mj-cs"/>
                          </a:rPr>
                          <m:t>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 </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𝑒𝑖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+ 2 ∑ŷi ei</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𝑦𝑖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 </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ŷ</m:t>
                        </m:r>
                        <m:r>
                          <a:rPr lang="es-EC" sz="2600">
                            <a:solidFill>
                              <a:schemeClr val="tx1"/>
                            </a:solidFill>
                            <a:latin typeface="Cambria Math"/>
                            <a:ea typeface="+mj-ea"/>
                            <a:cs typeface="+mj-cs"/>
                          </a:rPr>
                          <m:t>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 </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𝑒𝑖</m:t>
                        </m:r>
                      </m:e>
                      <m:sup>
                        <m:r>
                          <a:rPr lang="es-EC" sz="2600">
                            <a:solidFill>
                              <a:schemeClr val="tx1"/>
                            </a:solidFill>
                            <a:latin typeface="Cambria Math"/>
                            <a:ea typeface="+mj-ea"/>
                            <a:cs typeface="+mj-cs"/>
                          </a:rPr>
                          <m:t>2</m:t>
                        </m:r>
                      </m:sup>
                    </m:sSup>
                  </m:oMath>
                </a14:m>
                <a:endParaRPr lang="es-EC" sz="2600" dirty="0">
                  <a:solidFill>
                    <a:schemeClr val="tx1"/>
                  </a:solidFill>
                  <a:latin typeface="+mj-lt"/>
                  <a:ea typeface="+mj-ea"/>
                  <a:cs typeface="+mj-cs"/>
                </a:endParaRP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a:t>
                </a:r>
                <a14:m>
                  <m:oMath xmlns:m="http://schemas.openxmlformats.org/officeDocument/2006/math">
                    <m:sSup>
                      <m:sSupPr>
                        <m:ctrlPr>
                          <a:rPr lang="es-EC" sz="2600" i="1">
                            <a:solidFill>
                              <a:schemeClr val="tx1"/>
                            </a:solidFill>
                            <a:latin typeface="Cambria Math"/>
                            <a:ea typeface="+mj-ea"/>
                            <a:cs typeface="+mj-cs"/>
                          </a:rPr>
                        </m:ctrlPr>
                      </m:sSupPr>
                      <m:e>
                        <m:r>
                          <a:rPr lang="es-EC" sz="2600">
                            <a:solidFill>
                              <a:schemeClr val="tx1"/>
                            </a:solidFill>
                            <a:latin typeface="Cambria Math"/>
                            <a:ea typeface="+mj-ea"/>
                            <a:cs typeface="+mj-cs"/>
                          </a:rPr>
                          <m:t>𝑦𝑖</m:t>
                        </m:r>
                      </m:e>
                      <m:sup>
                        <m:r>
                          <a:rPr lang="es-EC" sz="2600">
                            <a:solidFill>
                              <a:schemeClr val="tx1"/>
                            </a:solidFill>
                            <a:latin typeface="Cambria Math"/>
                            <a:ea typeface="+mj-ea"/>
                            <a:cs typeface="+mj-cs"/>
                          </a:rPr>
                          <m:t>2</m:t>
                        </m:r>
                      </m:sup>
                    </m:sSup>
                  </m:oMath>
                </a14:m>
                <a:r>
                  <a:rPr lang="es-EC" sz="2600" dirty="0">
                    <a:solidFill>
                      <a:schemeClr val="tx1"/>
                    </a:solidFill>
                    <a:latin typeface="+mj-lt"/>
                    <a:ea typeface="+mj-ea"/>
                    <a:cs typeface="+mj-cs"/>
                  </a:rPr>
                  <a:t> = </a:t>
                </a:r>
                <a14:m>
                  <m:oMath xmlns:m="http://schemas.openxmlformats.org/officeDocument/2006/math">
                    <m:sSubSup>
                      <m:sSubSupPr>
                        <m:ctrlPr>
                          <a:rPr lang="es-EC" sz="2600" i="1">
                            <a:solidFill>
                              <a:schemeClr val="tx1"/>
                            </a:solidFill>
                            <a:latin typeface="Cambria Math"/>
                            <a:ea typeface="+mj-ea"/>
                            <a:cs typeface="+mj-cs"/>
                          </a:rPr>
                        </m:ctrlPr>
                      </m:sSubSupPr>
                      <m:e>
                        <m:r>
                          <m:rPr>
                            <m:sty m:val="p"/>
                          </m:rPr>
                          <a:rPr lang="es-EC" sz="2600">
                            <a:solidFill>
                              <a:schemeClr val="tx1"/>
                            </a:solidFill>
                            <a:latin typeface="Cambria Math"/>
                            <a:ea typeface="+mj-ea"/>
                            <a:cs typeface="+mj-cs"/>
                          </a:rPr>
                          <m:t>β</m:t>
                        </m:r>
                        <m:r>
                          <a:rPr lang="es-EC" sz="2600">
                            <a:solidFill>
                              <a:schemeClr val="tx1"/>
                            </a:solidFill>
                            <a:latin typeface="Cambria Math"/>
                            <a:ea typeface="+mj-ea"/>
                            <a:cs typeface="+mj-cs"/>
                          </a:rPr>
                          <m:t>ᶺ</m:t>
                        </m:r>
                      </m:e>
                      <m:sub>
                        <m:r>
                          <a:rPr lang="es-EC" sz="2600">
                            <a:solidFill>
                              <a:schemeClr val="tx1"/>
                            </a:solidFill>
                            <a:latin typeface="Cambria Math"/>
                            <a:ea typeface="+mj-ea"/>
                            <a:cs typeface="+mj-cs"/>
                          </a:rPr>
                          <m:t>2</m:t>
                        </m:r>
                      </m:sub>
                      <m:sup>
                        <m:r>
                          <a:rPr lang="es-EC" sz="2600">
                            <a:solidFill>
                              <a:schemeClr val="tx1"/>
                            </a:solidFill>
                            <a:latin typeface="Cambria Math"/>
                            <a:ea typeface="+mj-ea"/>
                            <a:cs typeface="+mj-cs"/>
                          </a:rPr>
                          <m:t>2</m:t>
                        </m:r>
                      </m:sup>
                    </m:sSubSup>
                  </m:oMath>
                </a14:m>
                <a:r>
                  <a:rPr lang="es-EC" sz="2600" dirty="0">
                    <a:solidFill>
                      <a:schemeClr val="tx1"/>
                    </a:solidFill>
                    <a:latin typeface="+mj-lt"/>
                    <a:ea typeface="+mj-ea"/>
                    <a:cs typeface="+mj-cs"/>
                  </a:rPr>
                  <a:t>∑ </a:t>
                </a:r>
                <a14:m>
                  <m:oMath xmlns:m="http://schemas.openxmlformats.org/officeDocument/2006/math">
                    <m:sSubSup>
                      <m:sSubSupPr>
                        <m:ctrlPr>
                          <a:rPr lang="es-EC" sz="2600" i="1">
                            <a:solidFill>
                              <a:schemeClr val="tx1"/>
                            </a:solidFill>
                            <a:latin typeface="Cambria Math"/>
                            <a:ea typeface="+mj-ea"/>
                            <a:cs typeface="+mj-cs"/>
                          </a:rPr>
                        </m:ctrlPr>
                      </m:sSubSupPr>
                      <m:e>
                        <m:r>
                          <a:rPr lang="es-EC" sz="2600">
                            <a:solidFill>
                              <a:schemeClr val="tx1"/>
                            </a:solidFill>
                            <a:latin typeface="Cambria Math"/>
                            <a:ea typeface="+mj-ea"/>
                            <a:cs typeface="+mj-cs"/>
                          </a:rPr>
                          <m:t>𝑥</m:t>
                        </m:r>
                      </m:e>
                      <m:sub>
                        <m:r>
                          <a:rPr lang="es-EC" sz="2600">
                            <a:solidFill>
                              <a:schemeClr val="tx1"/>
                            </a:solidFill>
                            <a:latin typeface="Cambria Math"/>
                            <a:ea typeface="+mj-ea"/>
                            <a:cs typeface="+mj-cs"/>
                          </a:rPr>
                          <m:t>𝑖</m:t>
                        </m:r>
                      </m:sub>
                      <m:sup>
                        <m:r>
                          <a:rPr lang="es-EC" sz="2600">
                            <a:solidFill>
                              <a:schemeClr val="tx1"/>
                            </a:solidFill>
                            <a:latin typeface="Cambria Math"/>
                            <a:ea typeface="+mj-ea"/>
                            <a:cs typeface="+mj-cs"/>
                          </a:rPr>
                          <m:t>2</m:t>
                        </m:r>
                      </m:sup>
                    </m:sSubSup>
                  </m:oMath>
                </a14:m>
                <a:r>
                  <a:rPr lang="es-EC" sz="2600" dirty="0">
                    <a:solidFill>
                      <a:schemeClr val="tx1"/>
                    </a:solidFill>
                    <a:latin typeface="+mj-lt"/>
                    <a:ea typeface="+mj-ea"/>
                    <a:cs typeface="+mj-cs"/>
                  </a:rPr>
                  <a:t> + ∑</a:t>
                </a:r>
                <a14:m>
                  <m:oMath xmlns:m="http://schemas.openxmlformats.org/officeDocument/2006/math">
                    <m:sSubSup>
                      <m:sSubSupPr>
                        <m:ctrlPr>
                          <a:rPr lang="es-EC" sz="2600" i="1">
                            <a:solidFill>
                              <a:schemeClr val="tx1"/>
                            </a:solidFill>
                            <a:latin typeface="Cambria Math"/>
                            <a:ea typeface="+mj-ea"/>
                            <a:cs typeface="+mj-cs"/>
                          </a:rPr>
                        </m:ctrlPr>
                      </m:sSubSupPr>
                      <m:e>
                        <m:r>
                          <a:rPr lang="es-EC" sz="2600">
                            <a:solidFill>
                              <a:schemeClr val="tx1"/>
                            </a:solidFill>
                            <a:latin typeface="Cambria Math"/>
                            <a:ea typeface="+mj-ea"/>
                            <a:cs typeface="+mj-cs"/>
                          </a:rPr>
                          <m:t>𝑒</m:t>
                        </m:r>
                      </m:e>
                      <m:sub>
                        <m:r>
                          <a:rPr lang="es-EC" sz="2600">
                            <a:solidFill>
                              <a:schemeClr val="tx1"/>
                            </a:solidFill>
                            <a:latin typeface="Cambria Math"/>
                            <a:ea typeface="+mj-ea"/>
                            <a:cs typeface="+mj-cs"/>
                          </a:rPr>
                          <m:t>𝑖</m:t>
                        </m:r>
                      </m:sub>
                      <m:sup>
                        <m:r>
                          <a:rPr lang="es-EC" sz="2600">
                            <a:solidFill>
                              <a:schemeClr val="tx1"/>
                            </a:solidFill>
                            <a:latin typeface="Cambria Math"/>
                            <a:ea typeface="+mj-ea"/>
                            <a:cs typeface="+mj-cs"/>
                          </a:rPr>
                          <m:t>2</m:t>
                        </m:r>
                      </m:sup>
                    </m:sSubSup>
                  </m:oMath>
                </a14:m>
                <a:endParaRPr lang="es-EC" sz="2600" dirty="0">
                  <a:solidFill>
                    <a:schemeClr val="tx1"/>
                  </a:solidFill>
                  <a:latin typeface="+mj-lt"/>
                  <a:ea typeface="+mj-ea"/>
                  <a:cs typeface="+mj-cs"/>
                </a:endParaRPr>
              </a:p>
              <a:p>
                <a:pPr algn="just"/>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251520" y="692696"/>
                <a:ext cx="8712968" cy="5976664"/>
              </a:xfrm>
              <a:blipFill rotWithShape="1">
                <a:blip r:embed="rId2"/>
                <a:stretch>
                  <a:fillRect l="-839" t="-1633" r="-909" b="-306"/>
                </a:stretch>
              </a:blipFill>
            </p:spPr>
            <p:txBody>
              <a:bodyPr/>
              <a:lstStyle/>
              <a:p>
                <a:r>
                  <a:rPr lang="es-EC">
                    <a:noFill/>
                  </a:rPr>
                  <a:t> </a:t>
                </a:r>
              </a:p>
            </p:txBody>
          </p:sp>
        </mc:Fallback>
      </mc:AlternateContent>
    </p:spTree>
    <p:extLst>
      <p:ext uri="{BB962C8B-B14F-4D97-AF65-F5344CB8AC3E}">
        <p14:creationId xmlns:p14="http://schemas.microsoft.com/office/powerpoint/2010/main" val="314091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Título"/>
              <p:cNvSpPr>
                <a:spLocks noGrp="1"/>
              </p:cNvSpPr>
              <p:nvPr>
                <p:ph type="ctrTitle"/>
              </p:nvPr>
            </p:nvSpPr>
            <p:spPr>
              <a:xfrm>
                <a:off x="179512" y="188640"/>
                <a:ext cx="8784976" cy="6552728"/>
              </a:xfrm>
            </p:spPr>
            <p:txBody>
              <a:bodyPr>
                <a:normAutofit fontScale="90000"/>
              </a:bodyPr>
              <a:lstStyle/>
              <a:p>
                <a:pPr algn="l"/>
                <a:r>
                  <a:rPr lang="es-EC" sz="2200" dirty="0"/>
                  <a:t>La suma de cuadrados que aparecen en la ecuación pueden </a:t>
                </a:r>
                <a:r>
                  <a:rPr lang="es-EC" sz="2200" dirty="0" smtClean="0"/>
                  <a:t>describirse de </a:t>
                </a:r>
                <a:r>
                  <a:rPr lang="es-EC" sz="2200" dirty="0"/>
                  <a:t>la siguiente </a:t>
                </a:r>
                <a:r>
                  <a:rPr lang="es-EC" sz="2200" dirty="0" smtClean="0"/>
                  <a:t>manera.</a:t>
                </a:r>
                <a:br>
                  <a:rPr lang="es-EC" sz="2200" dirty="0" smtClean="0"/>
                </a:br>
                <a:r>
                  <a:rPr lang="es-EC" sz="2200" dirty="0"/>
                  <a:t/>
                </a:r>
                <a:br>
                  <a:rPr lang="es-EC" sz="2200" dirty="0"/>
                </a:br>
                <a:r>
                  <a:rPr lang="es-EC" sz="2200" dirty="0"/>
                  <a:t>∑</a:t>
                </a:r>
                <a14:m>
                  <m:oMath xmlns:m="http://schemas.openxmlformats.org/officeDocument/2006/math">
                    <m:sSup>
                      <m:sSupPr>
                        <m:ctrlPr>
                          <a:rPr lang="es-EC" sz="2200" i="1">
                            <a:latin typeface="Cambria Math"/>
                          </a:rPr>
                        </m:ctrlPr>
                      </m:sSupPr>
                      <m:e>
                        <m:r>
                          <a:rPr lang="es-EC" sz="2200" i="1">
                            <a:latin typeface="Cambria Math"/>
                          </a:rPr>
                          <m:t>𝑦𝑖</m:t>
                        </m:r>
                      </m:e>
                      <m:sup>
                        <m:r>
                          <a:rPr lang="es-EC" sz="2200" i="1">
                            <a:latin typeface="Cambria Math"/>
                          </a:rPr>
                          <m:t>2</m:t>
                        </m:r>
                      </m:sup>
                    </m:sSup>
                  </m:oMath>
                </a14:m>
                <a:r>
                  <a:rPr lang="es-EC" sz="2200" dirty="0"/>
                  <a:t> = ∑ (Yi - Ȳ)</a:t>
                </a:r>
                <a:r>
                  <a:rPr lang="es-EC" sz="2200" baseline="30000" dirty="0"/>
                  <a:t>2</a:t>
                </a:r>
                <a:r>
                  <a:rPr lang="es-EC" sz="2200" dirty="0"/>
                  <a:t> ; variación total de los valores reales de Y con respecto a su media muestral, expresión que se conoce como suma total de cuadrados (STC</a:t>
                </a:r>
                <a:r>
                  <a:rPr lang="es-EC" sz="2200" dirty="0" smtClean="0"/>
                  <a:t>)</a:t>
                </a:r>
                <a:br>
                  <a:rPr lang="es-EC" sz="2200" dirty="0" smtClean="0"/>
                </a:br>
                <a:r>
                  <a:rPr lang="es-EC" sz="2200" dirty="0"/>
                  <a:t/>
                </a:r>
                <a:br>
                  <a:rPr lang="es-EC" sz="2200" dirty="0"/>
                </a:br>
                <a:r>
                  <a:rPr lang="es-EC" sz="2200" dirty="0"/>
                  <a:t>∑</a:t>
                </a:r>
                <a14:m>
                  <m:oMath xmlns:m="http://schemas.openxmlformats.org/officeDocument/2006/math">
                    <m:sSubSup>
                      <m:sSubSupPr>
                        <m:ctrlPr>
                          <a:rPr lang="es-EC" sz="2200" i="1">
                            <a:latin typeface="Cambria Math"/>
                          </a:rPr>
                        </m:ctrlPr>
                      </m:sSubSupPr>
                      <m:e>
                        <m:r>
                          <a:rPr lang="es-EC" sz="2200" i="1">
                            <a:latin typeface="Cambria Math"/>
                          </a:rPr>
                          <m:t>ŷ</m:t>
                        </m:r>
                      </m:e>
                      <m:sub>
                        <m:r>
                          <a:rPr lang="es-EC" sz="2200" i="1">
                            <a:latin typeface="Cambria Math"/>
                          </a:rPr>
                          <m:t>𝑖</m:t>
                        </m:r>
                      </m:sub>
                      <m:sup>
                        <m:r>
                          <a:rPr lang="es-EC" sz="2200" i="1">
                            <a:latin typeface="Cambria Math"/>
                          </a:rPr>
                          <m:t>2</m:t>
                        </m:r>
                      </m:sup>
                    </m:sSubSup>
                  </m:oMath>
                </a14:m>
                <a:r>
                  <a:rPr lang="es-EC" sz="2200" dirty="0"/>
                  <a:t> = </a:t>
                </a:r>
                <a14:m>
                  <m:oMath xmlns:m="http://schemas.openxmlformats.org/officeDocument/2006/math">
                    <m:sSubSup>
                      <m:sSubSupPr>
                        <m:ctrlPr>
                          <a:rPr lang="es-EC" sz="2200" i="1">
                            <a:latin typeface="Cambria Math"/>
                          </a:rPr>
                        </m:ctrlPr>
                      </m:sSubSupPr>
                      <m:e>
                        <m:r>
                          <m:rPr>
                            <m:sty m:val="p"/>
                          </m:rPr>
                          <a:rPr lang="es-EC" sz="2200">
                            <a:latin typeface="Cambria Math"/>
                          </a:rPr>
                          <m:t>β</m:t>
                        </m:r>
                        <m:r>
                          <a:rPr lang="es-EC" sz="2200">
                            <a:latin typeface="Cambria Math"/>
                          </a:rPr>
                          <m:t>ᶺ</m:t>
                        </m:r>
                      </m:e>
                      <m:sub>
                        <m:r>
                          <a:rPr lang="es-EC" sz="2200" i="1">
                            <a:latin typeface="Cambria Math"/>
                          </a:rPr>
                          <m:t>2</m:t>
                        </m:r>
                      </m:sub>
                      <m:sup>
                        <m:r>
                          <a:rPr lang="es-EC" sz="2200" i="1">
                            <a:latin typeface="Cambria Math"/>
                          </a:rPr>
                          <m:t>2</m:t>
                        </m:r>
                      </m:sup>
                    </m:sSubSup>
                  </m:oMath>
                </a14:m>
                <a:r>
                  <a:rPr lang="es-EC" sz="2200" dirty="0"/>
                  <a:t>∑</a:t>
                </a:r>
                <a14:m>
                  <m:oMath xmlns:m="http://schemas.openxmlformats.org/officeDocument/2006/math">
                    <m:sSubSup>
                      <m:sSubSupPr>
                        <m:ctrlPr>
                          <a:rPr lang="es-EC" sz="2200" i="1">
                            <a:latin typeface="Cambria Math"/>
                          </a:rPr>
                        </m:ctrlPr>
                      </m:sSubSupPr>
                      <m:e>
                        <m:r>
                          <a:rPr lang="es-EC" sz="2200" i="1">
                            <a:latin typeface="Cambria Math"/>
                          </a:rPr>
                          <m:t>𝑥</m:t>
                        </m:r>
                      </m:e>
                      <m:sub>
                        <m:r>
                          <a:rPr lang="es-EC" sz="2200" i="1">
                            <a:latin typeface="Cambria Math"/>
                          </a:rPr>
                          <m:t>𝑖</m:t>
                        </m:r>
                      </m:sub>
                      <m:sup>
                        <m:r>
                          <a:rPr lang="es-EC" sz="2200" i="1">
                            <a:latin typeface="Cambria Math"/>
                          </a:rPr>
                          <m:t>2</m:t>
                        </m:r>
                      </m:sup>
                    </m:sSubSup>
                  </m:oMath>
                </a14:m>
                <a:r>
                  <a:rPr lang="es-EC" sz="2200" dirty="0"/>
                  <a:t> ; variación de los valores estimados de Y con respecto a su media y que se conoce con el nombre de suma explicada de cuadrados (SEC</a:t>
                </a:r>
                <a:r>
                  <a:rPr lang="es-EC" sz="2200" dirty="0" smtClean="0"/>
                  <a:t>)</a:t>
                </a:r>
                <a:br>
                  <a:rPr lang="es-EC" sz="2200" dirty="0" smtClean="0"/>
                </a:br>
                <a:r>
                  <a:rPr lang="es-EC" sz="2200" dirty="0"/>
                  <a:t/>
                </a:r>
                <a:br>
                  <a:rPr lang="es-EC" sz="2200" dirty="0"/>
                </a:br>
                <a:r>
                  <a:rPr lang="es-EC" sz="2200" dirty="0"/>
                  <a:t>∑</a:t>
                </a:r>
                <a14:m>
                  <m:oMath xmlns:m="http://schemas.openxmlformats.org/officeDocument/2006/math">
                    <m:sSubSup>
                      <m:sSubSupPr>
                        <m:ctrlPr>
                          <a:rPr lang="es-EC" sz="2200" i="1">
                            <a:latin typeface="Cambria Math"/>
                          </a:rPr>
                        </m:ctrlPr>
                      </m:sSubSupPr>
                      <m:e>
                        <m:r>
                          <a:rPr lang="es-EC" sz="2200" i="1">
                            <a:latin typeface="Cambria Math"/>
                          </a:rPr>
                          <m:t>𝑒</m:t>
                        </m:r>
                      </m:e>
                      <m:sub>
                        <m:r>
                          <a:rPr lang="es-EC" sz="2200" i="1">
                            <a:latin typeface="Cambria Math"/>
                          </a:rPr>
                          <m:t>𝑖</m:t>
                        </m:r>
                      </m:sub>
                      <m:sup>
                        <m:r>
                          <a:rPr lang="es-EC" sz="2200" i="1">
                            <a:latin typeface="Cambria Math"/>
                          </a:rPr>
                          <m:t>2</m:t>
                        </m:r>
                      </m:sup>
                    </m:sSubSup>
                  </m:oMath>
                </a14:m>
                <a:r>
                  <a:rPr lang="es-EC" sz="2200" dirty="0"/>
                  <a:t>= variación residual o no explicada de los valores de Y con respecto a la línea de regresión o suma residual de cuadrados (SRC</a:t>
                </a:r>
                <a:r>
                  <a:rPr lang="es-EC" sz="2200" dirty="0" smtClean="0"/>
                  <a:t>)</a:t>
                </a:r>
                <a:br>
                  <a:rPr lang="es-EC" sz="2200" dirty="0" smtClean="0"/>
                </a:br>
                <a:r>
                  <a:rPr lang="es-EC" sz="2200" dirty="0"/>
                  <a:t/>
                </a:r>
                <a:br>
                  <a:rPr lang="es-EC" sz="2200" dirty="0"/>
                </a:br>
                <a:r>
                  <a:rPr lang="es-EC" sz="2000" dirty="0"/>
                  <a:t>STC = SEC + </a:t>
                </a:r>
                <a:r>
                  <a:rPr lang="es-EC" sz="2000" dirty="0" smtClean="0"/>
                  <a:t>SRC</a:t>
                </a:r>
                <a:br>
                  <a:rPr lang="es-EC" sz="2000" dirty="0" smtClean="0"/>
                </a:br>
                <a:r>
                  <a:rPr lang="es-EC" sz="2000" dirty="0"/>
                  <a:t/>
                </a:r>
                <a:br>
                  <a:rPr lang="es-EC" sz="2000" dirty="0"/>
                </a:br>
                <a:r>
                  <a:rPr lang="es-EC" sz="1800" dirty="0"/>
                  <a:t>Podemos definir el r</a:t>
                </a:r>
                <a:r>
                  <a:rPr lang="es-EC" sz="1800" baseline="30000" dirty="0"/>
                  <a:t>2</a:t>
                </a:r>
                <a:r>
                  <a:rPr lang="es-EC" sz="1800" dirty="0"/>
                  <a:t> </a:t>
                </a:r>
                <a:r>
                  <a:rPr lang="es-EC" sz="1800" dirty="0" smtClean="0"/>
                  <a:t>como</a:t>
                </a:r>
                <a:br>
                  <a:rPr lang="es-EC" sz="1800" dirty="0" smtClean="0"/>
                </a:br>
                <a:r>
                  <a:rPr lang="es-EC" sz="1800" dirty="0"/>
                  <a:t/>
                </a:r>
                <a:br>
                  <a:rPr lang="es-EC" sz="1800" dirty="0"/>
                </a:br>
                <a:r>
                  <a:rPr lang="es-EC" sz="2000" dirty="0"/>
                  <a:t>r</a:t>
                </a:r>
                <a:r>
                  <a:rPr lang="es-EC" sz="2000" baseline="30000" dirty="0"/>
                  <a:t>2</a:t>
                </a:r>
                <a:r>
                  <a:rPr lang="es-EC" sz="2000" dirty="0"/>
                  <a:t> = </a:t>
                </a:r>
                <a14:m>
                  <m:oMath xmlns:m="http://schemas.openxmlformats.org/officeDocument/2006/math">
                    <m:f>
                      <m:fPr>
                        <m:ctrlPr>
                          <a:rPr lang="es-EC" sz="2000" i="1">
                            <a:latin typeface="Cambria Math"/>
                          </a:rPr>
                        </m:ctrlPr>
                      </m:fPr>
                      <m:num>
                        <m:sSup>
                          <m:sSupPr>
                            <m:ctrlPr>
                              <a:rPr lang="es-EC" sz="2000" i="1">
                                <a:latin typeface="Cambria Math"/>
                              </a:rPr>
                            </m:ctrlPr>
                          </m:sSupPr>
                          <m:e>
                            <m:nary>
                              <m:naryPr>
                                <m:chr m:val="∑"/>
                                <m:subHide m:val="on"/>
                                <m:supHide m:val="on"/>
                                <m:ctrlPr>
                                  <a:rPr lang="es-EC" sz="2000" i="1">
                                    <a:latin typeface="Cambria Math"/>
                                  </a:rPr>
                                </m:ctrlPr>
                              </m:naryPr>
                              <m:sub/>
                              <m:sup/>
                              <m:e>
                                <m:r>
                                  <a:rPr lang="es-EC" sz="2000" i="1">
                                    <a:latin typeface="Cambria Math"/>
                                  </a:rPr>
                                  <m:t>(Ŷ</m:t>
                                </m:r>
                                <m:r>
                                  <a:rPr lang="es-EC" sz="2000" i="1">
                                    <a:latin typeface="Cambria Math"/>
                                  </a:rPr>
                                  <m:t>𝑖</m:t>
                                </m:r>
                                <m:r>
                                  <a:rPr lang="es-EC" sz="2000" i="1">
                                    <a:latin typeface="Cambria Math"/>
                                  </a:rPr>
                                  <m:t>− Ȳ)</m:t>
                                </m:r>
                              </m:e>
                            </m:nary>
                          </m:e>
                          <m:sup>
                            <m:r>
                              <a:rPr lang="es-EC" sz="2000" i="1">
                                <a:latin typeface="Cambria Math"/>
                              </a:rPr>
                              <m:t>2</m:t>
                            </m:r>
                          </m:sup>
                        </m:sSup>
                      </m:num>
                      <m:den>
                        <m:sSup>
                          <m:sSupPr>
                            <m:ctrlPr>
                              <a:rPr lang="es-EC" sz="2000" i="1">
                                <a:latin typeface="Cambria Math"/>
                              </a:rPr>
                            </m:ctrlPr>
                          </m:sSupPr>
                          <m:e>
                            <m:r>
                              <a:rPr lang="es-EC" sz="2000" i="1">
                                <a:latin typeface="Cambria Math"/>
                              </a:rPr>
                              <m:t>∑(</m:t>
                            </m:r>
                            <m:r>
                              <a:rPr lang="es-EC" sz="2000" i="1">
                                <a:latin typeface="Cambria Math"/>
                              </a:rPr>
                              <m:t>𝑌𝑖</m:t>
                            </m:r>
                            <m:r>
                              <a:rPr lang="es-EC" sz="2000" i="1">
                                <a:latin typeface="Cambria Math"/>
                              </a:rPr>
                              <m:t>− Ȳ)</m:t>
                            </m:r>
                          </m:e>
                          <m:sup>
                            <m:r>
                              <a:rPr lang="es-EC" sz="2000" i="1">
                                <a:latin typeface="Cambria Math"/>
                              </a:rPr>
                              <m:t>2</m:t>
                            </m:r>
                          </m:sup>
                        </m:sSup>
                      </m:den>
                    </m:f>
                  </m:oMath>
                </a14:m>
                <a:r>
                  <a:rPr lang="es-EC" sz="2000" dirty="0"/>
                  <a:t> = </a:t>
                </a:r>
                <a14:m>
                  <m:oMath xmlns:m="http://schemas.openxmlformats.org/officeDocument/2006/math">
                    <m:f>
                      <m:fPr>
                        <m:ctrlPr>
                          <a:rPr lang="es-EC" sz="2000" i="1">
                            <a:latin typeface="Cambria Math"/>
                          </a:rPr>
                        </m:ctrlPr>
                      </m:fPr>
                      <m:num>
                        <m:r>
                          <a:rPr lang="es-EC" sz="2000" i="1">
                            <a:latin typeface="Cambria Math"/>
                          </a:rPr>
                          <m:t>𝑆𝐸𝐶</m:t>
                        </m:r>
                      </m:num>
                      <m:den>
                        <m:r>
                          <a:rPr lang="es-EC" sz="2000" i="1">
                            <a:latin typeface="Cambria Math"/>
                          </a:rPr>
                          <m:t>𝑆𝑇𝐶</m:t>
                        </m:r>
                      </m:den>
                    </m:f>
                  </m:oMath>
                </a14:m>
                <a:r>
                  <a:rPr lang="es-EC" sz="1800" dirty="0"/>
                  <a:t/>
                </a:r>
                <a:br>
                  <a:rPr lang="es-EC" sz="1800" dirty="0"/>
                </a:br>
                <a:r>
                  <a:rPr lang="es-EC" sz="2000" dirty="0"/>
                  <a:t/>
                </a:r>
                <a:br>
                  <a:rPr lang="es-EC" sz="2000" dirty="0"/>
                </a:br>
                <a:endParaRPr lang="es-EC" sz="2200" dirty="0"/>
              </a:p>
            </p:txBody>
          </p:sp>
        </mc:Choice>
        <mc:Fallback xmlns="">
          <p:sp>
            <p:nvSpPr>
              <p:cNvPr id="2" name="1 Título"/>
              <p:cNvSpPr>
                <a:spLocks noGrp="1" noRot="1" noChangeAspect="1" noMove="1" noResize="1" noEditPoints="1" noAdjustHandles="1" noChangeArrowheads="1" noChangeShapeType="1" noTextEdit="1"/>
              </p:cNvSpPr>
              <p:nvPr>
                <p:ph type="ctrTitle"/>
              </p:nvPr>
            </p:nvSpPr>
            <p:spPr>
              <a:xfrm>
                <a:off x="179512" y="188640"/>
                <a:ext cx="8784976" cy="6552728"/>
              </a:xfrm>
              <a:blipFill rotWithShape="1">
                <a:blip r:embed="rId2"/>
                <a:stretch>
                  <a:fillRect l="-693" r="-902"/>
                </a:stretch>
              </a:blipFill>
            </p:spPr>
            <p:txBody>
              <a:bodyPr/>
              <a:lstStyle/>
              <a:p>
                <a:r>
                  <a:rPr lang="es-EC">
                    <a:noFill/>
                  </a:rPr>
                  <a:t> </a:t>
                </a:r>
              </a:p>
            </p:txBody>
          </p:sp>
        </mc:Fallback>
      </mc:AlternateContent>
    </p:spTree>
    <p:extLst>
      <p:ext uri="{BB962C8B-B14F-4D97-AF65-F5344CB8AC3E}">
        <p14:creationId xmlns:p14="http://schemas.microsoft.com/office/powerpoint/2010/main" val="313606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434479"/>
          </a:xfrm>
        </p:spPr>
        <p:txBody>
          <a:bodyPr>
            <a:noAutofit/>
          </a:bodyPr>
          <a:lstStyle/>
          <a:p>
            <a:r>
              <a:rPr lang="es-EC" sz="2000" dirty="0"/>
              <a:t>El supuesto de normalidad</a:t>
            </a:r>
            <a:br>
              <a:rPr lang="es-EC" sz="2000" dirty="0"/>
            </a:br>
            <a:endParaRPr lang="es-EC" sz="2000" dirty="0"/>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251520" y="908720"/>
                <a:ext cx="8712968" cy="5688632"/>
              </a:xfrm>
            </p:spPr>
            <p:txBody>
              <a:bodyPr>
                <a:normAutofit fontScale="77500" lnSpcReduction="20000"/>
              </a:bodyPr>
              <a:lstStyle/>
              <a:p>
                <a:pPr algn="just"/>
                <a:r>
                  <a:rPr lang="es-EC" sz="2900" dirty="0">
                    <a:solidFill>
                      <a:schemeClr val="tx1"/>
                    </a:solidFill>
                    <a:latin typeface="+mj-lt"/>
                    <a:ea typeface="+mj-ea"/>
                    <a:cs typeface="+mj-cs"/>
                  </a:rPr>
                  <a:t>La regresión lineal normal clásica supone que cada ui está distribuido normalmente con:</a:t>
                </a:r>
              </a:p>
              <a:p>
                <a:pPr algn="just"/>
                <a:endParaRPr lang="es-EC" sz="2900" dirty="0">
                  <a:solidFill>
                    <a:schemeClr val="tx1"/>
                  </a:solidFill>
                  <a:latin typeface="+mj-lt"/>
                  <a:ea typeface="+mj-ea"/>
                  <a:cs typeface="+mj-cs"/>
                </a:endParaRPr>
              </a:p>
              <a:p>
                <a:pPr algn="just"/>
                <a:r>
                  <a:rPr lang="es-EC" sz="2900" dirty="0">
                    <a:solidFill>
                      <a:schemeClr val="tx1"/>
                    </a:solidFill>
                    <a:latin typeface="+mj-lt"/>
                    <a:ea typeface="+mj-ea"/>
                    <a:cs typeface="+mj-cs"/>
                  </a:rPr>
                  <a:t>Media o valor esperado: E (ui) = 0 </a:t>
                </a:r>
              </a:p>
              <a:p>
                <a:pPr algn="just"/>
                <a:endParaRPr lang="es-EC" sz="2900" dirty="0">
                  <a:solidFill>
                    <a:schemeClr val="tx1"/>
                  </a:solidFill>
                  <a:latin typeface="+mj-lt"/>
                  <a:ea typeface="+mj-ea"/>
                  <a:cs typeface="+mj-cs"/>
                </a:endParaRPr>
              </a:p>
              <a:p>
                <a:pPr algn="just"/>
                <a:r>
                  <a:rPr lang="es-EC" sz="2900" dirty="0">
                    <a:solidFill>
                      <a:schemeClr val="tx1"/>
                    </a:solidFill>
                    <a:latin typeface="+mj-lt"/>
                    <a:ea typeface="+mj-ea"/>
                    <a:cs typeface="+mj-cs"/>
                  </a:rPr>
                  <a:t>Varianza : E(</a:t>
                </a:r>
                <a14:m>
                  <m:oMath xmlns:m="http://schemas.openxmlformats.org/officeDocument/2006/math">
                    <m:sSubSup>
                      <m:sSubSupPr>
                        <m:ctrlPr>
                          <a:rPr lang="es-EC" sz="2900" i="1">
                            <a:solidFill>
                              <a:schemeClr val="tx1"/>
                            </a:solidFill>
                            <a:latin typeface="Cambria Math"/>
                            <a:ea typeface="+mj-ea"/>
                            <a:cs typeface="+mj-cs"/>
                          </a:rPr>
                        </m:ctrlPr>
                      </m:sSubSupPr>
                      <m:e>
                        <m:r>
                          <a:rPr lang="es-EC" sz="2900">
                            <a:solidFill>
                              <a:schemeClr val="tx1"/>
                            </a:solidFill>
                            <a:latin typeface="Cambria Math"/>
                            <a:ea typeface="+mj-ea"/>
                            <a:cs typeface="+mj-cs"/>
                          </a:rPr>
                          <m:t>𝑢</m:t>
                        </m:r>
                      </m:e>
                      <m:sub>
                        <m:r>
                          <a:rPr lang="es-EC" sz="2900">
                            <a:solidFill>
                              <a:schemeClr val="tx1"/>
                            </a:solidFill>
                            <a:latin typeface="Cambria Math"/>
                            <a:ea typeface="+mj-ea"/>
                            <a:cs typeface="+mj-cs"/>
                          </a:rPr>
                          <m:t>𝑖</m:t>
                        </m:r>
                      </m:sub>
                      <m:sup>
                        <m:r>
                          <a:rPr lang="es-EC" sz="2900">
                            <a:solidFill>
                              <a:schemeClr val="tx1"/>
                            </a:solidFill>
                            <a:latin typeface="Cambria Math"/>
                            <a:ea typeface="+mj-ea"/>
                            <a:cs typeface="+mj-cs"/>
                          </a:rPr>
                          <m:t>2</m:t>
                        </m:r>
                      </m:sup>
                    </m:sSubSup>
                  </m:oMath>
                </a14:m>
                <a:r>
                  <a:rPr lang="es-EC" sz="2900" dirty="0">
                    <a:solidFill>
                      <a:schemeClr val="tx1"/>
                    </a:solidFill>
                    <a:latin typeface="+mj-lt"/>
                    <a:ea typeface="+mj-ea"/>
                    <a:cs typeface="+mj-cs"/>
                  </a:rPr>
                  <a:t>) = σ2  ; </a:t>
                </a:r>
                <a:r>
                  <a:rPr lang="es-EC" sz="2900" dirty="0" err="1">
                    <a:solidFill>
                      <a:schemeClr val="tx1"/>
                    </a:solidFill>
                    <a:latin typeface="+mj-lt"/>
                    <a:ea typeface="+mj-ea"/>
                    <a:cs typeface="+mj-cs"/>
                  </a:rPr>
                  <a:t>cov</a:t>
                </a:r>
                <a:r>
                  <a:rPr lang="es-EC" sz="2900" dirty="0">
                    <a:solidFill>
                      <a:schemeClr val="tx1"/>
                    </a:solidFill>
                    <a:latin typeface="+mj-lt"/>
                    <a:ea typeface="+mj-ea"/>
                    <a:cs typeface="+mj-cs"/>
                  </a:rPr>
                  <a:t> (ui, uj)</a:t>
                </a:r>
              </a:p>
              <a:p>
                <a:pPr algn="just"/>
                <a:r>
                  <a:rPr lang="es-EC" sz="2900" dirty="0">
                    <a:solidFill>
                      <a:schemeClr val="tx1"/>
                    </a:solidFill>
                    <a:latin typeface="+mj-lt"/>
                    <a:ea typeface="+mj-ea"/>
                    <a:cs typeface="+mj-cs"/>
                  </a:rPr>
                  <a:t>E(ui, uj)= 0 ; estos supuestos se pueden resumir </a:t>
                </a:r>
              </a:p>
              <a:p>
                <a:pPr algn="just"/>
                <a:endParaRPr lang="es-EC" sz="2900" dirty="0">
                  <a:solidFill>
                    <a:schemeClr val="tx1"/>
                  </a:solidFill>
                  <a:latin typeface="+mj-lt"/>
                  <a:ea typeface="+mj-ea"/>
                  <a:cs typeface="+mj-cs"/>
                </a:endParaRPr>
              </a:p>
              <a:p>
                <a:pPr algn="just"/>
                <a:r>
                  <a:rPr lang="es-EC" sz="2900" dirty="0">
                    <a:solidFill>
                      <a:schemeClr val="tx1"/>
                    </a:solidFill>
                    <a:latin typeface="+mj-lt"/>
                    <a:ea typeface="+mj-ea"/>
                    <a:cs typeface="+mj-cs"/>
                  </a:rPr>
                  <a:t> ui   ̴ N(0, σ2)</a:t>
                </a:r>
              </a:p>
              <a:p>
                <a:pPr algn="just"/>
                <a:r>
                  <a:rPr lang="es-EC" sz="2900" dirty="0">
                    <a:solidFill>
                      <a:schemeClr val="tx1"/>
                    </a:solidFill>
                    <a:latin typeface="+mj-lt"/>
                    <a:ea typeface="+mj-ea"/>
                    <a:cs typeface="+mj-cs"/>
                  </a:rPr>
                  <a:t>Donde   ̴ significa distribuido y N distribución normal.</a:t>
                </a:r>
              </a:p>
              <a:p>
                <a:pPr algn="just"/>
                <a:endParaRPr lang="es-EC" sz="2900" dirty="0">
                  <a:solidFill>
                    <a:schemeClr val="tx1"/>
                  </a:solidFill>
                  <a:latin typeface="+mj-lt"/>
                  <a:ea typeface="+mj-ea"/>
                  <a:cs typeface="+mj-cs"/>
                </a:endParaRPr>
              </a:p>
              <a:p>
                <a:pPr algn="just"/>
                <a:r>
                  <a:rPr lang="es-EC" sz="2900" dirty="0">
                    <a:solidFill>
                      <a:schemeClr val="tx1"/>
                    </a:solidFill>
                    <a:latin typeface="+mj-lt"/>
                    <a:ea typeface="+mj-ea"/>
                    <a:cs typeface="+mj-cs"/>
                  </a:rPr>
                  <a:t>Los términos entre paréntesis representan los dos parámetros de la distribución normal: </a:t>
                </a:r>
              </a:p>
              <a:p>
                <a:pPr algn="just"/>
                <a:r>
                  <a:rPr lang="es-EC" sz="2900" dirty="0">
                    <a:solidFill>
                      <a:schemeClr val="tx1"/>
                    </a:solidFill>
                    <a:latin typeface="+mj-lt"/>
                    <a:ea typeface="+mj-ea"/>
                    <a:cs typeface="+mj-cs"/>
                  </a:rPr>
                  <a:t>La media y la varianza. </a:t>
                </a:r>
              </a:p>
              <a:p>
                <a:pPr algn="just"/>
                <a:endParaRPr lang="es-EC" sz="2900" dirty="0">
                  <a:solidFill>
                    <a:schemeClr val="tx1"/>
                  </a:solidFill>
                  <a:latin typeface="+mj-lt"/>
                  <a:ea typeface="+mj-ea"/>
                  <a:cs typeface="+mj-cs"/>
                </a:endParaRPr>
              </a:p>
              <a:p>
                <a:pPr algn="just"/>
                <a:r>
                  <a:rPr lang="es-EC" sz="2900" dirty="0">
                    <a:solidFill>
                      <a:schemeClr val="tx1"/>
                    </a:solidFill>
                    <a:latin typeface="+mj-lt"/>
                    <a:ea typeface="+mj-ea"/>
                    <a:cs typeface="+mj-cs"/>
                  </a:rPr>
                  <a:t>Dos variables con distribución normal, una covarianza o correlación de cero implican independencia entre las variables.</a:t>
                </a:r>
              </a:p>
              <a:p>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251520" y="908720"/>
                <a:ext cx="8712968" cy="5688632"/>
              </a:xfrm>
              <a:blipFill rotWithShape="1">
                <a:blip r:embed="rId2"/>
                <a:stretch>
                  <a:fillRect l="-839" t="-1715" r="-909"/>
                </a:stretch>
              </a:blipFill>
            </p:spPr>
            <p:txBody>
              <a:bodyPr/>
              <a:lstStyle/>
              <a:p>
                <a:r>
                  <a:rPr lang="es-EC">
                    <a:noFill/>
                  </a:rPr>
                  <a:t> </a:t>
                </a:r>
              </a:p>
            </p:txBody>
          </p:sp>
        </mc:Fallback>
      </mc:AlternateContent>
    </p:spTree>
    <p:extLst>
      <p:ext uri="{BB962C8B-B14F-4D97-AF65-F5344CB8AC3E}">
        <p14:creationId xmlns:p14="http://schemas.microsoft.com/office/powerpoint/2010/main" val="319435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8"/>
            <a:ext cx="7772400" cy="434479"/>
          </a:xfrm>
        </p:spPr>
        <p:txBody>
          <a:bodyPr>
            <a:normAutofit fontScale="90000"/>
          </a:bodyPr>
          <a:lstStyle/>
          <a:p>
            <a:r>
              <a:rPr lang="es-EC" sz="2000" dirty="0"/>
              <a:t>Razones de por qué plantear el supuesto de normalidad</a:t>
            </a:r>
            <a:br>
              <a:rPr lang="es-EC" sz="2000" dirty="0"/>
            </a:br>
            <a:endParaRPr lang="es-EC" sz="2000" dirty="0"/>
          </a:p>
        </p:txBody>
      </p:sp>
      <p:sp>
        <p:nvSpPr>
          <p:cNvPr id="3" name="2 Subtítulo"/>
          <p:cNvSpPr>
            <a:spLocks noGrp="1"/>
          </p:cNvSpPr>
          <p:nvPr>
            <p:ph type="subTitle" idx="1"/>
          </p:nvPr>
        </p:nvSpPr>
        <p:spPr>
          <a:xfrm>
            <a:off x="323528" y="1196752"/>
            <a:ext cx="8424936" cy="5400600"/>
          </a:xfrm>
        </p:spPr>
        <p:txBody>
          <a:bodyPr>
            <a:normAutofit fontScale="85000" lnSpcReduction="20000"/>
          </a:bodyPr>
          <a:lstStyle/>
          <a:p>
            <a:pPr algn="just"/>
            <a:r>
              <a:rPr lang="es-EC" sz="2600" dirty="0">
                <a:solidFill>
                  <a:schemeClr val="tx1"/>
                </a:solidFill>
                <a:latin typeface="+mj-lt"/>
                <a:ea typeface="+mj-ea"/>
                <a:cs typeface="+mj-cs"/>
              </a:rPr>
              <a:t>1.- Gracias al teorema del límite central, se puede demostrar que si existe un número apreciable de variables aleatorias independientes e idénticamente distribuidas, entonces:</a:t>
            </a:r>
          </a:p>
          <a:p>
            <a:pPr algn="just"/>
            <a:r>
              <a:rPr lang="es-EC" sz="2600" dirty="0">
                <a:solidFill>
                  <a:schemeClr val="tx1"/>
                </a:solidFill>
                <a:latin typeface="+mj-lt"/>
                <a:ea typeface="+mj-ea"/>
                <a:cs typeface="+mj-cs"/>
              </a:rPr>
              <a:t>La distribución de su suma tenderá a seguir una distribución normal a medida que el número de estas variables aumenta indefinidamente. Este teorema es el que justifica el supuesto de normalidad de ui.</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2.- Una variante del teorema del límite central afirma que aunque el número de variables no sea muy grande o si estas no son estrictamente independientes, su suma puede seguir teniendo una distribución normal.</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3.- Bajo el supuesto de normalidad de ui, los estimadores βᶺ1 ; βᶺ2 de  MCO también tienen una distribución normal.</a:t>
            </a:r>
          </a:p>
          <a:p>
            <a:pPr algn="just"/>
            <a:endParaRPr lang="es-EC" sz="2600" dirty="0">
              <a:solidFill>
                <a:schemeClr val="tx1"/>
              </a:solidFill>
              <a:latin typeface="+mj-lt"/>
              <a:ea typeface="+mj-ea"/>
              <a:cs typeface="+mj-cs"/>
            </a:endParaRPr>
          </a:p>
          <a:p>
            <a:pPr algn="just"/>
            <a:r>
              <a:rPr lang="es-EC" sz="2600" dirty="0">
                <a:solidFill>
                  <a:schemeClr val="tx1"/>
                </a:solidFill>
                <a:latin typeface="+mj-lt"/>
                <a:ea typeface="+mj-ea"/>
                <a:cs typeface="+mj-cs"/>
              </a:rPr>
              <a:t>4.- La distribución normal involucra solo dos parámetros media y varianza y sus propiedades teóricas han sido estudiadas extensamente</a:t>
            </a:r>
            <a:r>
              <a:rPr lang="es-EC" dirty="0"/>
              <a:t>.</a:t>
            </a:r>
          </a:p>
          <a:p>
            <a:endParaRPr lang="es-EC" dirty="0"/>
          </a:p>
        </p:txBody>
      </p:sp>
    </p:spTree>
    <p:extLst>
      <p:ext uri="{BB962C8B-B14F-4D97-AF65-F5344CB8AC3E}">
        <p14:creationId xmlns:p14="http://schemas.microsoft.com/office/powerpoint/2010/main" val="374479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434479"/>
          </a:xfrm>
        </p:spPr>
        <p:txBody>
          <a:bodyPr>
            <a:normAutofit/>
          </a:bodyPr>
          <a:lstStyle/>
          <a:p>
            <a:r>
              <a:rPr lang="es-EC" sz="2000" dirty="0"/>
              <a:t>Propiedades de los estimadores de MCO bajo el supuesto de normalidad</a:t>
            </a:r>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79512" y="692696"/>
                <a:ext cx="8784976" cy="6048672"/>
              </a:xfrm>
            </p:spPr>
            <p:txBody>
              <a:bodyPr>
                <a:normAutofit fontScale="70000" lnSpcReduction="20000"/>
              </a:bodyPr>
              <a:lstStyle/>
              <a:p>
                <a:pPr algn="just"/>
                <a:r>
                  <a:rPr lang="es-EC" dirty="0">
                    <a:solidFill>
                      <a:schemeClr val="tx1"/>
                    </a:solidFill>
                  </a:rPr>
                  <a:t>1.- Son </a:t>
                </a:r>
                <a:r>
                  <a:rPr lang="es-EC" dirty="0" smtClean="0">
                    <a:solidFill>
                      <a:schemeClr val="tx1"/>
                    </a:solidFill>
                  </a:rPr>
                  <a:t>insesgados</a:t>
                </a:r>
              </a:p>
              <a:p>
                <a:pPr algn="just"/>
                <a:endParaRPr lang="es-EC" dirty="0"/>
              </a:p>
              <a:p>
                <a:pPr algn="just"/>
                <a:r>
                  <a:rPr lang="es-EC" dirty="0">
                    <a:solidFill>
                      <a:schemeClr val="tx1"/>
                    </a:solidFill>
                  </a:rPr>
                  <a:t>2.- Tiene varianza mínima, son insesgados con varianza mínima, es decir son </a:t>
                </a:r>
                <a:r>
                  <a:rPr lang="es-EC" dirty="0" smtClean="0">
                    <a:solidFill>
                      <a:schemeClr val="tx1"/>
                    </a:solidFill>
                  </a:rPr>
                  <a:t>eficientes</a:t>
                </a:r>
                <a:r>
                  <a:rPr lang="es-EC" dirty="0" smtClean="0"/>
                  <a:t>.</a:t>
                </a:r>
              </a:p>
              <a:p>
                <a:pPr algn="just"/>
                <a:endParaRPr lang="es-EC" dirty="0"/>
              </a:p>
              <a:p>
                <a:pPr algn="just"/>
                <a:r>
                  <a:rPr lang="es-EC" dirty="0">
                    <a:solidFill>
                      <a:schemeClr val="tx1"/>
                    </a:solidFill>
                  </a:rPr>
                  <a:t>3.- Consistencia: a medida que el tamaño de la muestra aumenta indefinidamente, los estimadores convergen hacia sus valores poblacionales verdaderos</a:t>
                </a:r>
                <a:r>
                  <a:rPr lang="es-EC" dirty="0" smtClean="0"/>
                  <a:t>.</a:t>
                </a:r>
              </a:p>
              <a:p>
                <a:pPr algn="just"/>
                <a:endParaRPr lang="es-EC" dirty="0"/>
              </a:p>
              <a:p>
                <a:pPr algn="just"/>
                <a:r>
                  <a:rPr lang="es-EC" dirty="0" smtClean="0">
                    <a:solidFill>
                      <a:schemeClr val="tx1"/>
                    </a:solidFill>
                  </a:rPr>
                  <a:t>4.- βᶺ</a:t>
                </a:r>
                <a:r>
                  <a:rPr lang="es-EC" baseline="-25000" dirty="0">
                    <a:solidFill>
                      <a:schemeClr val="tx1"/>
                    </a:solidFill>
                  </a:rPr>
                  <a:t>1</a:t>
                </a:r>
                <a:r>
                  <a:rPr lang="es-EC" dirty="0">
                    <a:solidFill>
                      <a:schemeClr val="tx1"/>
                    </a:solidFill>
                  </a:rPr>
                  <a:t> esta normalmente distribuida </a:t>
                </a:r>
                <a:r>
                  <a:rPr lang="es-EC" dirty="0" smtClean="0">
                    <a:solidFill>
                      <a:schemeClr val="tx1"/>
                    </a:solidFill>
                  </a:rPr>
                  <a:t>   βᶺ</a:t>
                </a:r>
                <a:r>
                  <a:rPr lang="es-EC" baseline="-25000" dirty="0" smtClean="0">
                    <a:solidFill>
                      <a:schemeClr val="tx1"/>
                    </a:solidFill>
                  </a:rPr>
                  <a:t>1 </a:t>
                </a:r>
                <a:r>
                  <a:rPr lang="es-EC" dirty="0" smtClean="0">
                    <a:solidFill>
                      <a:schemeClr val="tx1"/>
                    </a:solidFill>
                  </a:rPr>
                  <a:t>  </a:t>
                </a:r>
                <a:r>
                  <a:rPr lang="es-EC" dirty="0">
                    <a:solidFill>
                      <a:schemeClr val="tx1"/>
                    </a:solidFill>
                  </a:rPr>
                  <a:t>̴ N(β1 , </a:t>
                </a:r>
                <a14:m>
                  <m:oMath xmlns:m="http://schemas.openxmlformats.org/officeDocument/2006/math">
                    <m:sSubSup>
                      <m:sSubSupPr>
                        <m:ctrlPr>
                          <a:rPr lang="es-EC" i="1">
                            <a:solidFill>
                              <a:schemeClr val="tx1"/>
                            </a:solidFill>
                            <a:latin typeface="Cambria Math"/>
                          </a:rPr>
                        </m:ctrlPr>
                      </m:sSubSupPr>
                      <m:e>
                        <m:r>
                          <a:rPr lang="es-EC" i="1">
                            <a:solidFill>
                              <a:schemeClr val="tx1"/>
                            </a:solidFill>
                            <a:latin typeface="Cambria Math"/>
                          </a:rPr>
                          <m:t>𝜎</m:t>
                        </m:r>
                      </m:e>
                      <m:sub>
                        <m:r>
                          <m:rPr>
                            <m:sty m:val="p"/>
                          </m:rPr>
                          <a:rPr lang="es-EC">
                            <a:solidFill>
                              <a:schemeClr val="tx1"/>
                            </a:solidFill>
                            <a:latin typeface="Cambria Math"/>
                          </a:rPr>
                          <m:t>β</m:t>
                        </m:r>
                        <m:r>
                          <a:rPr lang="es-EC">
                            <a:solidFill>
                              <a:schemeClr val="tx1"/>
                            </a:solidFill>
                            <a:latin typeface="Cambria Math"/>
                          </a:rPr>
                          <m:t>ᶺ</m:t>
                        </m:r>
                        <m:r>
                          <a:rPr lang="es-EC" baseline="-25000">
                            <a:solidFill>
                              <a:schemeClr val="tx1"/>
                            </a:solidFill>
                            <a:latin typeface="Cambria Math"/>
                          </a:rPr>
                          <m:t>1</m:t>
                        </m:r>
                      </m:sub>
                      <m:sup>
                        <m:r>
                          <a:rPr lang="es-EC" i="1">
                            <a:solidFill>
                              <a:schemeClr val="tx1"/>
                            </a:solidFill>
                            <a:latin typeface="Cambria Math"/>
                          </a:rPr>
                          <m:t>2</m:t>
                        </m:r>
                      </m:sup>
                    </m:sSubSup>
                  </m:oMath>
                </a14:m>
                <a:r>
                  <a:rPr lang="es-EC" dirty="0">
                    <a:solidFill>
                      <a:schemeClr val="tx1"/>
                    </a:solidFill>
                  </a:rPr>
                  <a:t>)</a:t>
                </a:r>
              </a:p>
              <a:p>
                <a:pPr algn="just"/>
                <a:r>
                  <a:rPr lang="es-EC" dirty="0">
                    <a:solidFill>
                      <a:schemeClr val="tx1"/>
                    </a:solidFill>
                  </a:rPr>
                  <a:t>De acuerdo con las propiedades de la distribución normal se define la variable Z como:</a:t>
                </a:r>
              </a:p>
              <a:p>
                <a:pPr algn="just"/>
                <a:r>
                  <a:rPr lang="es-EC" dirty="0">
                    <a:solidFill>
                      <a:schemeClr val="tx1"/>
                    </a:solidFill>
                  </a:rPr>
                  <a:t>Z = </a:t>
                </a:r>
                <a14:m>
                  <m:oMath xmlns:m="http://schemas.openxmlformats.org/officeDocument/2006/math">
                    <m:f>
                      <m:fPr>
                        <m:ctrlPr>
                          <a:rPr lang="es-EC" i="1">
                            <a:solidFill>
                              <a:schemeClr val="tx1"/>
                            </a:solidFill>
                            <a:latin typeface="Cambria Math"/>
                          </a:rPr>
                        </m:ctrlPr>
                      </m:fPr>
                      <m:num>
                        <m:r>
                          <m:rPr>
                            <m:sty m:val="p"/>
                          </m:rPr>
                          <a:rPr lang="es-EC">
                            <a:solidFill>
                              <a:schemeClr val="tx1"/>
                            </a:solidFill>
                            <a:latin typeface="Cambria Math"/>
                          </a:rPr>
                          <m:t>β</m:t>
                        </m:r>
                        <m:r>
                          <a:rPr lang="es-EC">
                            <a:solidFill>
                              <a:schemeClr val="tx1"/>
                            </a:solidFill>
                            <a:latin typeface="Cambria Math"/>
                          </a:rPr>
                          <m:t>ᶺ</m:t>
                        </m:r>
                        <m:r>
                          <a:rPr lang="es-EC">
                            <a:solidFill>
                              <a:schemeClr val="tx1"/>
                            </a:solidFill>
                            <a:latin typeface="Cambria Math"/>
                          </a:rPr>
                          <m:t>1− </m:t>
                        </m:r>
                        <m:r>
                          <m:rPr>
                            <m:sty m:val="p"/>
                          </m:rPr>
                          <a:rPr lang="es-EC">
                            <a:solidFill>
                              <a:schemeClr val="tx1"/>
                            </a:solidFill>
                            <a:latin typeface="Cambria Math"/>
                          </a:rPr>
                          <m:t>β</m:t>
                        </m:r>
                        <m:r>
                          <a:rPr lang="es-EC">
                            <a:solidFill>
                              <a:schemeClr val="tx1"/>
                            </a:solidFill>
                            <a:latin typeface="Cambria Math"/>
                          </a:rPr>
                          <m:t>1</m:t>
                        </m:r>
                      </m:num>
                      <m:den>
                        <m:sSub>
                          <m:sSubPr>
                            <m:ctrlPr>
                              <a:rPr lang="es-EC" i="1">
                                <a:solidFill>
                                  <a:schemeClr val="tx1"/>
                                </a:solidFill>
                                <a:latin typeface="Cambria Math"/>
                              </a:rPr>
                            </m:ctrlPr>
                          </m:sSubPr>
                          <m:e>
                            <m:r>
                              <a:rPr lang="es-EC">
                                <a:solidFill>
                                  <a:schemeClr val="tx1"/>
                                </a:solidFill>
                                <a:latin typeface="Cambria Math"/>
                              </a:rPr>
                              <m:t>𝜎</m:t>
                            </m:r>
                          </m:e>
                          <m:sub>
                            <m:r>
                              <m:rPr>
                                <m:sty m:val="p"/>
                              </m:rPr>
                              <a:rPr lang="es-EC">
                                <a:solidFill>
                                  <a:schemeClr val="tx1"/>
                                </a:solidFill>
                                <a:latin typeface="Cambria Math"/>
                              </a:rPr>
                              <m:t>β</m:t>
                            </m:r>
                            <m:r>
                              <a:rPr lang="es-EC">
                                <a:solidFill>
                                  <a:schemeClr val="tx1"/>
                                </a:solidFill>
                                <a:latin typeface="Cambria Math"/>
                              </a:rPr>
                              <m:t>ᶺ</m:t>
                            </m:r>
                            <m:r>
                              <a:rPr lang="es-EC">
                                <a:solidFill>
                                  <a:schemeClr val="tx1"/>
                                </a:solidFill>
                                <a:latin typeface="Cambria Math"/>
                              </a:rPr>
                              <m:t>1</m:t>
                            </m:r>
                          </m:sub>
                        </m:sSub>
                      </m:den>
                    </m:f>
                  </m:oMath>
                </a14:m>
                <a:r>
                  <a:rPr lang="es-EC" dirty="0">
                    <a:solidFill>
                      <a:schemeClr val="tx1"/>
                    </a:solidFill>
                  </a:rPr>
                  <a:t>          </a:t>
                </a:r>
              </a:p>
              <a:p>
                <a:pPr algn="just"/>
                <a:r>
                  <a:rPr lang="es-EC" dirty="0">
                    <a:solidFill>
                      <a:schemeClr val="tx1"/>
                    </a:solidFill>
                  </a:rPr>
                  <a:t>Tiene una distribución normal estandarizada, esto es, una distribución normal con una media de cero y una varianza unitaria</a:t>
                </a:r>
              </a:p>
              <a:p>
                <a:pPr algn="just"/>
                <a:r>
                  <a:rPr lang="es-EC" dirty="0">
                    <a:solidFill>
                      <a:schemeClr val="tx1"/>
                    </a:solidFill>
                  </a:rPr>
                  <a:t>Z   ̴ N(0, 1)</a:t>
                </a:r>
              </a:p>
              <a:p>
                <a:pPr algn="just"/>
                <a:endParaRPr lang="es-EC" dirty="0"/>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79512" y="692696"/>
                <a:ext cx="8784976" cy="6048672"/>
              </a:xfrm>
              <a:blipFill rotWithShape="1">
                <a:blip r:embed="rId2"/>
                <a:stretch>
                  <a:fillRect l="-832" t="-1613" r="-902"/>
                </a:stretch>
              </a:blipFill>
            </p:spPr>
            <p:txBody>
              <a:bodyPr/>
              <a:lstStyle/>
              <a:p>
                <a:r>
                  <a:rPr lang="es-EC">
                    <a:noFill/>
                  </a:rPr>
                  <a:t> </a:t>
                </a:r>
              </a:p>
            </p:txBody>
          </p:sp>
        </mc:Fallback>
      </mc:AlternateContent>
    </p:spTree>
    <p:extLst>
      <p:ext uri="{BB962C8B-B14F-4D97-AF65-F5344CB8AC3E}">
        <p14:creationId xmlns:p14="http://schemas.microsoft.com/office/powerpoint/2010/main" val="1210494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1"/>
            <a:ext cx="7772400" cy="432048"/>
          </a:xfrm>
        </p:spPr>
        <p:txBody>
          <a:bodyPr>
            <a:normAutofit fontScale="90000"/>
          </a:bodyPr>
          <a:lstStyle/>
          <a:p>
            <a:r>
              <a:rPr lang="es-EC" sz="2200" dirty="0"/>
              <a:t>Propiedades de los estimadores de MCO bajo el supuesto de normalidad</a:t>
            </a:r>
          </a:p>
        </p:txBody>
      </p:sp>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395536" y="836712"/>
                <a:ext cx="8424936" cy="5805264"/>
              </a:xfrm>
            </p:spPr>
            <p:txBody>
              <a:bodyPr>
                <a:normAutofit fontScale="77500" lnSpcReduction="20000"/>
              </a:bodyPr>
              <a:lstStyle/>
              <a:p>
                <a:pPr algn="just"/>
                <a:r>
                  <a:rPr lang="es-EC" dirty="0">
                    <a:solidFill>
                      <a:schemeClr val="tx1"/>
                    </a:solidFill>
                  </a:rPr>
                  <a:t>5.- βᶺ</a:t>
                </a:r>
                <a:r>
                  <a:rPr lang="es-EC" baseline="-25000" dirty="0">
                    <a:solidFill>
                      <a:schemeClr val="tx1"/>
                    </a:solidFill>
                  </a:rPr>
                  <a:t>2</a:t>
                </a:r>
                <a:r>
                  <a:rPr lang="es-EC" dirty="0">
                    <a:solidFill>
                      <a:schemeClr val="tx1"/>
                    </a:solidFill>
                  </a:rPr>
                  <a:t> esta normalmente </a:t>
                </a:r>
                <a:r>
                  <a:rPr lang="es-EC" dirty="0" smtClean="0">
                    <a:solidFill>
                      <a:schemeClr val="tx1"/>
                    </a:solidFill>
                  </a:rPr>
                  <a:t>distribuida</a:t>
                </a:r>
              </a:p>
              <a:p>
                <a:pPr algn="just"/>
                <a:endParaRPr lang="es-EC" dirty="0">
                  <a:solidFill>
                    <a:schemeClr val="tx1"/>
                  </a:solidFill>
                </a:endParaRPr>
              </a:p>
              <a:p>
                <a:pPr algn="just"/>
                <a:r>
                  <a:rPr lang="es-EC" dirty="0">
                    <a:solidFill>
                      <a:schemeClr val="tx1"/>
                    </a:solidFill>
                  </a:rPr>
                  <a:t>βᶺ2   ̴ N(β2 , </a:t>
                </a:r>
                <a14:m>
                  <m:oMath xmlns:m="http://schemas.openxmlformats.org/officeDocument/2006/math">
                    <m:sSubSup>
                      <m:sSubSupPr>
                        <m:ctrlPr>
                          <a:rPr lang="es-EC" i="1">
                            <a:solidFill>
                              <a:schemeClr val="tx1"/>
                            </a:solidFill>
                            <a:latin typeface="Cambria Math"/>
                          </a:rPr>
                        </m:ctrlPr>
                      </m:sSubSupPr>
                      <m:e>
                        <m:r>
                          <a:rPr lang="es-EC">
                            <a:solidFill>
                              <a:schemeClr val="tx1"/>
                            </a:solidFill>
                            <a:latin typeface="Cambria Math"/>
                          </a:rPr>
                          <m:t>𝜎</m:t>
                        </m:r>
                      </m:e>
                      <m:sub>
                        <m:r>
                          <m:rPr>
                            <m:sty m:val="p"/>
                          </m:rPr>
                          <a:rPr lang="es-EC">
                            <a:solidFill>
                              <a:schemeClr val="tx1"/>
                            </a:solidFill>
                            <a:latin typeface="Cambria Math"/>
                          </a:rPr>
                          <m:t>β</m:t>
                        </m:r>
                        <m:r>
                          <a:rPr lang="es-EC">
                            <a:solidFill>
                              <a:schemeClr val="tx1"/>
                            </a:solidFill>
                            <a:latin typeface="Cambria Math"/>
                          </a:rPr>
                          <m:t>ᶺ</m:t>
                        </m:r>
                        <m:r>
                          <a:rPr lang="es-EC">
                            <a:solidFill>
                              <a:schemeClr val="tx1"/>
                            </a:solidFill>
                            <a:latin typeface="Cambria Math"/>
                          </a:rPr>
                          <m:t>2</m:t>
                        </m:r>
                      </m:sub>
                      <m:sup>
                        <m:r>
                          <a:rPr lang="es-EC">
                            <a:solidFill>
                              <a:schemeClr val="tx1"/>
                            </a:solidFill>
                            <a:latin typeface="Cambria Math"/>
                          </a:rPr>
                          <m:t>2</m:t>
                        </m:r>
                      </m:sup>
                    </m:sSubSup>
                  </m:oMath>
                </a14:m>
                <a:r>
                  <a:rPr lang="es-EC" dirty="0">
                    <a:solidFill>
                      <a:schemeClr val="tx1"/>
                    </a:solidFill>
                  </a:rPr>
                  <a:t>)</a:t>
                </a:r>
              </a:p>
              <a:p>
                <a:pPr algn="just"/>
                <a:r>
                  <a:rPr lang="es-EC" dirty="0">
                    <a:solidFill>
                      <a:schemeClr val="tx1"/>
                    </a:solidFill>
                  </a:rPr>
                  <a:t>Z =</a:t>
                </a:r>
                <a14:m>
                  <m:oMath xmlns:m="http://schemas.openxmlformats.org/officeDocument/2006/math">
                    <m:f>
                      <m:fPr>
                        <m:ctrlPr>
                          <a:rPr lang="es-EC" i="1">
                            <a:solidFill>
                              <a:schemeClr val="tx1"/>
                            </a:solidFill>
                            <a:latin typeface="Cambria Math"/>
                          </a:rPr>
                        </m:ctrlPr>
                      </m:fPr>
                      <m:num>
                        <m:r>
                          <m:rPr>
                            <m:sty m:val="p"/>
                          </m:rPr>
                          <a:rPr lang="es-EC">
                            <a:solidFill>
                              <a:schemeClr val="tx1"/>
                            </a:solidFill>
                            <a:latin typeface="Cambria Math"/>
                          </a:rPr>
                          <m:t>β</m:t>
                        </m:r>
                        <m:r>
                          <a:rPr lang="es-EC">
                            <a:solidFill>
                              <a:schemeClr val="tx1"/>
                            </a:solidFill>
                            <a:latin typeface="Cambria Math"/>
                          </a:rPr>
                          <m:t>ᶺ</m:t>
                        </m:r>
                        <m:r>
                          <a:rPr lang="es-EC">
                            <a:solidFill>
                              <a:schemeClr val="tx1"/>
                            </a:solidFill>
                            <a:latin typeface="Cambria Math"/>
                          </a:rPr>
                          <m:t>2</m:t>
                        </m:r>
                        <m:r>
                          <a:rPr lang="es-EC">
                            <a:solidFill>
                              <a:schemeClr val="tx1"/>
                            </a:solidFill>
                            <a:latin typeface="Cambria Math"/>
                          </a:rPr>
                          <m:t>− </m:t>
                        </m:r>
                        <m:r>
                          <m:rPr>
                            <m:sty m:val="p"/>
                          </m:rPr>
                          <a:rPr lang="es-EC">
                            <a:solidFill>
                              <a:schemeClr val="tx1"/>
                            </a:solidFill>
                            <a:latin typeface="Cambria Math"/>
                          </a:rPr>
                          <m:t>β</m:t>
                        </m:r>
                        <m:r>
                          <a:rPr lang="es-EC">
                            <a:solidFill>
                              <a:schemeClr val="tx1"/>
                            </a:solidFill>
                            <a:latin typeface="Cambria Math"/>
                          </a:rPr>
                          <m:t>2</m:t>
                        </m:r>
                      </m:num>
                      <m:den>
                        <m:sSub>
                          <m:sSubPr>
                            <m:ctrlPr>
                              <a:rPr lang="es-EC" i="1">
                                <a:solidFill>
                                  <a:schemeClr val="tx1"/>
                                </a:solidFill>
                                <a:latin typeface="Cambria Math"/>
                              </a:rPr>
                            </m:ctrlPr>
                          </m:sSubPr>
                          <m:e>
                            <m:r>
                              <a:rPr lang="es-EC">
                                <a:solidFill>
                                  <a:schemeClr val="tx1"/>
                                </a:solidFill>
                                <a:latin typeface="Cambria Math"/>
                              </a:rPr>
                              <m:t>𝜎</m:t>
                            </m:r>
                          </m:e>
                          <m:sub>
                            <m:r>
                              <m:rPr>
                                <m:sty m:val="p"/>
                              </m:rPr>
                              <a:rPr lang="es-EC">
                                <a:solidFill>
                                  <a:schemeClr val="tx1"/>
                                </a:solidFill>
                                <a:latin typeface="Cambria Math"/>
                              </a:rPr>
                              <m:t>β</m:t>
                            </m:r>
                            <m:r>
                              <a:rPr lang="es-EC">
                                <a:solidFill>
                                  <a:schemeClr val="tx1"/>
                                </a:solidFill>
                                <a:latin typeface="Cambria Math"/>
                              </a:rPr>
                              <m:t>ᶺ</m:t>
                            </m:r>
                            <m:r>
                              <a:rPr lang="es-EC">
                                <a:solidFill>
                                  <a:schemeClr val="tx1"/>
                                </a:solidFill>
                                <a:latin typeface="Cambria Math"/>
                              </a:rPr>
                              <m:t>2</m:t>
                            </m:r>
                          </m:sub>
                        </m:sSub>
                      </m:den>
                    </m:f>
                  </m:oMath>
                </a14:m>
                <a:endParaRPr lang="es-EC" dirty="0">
                  <a:solidFill>
                    <a:schemeClr val="tx1"/>
                  </a:solidFill>
                </a:endParaRPr>
              </a:p>
              <a:p>
                <a:pPr algn="just"/>
                <a:endParaRPr lang="es-EC" dirty="0"/>
              </a:p>
              <a:p>
                <a:pPr algn="just"/>
                <a:r>
                  <a:rPr lang="es-EC" dirty="0" smtClean="0">
                    <a:solidFill>
                      <a:schemeClr val="tx1"/>
                    </a:solidFill>
                  </a:rPr>
                  <a:t>6</a:t>
                </a:r>
                <a:r>
                  <a:rPr lang="es-EC" dirty="0">
                    <a:solidFill>
                      <a:schemeClr val="tx1"/>
                    </a:solidFill>
                  </a:rPr>
                  <a:t>.- </a:t>
                </a:r>
                <a14:m>
                  <m:oMath xmlns:m="http://schemas.openxmlformats.org/officeDocument/2006/math">
                    <m:f>
                      <m:fPr>
                        <m:ctrlPr>
                          <a:rPr lang="es-EC" i="1">
                            <a:solidFill>
                              <a:schemeClr val="tx1"/>
                            </a:solidFill>
                            <a:latin typeface="Cambria Math"/>
                          </a:rPr>
                        </m:ctrlPr>
                      </m:fPr>
                      <m:num>
                        <m:r>
                          <a:rPr lang="es-EC" i="1">
                            <a:solidFill>
                              <a:schemeClr val="tx1"/>
                            </a:solidFill>
                            <a:latin typeface="Cambria Math"/>
                          </a:rPr>
                          <m:t>(</m:t>
                        </m:r>
                        <m:r>
                          <a:rPr lang="es-EC" i="1">
                            <a:solidFill>
                              <a:schemeClr val="tx1"/>
                            </a:solidFill>
                            <a:latin typeface="Cambria Math"/>
                          </a:rPr>
                          <m:t>𝑁</m:t>
                        </m:r>
                        <m:r>
                          <a:rPr lang="es-EC" i="1">
                            <a:solidFill>
                              <a:schemeClr val="tx1"/>
                            </a:solidFill>
                            <a:latin typeface="Cambria Math"/>
                          </a:rPr>
                          <m:t>−</m:t>
                        </m:r>
                        <m:r>
                          <a:rPr lang="es-EC" i="1">
                            <a:solidFill>
                              <a:schemeClr val="tx1"/>
                            </a:solidFill>
                            <a:latin typeface="Cambria Math"/>
                          </a:rPr>
                          <m:t>2</m:t>
                        </m:r>
                        <m:r>
                          <a:rPr lang="es-EC" i="1">
                            <a:solidFill>
                              <a:schemeClr val="tx1"/>
                            </a:solidFill>
                            <a:latin typeface="Cambria Math"/>
                          </a:rPr>
                          <m:t>)</m:t>
                        </m:r>
                        <m:sSup>
                          <m:sSupPr>
                            <m:ctrlPr>
                              <a:rPr lang="es-EC" i="1">
                                <a:solidFill>
                                  <a:schemeClr val="tx1"/>
                                </a:solidFill>
                                <a:latin typeface="Cambria Math"/>
                              </a:rPr>
                            </m:ctrlPr>
                          </m:sSupPr>
                          <m:e>
                            <m:r>
                              <a:rPr lang="es-EC" i="1">
                                <a:solidFill>
                                  <a:schemeClr val="tx1"/>
                                </a:solidFill>
                                <a:latin typeface="Cambria Math"/>
                              </a:rPr>
                              <m:t>𝜎</m:t>
                            </m:r>
                          </m:e>
                          <m:sup>
                            <m:r>
                              <a:rPr lang="es-EC" i="1">
                                <a:solidFill>
                                  <a:schemeClr val="tx1"/>
                                </a:solidFill>
                                <a:latin typeface="Cambria Math"/>
                              </a:rPr>
                              <m:t>ᶺ</m:t>
                            </m:r>
                            <m:r>
                              <a:rPr lang="es-EC" i="1">
                                <a:solidFill>
                                  <a:schemeClr val="tx1"/>
                                </a:solidFill>
                                <a:latin typeface="Cambria Math"/>
                              </a:rPr>
                              <m:t>2</m:t>
                            </m:r>
                          </m:sup>
                        </m:sSup>
                      </m:num>
                      <m:den>
                        <m:sSup>
                          <m:sSupPr>
                            <m:ctrlPr>
                              <a:rPr lang="es-EC" i="1">
                                <a:solidFill>
                                  <a:schemeClr val="tx1"/>
                                </a:solidFill>
                                <a:latin typeface="Cambria Math"/>
                              </a:rPr>
                            </m:ctrlPr>
                          </m:sSupPr>
                          <m:e>
                            <m:r>
                              <a:rPr lang="es-EC" i="1">
                                <a:solidFill>
                                  <a:schemeClr val="tx1"/>
                                </a:solidFill>
                                <a:latin typeface="Cambria Math"/>
                              </a:rPr>
                              <m:t>𝜎</m:t>
                            </m:r>
                          </m:e>
                          <m:sup>
                            <m:r>
                              <a:rPr lang="es-EC" i="1">
                                <a:solidFill>
                                  <a:schemeClr val="tx1"/>
                                </a:solidFill>
                                <a:latin typeface="Cambria Math"/>
                              </a:rPr>
                              <m:t>2</m:t>
                            </m:r>
                          </m:sup>
                        </m:sSup>
                      </m:den>
                    </m:f>
                  </m:oMath>
                </a14:m>
                <a:r>
                  <a:rPr lang="es-EC" dirty="0">
                    <a:solidFill>
                      <a:schemeClr val="tx1"/>
                    </a:solidFill>
                  </a:rPr>
                  <a:t> sigue una distribución X</a:t>
                </a:r>
                <a:r>
                  <a:rPr lang="es-EC" baseline="30000" dirty="0">
                    <a:solidFill>
                      <a:schemeClr val="tx1"/>
                    </a:solidFill>
                  </a:rPr>
                  <a:t>2</a:t>
                </a:r>
                <a:r>
                  <a:rPr lang="es-EC" dirty="0">
                    <a:solidFill>
                      <a:schemeClr val="tx1"/>
                    </a:solidFill>
                  </a:rPr>
                  <a:t> (ji-</a:t>
                </a:r>
                <a:r>
                  <a:rPr lang="es-EC" dirty="0" err="1">
                    <a:solidFill>
                      <a:schemeClr val="tx1"/>
                    </a:solidFill>
                  </a:rPr>
                  <a:t>cuadarado</a:t>
                </a:r>
                <a:r>
                  <a:rPr lang="es-EC" dirty="0">
                    <a:solidFill>
                      <a:schemeClr val="tx1"/>
                    </a:solidFill>
                  </a:rPr>
                  <a:t>) con N – 2 g de l</a:t>
                </a:r>
              </a:p>
              <a:p>
                <a:pPr algn="just"/>
                <a:endParaRPr lang="es-EC" dirty="0"/>
              </a:p>
              <a:p>
                <a:pPr algn="just"/>
                <a:r>
                  <a:rPr lang="es-EC" sz="3100" dirty="0">
                    <a:solidFill>
                      <a:schemeClr val="tx1"/>
                    </a:solidFill>
                  </a:rPr>
                  <a:t>7.- (βᶺ1 ; βᶺ2) están distribuidas independientemente de </a:t>
                </a:r>
                <a14:m>
                  <m:oMath xmlns:m="http://schemas.openxmlformats.org/officeDocument/2006/math">
                    <m:sSup>
                      <m:sSupPr>
                        <m:ctrlPr>
                          <a:rPr lang="es-EC" sz="3100" i="1">
                            <a:solidFill>
                              <a:schemeClr val="tx1"/>
                            </a:solidFill>
                            <a:latin typeface="Cambria Math"/>
                          </a:rPr>
                        </m:ctrlPr>
                      </m:sSupPr>
                      <m:e>
                        <m:r>
                          <a:rPr lang="es-EC" sz="3100">
                            <a:solidFill>
                              <a:schemeClr val="tx1"/>
                            </a:solidFill>
                            <a:latin typeface="Cambria Math"/>
                          </a:rPr>
                          <m:t>𝜎</m:t>
                        </m:r>
                      </m:e>
                      <m:sup>
                        <m:r>
                          <a:rPr lang="es-EC" sz="3100">
                            <a:solidFill>
                              <a:schemeClr val="tx1"/>
                            </a:solidFill>
                            <a:latin typeface="Cambria Math"/>
                          </a:rPr>
                          <m:t>ᶺ</m:t>
                        </m:r>
                        <m:r>
                          <a:rPr lang="es-EC" sz="3100">
                            <a:solidFill>
                              <a:schemeClr val="tx1"/>
                            </a:solidFill>
                            <a:latin typeface="Cambria Math"/>
                          </a:rPr>
                          <m:t>2</m:t>
                        </m:r>
                      </m:sup>
                    </m:sSup>
                  </m:oMath>
                </a14:m>
                <a:endParaRPr lang="es-EC" sz="3100" dirty="0">
                  <a:solidFill>
                    <a:schemeClr val="tx1"/>
                  </a:solidFill>
                </a:endParaRPr>
              </a:p>
              <a:p>
                <a:pPr algn="just"/>
                <a:endParaRPr lang="es-EC" dirty="0"/>
              </a:p>
              <a:p>
                <a:pPr algn="just"/>
                <a:r>
                  <a:rPr lang="es-EC" sz="3100" dirty="0">
                    <a:solidFill>
                      <a:schemeClr val="tx1"/>
                    </a:solidFill>
                  </a:rPr>
                  <a:t>8.- βᶺ1 y βᶺ2 tienen varianza mínima entre toda clase de estimadores insesgados, lineales o no lineales. Por lo tanto los estimadores de MCO son los mejores estimadores insesgados MEI</a:t>
                </a: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395536" y="836712"/>
                <a:ext cx="8424936" cy="5805264"/>
              </a:xfrm>
              <a:blipFill rotWithShape="1">
                <a:blip r:embed="rId2"/>
                <a:stretch>
                  <a:fillRect l="-1230" t="-1889" r="-1158"/>
                </a:stretch>
              </a:blipFill>
            </p:spPr>
            <p:txBody>
              <a:bodyPr/>
              <a:lstStyle/>
              <a:p>
                <a:r>
                  <a:rPr lang="es-EC">
                    <a:noFill/>
                  </a:rPr>
                  <a:t> </a:t>
                </a:r>
              </a:p>
            </p:txBody>
          </p:sp>
        </mc:Fallback>
      </mc:AlternateContent>
    </p:spTree>
    <p:extLst>
      <p:ext uri="{BB962C8B-B14F-4D97-AF65-F5344CB8AC3E}">
        <p14:creationId xmlns:p14="http://schemas.microsoft.com/office/powerpoint/2010/main" val="115444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620688"/>
            <a:ext cx="8568952" cy="5904656"/>
          </a:xfrm>
        </p:spPr>
        <p:txBody>
          <a:bodyPr>
            <a:normAutofit fontScale="55000" lnSpcReduction="20000"/>
          </a:bodyPr>
          <a:lstStyle/>
          <a:p>
            <a:pPr algn="just"/>
            <a:r>
              <a:rPr lang="es-EC" dirty="0"/>
              <a:t> Las esperanzas condicionales pueden ser calculadas multiplicando los valores de Y por sus probabilidades condicionales y sumando luego estos productos. Ej. La esperanza de Y dado X=80 será igual a: 55(1/5)+ 65(1/5)+ 70(1/5)+ 75(1/5) = 65</a:t>
            </a:r>
            <a:r>
              <a:rPr lang="es-EC" dirty="0" smtClean="0"/>
              <a:t>.</a:t>
            </a:r>
          </a:p>
          <a:p>
            <a:pPr algn="just"/>
            <a:endParaRPr lang="es-EC" dirty="0" smtClean="0"/>
          </a:p>
          <a:p>
            <a:pPr algn="just"/>
            <a:r>
              <a:rPr lang="es-EC" b="1" dirty="0"/>
              <a:t>Concepto de función de regresión poblacional (FRP</a:t>
            </a:r>
            <a:r>
              <a:rPr lang="es-EC" b="1" dirty="0" smtClean="0"/>
              <a:t>).</a:t>
            </a:r>
          </a:p>
          <a:p>
            <a:pPr algn="just"/>
            <a:r>
              <a:rPr lang="es-EC" dirty="0"/>
              <a:t>Podemos decir que la media condicional E (Y\X</a:t>
            </a:r>
            <a:r>
              <a:rPr lang="es-EC" baseline="-25000" dirty="0"/>
              <a:t>i</a:t>
            </a:r>
            <a:r>
              <a:rPr lang="es-EC" dirty="0"/>
              <a:t>) es una función de X</a:t>
            </a:r>
            <a:r>
              <a:rPr lang="es-EC" baseline="-25000" dirty="0"/>
              <a:t>i</a:t>
            </a:r>
            <a:r>
              <a:rPr lang="es-EC" dirty="0"/>
              <a:t>, simbólicamente</a:t>
            </a:r>
          </a:p>
          <a:p>
            <a:pPr algn="just"/>
            <a:r>
              <a:rPr lang="es-EC" dirty="0"/>
              <a:t>E (</a:t>
            </a:r>
            <a:r>
              <a:rPr lang="es-EC" dirty="0" smtClean="0"/>
              <a:t>Y\X</a:t>
            </a:r>
            <a:r>
              <a:rPr lang="es-EC" baseline="-25000" dirty="0" smtClean="0"/>
              <a:t>i</a:t>
            </a:r>
            <a:r>
              <a:rPr lang="es-EC" dirty="0" smtClean="0"/>
              <a:t>)=</a:t>
            </a:r>
            <a:r>
              <a:rPr lang="es-EC" dirty="0"/>
              <a:t>f(X</a:t>
            </a:r>
            <a:r>
              <a:rPr lang="es-EC" baseline="-25000" dirty="0"/>
              <a:t>i</a:t>
            </a:r>
            <a:r>
              <a:rPr lang="es-EC" dirty="0" smtClean="0"/>
              <a:t>)</a:t>
            </a:r>
          </a:p>
          <a:p>
            <a:pPr algn="just"/>
            <a:endParaRPr lang="es-EC" dirty="0" smtClean="0"/>
          </a:p>
          <a:p>
            <a:pPr algn="just"/>
            <a:r>
              <a:rPr lang="es-EC" dirty="0"/>
              <a:t>Esta ecuación se conoce como </a:t>
            </a:r>
            <a:r>
              <a:rPr lang="es-EC" b="1" dirty="0"/>
              <a:t>función de esperanza </a:t>
            </a:r>
            <a:r>
              <a:rPr lang="es-EC" b="1" dirty="0" smtClean="0"/>
              <a:t>condicional (FEC), la </a:t>
            </a:r>
            <a:r>
              <a:rPr lang="es-EC" b="1" dirty="0"/>
              <a:t>función de regresión poblacional, FRP</a:t>
            </a:r>
            <a:r>
              <a:rPr lang="es-EC" dirty="0" smtClean="0"/>
              <a:t>.</a:t>
            </a:r>
            <a:r>
              <a:rPr lang="es-EC" dirty="0"/>
              <a:t> o </a:t>
            </a:r>
            <a:r>
              <a:rPr lang="es-EC" b="1" dirty="0"/>
              <a:t>regresión poblacional (</a:t>
            </a:r>
            <a:r>
              <a:rPr lang="es-EC" b="1" dirty="0" smtClean="0"/>
              <a:t>RP)</a:t>
            </a:r>
            <a:r>
              <a:rPr lang="es-EC" dirty="0" smtClean="0"/>
              <a:t>.</a:t>
            </a:r>
          </a:p>
          <a:p>
            <a:pPr algn="just"/>
            <a:endParaRPr lang="es-EC" dirty="0" smtClean="0"/>
          </a:p>
          <a:p>
            <a:pPr algn="just"/>
            <a:r>
              <a:rPr lang="es-EC" dirty="0" smtClean="0"/>
              <a:t>Dicha </a:t>
            </a:r>
            <a:r>
              <a:rPr lang="es-EC" dirty="0"/>
              <a:t>función explica que la media (poblacional) de la distribución de Y dado X</a:t>
            </a:r>
            <a:r>
              <a:rPr lang="es-EC" baseline="-25000" dirty="0"/>
              <a:t>i</a:t>
            </a:r>
            <a:r>
              <a:rPr lang="es-EC" dirty="0"/>
              <a:t> esta funcionalmente relacionada con X</a:t>
            </a:r>
            <a:r>
              <a:rPr lang="es-EC" baseline="-25000" dirty="0"/>
              <a:t>i</a:t>
            </a:r>
            <a:r>
              <a:rPr lang="es-EC" dirty="0"/>
              <a:t>. </a:t>
            </a:r>
            <a:endParaRPr lang="es-EC" dirty="0" smtClean="0"/>
          </a:p>
          <a:p>
            <a:pPr algn="just"/>
            <a:endParaRPr lang="es-EC" dirty="0" smtClean="0"/>
          </a:p>
          <a:p>
            <a:pPr algn="just"/>
            <a:r>
              <a:rPr lang="es-EC" dirty="0" smtClean="0"/>
              <a:t>En </a:t>
            </a:r>
            <a:r>
              <a:rPr lang="es-EC" dirty="0"/>
              <a:t>otras palabras muestra como el valor promedio de Y varía con las X.</a:t>
            </a:r>
          </a:p>
          <a:p>
            <a:pPr algn="just"/>
            <a:r>
              <a:rPr lang="es-EC" dirty="0"/>
              <a:t>La forma de f(Xi) debe ser aproximada de una manera empírica ya que en la realidad no se dispone de la totalidad de la población, aunque se puede acudir a la teoría para ciertos casos. </a:t>
            </a:r>
          </a:p>
          <a:p>
            <a:pPr algn="just"/>
            <a:r>
              <a:rPr lang="es-EC" dirty="0"/>
              <a:t>Ej. Se puede afirmar que los gastos de consumo están linealmente relacionados con el ingreso. </a:t>
            </a:r>
          </a:p>
          <a:p>
            <a:pPr algn="just"/>
            <a:endParaRPr lang="es-EC" dirty="0"/>
          </a:p>
          <a:p>
            <a:pPr algn="just"/>
            <a:endParaRPr lang="es-EC" dirty="0"/>
          </a:p>
        </p:txBody>
      </p:sp>
    </p:spTree>
    <p:extLst>
      <p:ext uri="{BB962C8B-B14F-4D97-AF65-F5344CB8AC3E}">
        <p14:creationId xmlns:p14="http://schemas.microsoft.com/office/powerpoint/2010/main" val="74685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5008" y="188640"/>
            <a:ext cx="8749480" cy="6408712"/>
          </a:xfrm>
        </p:spPr>
        <p:txBody>
          <a:bodyPr>
            <a:normAutofit fontScale="40000" lnSpcReduction="20000"/>
          </a:bodyPr>
          <a:lstStyle/>
          <a:p>
            <a:pPr algn="just"/>
            <a:r>
              <a:rPr lang="es-EC" sz="4500" dirty="0" smtClean="0"/>
              <a:t>Entonces </a:t>
            </a:r>
            <a:r>
              <a:rPr lang="es-EC" sz="4500" dirty="0"/>
              <a:t>como hipótesis de trabajo podemos afirmar que la f (X</a:t>
            </a:r>
            <a:r>
              <a:rPr lang="es-EC" sz="4500" baseline="-25000" dirty="0"/>
              <a:t>i</a:t>
            </a:r>
            <a:r>
              <a:rPr lang="es-EC" sz="4500" dirty="0"/>
              <a:t>) es una función lineal de X</a:t>
            </a:r>
            <a:r>
              <a:rPr lang="es-EC" sz="4500" baseline="-25000" dirty="0"/>
              <a:t>i</a:t>
            </a:r>
            <a:r>
              <a:rPr lang="es-EC" sz="4500" dirty="0"/>
              <a:t>, lo que nos daría la siguiente </a:t>
            </a:r>
            <a:r>
              <a:rPr lang="es-EC" sz="4500" dirty="0" smtClean="0"/>
              <a:t>ecuación.</a:t>
            </a:r>
          </a:p>
          <a:p>
            <a:pPr algn="just"/>
            <a:endParaRPr lang="es-EC" sz="4500" dirty="0" smtClean="0"/>
          </a:p>
          <a:p>
            <a:pPr algn="just"/>
            <a:r>
              <a:rPr lang="es-EC" sz="4500" dirty="0"/>
              <a:t>E (Y\X</a:t>
            </a:r>
            <a:r>
              <a:rPr lang="es-EC" sz="4500" baseline="-25000" dirty="0"/>
              <a:t>i</a:t>
            </a:r>
            <a:r>
              <a:rPr lang="es-EC" sz="4500" dirty="0"/>
              <a:t>)=β</a:t>
            </a:r>
            <a:r>
              <a:rPr lang="es-EC" sz="4500" baseline="-25000" dirty="0"/>
              <a:t>1</a:t>
            </a:r>
            <a:r>
              <a:rPr lang="es-EC" sz="4500" dirty="0"/>
              <a:t> + </a:t>
            </a:r>
            <a:r>
              <a:rPr lang="es-EC" sz="4500" dirty="0" smtClean="0"/>
              <a:t>β</a:t>
            </a:r>
            <a:r>
              <a:rPr lang="es-EC" sz="4500" baseline="-25000" dirty="0" smtClean="0"/>
              <a:t>2</a:t>
            </a:r>
            <a:r>
              <a:rPr lang="es-EC" sz="4500" dirty="0" smtClean="0"/>
              <a:t>X</a:t>
            </a:r>
            <a:r>
              <a:rPr lang="es-EC" sz="4500" baseline="-25000" dirty="0" smtClean="0"/>
              <a:t>i</a:t>
            </a:r>
          </a:p>
          <a:p>
            <a:pPr algn="just"/>
            <a:endParaRPr lang="es-EC" sz="4500" baseline="-25000" dirty="0" smtClean="0"/>
          </a:p>
          <a:p>
            <a:pPr algn="just"/>
            <a:r>
              <a:rPr lang="es-EC" sz="4500" dirty="0" smtClean="0"/>
              <a:t>β</a:t>
            </a:r>
            <a:r>
              <a:rPr lang="es-EC" sz="4500" baseline="-25000" dirty="0" smtClean="0"/>
              <a:t>1</a:t>
            </a:r>
            <a:r>
              <a:rPr lang="es-EC" sz="4500" dirty="0" smtClean="0"/>
              <a:t> </a:t>
            </a:r>
            <a:r>
              <a:rPr lang="es-EC" sz="4500" dirty="0"/>
              <a:t>y β</a:t>
            </a:r>
            <a:r>
              <a:rPr lang="es-EC" sz="4500" baseline="-25000" dirty="0"/>
              <a:t>2</a:t>
            </a:r>
            <a:r>
              <a:rPr lang="es-EC" sz="4500" dirty="0"/>
              <a:t> son parámetros desconocidos pero fijos que se denominan coeficientes de regresión, también llamados intersección y coeficiente de la </a:t>
            </a:r>
            <a:r>
              <a:rPr lang="es-EC" sz="4500" dirty="0" smtClean="0"/>
              <a:t>pendiente.</a:t>
            </a:r>
          </a:p>
          <a:p>
            <a:pPr algn="just"/>
            <a:endParaRPr lang="es-EC" sz="4500" baseline="-25000" dirty="0"/>
          </a:p>
          <a:p>
            <a:pPr algn="just"/>
            <a:r>
              <a:rPr lang="es-EC" sz="4500" b="1" dirty="0"/>
              <a:t>Significado del término </a:t>
            </a:r>
            <a:r>
              <a:rPr lang="es-EC" sz="4500" b="1" dirty="0" smtClean="0"/>
              <a:t>lineal</a:t>
            </a:r>
          </a:p>
          <a:p>
            <a:pPr algn="just"/>
            <a:r>
              <a:rPr lang="es-EC" sz="4500" dirty="0" smtClean="0"/>
              <a:t>El </a:t>
            </a:r>
            <a:r>
              <a:rPr lang="es-EC" sz="4500" dirty="0"/>
              <a:t>término lineal puede ser interpretado de dos maneras diferentes.</a:t>
            </a:r>
          </a:p>
          <a:p>
            <a:pPr algn="just"/>
            <a:endParaRPr lang="es-EC" sz="4500" b="1" dirty="0" smtClean="0"/>
          </a:p>
          <a:p>
            <a:pPr algn="just"/>
            <a:r>
              <a:rPr lang="es-EC" sz="4500" b="1" dirty="0" smtClean="0"/>
              <a:t>Linealidad </a:t>
            </a:r>
            <a:r>
              <a:rPr lang="es-EC" sz="4500" b="1" dirty="0"/>
              <a:t>en las variables</a:t>
            </a:r>
            <a:endParaRPr lang="es-EC" sz="4500" dirty="0"/>
          </a:p>
          <a:p>
            <a:pPr algn="just"/>
            <a:endParaRPr lang="es-EC" sz="4500" dirty="0" smtClean="0"/>
          </a:p>
          <a:p>
            <a:pPr algn="just"/>
            <a:r>
              <a:rPr lang="es-EC" sz="4500" dirty="0" smtClean="0"/>
              <a:t>El </a:t>
            </a:r>
            <a:r>
              <a:rPr lang="es-EC" sz="4500" dirty="0"/>
              <a:t>significado de linealidad es que la expectativa condicional de Y es una función lineal de Xi. Se dice que es lineal en X si X aparece con una potencia de 1 y se excluyen términos tales como X</a:t>
            </a:r>
            <a:r>
              <a:rPr lang="es-EC" sz="4500" baseline="30000" dirty="0"/>
              <a:t>2</a:t>
            </a:r>
            <a:r>
              <a:rPr lang="es-EC" sz="4500" dirty="0"/>
              <a:t>, √x, entre otros y no está multiplicada ni dividida por otra variable por ej. X.Z o X/Z, donde Z es otra variable</a:t>
            </a:r>
            <a:r>
              <a:rPr lang="es-EC" sz="4500" dirty="0" smtClean="0"/>
              <a:t>.</a:t>
            </a:r>
          </a:p>
          <a:p>
            <a:pPr algn="just"/>
            <a:endParaRPr lang="es-EC" sz="4500" dirty="0"/>
          </a:p>
          <a:p>
            <a:pPr algn="just"/>
            <a:r>
              <a:rPr lang="es-EC" sz="4500" b="1" dirty="0"/>
              <a:t>Linealidad en los </a:t>
            </a:r>
            <a:r>
              <a:rPr lang="es-EC" sz="4500" b="1" dirty="0" smtClean="0"/>
              <a:t>parámetros</a:t>
            </a:r>
            <a:endParaRPr lang="es-EC" sz="4500" dirty="0"/>
          </a:p>
          <a:p>
            <a:pPr algn="just"/>
            <a:r>
              <a:rPr lang="es-EC" sz="4500" dirty="0"/>
              <a:t>El 2° sentido de linealidad es que la esperanza condicional de Y es una función lineal de los parámetros de las β; y puede ser o no lineal en la variable X. Se dice que una función es lineal en los parámetros cuando las β aparecen con una potencia de 1 y no esta multiplicada ni dividido por ningún otro </a:t>
            </a:r>
            <a:r>
              <a:rPr lang="es-EC" sz="4500" dirty="0" smtClean="0"/>
              <a:t>parámetro.</a:t>
            </a:r>
            <a:endParaRPr lang="es-EC" sz="4500" dirty="0"/>
          </a:p>
          <a:p>
            <a:pPr algn="just"/>
            <a:endParaRPr lang="es-EC" sz="4500" baseline="-25000" dirty="0"/>
          </a:p>
          <a:p>
            <a:pPr algn="just"/>
            <a:endParaRPr lang="es-EC" sz="4500" dirty="0"/>
          </a:p>
          <a:p>
            <a:endParaRPr lang="es-EC" dirty="0"/>
          </a:p>
        </p:txBody>
      </p:sp>
    </p:spTree>
    <p:extLst>
      <p:ext uri="{BB962C8B-B14F-4D97-AF65-F5344CB8AC3E}">
        <p14:creationId xmlns:p14="http://schemas.microsoft.com/office/powerpoint/2010/main" val="3752965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0225"/>
            <a:ext cx="7772400" cy="434479"/>
          </a:xfrm>
        </p:spPr>
        <p:txBody>
          <a:bodyPr>
            <a:normAutofit fontScale="90000"/>
          </a:bodyPr>
          <a:lstStyle/>
          <a:p>
            <a:r>
              <a:rPr lang="es-EC" sz="2200" dirty="0" smtClean="0"/>
              <a:t>Especificación </a:t>
            </a:r>
            <a:r>
              <a:rPr lang="es-EC" sz="2200" dirty="0"/>
              <a:t>Estocástica de la FRP</a:t>
            </a:r>
            <a:br>
              <a:rPr lang="es-EC" sz="2200" dirty="0"/>
            </a:br>
            <a:endParaRPr lang="es-EC" dirty="0"/>
          </a:p>
        </p:txBody>
      </p:sp>
      <p:sp>
        <p:nvSpPr>
          <p:cNvPr id="3" name="2 Subtítulo"/>
          <p:cNvSpPr>
            <a:spLocks noGrp="1"/>
          </p:cNvSpPr>
          <p:nvPr>
            <p:ph type="subTitle" idx="1"/>
          </p:nvPr>
        </p:nvSpPr>
        <p:spPr>
          <a:xfrm>
            <a:off x="683568" y="692696"/>
            <a:ext cx="7776864" cy="5400600"/>
          </a:xfrm>
        </p:spPr>
        <p:txBody>
          <a:bodyPr>
            <a:normAutofit fontScale="62500" lnSpcReduction="20000"/>
          </a:bodyPr>
          <a:lstStyle/>
          <a:p>
            <a:pPr algn="just"/>
            <a:r>
              <a:rPr lang="es-EC" dirty="0"/>
              <a:t>A medida que el valor de Xi aumenta también aumenta en promedio el valor de la Yi. </a:t>
            </a:r>
            <a:endParaRPr lang="es-EC" dirty="0" smtClean="0"/>
          </a:p>
          <a:p>
            <a:pPr algn="just"/>
            <a:endParaRPr lang="es-EC" dirty="0" smtClean="0"/>
          </a:p>
          <a:p>
            <a:pPr algn="just"/>
            <a:r>
              <a:rPr lang="es-EC" dirty="0" smtClean="0"/>
              <a:t>Para </a:t>
            </a:r>
            <a:r>
              <a:rPr lang="es-EC" dirty="0"/>
              <a:t>un nivel dado de Xi, la Yi del promedio de todas las familias se agrupa alrededor de su esperanza condicional para ese mismo Xi. Por lo tanto la desviación de un Yi individual alrededor de su valor esperado, se puede expresar</a:t>
            </a:r>
            <a:r>
              <a:rPr lang="es-EC" dirty="0" smtClean="0"/>
              <a:t>.</a:t>
            </a:r>
          </a:p>
          <a:p>
            <a:pPr algn="just"/>
            <a:endParaRPr lang="es-EC" dirty="0"/>
          </a:p>
          <a:p>
            <a:pPr algn="just"/>
            <a:r>
              <a:rPr lang="es-EC" dirty="0"/>
              <a:t>ui= Yi – E(Y\Xi) de donde  Yi = E(Y\Xi) + </a:t>
            </a:r>
            <a:r>
              <a:rPr lang="es-EC" dirty="0" smtClean="0"/>
              <a:t>ui</a:t>
            </a:r>
          </a:p>
          <a:p>
            <a:pPr algn="just"/>
            <a:endParaRPr lang="es-EC" dirty="0"/>
          </a:p>
          <a:p>
            <a:pPr algn="just"/>
            <a:r>
              <a:rPr lang="es-EC" dirty="0"/>
              <a:t>Donde la desviación ui es una variable aleatoria no observable que toma valores positivos o negativos, y se le conoce como la perturbación estocástica o termino de error </a:t>
            </a:r>
            <a:r>
              <a:rPr lang="es-EC" dirty="0" smtClean="0"/>
              <a:t>estocástico</a:t>
            </a:r>
          </a:p>
          <a:p>
            <a:pPr algn="just"/>
            <a:endParaRPr lang="es-EC" dirty="0"/>
          </a:p>
          <a:p>
            <a:pPr algn="just"/>
            <a:r>
              <a:rPr lang="es-EC" dirty="0"/>
              <a:t>La ecuación anterior nos dice que el consumo de una  familia, dado su nivel de ingreso, son iguales a los gastos promedio de consumo de todas las familias con ese nivel de ingreso, más una cantidad positiva o negativa que es aleatoria</a:t>
            </a:r>
          </a:p>
        </p:txBody>
      </p:sp>
    </p:spTree>
    <p:extLst>
      <p:ext uri="{BB962C8B-B14F-4D97-AF65-F5344CB8AC3E}">
        <p14:creationId xmlns:p14="http://schemas.microsoft.com/office/powerpoint/2010/main" val="290773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362471"/>
          </a:xfrm>
        </p:spPr>
        <p:txBody>
          <a:bodyPr>
            <a:normAutofit fontScale="90000"/>
          </a:bodyPr>
          <a:lstStyle/>
          <a:p>
            <a:r>
              <a:rPr lang="es-EC" sz="2200" dirty="0" smtClean="0"/>
              <a:t>La Significancia del Término de Perturbación Estocástica</a:t>
            </a:r>
            <a:r>
              <a:rPr lang="es-EC" dirty="0"/>
              <a:t/>
            </a:r>
            <a:br>
              <a:rPr lang="es-EC" dirty="0"/>
            </a:br>
            <a:endParaRPr lang="es-EC" dirty="0"/>
          </a:p>
        </p:txBody>
      </p:sp>
      <p:sp>
        <p:nvSpPr>
          <p:cNvPr id="3" name="2 Subtítulo"/>
          <p:cNvSpPr>
            <a:spLocks noGrp="1"/>
          </p:cNvSpPr>
          <p:nvPr>
            <p:ph type="subTitle" idx="1"/>
          </p:nvPr>
        </p:nvSpPr>
        <p:spPr>
          <a:xfrm>
            <a:off x="107504" y="476672"/>
            <a:ext cx="9036496" cy="6264696"/>
          </a:xfrm>
        </p:spPr>
        <p:txBody>
          <a:bodyPr>
            <a:normAutofit fontScale="55000" lnSpcReduction="20000"/>
          </a:bodyPr>
          <a:lstStyle/>
          <a:p>
            <a:pPr algn="just"/>
            <a:r>
              <a:rPr lang="es-EC" dirty="0"/>
              <a:t>El termino u</a:t>
            </a:r>
            <a:r>
              <a:rPr lang="es-EC" baseline="-25000" dirty="0"/>
              <a:t>i</a:t>
            </a:r>
            <a:r>
              <a:rPr lang="es-EC" dirty="0"/>
              <a:t> sustituye a todas aquellas variables que han sido excluidas del modelo pero que afectan conjuntamente a Y. ¿Por qué no se incluyen tantas variables como sea posible</a:t>
            </a:r>
            <a:r>
              <a:rPr lang="es-EC" dirty="0" smtClean="0"/>
              <a:t>?</a:t>
            </a:r>
          </a:p>
          <a:p>
            <a:pPr algn="just"/>
            <a:endParaRPr lang="es-EC" b="1" dirty="0"/>
          </a:p>
          <a:p>
            <a:pPr algn="just"/>
            <a:r>
              <a:rPr lang="es-EC" b="1" dirty="0"/>
              <a:t>1.- </a:t>
            </a:r>
            <a:r>
              <a:rPr lang="es-EC" b="1" i="1" dirty="0"/>
              <a:t>Vaguedad de la teoría: </a:t>
            </a:r>
            <a:r>
              <a:rPr lang="es-EC" dirty="0"/>
              <a:t>una teoría que determine el comportamiento de Y, </a:t>
            </a:r>
            <a:r>
              <a:rPr lang="es-EC" dirty="0" smtClean="0"/>
              <a:t>podría estar </a:t>
            </a:r>
            <a:r>
              <a:rPr lang="es-EC" dirty="0"/>
              <a:t>incompleta</a:t>
            </a:r>
            <a:endParaRPr lang="es-EC" dirty="0" smtClean="0"/>
          </a:p>
          <a:p>
            <a:pPr algn="just"/>
            <a:endParaRPr lang="es-EC" b="1" dirty="0"/>
          </a:p>
          <a:p>
            <a:pPr algn="just"/>
            <a:r>
              <a:rPr lang="es-EC" b="1" dirty="0"/>
              <a:t>2.- </a:t>
            </a:r>
            <a:r>
              <a:rPr lang="es-EC" b="1" i="1" dirty="0"/>
              <a:t>Falta de disponibilidad de datos: </a:t>
            </a:r>
            <a:r>
              <a:rPr lang="es-EC" i="1" dirty="0"/>
              <a:t>tal vez no se cuente con </a:t>
            </a:r>
            <a:r>
              <a:rPr lang="es-EC" i="1" dirty="0" smtClean="0"/>
              <a:t>información cuantitativa </a:t>
            </a:r>
            <a:r>
              <a:rPr lang="es-EC" i="1" dirty="0"/>
              <a:t>sobre esas variables. Es común en el análisis empírico que no se </a:t>
            </a:r>
            <a:r>
              <a:rPr lang="es-EC" i="1" dirty="0" smtClean="0"/>
              <a:t>disponga de </a:t>
            </a:r>
            <a:r>
              <a:rPr lang="es-EC" i="1" dirty="0"/>
              <a:t>los datos que idealmente se desearía tener</a:t>
            </a:r>
            <a:endParaRPr lang="es-EC" dirty="0" smtClean="0"/>
          </a:p>
          <a:p>
            <a:pPr algn="just"/>
            <a:endParaRPr lang="es-EC" b="1" dirty="0"/>
          </a:p>
          <a:p>
            <a:pPr algn="just"/>
            <a:r>
              <a:rPr lang="es-EC" b="1" dirty="0"/>
              <a:t>3.- </a:t>
            </a:r>
            <a:r>
              <a:rPr lang="es-EC" b="1" i="1" dirty="0"/>
              <a:t>Variables centrales y variables </a:t>
            </a:r>
            <a:r>
              <a:rPr lang="es-EC" b="1" i="1" dirty="0" smtClean="0"/>
              <a:t>periféricas.</a:t>
            </a:r>
          </a:p>
          <a:p>
            <a:pPr algn="just"/>
            <a:endParaRPr lang="es-EC" b="1" i="1" dirty="0"/>
          </a:p>
          <a:p>
            <a:pPr algn="just"/>
            <a:r>
              <a:rPr lang="es-EC" b="1" i="1" dirty="0" smtClean="0"/>
              <a:t> </a:t>
            </a:r>
            <a:r>
              <a:rPr lang="es-EC" b="1" dirty="0" smtClean="0"/>
              <a:t>4</a:t>
            </a:r>
            <a:r>
              <a:rPr lang="es-EC" b="1" dirty="0"/>
              <a:t>.- </a:t>
            </a:r>
            <a:r>
              <a:rPr lang="es-EC" b="1" i="1" dirty="0"/>
              <a:t>Aleatoriedad intrínseca en el comportamiento </a:t>
            </a:r>
            <a:r>
              <a:rPr lang="es-EC" b="1" i="1" dirty="0" smtClean="0"/>
              <a:t>humano</a:t>
            </a:r>
            <a:endParaRPr lang="es-EC" b="1" dirty="0" smtClean="0"/>
          </a:p>
          <a:p>
            <a:pPr algn="just"/>
            <a:endParaRPr lang="es-EC" b="1" dirty="0"/>
          </a:p>
          <a:p>
            <a:pPr algn="just"/>
            <a:r>
              <a:rPr lang="es-EC" b="1" dirty="0"/>
              <a:t>5</a:t>
            </a:r>
            <a:r>
              <a:rPr lang="es-EC" b="1" dirty="0" smtClean="0"/>
              <a:t>.-</a:t>
            </a:r>
            <a:r>
              <a:rPr lang="es-EC" b="1" i="1" dirty="0"/>
              <a:t>Variables representantes (proxy) </a:t>
            </a:r>
            <a:r>
              <a:rPr lang="es-EC" b="1" i="1" dirty="0" smtClean="0"/>
              <a:t>inadecuadas</a:t>
            </a:r>
            <a:r>
              <a:rPr lang="es-EC" b="1" i="1" dirty="0"/>
              <a:t>. </a:t>
            </a:r>
            <a:r>
              <a:rPr lang="es-EC" b="1" i="1" dirty="0" smtClean="0"/>
              <a:t>L</a:t>
            </a:r>
            <a:r>
              <a:rPr lang="es-EC" i="1" dirty="0" smtClean="0"/>
              <a:t>a información sobre </a:t>
            </a:r>
            <a:r>
              <a:rPr lang="es-EC" i="1" dirty="0"/>
              <a:t>estas variables no es observable directamente, en la práctica se utilizan variables </a:t>
            </a:r>
            <a:r>
              <a:rPr lang="es-EC" i="1" dirty="0" smtClean="0"/>
              <a:t>representantes (proxy</a:t>
            </a:r>
            <a:r>
              <a:rPr lang="es-EC" i="1" dirty="0"/>
              <a:t>), como el consumo actual (Y ) y el ingreso actual (X ), que sí son </a:t>
            </a:r>
            <a:r>
              <a:rPr lang="es-EC" i="1" dirty="0" smtClean="0"/>
              <a:t>observables. Como </a:t>
            </a:r>
            <a:r>
              <a:rPr lang="es-EC" i="1" dirty="0"/>
              <a:t>las Y </a:t>
            </a:r>
            <a:r>
              <a:rPr lang="es-EC" i="1" dirty="0" err="1"/>
              <a:t>y</a:t>
            </a:r>
            <a:r>
              <a:rPr lang="es-EC" i="1" dirty="0"/>
              <a:t> las X observadas pueden no ser iguales a </a:t>
            </a:r>
            <a:r>
              <a:rPr lang="es-EC" i="1" dirty="0" err="1" smtClean="0"/>
              <a:t>Yp</a:t>
            </a:r>
            <a:r>
              <a:rPr lang="es-EC" i="1" dirty="0" smtClean="0"/>
              <a:t> </a:t>
            </a:r>
            <a:r>
              <a:rPr lang="es-EC" i="1" dirty="0"/>
              <a:t>y </a:t>
            </a:r>
            <a:r>
              <a:rPr lang="es-EC" i="1" dirty="0" err="1" smtClean="0"/>
              <a:t>Xp</a:t>
            </a:r>
            <a:r>
              <a:rPr lang="es-EC" i="1" dirty="0"/>
              <a:t>, existe el problema de </a:t>
            </a:r>
            <a:r>
              <a:rPr lang="es-EC" i="1" dirty="0" smtClean="0"/>
              <a:t>errores de </a:t>
            </a:r>
            <a:r>
              <a:rPr lang="es-EC" i="1" dirty="0"/>
              <a:t>medición</a:t>
            </a:r>
            <a:endParaRPr lang="es-EC" dirty="0" smtClean="0"/>
          </a:p>
          <a:p>
            <a:pPr algn="just"/>
            <a:endParaRPr lang="es-EC" b="1" dirty="0"/>
          </a:p>
          <a:p>
            <a:pPr algn="just"/>
            <a:r>
              <a:rPr lang="es-EC" b="1" dirty="0"/>
              <a:t>6.- </a:t>
            </a:r>
            <a:r>
              <a:rPr lang="es-EC" b="1" i="1" dirty="0"/>
              <a:t>Principio de </a:t>
            </a:r>
            <a:r>
              <a:rPr lang="es-EC" b="1" i="1" dirty="0" smtClean="0"/>
              <a:t>parsimonia</a:t>
            </a:r>
            <a:r>
              <a:rPr lang="es-EC" b="1" i="1" dirty="0"/>
              <a:t>. </a:t>
            </a:r>
            <a:r>
              <a:rPr lang="es-EC" dirty="0" smtClean="0"/>
              <a:t>El </a:t>
            </a:r>
            <a:r>
              <a:rPr lang="es-EC" dirty="0"/>
              <a:t>principio de la navaja de </a:t>
            </a:r>
            <a:r>
              <a:rPr lang="es-EC" dirty="0" err="1" smtClean="0"/>
              <a:t>Occam</a:t>
            </a:r>
            <a:r>
              <a:rPr lang="es-EC" dirty="0" smtClean="0"/>
              <a:t>, conviene mantener </a:t>
            </a:r>
            <a:r>
              <a:rPr lang="es-EC" dirty="0"/>
              <a:t>el modelo de regresión lo más sencillo posible</a:t>
            </a:r>
            <a:endParaRPr lang="es-EC" dirty="0" smtClean="0"/>
          </a:p>
          <a:p>
            <a:pPr algn="just"/>
            <a:endParaRPr lang="es-EC" b="1" i="1" dirty="0" smtClean="0"/>
          </a:p>
          <a:p>
            <a:pPr algn="just"/>
            <a:r>
              <a:rPr lang="es-EC" b="1" i="1" dirty="0" smtClean="0"/>
              <a:t>7.- Forma </a:t>
            </a:r>
            <a:r>
              <a:rPr lang="es-EC" b="1" i="1" dirty="0"/>
              <a:t>funcional incorrecta</a:t>
            </a:r>
            <a:endParaRPr lang="es-EC" b="1" dirty="0"/>
          </a:p>
        </p:txBody>
      </p:sp>
    </p:spTree>
    <p:extLst>
      <p:ext uri="{BB962C8B-B14F-4D97-AF65-F5344CB8AC3E}">
        <p14:creationId xmlns:p14="http://schemas.microsoft.com/office/powerpoint/2010/main" val="68963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506487"/>
          </a:xfrm>
        </p:spPr>
        <p:txBody>
          <a:bodyPr>
            <a:normAutofit fontScale="90000"/>
          </a:bodyPr>
          <a:lstStyle/>
          <a:p>
            <a:r>
              <a:rPr lang="es-EC" sz="2000" dirty="0"/>
              <a:t>Función de Regresión Muestral (FRM)</a:t>
            </a:r>
            <a:br>
              <a:rPr lang="es-EC" sz="2000" dirty="0"/>
            </a:br>
            <a:endParaRPr lang="es-EC" sz="2000" dirty="0"/>
          </a:p>
        </p:txBody>
      </p:sp>
      <p:sp>
        <p:nvSpPr>
          <p:cNvPr id="3" name="2 Subtítulo"/>
          <p:cNvSpPr>
            <a:spLocks noGrp="1"/>
          </p:cNvSpPr>
          <p:nvPr>
            <p:ph type="subTitle" idx="1"/>
          </p:nvPr>
        </p:nvSpPr>
        <p:spPr>
          <a:xfrm>
            <a:off x="179512" y="548680"/>
            <a:ext cx="8856984" cy="6192688"/>
          </a:xfrm>
        </p:spPr>
        <p:txBody>
          <a:bodyPr>
            <a:normAutofit fontScale="55000" lnSpcReduction="20000"/>
          </a:bodyPr>
          <a:lstStyle/>
          <a:p>
            <a:pPr algn="just"/>
            <a:r>
              <a:rPr lang="es-EC" dirty="0" smtClean="0"/>
              <a:t>La tarea </a:t>
            </a:r>
            <a:r>
              <a:rPr lang="es-EC" dirty="0"/>
              <a:t>es la estimación de la </a:t>
            </a:r>
            <a:r>
              <a:rPr lang="es-EC" dirty="0" smtClean="0"/>
              <a:t>FRP </a:t>
            </a:r>
            <a:r>
              <a:rPr lang="es-EC" dirty="0"/>
              <a:t>con base en información muestral</a:t>
            </a:r>
            <a:r>
              <a:rPr lang="es-EC" dirty="0" smtClean="0"/>
              <a:t>.</a:t>
            </a:r>
          </a:p>
          <a:p>
            <a:pPr algn="just"/>
            <a:endParaRPr lang="es-EC" dirty="0" smtClean="0"/>
          </a:p>
          <a:p>
            <a:pPr algn="just"/>
            <a:r>
              <a:rPr lang="es-EC" dirty="0"/>
              <a:t>Suponemos que no conocemos la población y lo que tenemos es una muestra de </a:t>
            </a:r>
            <a:r>
              <a:rPr lang="es-EC" dirty="0" smtClean="0"/>
              <a:t>Yi, </a:t>
            </a:r>
            <a:r>
              <a:rPr lang="es-EC" dirty="0"/>
              <a:t>seleccionada aleatoriamente para valores fijos de </a:t>
            </a:r>
            <a:r>
              <a:rPr lang="es-EC" dirty="0" smtClean="0"/>
              <a:t>Xi. </a:t>
            </a:r>
            <a:r>
              <a:rPr lang="es-EC" dirty="0"/>
              <a:t>Tenemos un solo valor de </a:t>
            </a:r>
            <a:r>
              <a:rPr lang="es-EC" dirty="0" smtClean="0"/>
              <a:t>Yi </a:t>
            </a:r>
            <a:r>
              <a:rPr lang="es-EC" dirty="0"/>
              <a:t>para cada </a:t>
            </a:r>
            <a:r>
              <a:rPr lang="es-EC" dirty="0" smtClean="0"/>
              <a:t>Xi </a:t>
            </a:r>
            <a:r>
              <a:rPr lang="es-EC" dirty="0"/>
              <a:t>dado. Cada </a:t>
            </a:r>
            <a:r>
              <a:rPr lang="es-EC" dirty="0" smtClean="0"/>
              <a:t>Yi </a:t>
            </a:r>
            <a:r>
              <a:rPr lang="es-EC" dirty="0"/>
              <a:t>ha sido escogido aleatoriamente entre la población de </a:t>
            </a:r>
            <a:r>
              <a:rPr lang="es-EC" dirty="0" smtClean="0"/>
              <a:t>Yi.</a:t>
            </a:r>
          </a:p>
          <a:p>
            <a:pPr algn="just"/>
            <a:endParaRPr lang="es-EC" dirty="0" smtClean="0"/>
          </a:p>
          <a:p>
            <a:pPr algn="just"/>
            <a:r>
              <a:rPr lang="es-EC" dirty="0" smtClean="0"/>
              <a:t>En </a:t>
            </a:r>
            <a:r>
              <a:rPr lang="es-EC" dirty="0"/>
              <a:t>el mejor de los casos la línea de regresión muestral es una aproximación de la verdadera </a:t>
            </a:r>
            <a:r>
              <a:rPr lang="es-EC" dirty="0" smtClean="0"/>
              <a:t>FRP.</a:t>
            </a:r>
          </a:p>
          <a:p>
            <a:r>
              <a:rPr lang="es-EC" dirty="0"/>
              <a:t>La FRM está representada por la siguiente ecuación</a:t>
            </a:r>
          </a:p>
          <a:p>
            <a:r>
              <a:rPr lang="es-EC" dirty="0"/>
              <a:t>Ŷ = βᶺ</a:t>
            </a:r>
            <a:r>
              <a:rPr lang="es-EC" baseline="-25000" dirty="0"/>
              <a:t>1</a:t>
            </a:r>
            <a:r>
              <a:rPr lang="es-EC" dirty="0"/>
              <a:t> + βᶺ</a:t>
            </a:r>
            <a:r>
              <a:rPr lang="es-EC" baseline="-25000" dirty="0"/>
              <a:t>2</a:t>
            </a:r>
            <a:r>
              <a:rPr lang="es-EC" dirty="0"/>
              <a:t>Xi</a:t>
            </a:r>
          </a:p>
          <a:p>
            <a:r>
              <a:rPr lang="es-EC" dirty="0"/>
              <a:t>Donde:</a:t>
            </a:r>
          </a:p>
          <a:p>
            <a:r>
              <a:rPr lang="es-EC" dirty="0"/>
              <a:t>Ŷ= estimador de E(Y\Xi</a:t>
            </a:r>
            <a:r>
              <a:rPr lang="es-EC" dirty="0" smtClean="0"/>
              <a:t>)</a:t>
            </a:r>
          </a:p>
          <a:p>
            <a:endParaRPr lang="es-EC" dirty="0" smtClean="0"/>
          </a:p>
          <a:p>
            <a:r>
              <a:rPr lang="es-EC" dirty="0" smtClean="0"/>
              <a:t>= </a:t>
            </a:r>
            <a:r>
              <a:rPr lang="es-EC" dirty="0"/>
              <a:t>estimador de </a:t>
            </a:r>
            <a:r>
              <a:rPr lang="es-EC" dirty="0" smtClean="0"/>
              <a:t>β1</a:t>
            </a:r>
          </a:p>
          <a:p>
            <a:endParaRPr lang="es-EC" dirty="0" smtClean="0"/>
          </a:p>
          <a:p>
            <a:r>
              <a:rPr lang="es-EC" dirty="0" smtClean="0"/>
              <a:t>= </a:t>
            </a:r>
            <a:r>
              <a:rPr lang="es-EC" dirty="0"/>
              <a:t>estimador de </a:t>
            </a:r>
            <a:r>
              <a:rPr lang="es-EC" dirty="0" smtClean="0"/>
              <a:t>β2</a:t>
            </a:r>
          </a:p>
          <a:p>
            <a:endParaRPr lang="es-EC" dirty="0" smtClean="0"/>
          </a:p>
          <a:p>
            <a:pPr algn="just"/>
            <a:r>
              <a:rPr lang="es-EC" dirty="0"/>
              <a:t>Un estimador o estadístico (muestral) nos dice como estimar el parámetro poblacional a partir de la información proporcionada por la muestra que se tiene a mano. El valor que se obtiene para el estimador después de efectuada una aplicación se conoce con el nombre de </a:t>
            </a:r>
            <a:r>
              <a:rPr lang="es-EC" dirty="0" smtClean="0"/>
              <a:t>estimación.</a:t>
            </a:r>
          </a:p>
          <a:p>
            <a:pPr algn="just"/>
            <a:endParaRPr lang="es-EC" dirty="0"/>
          </a:p>
          <a:p>
            <a:pPr algn="l"/>
            <a:r>
              <a:rPr lang="es-EC" dirty="0"/>
              <a:t>Ahora podemos expresar la FRM en su forma </a:t>
            </a:r>
            <a:r>
              <a:rPr lang="es-EC" dirty="0" smtClean="0"/>
              <a:t>estocástica</a:t>
            </a:r>
          </a:p>
          <a:p>
            <a:endParaRPr lang="es-EC" dirty="0"/>
          </a:p>
          <a:p>
            <a:pPr algn="just"/>
            <a:endParaRPr lang="es-EC" dirty="0" smtClean="0"/>
          </a:p>
          <a:p>
            <a:pPr algn="just"/>
            <a:endParaRPr lang="es-EC" dirty="0"/>
          </a:p>
          <a:p>
            <a:pPr algn="just"/>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92" t="67621" r="38456" b="27083"/>
          <a:stretch/>
        </p:blipFill>
        <p:spPr bwMode="auto">
          <a:xfrm>
            <a:off x="6048164" y="6179689"/>
            <a:ext cx="1944216" cy="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78" t="67879" r="45097" b="26825"/>
          <a:stretch/>
        </p:blipFill>
        <p:spPr bwMode="auto">
          <a:xfrm>
            <a:off x="3491880" y="3861048"/>
            <a:ext cx="203311" cy="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032" t="68024" r="42490" b="28423"/>
          <a:stretch/>
        </p:blipFill>
        <p:spPr bwMode="auto">
          <a:xfrm>
            <a:off x="3459937" y="4462951"/>
            <a:ext cx="267195" cy="36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47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836712"/>
            <a:ext cx="8064896" cy="5544616"/>
          </a:xfrm>
        </p:spPr>
        <p:txBody>
          <a:bodyPr>
            <a:normAutofit fontScale="70000" lnSpcReduction="20000"/>
          </a:bodyPr>
          <a:lstStyle/>
          <a:p>
            <a:pPr algn="just"/>
            <a:r>
              <a:rPr lang="es-EC" dirty="0"/>
              <a:t>Resumiendo, el objetivo del análisis de regresión consiste en estimar la FRP Y</a:t>
            </a:r>
            <a:r>
              <a:rPr lang="es-EC" baseline="-25000" dirty="0"/>
              <a:t>i</a:t>
            </a:r>
            <a:r>
              <a:rPr lang="es-EC" dirty="0"/>
              <a:t> = β</a:t>
            </a:r>
            <a:r>
              <a:rPr lang="es-EC" baseline="-25000" dirty="0"/>
              <a:t>1</a:t>
            </a:r>
            <a:r>
              <a:rPr lang="es-EC" dirty="0"/>
              <a:t> + β</a:t>
            </a:r>
            <a:r>
              <a:rPr lang="es-EC" baseline="-25000" dirty="0"/>
              <a:t>2</a:t>
            </a:r>
            <a:r>
              <a:rPr lang="es-EC" dirty="0"/>
              <a:t>X</a:t>
            </a:r>
            <a:r>
              <a:rPr lang="es-EC" baseline="-25000" dirty="0"/>
              <a:t>i</a:t>
            </a:r>
            <a:r>
              <a:rPr lang="es-EC" dirty="0"/>
              <a:t> + </a:t>
            </a:r>
            <a:r>
              <a:rPr lang="es-EC" dirty="0" smtClean="0"/>
              <a:t>ui </a:t>
            </a:r>
            <a:r>
              <a:rPr lang="es-EC" dirty="0"/>
              <a:t>con base en </a:t>
            </a:r>
            <a:r>
              <a:rPr lang="es-EC" dirty="0" smtClean="0"/>
              <a:t>la.</a:t>
            </a:r>
          </a:p>
          <a:p>
            <a:pPr algn="just"/>
            <a:endParaRPr lang="es-EC" dirty="0" smtClean="0"/>
          </a:p>
          <a:p>
            <a:pPr algn="just"/>
            <a:r>
              <a:rPr lang="es-EC" dirty="0" smtClean="0"/>
              <a:t>FRM </a:t>
            </a:r>
            <a:r>
              <a:rPr lang="es-EC" dirty="0"/>
              <a:t>Y</a:t>
            </a:r>
            <a:r>
              <a:rPr lang="es-EC" baseline="-25000" dirty="0"/>
              <a:t>i</a:t>
            </a:r>
            <a:r>
              <a:rPr lang="es-EC" dirty="0"/>
              <a:t> = βᶺ</a:t>
            </a:r>
            <a:r>
              <a:rPr lang="es-EC" baseline="-25000" dirty="0"/>
              <a:t>1</a:t>
            </a:r>
            <a:r>
              <a:rPr lang="es-EC" dirty="0"/>
              <a:t> + βᶺ</a:t>
            </a:r>
            <a:r>
              <a:rPr lang="es-EC" baseline="-25000" dirty="0"/>
              <a:t>2</a:t>
            </a:r>
            <a:r>
              <a:rPr lang="es-EC" dirty="0"/>
              <a:t>X</a:t>
            </a:r>
            <a:r>
              <a:rPr lang="es-EC" baseline="-25000" dirty="0"/>
              <a:t>i</a:t>
            </a:r>
            <a:r>
              <a:rPr lang="es-EC" dirty="0"/>
              <a:t> + </a:t>
            </a:r>
            <a:r>
              <a:rPr lang="es-EC" dirty="0" smtClean="0"/>
              <a:t>e</a:t>
            </a:r>
            <a:r>
              <a:rPr lang="es-EC" baseline="-25000" dirty="0" smtClean="0"/>
              <a:t>i</a:t>
            </a:r>
            <a:r>
              <a:rPr lang="es-EC" dirty="0" smtClean="0"/>
              <a:t>.</a:t>
            </a:r>
          </a:p>
          <a:p>
            <a:pPr algn="just"/>
            <a:endParaRPr lang="es-EC" dirty="0" smtClean="0"/>
          </a:p>
          <a:p>
            <a:pPr algn="just"/>
            <a:r>
              <a:rPr lang="es-EC" dirty="0" smtClean="0"/>
              <a:t>Sin </a:t>
            </a:r>
            <a:r>
              <a:rPr lang="es-EC" dirty="0"/>
              <a:t>embargo la estimación de la FRP </a:t>
            </a:r>
            <a:r>
              <a:rPr lang="es-EC" dirty="0" smtClean="0"/>
              <a:t>basado en la FRM, es </a:t>
            </a:r>
            <a:r>
              <a:rPr lang="es-EC" dirty="0"/>
              <a:t>en el mejor de los casos una aproximación</a:t>
            </a:r>
            <a:r>
              <a:rPr lang="es-EC" dirty="0" smtClean="0"/>
              <a:t>.</a:t>
            </a:r>
          </a:p>
          <a:p>
            <a:pPr algn="just"/>
            <a:endParaRPr lang="es-EC" dirty="0"/>
          </a:p>
          <a:p>
            <a:pPr algn="just"/>
            <a:r>
              <a:rPr lang="es-EC" dirty="0"/>
              <a:t>Ahora puesto que sabemos que la FRM es una aproximación de la </a:t>
            </a:r>
            <a:r>
              <a:rPr lang="es-EC" dirty="0" smtClean="0"/>
              <a:t>FRP.</a:t>
            </a:r>
          </a:p>
          <a:p>
            <a:pPr algn="just"/>
            <a:endParaRPr lang="es-EC" dirty="0" smtClean="0"/>
          </a:p>
          <a:p>
            <a:pPr algn="just"/>
            <a:r>
              <a:rPr lang="es-EC" dirty="0" smtClean="0"/>
              <a:t>¿</a:t>
            </a:r>
            <a:r>
              <a:rPr lang="es-EC" dirty="0"/>
              <a:t>es posible tener un método que haga que dicha aproximación sea lo más cercana posible</a:t>
            </a:r>
            <a:r>
              <a:rPr lang="es-EC" dirty="0" smtClean="0"/>
              <a:t>?.</a:t>
            </a:r>
          </a:p>
          <a:p>
            <a:pPr algn="just"/>
            <a:endParaRPr lang="es-EC" dirty="0" smtClean="0"/>
          </a:p>
          <a:p>
            <a:pPr algn="just"/>
            <a:r>
              <a:rPr lang="es-EC" dirty="0" smtClean="0"/>
              <a:t>En </a:t>
            </a:r>
            <a:r>
              <a:rPr lang="es-EC" dirty="0"/>
              <a:t>otras palabras se debe buscar la forma en que los βᶺ</a:t>
            </a:r>
            <a:r>
              <a:rPr lang="es-EC" baseline="-25000" dirty="0"/>
              <a:t>1 </a:t>
            </a:r>
            <a:r>
              <a:rPr lang="es-EC" dirty="0"/>
              <a:t>y βᶺ</a:t>
            </a:r>
            <a:r>
              <a:rPr lang="es-EC" baseline="-25000" dirty="0"/>
              <a:t>2</a:t>
            </a:r>
            <a:r>
              <a:rPr lang="es-EC" dirty="0"/>
              <a:t> estén tan cerca de los verdaderos β</a:t>
            </a:r>
            <a:r>
              <a:rPr lang="es-EC" baseline="-25000" dirty="0"/>
              <a:t>1</a:t>
            </a:r>
            <a:r>
              <a:rPr lang="es-EC" dirty="0"/>
              <a:t> yβ</a:t>
            </a:r>
            <a:r>
              <a:rPr lang="es-EC" baseline="-25000" dirty="0"/>
              <a:t>2</a:t>
            </a:r>
            <a:r>
              <a:rPr lang="es-EC" dirty="0"/>
              <a:t> aunque no se conozcan β</a:t>
            </a:r>
            <a:r>
              <a:rPr lang="es-EC" baseline="-25000" dirty="0"/>
              <a:t>1</a:t>
            </a:r>
            <a:r>
              <a:rPr lang="es-EC" dirty="0"/>
              <a:t> y β</a:t>
            </a:r>
            <a:r>
              <a:rPr lang="es-EC" baseline="-25000" dirty="0"/>
              <a:t>2</a:t>
            </a:r>
          </a:p>
        </p:txBody>
      </p:sp>
    </p:spTree>
    <p:extLst>
      <p:ext uri="{BB962C8B-B14F-4D97-AF65-F5344CB8AC3E}">
        <p14:creationId xmlns:p14="http://schemas.microsoft.com/office/powerpoint/2010/main" val="259339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29" t="16991" r="29722" b="24628"/>
          <a:stretch/>
        </p:blipFill>
        <p:spPr bwMode="auto">
          <a:xfrm>
            <a:off x="467544" y="260648"/>
            <a:ext cx="7920880" cy="655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45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3623</Words>
  <Application>Microsoft Office PowerPoint</Application>
  <PresentationFormat>Presentación en pantalla (4:3)</PresentationFormat>
  <Paragraphs>308</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Unidad 2 El Modelo de Regresión simple</vt:lpstr>
      <vt:lpstr>Presentación de PowerPoint</vt:lpstr>
      <vt:lpstr>Presentación de PowerPoint</vt:lpstr>
      <vt:lpstr>Presentación de PowerPoint</vt:lpstr>
      <vt:lpstr>Especificación Estocástica de la FRP </vt:lpstr>
      <vt:lpstr>La Significancia del Término de Perturbación Estocástica </vt:lpstr>
      <vt:lpstr>Función de Regresión Muestral (FRM) </vt:lpstr>
      <vt:lpstr>Presentación de PowerPoint</vt:lpstr>
      <vt:lpstr>Presentación de PowerPoint</vt:lpstr>
      <vt:lpstr>Método de mínimos cuadrados ordinarios (MCO)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Varianzas y errores estándar de los estimadores de MCO</vt:lpstr>
      <vt:lpstr>Presentación de PowerPoint</vt:lpstr>
      <vt:lpstr>Propiedades de los Estimadores de MCO </vt:lpstr>
      <vt:lpstr>Coeficiente de determinación r2 </vt:lpstr>
      <vt:lpstr>La suma de cuadrados que aparecen en la ecuación pueden describirse de la siguiente manera.  ∑〖yi〗^2 = ∑ (Yi - Ȳ)2 ; variación total de los valores reales de Y con respecto a su media muestral, expresión que se conoce como suma total de cuadrados (STC)  ∑ŷ_i^2 = 〖βᶺ〗_2^2∑x_i^2 ; variación de los valores estimados de Y con respecto a su media y que se conoce con el nombre de suma explicada de cuadrados (SEC)  ∑e_i^2= variación residual o no explicada de los valores de Y con respecto a la línea de regresión o suma residual de cuadrados (SRC)  STC = SEC + SRC  Podemos definir el r2 como  r2 = ∑▒〖(Ŷi- Ȳ)〗^2/〖∑(Yi- Ȳ)〗^2  = SEC/STC  </vt:lpstr>
      <vt:lpstr>El supuesto de normalidad </vt:lpstr>
      <vt:lpstr>Razones de por qué plantear el supuesto de normalidad </vt:lpstr>
      <vt:lpstr>Propiedades de los estimadores de MCO bajo el supuesto de normalidad</vt:lpstr>
      <vt:lpstr>Propiedades de los estimadores de MCO bajo el supuesto de normalidad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ECONOMETRÍA BÁSICA</dc:title>
  <dc:creator>USER</dc:creator>
  <cp:lastModifiedBy>USER</cp:lastModifiedBy>
  <cp:revision>173</cp:revision>
  <dcterms:created xsi:type="dcterms:W3CDTF">2020-03-30T22:54:22Z</dcterms:created>
  <dcterms:modified xsi:type="dcterms:W3CDTF">2024-05-08T21:09:18Z</dcterms:modified>
</cp:coreProperties>
</file>