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2" autoAdjust="0"/>
    <p:restoredTop sz="94660"/>
  </p:normalViewPr>
  <p:slideViewPr>
    <p:cSldViewPr snapToGrid="0">
      <p:cViewPr varScale="1">
        <p:scale>
          <a:sx n="77" d="100"/>
          <a:sy n="77" d="100"/>
        </p:scale>
        <p:origin x="17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nicio » Universidad Nacional de Chimborazo">
            <a:extLst>
              <a:ext uri="{FF2B5EF4-FFF2-40B4-BE49-F238E27FC236}">
                <a16:creationId xmlns:a16="http://schemas.microsoft.com/office/drawing/2014/main" id="{392738B6-A17D-4432-8563-576B346D40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375" y="139153"/>
            <a:ext cx="3717907" cy="1754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Bienvenida la Universidad Nacional de Chimborazo (UNACH) del Ecuador – RIED">
            <a:extLst>
              <a:ext uri="{FF2B5EF4-FFF2-40B4-BE49-F238E27FC236}">
                <a16:creationId xmlns:a16="http://schemas.microsoft.com/office/drawing/2014/main" id="{6AAF49F9-8FC4-4A9C-AC47-1B3F5C3B41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471" y="1216344"/>
            <a:ext cx="2152650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F6C7D270-7586-46B2-B094-0EC56255776D}"/>
              </a:ext>
            </a:extLst>
          </p:cNvPr>
          <p:cNvSpPr txBox="1"/>
          <p:nvPr/>
        </p:nvSpPr>
        <p:spPr>
          <a:xfrm>
            <a:off x="2832562" y="3429000"/>
            <a:ext cx="744196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4000" b="1" dirty="0"/>
              <a:t>PRÁCTICAS LABORALES   </a:t>
            </a:r>
            <a:endParaRPr lang="es-EC" sz="4000" b="1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4EEC000-2803-4037-A703-3AC110A6E5D0}"/>
              </a:ext>
            </a:extLst>
          </p:cNvPr>
          <p:cNvSpPr txBox="1"/>
          <p:nvPr/>
        </p:nvSpPr>
        <p:spPr>
          <a:xfrm>
            <a:off x="2117668" y="4441327"/>
            <a:ext cx="60973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3600" b="1" dirty="0"/>
              <a:t>NOVENO </a:t>
            </a:r>
          </a:p>
          <a:p>
            <a:pPr algn="ctr"/>
            <a:r>
              <a:rPr lang="es-ES" sz="3600" b="1" dirty="0"/>
              <a:t> SEMESTRE   </a:t>
            </a:r>
            <a:endParaRPr lang="es-EC" sz="3600" b="1" dirty="0"/>
          </a:p>
        </p:txBody>
      </p:sp>
    </p:spTree>
    <p:extLst>
      <p:ext uri="{BB962C8B-B14F-4D97-AF65-F5344CB8AC3E}">
        <p14:creationId xmlns:p14="http://schemas.microsoft.com/office/powerpoint/2010/main" val="3001178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7CCDDD28-48EF-41CA-A019-BDD2D9029166}"/>
              </a:ext>
            </a:extLst>
          </p:cNvPr>
          <p:cNvSpPr txBox="1"/>
          <p:nvPr/>
        </p:nvSpPr>
        <p:spPr>
          <a:xfrm>
            <a:off x="2211185" y="781396"/>
            <a:ext cx="8395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latin typeface="Algerian" panose="04020705040A02060702" pitchFamily="82" charset="0"/>
              </a:rPr>
              <a:t>TIROIDITIS DE HASHIMOTO </a:t>
            </a:r>
            <a:endParaRPr lang="es-EC" sz="2400" dirty="0">
              <a:latin typeface="Algerian" panose="04020705040A02060702" pitchFamily="82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A6A0D39-6BB7-4238-BAE8-F6432638EEFD}"/>
              </a:ext>
            </a:extLst>
          </p:cNvPr>
          <p:cNvSpPr txBox="1"/>
          <p:nvPr/>
        </p:nvSpPr>
        <p:spPr>
          <a:xfrm>
            <a:off x="1305099" y="1856629"/>
            <a:ext cx="980901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ES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b="0" i="0" dirty="0">
                <a:solidFill>
                  <a:srgbClr val="050505"/>
                </a:solidFill>
                <a:effectLst/>
                <a:latin typeface="Century Gothic" panose="020B0502020202020204" pitchFamily="34" charset="0"/>
              </a:rPr>
              <a:t>La enfermedad de </a:t>
            </a:r>
            <a:r>
              <a:rPr lang="es-ES" dirty="0">
                <a:solidFill>
                  <a:srgbClr val="050505"/>
                </a:solidFill>
                <a:latin typeface="Century Gothic" panose="020B0502020202020204" pitchFamily="34" charset="0"/>
              </a:rPr>
              <a:t>Hashimoto</a:t>
            </a:r>
            <a:r>
              <a:rPr lang="es-ES" b="0" i="0" dirty="0">
                <a:solidFill>
                  <a:srgbClr val="050505"/>
                </a:solidFill>
                <a:effectLst/>
                <a:latin typeface="Century Gothic" panose="020B0502020202020204" pitchFamily="34" charset="0"/>
              </a:rPr>
              <a:t> también se conoce como tiroiditis de Hashimoto, tiroiditis linfocítica crónica y tiroiditis autoinmunitaria crónica.</a:t>
            </a:r>
            <a:endParaRPr lang="es-ES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>
                <a:latin typeface="Century Gothic" panose="020B0502020202020204" pitchFamily="34" charset="0"/>
              </a:rPr>
              <a:t>Es una enfermedad </a:t>
            </a:r>
            <a:r>
              <a:rPr lang="es-ES" b="1" dirty="0">
                <a:latin typeface="Century Gothic" panose="020B0502020202020204" pitchFamily="34" charset="0"/>
              </a:rPr>
              <a:t>AUTOINMUNE</a:t>
            </a:r>
            <a:r>
              <a:rPr lang="es-ES" dirty="0">
                <a:latin typeface="Century Gothic" panose="020B0502020202020204" pitchFamily="34" charset="0"/>
              </a:rPr>
              <a:t> , causada por la inflamación de l glándula tiroides.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>
                <a:latin typeface="Century Gothic" panose="020B0502020202020204" pitchFamily="34" charset="0"/>
              </a:rPr>
              <a:t> Frecuente en mujeres , puede aparecer en cualquier edad observándose con mayor frecuencia entre los 30 y 50 años, se presentan en aquellas personas con antecedentes de enfermedad autoinmune en la familia.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>
                <a:latin typeface="Century Gothic" panose="020B0502020202020204" pitchFamily="34" charset="0"/>
              </a:rPr>
              <a:t> Se caracteriza por la presencia de  niveles altos de Anticuerpos Tiroideos, que incluye anticuerpos antitiroglobulina, anticuerpos antiperoxidasa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>
                <a:latin typeface="Century Gothic" panose="020B0502020202020204" pitchFamily="34" charset="0"/>
              </a:rPr>
              <a:t>La enfermedad de Hashimoto avanza lentamente con el paso de los años </a:t>
            </a:r>
            <a:endParaRPr lang="es-EC" dirty="0">
              <a:latin typeface="Century Gothic" panose="020B0502020202020204" pitchFamily="34" charset="0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035184A-EA91-45AC-97B5-75094FC804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9710" y="548640"/>
            <a:ext cx="1284407" cy="1211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216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0C98AE5B-820E-4C5E-904E-35FD0AC86996}"/>
              </a:ext>
            </a:extLst>
          </p:cNvPr>
          <p:cNvSpPr txBox="1"/>
          <p:nvPr/>
        </p:nvSpPr>
        <p:spPr>
          <a:xfrm>
            <a:off x="2003369" y="1504601"/>
            <a:ext cx="803009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latin typeface="Algerian" panose="04020705040A02060702" pitchFamily="82" charset="0"/>
              </a:rPr>
              <a:t>PATOGENESIS </a:t>
            </a:r>
          </a:p>
          <a:p>
            <a:pPr algn="just"/>
            <a:r>
              <a:rPr lang="es-ES" dirty="0">
                <a:latin typeface="Century Gothic" panose="020B0502020202020204" pitchFamily="34" charset="0"/>
              </a:rPr>
              <a:t>No se ha determinado con exactitud como se produce la activación de estas células.  Según investigaciones se ha postulados los siguiente: </a:t>
            </a:r>
          </a:p>
          <a:p>
            <a:pPr algn="just"/>
            <a:endParaRPr lang="es-ES" dirty="0"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latin typeface="Century Gothic" panose="020B0502020202020204" pitchFamily="34" charset="0"/>
              </a:rPr>
              <a:t>Se considera que se ha producido previamente por una infección bacteriana  o viral.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latin typeface="Century Gothic" panose="020B0502020202020204" pitchFamily="34" charset="0"/>
              </a:rPr>
              <a:t>O que las células epiteliales tiroideas posean una proteína celular propia las mismas que estimulan las células T </a:t>
            </a:r>
            <a:r>
              <a:rPr lang="es-ES" dirty="0" err="1">
                <a:latin typeface="Century Gothic" panose="020B0502020202020204" pitchFamily="34" charset="0"/>
              </a:rPr>
              <a:t>Helper</a:t>
            </a:r>
            <a:r>
              <a:rPr lang="es-ES" dirty="0">
                <a:latin typeface="Century Gothic" panose="020B0502020202020204" pitchFamily="34" charset="0"/>
              </a:rPr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C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910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65A80FF2-529C-4687-A941-D833BC0FDF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7295" y="391650"/>
            <a:ext cx="7916661" cy="5773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914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A87F671-EA91-4849-879C-BC4EE83EE10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619" t="26612"/>
          <a:stretch/>
        </p:blipFill>
        <p:spPr>
          <a:xfrm>
            <a:off x="2826327" y="2302625"/>
            <a:ext cx="6849687" cy="3690851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42A86483-C6F5-47B2-8C7A-76264E3479E6}"/>
              </a:ext>
            </a:extLst>
          </p:cNvPr>
          <p:cNvSpPr txBox="1"/>
          <p:nvPr/>
        </p:nvSpPr>
        <p:spPr>
          <a:xfrm>
            <a:off x="3616037" y="1354975"/>
            <a:ext cx="62594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latin typeface="Algerian" panose="04020705040A02060702" pitchFamily="82" charset="0"/>
              </a:rPr>
              <a:t>OTRAS MANISFESTACIONES CLÍNICAS </a:t>
            </a:r>
            <a:endParaRPr lang="es-EC" sz="20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768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0D0C7B9B-9CEF-4F9F-B20C-21D6E78143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818" t="27139"/>
          <a:stretch/>
        </p:blipFill>
        <p:spPr>
          <a:xfrm>
            <a:off x="1795548" y="1695795"/>
            <a:ext cx="8389665" cy="4746567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2191FDEA-1651-44B0-A149-F7C60DD3FF24}"/>
              </a:ext>
            </a:extLst>
          </p:cNvPr>
          <p:cNvSpPr txBox="1"/>
          <p:nvPr/>
        </p:nvSpPr>
        <p:spPr>
          <a:xfrm>
            <a:off x="2842953" y="814647"/>
            <a:ext cx="4738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latin typeface="Algerian" panose="04020705040A02060702" pitchFamily="82" charset="0"/>
              </a:rPr>
              <a:t>DIAGNÓSTICO </a:t>
            </a:r>
            <a:endParaRPr lang="es-EC" sz="24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9417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84E1B7A3-5978-4FDD-A598-E266212B88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716710"/>
              </p:ext>
            </p:extLst>
          </p:nvPr>
        </p:nvGraphicFramePr>
        <p:xfrm>
          <a:off x="751840" y="387157"/>
          <a:ext cx="10478655" cy="549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8764">
                  <a:extLst>
                    <a:ext uri="{9D8B030D-6E8A-4147-A177-3AD203B41FA5}">
                      <a16:colId xmlns:a16="http://schemas.microsoft.com/office/drawing/2014/main" val="1821970151"/>
                    </a:ext>
                  </a:extLst>
                </a:gridCol>
                <a:gridCol w="2152996">
                  <a:extLst>
                    <a:ext uri="{9D8B030D-6E8A-4147-A177-3AD203B41FA5}">
                      <a16:colId xmlns:a16="http://schemas.microsoft.com/office/drawing/2014/main" val="4115702432"/>
                    </a:ext>
                  </a:extLst>
                </a:gridCol>
                <a:gridCol w="5286895">
                  <a:extLst>
                    <a:ext uri="{9D8B030D-6E8A-4147-A177-3AD203B41FA5}">
                      <a16:colId xmlns:a16="http://schemas.microsoft.com/office/drawing/2014/main" val="28062276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ANTICUERPO ANTITIROIDEO </a:t>
                      </a:r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PRESENTE </a:t>
                      </a:r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CONCEPTO </a:t>
                      </a:r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8198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ANTICUERPO ANTIPEROXIDASA </a:t>
                      </a:r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Tiroiditis de Hashimoto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Enfermedad de Graves </a:t>
                      </a:r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/>
                        <a:t>Los anticuerpos frente a la peroxidasa tiroidea (anticuerpos antiperoxidasa tiroidea o anti-TPO) antes llamados antimicrosomales, son los más específicos de patología tiroidea; la peroxidasa tiroidea (TPO) es una proteína que se encuentra localizada en la membrana apical del tirocito y es la encargada de la oxidación del yodo tiroideo y favorece la iodinación de los residuos de tirosilo de la tiroglobulina y es el principal antígeno microsomal tiroideo; la presencia de los anti- TPO genera la dishormonogénesis característica de la tiroiditis de Hashimoto; aunque también se encuentran niveles importantes en pacientes con enfermedad de Graves</a:t>
                      </a:r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19264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ANTICUERPO ANTITIROGLOBULINA </a:t>
                      </a:r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Cáncer de Tiroides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Tiroiditis de Hashimoto </a:t>
                      </a:r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Presencia de anticuerpos que genera el cuerpo en respuesta a la tiroglobulina. Se trata de una proteína producida por la glándula tiroides.</a:t>
                      </a:r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527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3591523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Recorte</Template>
  <TotalTime>63</TotalTime>
  <Words>318</Words>
  <Application>Microsoft Office PowerPoint</Application>
  <PresentationFormat>Panorámica</PresentationFormat>
  <Paragraphs>33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Algerian</vt:lpstr>
      <vt:lpstr>Arial</vt:lpstr>
      <vt:lpstr>Century Gothic</vt:lpstr>
      <vt:lpstr>Franklin Gothic Book</vt:lpstr>
      <vt:lpstr>Recorte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Norma Susana Chavez Villagomez</dc:creator>
  <cp:lastModifiedBy>Norma Susana Chavez Villagomez</cp:lastModifiedBy>
  <cp:revision>20</cp:revision>
  <dcterms:created xsi:type="dcterms:W3CDTF">2025-02-05T13:34:45Z</dcterms:created>
  <dcterms:modified xsi:type="dcterms:W3CDTF">2025-02-05T14:38:26Z</dcterms:modified>
</cp:coreProperties>
</file>