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4" r:id="rId3"/>
    <p:sldId id="305" r:id="rId4"/>
    <p:sldId id="306" r:id="rId5"/>
    <p:sldId id="276" r:id="rId6"/>
    <p:sldId id="283" r:id="rId7"/>
    <p:sldId id="309" r:id="rId8"/>
    <p:sldId id="281" r:id="rId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1" autoAdjust="0"/>
    <p:restoredTop sz="94660"/>
  </p:normalViewPr>
  <p:slideViewPr>
    <p:cSldViewPr snapToGrid="0">
      <p:cViewPr varScale="1">
        <p:scale>
          <a:sx n="52" d="100"/>
          <a:sy n="52" d="100"/>
        </p:scale>
        <p:origin x="114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FA0A-4DC3-4808-A589-02F8DBC184EE}" type="datetimeFigureOut">
              <a:rPr lang="es-EC" smtClean="0"/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ACF8-6DBD-4517-AC89-FB72CDDD6153}" type="slidenum">
              <a:rPr lang="es-EC" smtClean="0"/>
            </a:fld>
            <a:endParaRPr lang="es-EC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FA0A-4DC3-4808-A589-02F8DBC184EE}" type="datetimeFigureOut">
              <a:rPr lang="es-EC" smtClean="0"/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ACF8-6DBD-4517-AC89-FB72CDDD6153}" type="slidenum">
              <a:rPr lang="es-EC" smtClean="0"/>
            </a:fld>
            <a:endParaRPr lang="es-EC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FA0A-4DC3-4808-A589-02F8DBC184EE}" type="datetimeFigureOut">
              <a:rPr lang="es-EC" smtClean="0"/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ACF8-6DBD-4517-AC89-FB72CDDD6153}" type="slidenum">
              <a:rPr lang="es-EC" smtClean="0"/>
            </a:fld>
            <a:endParaRPr lang="es-EC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FA0A-4DC3-4808-A589-02F8DBC184EE}" type="datetimeFigureOut">
              <a:rPr lang="es-EC" smtClean="0"/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ACF8-6DBD-4517-AC89-FB72CDDD6153}" type="slidenum">
              <a:rPr lang="es-EC" smtClean="0"/>
            </a:fld>
            <a:endParaRPr lang="es-EC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FA0A-4DC3-4808-A589-02F8DBC184EE}" type="datetimeFigureOut">
              <a:rPr lang="es-EC" smtClean="0"/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ACF8-6DBD-4517-AC89-FB72CDDD6153}" type="slidenum">
              <a:rPr lang="es-EC" smtClean="0"/>
            </a:fld>
            <a:endParaRPr lang="es-EC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FA0A-4DC3-4808-A589-02F8DBC184EE}" type="datetimeFigureOut">
              <a:rPr lang="es-EC" smtClean="0"/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ACF8-6DBD-4517-AC89-FB72CDDD6153}" type="slidenum">
              <a:rPr lang="es-EC" smtClean="0"/>
            </a:fld>
            <a:endParaRPr lang="es-EC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FA0A-4DC3-4808-A589-02F8DBC184EE}" type="datetimeFigureOut">
              <a:rPr lang="es-EC" smtClean="0"/>
            </a:fld>
            <a:endParaRPr lang="es-EC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ACF8-6DBD-4517-AC89-FB72CDDD6153}" type="slidenum">
              <a:rPr lang="es-EC" smtClean="0"/>
            </a:fld>
            <a:endParaRPr lang="es-EC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FA0A-4DC3-4808-A589-02F8DBC184EE}" type="datetimeFigureOut">
              <a:rPr lang="es-EC" smtClean="0"/>
            </a:fld>
            <a:endParaRPr lang="es-EC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ACF8-6DBD-4517-AC89-FB72CDDD6153}" type="slidenum">
              <a:rPr lang="es-EC" smtClean="0"/>
            </a:fld>
            <a:endParaRPr lang="es-EC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FA0A-4DC3-4808-A589-02F8DBC184EE}" type="datetimeFigureOut">
              <a:rPr lang="es-EC" smtClean="0"/>
            </a:fld>
            <a:endParaRPr lang="es-EC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ACF8-6DBD-4517-AC89-FB72CDDD6153}" type="slidenum">
              <a:rPr lang="es-EC" smtClean="0"/>
            </a:fld>
            <a:endParaRPr lang="es-EC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FA0A-4DC3-4808-A589-02F8DBC184EE}" type="datetimeFigureOut">
              <a:rPr lang="es-EC" smtClean="0"/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ACF8-6DBD-4517-AC89-FB72CDDD6153}" type="slidenum">
              <a:rPr lang="es-EC" smtClean="0"/>
            </a:fld>
            <a:endParaRPr lang="es-EC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8FA0A-4DC3-4808-A589-02F8DBC184EE}" type="datetimeFigureOut">
              <a:rPr lang="es-EC" smtClean="0"/>
            </a:fld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6ACF8-6DBD-4517-AC89-FB72CDDD6153}" type="slidenum">
              <a:rPr lang="es-EC" smtClean="0"/>
            </a:fld>
            <a:endParaRPr lang="es-EC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  <a:endParaRPr lang="es-ES"/>
          </a:p>
          <a:p>
            <a:pPr lvl="1"/>
            <a:r>
              <a:rPr lang="es-ES"/>
              <a:t>Segundo nivel</a:t>
            </a:r>
            <a:endParaRPr lang="es-ES"/>
          </a:p>
          <a:p>
            <a:pPr lvl="2"/>
            <a:r>
              <a:rPr lang="es-ES"/>
              <a:t>Tercer nivel</a:t>
            </a:r>
            <a:endParaRPr lang="es-ES"/>
          </a:p>
          <a:p>
            <a:pPr lvl="3"/>
            <a:r>
              <a:rPr lang="es-ES"/>
              <a:t>Cuarto nivel</a:t>
            </a:r>
            <a:endParaRPr lang="es-ES"/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8FA0A-4DC3-4808-A589-02F8DBC184EE}" type="datetimeFigureOut">
              <a:rPr lang="es-EC" smtClean="0"/>
            </a:fld>
            <a:endParaRPr lang="es-EC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6ACF8-6DBD-4517-AC89-FB72CDDD6153}" type="slidenum">
              <a:rPr lang="es-EC" smtClean="0"/>
            </a:fld>
            <a:endParaRPr lang="es-EC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552800" y="545100"/>
            <a:ext cx="6092890" cy="7683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s-ES" sz="4400" b="1" dirty="0">
                <a:latin typeface="Century Gothic" panose="020B0502020202020204" pitchFamily="34" charset="0"/>
              </a:rPr>
              <a:t>Sedentarismo</a:t>
            </a:r>
            <a:endParaRPr lang="en-US" altLang="es-ES" sz="4400" b="1" dirty="0">
              <a:latin typeface="Century Gothic" panose="020B0502020202020204" pitchFamily="34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96000" y="1986280"/>
            <a:ext cx="4791075" cy="32289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 de texto 1"/>
          <p:cNvSpPr txBox="1"/>
          <p:nvPr/>
        </p:nvSpPr>
        <p:spPr>
          <a:xfrm>
            <a:off x="599440" y="633730"/>
            <a:ext cx="7484110" cy="2438400"/>
          </a:xfrm>
          <a:prstGeom prst="rect">
            <a:avLst/>
          </a:prstGeom>
        </p:spPr>
        <p:txBody>
          <a:bodyPr>
            <a:noAutofit/>
          </a:bodyPr>
          <a:p>
            <a:pPr algn="just"/>
            <a:r>
              <a:rPr sz="2800" b="1"/>
              <a:t>Origen del Sedentarismo</a:t>
            </a:r>
            <a:r>
              <a:rPr sz="2800"/>
              <a:t>:</a:t>
            </a:r>
            <a:endParaRPr sz="2800"/>
          </a:p>
          <a:p>
            <a:pPr algn="just">
              <a:buFont typeface="Arial" panose="020B0604020202020204"/>
              <a:buChar char="•"/>
            </a:pPr>
            <a:r>
              <a:rPr sz="2800"/>
              <a:t>El sedentarismo surgió hace aproximadamente 10,000 años, durante el Neolítico, cuando las comunidades comenzaron a domesticar plantas y animales.</a:t>
            </a:r>
            <a:endParaRPr sz="2800"/>
          </a:p>
          <a:p>
            <a:pPr algn="just">
              <a:buFont typeface="Arial" panose="020B0604020202020204"/>
              <a:buChar char="•"/>
            </a:pPr>
            <a:r>
              <a:rPr sz="2800"/>
              <a:t>La transición de un estilo de vida nómada a uno sedentario permitió la creación de asentamientos permanentes.</a:t>
            </a:r>
            <a:endParaRPr sz="2800"/>
          </a:p>
        </p:txBody>
      </p:sp>
      <p:pic>
        <p:nvPicPr>
          <p:cNvPr id="4" name="Imagen 3"/>
          <p:cNvPicPr/>
          <p:nvPr/>
        </p:nvPicPr>
        <p:blipFill>
          <a:blip r:embed="rId1"/>
          <a:stretch>
            <a:fillRect/>
          </a:stretch>
        </p:blipFill>
        <p:spPr>
          <a:xfrm>
            <a:off x="6666865" y="3815080"/>
            <a:ext cx="5280660" cy="24733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347696" y="318345"/>
            <a:ext cx="9983754" cy="26765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es-ES" sz="2400" b="1" dirty="0">
                <a:latin typeface="Century Gothic" panose="020B0502020202020204" pitchFamily="34" charset="0"/>
              </a:rPr>
              <a:t>Impacto en la Arquitectura</a:t>
            </a:r>
            <a:r>
              <a:rPr lang="en-US" altLang="es-ES" sz="2400" dirty="0">
                <a:latin typeface="Century Gothic" panose="020B0502020202020204" pitchFamily="34" charset="0"/>
              </a:rPr>
              <a:t>:</a:t>
            </a:r>
            <a:endParaRPr lang="en-US" altLang="es-ES" sz="2400" dirty="0">
              <a:latin typeface="Century Gothic" panose="020B0502020202020204" pitchFamily="34" charset="0"/>
            </a:endParaRPr>
          </a:p>
          <a:p>
            <a:pPr algn="just"/>
            <a:r>
              <a:rPr lang="en-US" altLang="es-ES" sz="2400" dirty="0">
                <a:latin typeface="Century Gothic" panose="020B0502020202020204" pitchFamily="34" charset="0"/>
              </a:rPr>
              <a:t>Viviendas Permanentes: La necesidad de refugio estable llev</a:t>
            </a:r>
            <a:r>
              <a:rPr lang="en-US" altLang="en-US" sz="2400" dirty="0">
                <a:latin typeface="Century Gothic" panose="020B0502020202020204" pitchFamily="34" charset="0"/>
              </a:rPr>
              <a:t>ó</a:t>
            </a:r>
            <a:r>
              <a:rPr lang="en-US" altLang="es-ES" sz="2400" dirty="0">
                <a:latin typeface="Century Gothic" panose="020B0502020202020204" pitchFamily="34" charset="0"/>
              </a:rPr>
              <a:t> a la construcci</a:t>
            </a:r>
            <a:r>
              <a:rPr lang="en-US" altLang="en-US" sz="2400" dirty="0">
                <a:latin typeface="Century Gothic" panose="020B0502020202020204" pitchFamily="34" charset="0"/>
              </a:rPr>
              <a:t>ó</a:t>
            </a:r>
            <a:r>
              <a:rPr lang="en-US" altLang="es-ES" sz="2400" dirty="0">
                <a:latin typeface="Century Gothic" panose="020B0502020202020204" pitchFamily="34" charset="0"/>
              </a:rPr>
              <a:t>n de casas de barro, piedra y madera, adaptadas al clima y al entorno local.</a:t>
            </a:r>
            <a:endParaRPr lang="en-US" altLang="es-ES" sz="2400" dirty="0">
              <a:latin typeface="Century Gothic" panose="020B0502020202020204" pitchFamily="34" charset="0"/>
            </a:endParaRPr>
          </a:p>
          <a:p>
            <a:pPr algn="just"/>
            <a:r>
              <a:rPr lang="en-US" altLang="es-ES" sz="2400" dirty="0">
                <a:latin typeface="Century Gothic" panose="020B0502020202020204" pitchFamily="34" charset="0"/>
              </a:rPr>
              <a:t>Ciudades y Urbanismo: Con el crecimiento poblacional, surgieron ciudades, lo que requiri</a:t>
            </a:r>
            <a:r>
              <a:rPr lang="en-US" altLang="en-US" sz="2400" dirty="0">
                <a:latin typeface="Century Gothic" panose="020B0502020202020204" pitchFamily="34" charset="0"/>
              </a:rPr>
              <a:t>ó</a:t>
            </a:r>
            <a:r>
              <a:rPr lang="en-US" altLang="es-ES" sz="2400" dirty="0">
                <a:latin typeface="Century Gothic" panose="020B0502020202020204" pitchFamily="34" charset="0"/>
              </a:rPr>
              <a:t> un dise</a:t>
            </a:r>
            <a:r>
              <a:rPr lang="en-US" altLang="en-US" sz="2400" dirty="0">
                <a:latin typeface="Century Gothic" panose="020B0502020202020204" pitchFamily="34" charset="0"/>
              </a:rPr>
              <a:t>ñ</a:t>
            </a:r>
            <a:r>
              <a:rPr lang="en-US" altLang="es-ES" sz="2400" dirty="0">
                <a:latin typeface="Century Gothic" panose="020B0502020202020204" pitchFamily="34" charset="0"/>
              </a:rPr>
              <a:t>o urbano m</a:t>
            </a:r>
            <a:r>
              <a:rPr lang="en-US" altLang="en-US" sz="2400" dirty="0">
                <a:latin typeface="Century Gothic" panose="020B0502020202020204" pitchFamily="34" charset="0"/>
              </a:rPr>
              <a:t>á</a:t>
            </a:r>
            <a:r>
              <a:rPr lang="en-US" altLang="es-ES" sz="2400" dirty="0">
                <a:latin typeface="Century Gothic" panose="020B0502020202020204" pitchFamily="34" charset="0"/>
              </a:rPr>
              <a:t>s complejo, incluyendo plazas, templos y sistemas de defensa.</a:t>
            </a:r>
            <a:endParaRPr lang="es-MX" sz="2400" dirty="0">
              <a:latin typeface="Century Gothic" panose="020B0502020202020204" pitchFamily="34" charset="0"/>
            </a:endParaRPr>
          </a:p>
        </p:txBody>
      </p:sp>
      <p:pic>
        <p:nvPicPr>
          <p:cNvPr id="2" name="Imagen 1"/>
          <p:cNvPicPr/>
          <p:nvPr/>
        </p:nvPicPr>
        <p:blipFill>
          <a:blip r:embed="rId1"/>
          <a:stretch>
            <a:fillRect/>
          </a:stretch>
        </p:blipFill>
        <p:spPr>
          <a:xfrm>
            <a:off x="8013700" y="3945890"/>
            <a:ext cx="3639185" cy="275209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777875" y="500380"/>
            <a:ext cx="10737850" cy="3072130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algn="just"/>
            <a:r>
              <a:rPr lang="en-US" altLang="es-ES" sz="2800" b="1" dirty="0">
                <a:latin typeface="Century Gothic" panose="020B0502020202020204" pitchFamily="34" charset="0"/>
              </a:rPr>
              <a:t>Agricultura</a:t>
            </a:r>
            <a:endParaRPr lang="en-US" altLang="es-ES" sz="2800" b="1" dirty="0">
              <a:latin typeface="Century Gothic" panose="020B0502020202020204" pitchFamily="34" charset="0"/>
            </a:endParaRPr>
          </a:p>
          <a:p>
            <a:pPr algn="just"/>
            <a:r>
              <a:rPr lang="en-US" altLang="es-ES" sz="2800" dirty="0">
                <a:latin typeface="Century Gothic" panose="020B0502020202020204" pitchFamily="34" charset="0"/>
              </a:rPr>
              <a:t>Desarrollo de T</a:t>
            </a:r>
            <a:r>
              <a:rPr lang="en-US" altLang="en-US" sz="2800" dirty="0">
                <a:latin typeface="Century Gothic" panose="020B0502020202020204" pitchFamily="34" charset="0"/>
              </a:rPr>
              <a:t>é</a:t>
            </a:r>
            <a:r>
              <a:rPr lang="en-US" altLang="es-ES" sz="2800" dirty="0">
                <a:latin typeface="Century Gothic" panose="020B0502020202020204" pitchFamily="34" charset="0"/>
              </a:rPr>
              <a:t>cnicas Agr</a:t>
            </a:r>
            <a:r>
              <a:rPr lang="en-US" altLang="en-US" sz="2800" dirty="0">
                <a:latin typeface="Century Gothic" panose="020B0502020202020204" pitchFamily="34" charset="0"/>
              </a:rPr>
              <a:t>í</a:t>
            </a:r>
            <a:r>
              <a:rPr lang="en-US" altLang="es-ES" sz="2800" dirty="0">
                <a:latin typeface="Century Gothic" panose="020B0502020202020204" pitchFamily="34" charset="0"/>
              </a:rPr>
              <a:t>colas:</a:t>
            </a:r>
            <a:endParaRPr lang="en-US" altLang="es-ES" sz="2800" dirty="0">
              <a:latin typeface="Century Gothic" panose="020B0502020202020204" pitchFamily="34" charset="0"/>
            </a:endParaRPr>
          </a:p>
          <a:p>
            <a:pPr algn="just"/>
            <a:r>
              <a:rPr lang="en-US" altLang="es-ES" sz="2800" dirty="0">
                <a:latin typeface="Century Gothic" panose="020B0502020202020204" pitchFamily="34" charset="0"/>
              </a:rPr>
              <a:t>La invenci</a:t>
            </a:r>
            <a:r>
              <a:rPr lang="en-US" altLang="en-US" sz="2800" dirty="0">
                <a:latin typeface="Century Gothic" panose="020B0502020202020204" pitchFamily="34" charset="0"/>
              </a:rPr>
              <a:t>ó</a:t>
            </a:r>
            <a:r>
              <a:rPr lang="en-US" altLang="es-ES" sz="2800" dirty="0">
                <a:latin typeface="Century Gothic" panose="020B0502020202020204" pitchFamily="34" charset="0"/>
              </a:rPr>
              <a:t>n de herramientas agr</a:t>
            </a:r>
            <a:r>
              <a:rPr lang="en-US" altLang="en-US" sz="2800" dirty="0">
                <a:latin typeface="Century Gothic" panose="020B0502020202020204" pitchFamily="34" charset="0"/>
              </a:rPr>
              <a:t>í</a:t>
            </a:r>
            <a:r>
              <a:rPr lang="en-US" altLang="es-ES" sz="2800" dirty="0">
                <a:latin typeface="Century Gothic" panose="020B0502020202020204" pitchFamily="34" charset="0"/>
              </a:rPr>
              <a:t>colas (arados, hoces) facilit</a:t>
            </a:r>
            <a:r>
              <a:rPr lang="en-US" altLang="en-US" sz="2800" dirty="0">
                <a:latin typeface="Century Gothic" panose="020B0502020202020204" pitchFamily="34" charset="0"/>
              </a:rPr>
              <a:t>ó</a:t>
            </a:r>
            <a:r>
              <a:rPr lang="en-US" altLang="es-ES" sz="2800" dirty="0">
                <a:latin typeface="Century Gothic" panose="020B0502020202020204" pitchFamily="34" charset="0"/>
              </a:rPr>
              <a:t> la producci</a:t>
            </a:r>
            <a:r>
              <a:rPr lang="en-US" altLang="en-US" sz="2800" dirty="0">
                <a:latin typeface="Century Gothic" panose="020B0502020202020204" pitchFamily="34" charset="0"/>
              </a:rPr>
              <a:t>ó</a:t>
            </a:r>
            <a:r>
              <a:rPr lang="en-US" altLang="es-ES" sz="2800" dirty="0">
                <a:latin typeface="Century Gothic" panose="020B0502020202020204" pitchFamily="34" charset="0"/>
              </a:rPr>
              <a:t>n de alimentos, lo que a su vez apoy</a:t>
            </a:r>
            <a:r>
              <a:rPr lang="en-US" altLang="en-US" sz="2800" dirty="0">
                <a:latin typeface="Century Gothic" panose="020B0502020202020204" pitchFamily="34" charset="0"/>
              </a:rPr>
              <a:t>ó</a:t>
            </a:r>
            <a:r>
              <a:rPr lang="en-US" altLang="es-ES" sz="2800" dirty="0">
                <a:latin typeface="Century Gothic" panose="020B0502020202020204" pitchFamily="34" charset="0"/>
              </a:rPr>
              <a:t> el crecimiento de la poblaci</a:t>
            </a:r>
            <a:r>
              <a:rPr lang="en-US" altLang="en-US" sz="2800" dirty="0">
                <a:latin typeface="Century Gothic" panose="020B0502020202020204" pitchFamily="34" charset="0"/>
              </a:rPr>
              <a:t>ó</a:t>
            </a:r>
            <a:r>
              <a:rPr lang="en-US" altLang="es-ES" sz="2800" dirty="0">
                <a:latin typeface="Century Gothic" panose="020B0502020202020204" pitchFamily="34" charset="0"/>
              </a:rPr>
              <a:t>n.</a:t>
            </a:r>
            <a:endParaRPr lang="en-US" altLang="es-ES" sz="2800" dirty="0">
              <a:latin typeface="Century Gothic" panose="020B0502020202020204" pitchFamily="34" charset="0"/>
            </a:endParaRPr>
          </a:p>
          <a:p>
            <a:pPr algn="just"/>
            <a:r>
              <a:rPr lang="en-US" altLang="es-ES" sz="2800" dirty="0">
                <a:latin typeface="Century Gothic" panose="020B0502020202020204" pitchFamily="34" charset="0"/>
              </a:rPr>
              <a:t>La agricultura en terrazas y la irrigaci</a:t>
            </a:r>
            <a:r>
              <a:rPr lang="en-US" altLang="en-US" sz="2800" dirty="0">
                <a:latin typeface="Century Gothic" panose="020B0502020202020204" pitchFamily="34" charset="0"/>
              </a:rPr>
              <a:t>ó</a:t>
            </a:r>
            <a:r>
              <a:rPr lang="en-US" altLang="es-ES" sz="2800" dirty="0">
                <a:latin typeface="Century Gothic" panose="020B0502020202020204" pitchFamily="34" charset="0"/>
              </a:rPr>
              <a:t>n son ejemplos de c</a:t>
            </a:r>
            <a:r>
              <a:rPr lang="en-US" altLang="en-US" sz="2800" dirty="0">
                <a:latin typeface="Century Gothic" panose="020B0502020202020204" pitchFamily="34" charset="0"/>
              </a:rPr>
              <a:t>ó</a:t>
            </a:r>
            <a:r>
              <a:rPr lang="en-US" altLang="es-ES" sz="2800" dirty="0">
                <a:latin typeface="Century Gothic" panose="020B0502020202020204" pitchFamily="34" charset="0"/>
              </a:rPr>
              <a:t>mo se adapt</a:t>
            </a:r>
            <a:r>
              <a:rPr lang="en-US" altLang="en-US" sz="2800" dirty="0">
                <a:latin typeface="Century Gothic" panose="020B0502020202020204" pitchFamily="34" charset="0"/>
              </a:rPr>
              <a:t>ó</a:t>
            </a:r>
            <a:r>
              <a:rPr lang="en-US" altLang="es-ES" sz="2800" dirty="0">
                <a:latin typeface="Century Gothic" panose="020B0502020202020204" pitchFamily="34" charset="0"/>
              </a:rPr>
              <a:t> la arquitectura del paisaje para maximizar la producci</a:t>
            </a:r>
            <a:r>
              <a:rPr lang="en-US" altLang="en-US" sz="2800" dirty="0">
                <a:latin typeface="Century Gothic" panose="020B0502020202020204" pitchFamily="34" charset="0"/>
              </a:rPr>
              <a:t>ó</a:t>
            </a:r>
            <a:r>
              <a:rPr lang="en-US" altLang="es-ES" sz="2800" dirty="0">
                <a:latin typeface="Century Gothic" panose="020B0502020202020204" pitchFamily="34" charset="0"/>
              </a:rPr>
              <a:t>n.</a:t>
            </a:r>
            <a:endParaRPr lang="es-MX" sz="2800" dirty="0">
              <a:latin typeface="Century Gothic" panose="020B0502020202020204" pitchFamily="34" charset="0"/>
            </a:endParaRPr>
          </a:p>
        </p:txBody>
      </p:sp>
      <p:pic>
        <p:nvPicPr>
          <p:cNvPr id="2" name="Imagen 1"/>
          <p:cNvPicPr/>
          <p:nvPr/>
        </p:nvPicPr>
        <p:blipFill>
          <a:blip r:embed="rId1"/>
          <a:srcRect l="9756" t="-1844" r="9313" b="2364"/>
          <a:stretch>
            <a:fillRect/>
          </a:stretch>
        </p:blipFill>
        <p:spPr>
          <a:xfrm>
            <a:off x="6585585" y="3811270"/>
            <a:ext cx="4061460" cy="26720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 de texto 1"/>
          <p:cNvSpPr txBox="1"/>
          <p:nvPr/>
        </p:nvSpPr>
        <p:spPr>
          <a:xfrm>
            <a:off x="1418590" y="882650"/>
            <a:ext cx="9336405" cy="4789170"/>
          </a:xfrm>
          <a:prstGeom prst="rect">
            <a:avLst/>
          </a:prstGeom>
        </p:spPr>
        <p:txBody>
          <a:bodyPr>
            <a:noAutofit/>
          </a:bodyPr>
          <a:p>
            <a:r>
              <a:rPr sz="2800" b="1"/>
              <a:t>Espacios Arquitectónicos</a:t>
            </a:r>
            <a:r>
              <a:rPr sz="2800"/>
              <a:t>:</a:t>
            </a:r>
            <a:endParaRPr sz="2800"/>
          </a:p>
          <a:p>
            <a:pPr>
              <a:buFont typeface="Arial" panose="020B0604020202020204"/>
              <a:buChar char="•"/>
            </a:pPr>
            <a:r>
              <a:rPr sz="2800"/>
              <a:t>Granjas y Almacenes: Se construyeron edificios específicos para el almacenamiento de cultivos y la cría de animales, adaptando la forma y el uso del espacio.</a:t>
            </a:r>
            <a:endParaRPr sz="2800"/>
          </a:p>
          <a:p>
            <a:pPr>
              <a:buFont typeface="Arial" panose="020B0604020202020204"/>
              <a:buChar char="•"/>
            </a:pPr>
            <a:r>
              <a:rPr sz="2800"/>
              <a:t>Diseño Agrícola: Las viviendas a menudo estaban situadas cerca de los campos para facilitar la supervisión y el trabajo agrícola.</a:t>
            </a:r>
            <a:endParaRPr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 de texto 1"/>
          <p:cNvSpPr txBox="1"/>
          <p:nvPr/>
        </p:nvSpPr>
        <p:spPr>
          <a:xfrm>
            <a:off x="866140" y="661035"/>
            <a:ext cx="7769860" cy="4610100"/>
          </a:xfrm>
          <a:prstGeom prst="rect">
            <a:avLst/>
          </a:prstGeom>
        </p:spPr>
        <p:txBody>
          <a:bodyPr>
            <a:noAutofit/>
          </a:bodyPr>
          <a:p>
            <a:pPr>
              <a:spcAft>
                <a:spcPct val="0"/>
              </a:spcAft>
            </a:pPr>
            <a:r>
              <a:rPr sz="3200" b="1"/>
              <a:t>Ganadería</a:t>
            </a:r>
            <a:endParaRPr sz="3200" b="1"/>
          </a:p>
          <a:p>
            <a:pPr>
              <a:spcAft>
                <a:spcPct val="0"/>
              </a:spcAft>
            </a:pPr>
            <a:endParaRPr sz="2200" b="1"/>
          </a:p>
          <a:p>
            <a:pPr>
              <a:buAutoNum type="arabicPeriod"/>
            </a:pPr>
            <a:r>
              <a:rPr sz="1600"/>
              <a:t>E</a:t>
            </a:r>
            <a:r>
              <a:rPr sz="2400"/>
              <a:t>structuras Especializadas:</a:t>
            </a:r>
            <a:endParaRPr sz="2400"/>
          </a:p>
          <a:p>
            <a:pPr lvl="1">
              <a:buFont typeface="Arial" panose="020B0604020202020204"/>
              <a:buChar char="◦"/>
            </a:pPr>
            <a:r>
              <a:rPr sz="2400"/>
              <a:t>Los establos, corrales y gallineros son ejemplos de cómo la ganadería influyó en la arquitectura. Estas estructuras fueron diseñadas para el cuidado y manejo eficiente del ganado.</a:t>
            </a:r>
            <a:endParaRPr sz="2400"/>
          </a:p>
          <a:p>
            <a:pPr lvl="1">
              <a:buFont typeface="Arial" panose="020B0604020202020204"/>
              <a:buChar char="◦"/>
            </a:pPr>
            <a:r>
              <a:rPr sz="2400"/>
              <a:t>Materiales Locales: La construcción de estas estructuras a menudo utilizaba materiales locales, reflejando la economía y la cultura de la región.</a:t>
            </a:r>
            <a:endParaRPr sz="2400"/>
          </a:p>
          <a:p>
            <a:pPr lvl="1">
              <a:buFont typeface="Arial" panose="020B0604020202020204"/>
              <a:buChar char="◦"/>
            </a:pPr>
            <a:endParaRPr sz="2400"/>
          </a:p>
          <a:p>
            <a:pPr>
              <a:buAutoNum type="arabicPeriod"/>
            </a:pPr>
            <a:r>
              <a:rPr sz="2400"/>
              <a:t>Integración en el Entorno:</a:t>
            </a:r>
            <a:endParaRPr sz="2400"/>
          </a:p>
          <a:p>
            <a:pPr lvl="1">
              <a:buFont typeface="Arial" panose="020B0604020202020204"/>
              <a:buChar char="◦"/>
            </a:pPr>
            <a:r>
              <a:rPr sz="2400"/>
              <a:t>La arquitectura ganadera se diseñó para integrarse con el paisaje, utilizando técnicas que minimizaban el impacto ambiental y maximizaban la sostenibilidad.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1813</Words>
  <Application>WPS Presentation</Application>
  <PresentationFormat>Panorámica</PresentationFormat>
  <Paragraphs>28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7" baseType="lpstr">
      <vt:lpstr>Arial</vt:lpstr>
      <vt:lpstr>SimSun</vt:lpstr>
      <vt:lpstr>Wingdings</vt:lpstr>
      <vt:lpstr>Century Gothic</vt:lpstr>
      <vt:lpstr>Microsoft YaHei</vt:lpstr>
      <vt:lpstr>Arial Unicode MS</vt:lpstr>
      <vt:lpstr>Calibri Light</vt:lpstr>
      <vt:lpstr>Calibri</vt:lpstr>
      <vt:lpstr>Arial</vt:lpstr>
      <vt:lpstr>Tema de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Edwin Roberto Zumba Llango</dc:creator>
  <cp:lastModifiedBy>PC</cp:lastModifiedBy>
  <cp:revision>41</cp:revision>
  <dcterms:created xsi:type="dcterms:W3CDTF">2024-09-30T16:52:00Z</dcterms:created>
  <dcterms:modified xsi:type="dcterms:W3CDTF">2025-04-08T13:16:56Z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60839EE353A4437AA543F06DC04E0307_13</vt:lpwstr>
  </property>
  <property fmtid="{D5CDD505-2E9C-101B-9397-08002B2CF9AE}" pid="3" name="KSOProductBuildVer">
    <vt:lpwstr>3082-12.2.0.20782</vt:lpwstr>
  </property>
</Properties>
</file>