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0" r:id="rId9"/>
    <p:sldId id="268" r:id="rId10"/>
    <p:sldId id="272" r:id="rId11"/>
    <p:sldId id="263" r:id="rId12"/>
    <p:sldId id="264" r:id="rId13"/>
    <p:sldId id="265" r:id="rId14"/>
    <p:sldId id="266" r:id="rId15"/>
    <p:sldId id="269" r:id="rId16"/>
    <p:sldId id="273" r:id="rId17"/>
    <p:sldId id="271" r:id="rId18"/>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54D32D-64B0-4B0F-BEFA-D35608D8EA4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C1A4EE42-2805-4B8D-BD5F-6B5F196638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9D112FB7-FF06-4AF7-9256-B0E8FACCEE05}"/>
              </a:ext>
            </a:extLst>
          </p:cNvPr>
          <p:cNvSpPr>
            <a:spLocks noGrp="1"/>
          </p:cNvSpPr>
          <p:nvPr>
            <p:ph type="dt" sz="half" idx="10"/>
          </p:nvPr>
        </p:nvSpPr>
        <p:spPr/>
        <p:txBody>
          <a:bodyPr/>
          <a:lstStyle/>
          <a:p>
            <a:fld id="{C7E834ED-30AA-429F-8201-9AB99431D8B6}" type="datetimeFigureOut">
              <a:rPr lang="es-EC" smtClean="0"/>
              <a:t>3/11/2024</a:t>
            </a:fld>
            <a:endParaRPr lang="es-EC"/>
          </a:p>
        </p:txBody>
      </p:sp>
      <p:sp>
        <p:nvSpPr>
          <p:cNvPr id="5" name="Marcador de pie de página 4">
            <a:extLst>
              <a:ext uri="{FF2B5EF4-FFF2-40B4-BE49-F238E27FC236}">
                <a16:creationId xmlns:a16="http://schemas.microsoft.com/office/drawing/2014/main" id="{F123C982-B65B-454D-A967-03CC476D6AC1}"/>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2F6E6C5D-81D5-4147-BF1E-AAD9D032C05F}"/>
              </a:ext>
            </a:extLst>
          </p:cNvPr>
          <p:cNvSpPr>
            <a:spLocks noGrp="1"/>
          </p:cNvSpPr>
          <p:nvPr>
            <p:ph type="sldNum" sz="quarter" idx="12"/>
          </p:nvPr>
        </p:nvSpPr>
        <p:spPr/>
        <p:txBody>
          <a:bodyPr/>
          <a:lstStyle/>
          <a:p>
            <a:fld id="{2F77892D-F5C8-441F-A4F7-241D9BB740E6}" type="slidenum">
              <a:rPr lang="es-EC" smtClean="0"/>
              <a:t>‹Nº›</a:t>
            </a:fld>
            <a:endParaRPr lang="es-EC"/>
          </a:p>
        </p:txBody>
      </p:sp>
    </p:spTree>
    <p:extLst>
      <p:ext uri="{BB962C8B-B14F-4D97-AF65-F5344CB8AC3E}">
        <p14:creationId xmlns:p14="http://schemas.microsoft.com/office/powerpoint/2010/main" val="2174311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7F087D-FB4B-4521-8265-806537333CB1}"/>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9F54E5FB-6336-4211-92D9-B7D8CFBD0C2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166D1DFD-19EA-4AF5-818B-624201CA28D4}"/>
              </a:ext>
            </a:extLst>
          </p:cNvPr>
          <p:cNvSpPr>
            <a:spLocks noGrp="1"/>
          </p:cNvSpPr>
          <p:nvPr>
            <p:ph type="dt" sz="half" idx="10"/>
          </p:nvPr>
        </p:nvSpPr>
        <p:spPr/>
        <p:txBody>
          <a:bodyPr/>
          <a:lstStyle/>
          <a:p>
            <a:fld id="{C7E834ED-30AA-429F-8201-9AB99431D8B6}" type="datetimeFigureOut">
              <a:rPr lang="es-EC" smtClean="0"/>
              <a:t>3/11/2024</a:t>
            </a:fld>
            <a:endParaRPr lang="es-EC"/>
          </a:p>
        </p:txBody>
      </p:sp>
      <p:sp>
        <p:nvSpPr>
          <p:cNvPr id="5" name="Marcador de pie de página 4">
            <a:extLst>
              <a:ext uri="{FF2B5EF4-FFF2-40B4-BE49-F238E27FC236}">
                <a16:creationId xmlns:a16="http://schemas.microsoft.com/office/drawing/2014/main" id="{0CD2DF26-B63A-4341-A694-7B51F4E26D6D}"/>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AF7AFEBF-BEB5-4D17-8FA1-0C585A394D1E}"/>
              </a:ext>
            </a:extLst>
          </p:cNvPr>
          <p:cNvSpPr>
            <a:spLocks noGrp="1"/>
          </p:cNvSpPr>
          <p:nvPr>
            <p:ph type="sldNum" sz="quarter" idx="12"/>
          </p:nvPr>
        </p:nvSpPr>
        <p:spPr/>
        <p:txBody>
          <a:bodyPr/>
          <a:lstStyle/>
          <a:p>
            <a:fld id="{2F77892D-F5C8-441F-A4F7-241D9BB740E6}" type="slidenum">
              <a:rPr lang="es-EC" smtClean="0"/>
              <a:t>‹Nº›</a:t>
            </a:fld>
            <a:endParaRPr lang="es-EC"/>
          </a:p>
        </p:txBody>
      </p:sp>
    </p:spTree>
    <p:extLst>
      <p:ext uri="{BB962C8B-B14F-4D97-AF65-F5344CB8AC3E}">
        <p14:creationId xmlns:p14="http://schemas.microsoft.com/office/powerpoint/2010/main" val="3117891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B43B2C4-4A8D-47AA-AAD0-25B2611817C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EF90F0DD-DE19-4084-83F0-E3DCDE42C67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AEE46F66-25FF-46C2-B58E-B2493BBF9E84}"/>
              </a:ext>
            </a:extLst>
          </p:cNvPr>
          <p:cNvSpPr>
            <a:spLocks noGrp="1"/>
          </p:cNvSpPr>
          <p:nvPr>
            <p:ph type="dt" sz="half" idx="10"/>
          </p:nvPr>
        </p:nvSpPr>
        <p:spPr/>
        <p:txBody>
          <a:bodyPr/>
          <a:lstStyle/>
          <a:p>
            <a:fld id="{C7E834ED-30AA-429F-8201-9AB99431D8B6}" type="datetimeFigureOut">
              <a:rPr lang="es-EC" smtClean="0"/>
              <a:t>3/11/2024</a:t>
            </a:fld>
            <a:endParaRPr lang="es-EC"/>
          </a:p>
        </p:txBody>
      </p:sp>
      <p:sp>
        <p:nvSpPr>
          <p:cNvPr id="5" name="Marcador de pie de página 4">
            <a:extLst>
              <a:ext uri="{FF2B5EF4-FFF2-40B4-BE49-F238E27FC236}">
                <a16:creationId xmlns:a16="http://schemas.microsoft.com/office/drawing/2014/main" id="{D72E2EC5-D1C2-4B62-86EE-DB84882B9ADD}"/>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018AD6C2-2B40-4DFE-BEB1-3BDBC61F3464}"/>
              </a:ext>
            </a:extLst>
          </p:cNvPr>
          <p:cNvSpPr>
            <a:spLocks noGrp="1"/>
          </p:cNvSpPr>
          <p:nvPr>
            <p:ph type="sldNum" sz="quarter" idx="12"/>
          </p:nvPr>
        </p:nvSpPr>
        <p:spPr/>
        <p:txBody>
          <a:bodyPr/>
          <a:lstStyle/>
          <a:p>
            <a:fld id="{2F77892D-F5C8-441F-A4F7-241D9BB740E6}" type="slidenum">
              <a:rPr lang="es-EC" smtClean="0"/>
              <a:t>‹Nº›</a:t>
            </a:fld>
            <a:endParaRPr lang="es-EC"/>
          </a:p>
        </p:txBody>
      </p:sp>
    </p:spTree>
    <p:extLst>
      <p:ext uri="{BB962C8B-B14F-4D97-AF65-F5344CB8AC3E}">
        <p14:creationId xmlns:p14="http://schemas.microsoft.com/office/powerpoint/2010/main" val="1180436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B7CDDA-7E88-47F0-8586-66C8FC28B14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28C4BD54-F28F-4D04-ABAB-B67C356F83E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2CBD61A7-680A-48C8-BBD4-4EED5442691F}"/>
              </a:ext>
            </a:extLst>
          </p:cNvPr>
          <p:cNvSpPr>
            <a:spLocks noGrp="1"/>
          </p:cNvSpPr>
          <p:nvPr>
            <p:ph type="dt" sz="half" idx="10"/>
          </p:nvPr>
        </p:nvSpPr>
        <p:spPr/>
        <p:txBody>
          <a:bodyPr/>
          <a:lstStyle/>
          <a:p>
            <a:fld id="{C7E834ED-30AA-429F-8201-9AB99431D8B6}" type="datetimeFigureOut">
              <a:rPr lang="es-EC" smtClean="0"/>
              <a:t>3/11/2024</a:t>
            </a:fld>
            <a:endParaRPr lang="es-EC"/>
          </a:p>
        </p:txBody>
      </p:sp>
      <p:sp>
        <p:nvSpPr>
          <p:cNvPr id="5" name="Marcador de pie de página 4">
            <a:extLst>
              <a:ext uri="{FF2B5EF4-FFF2-40B4-BE49-F238E27FC236}">
                <a16:creationId xmlns:a16="http://schemas.microsoft.com/office/drawing/2014/main" id="{45121C29-4EF3-42D3-865B-4547794727D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0CC7169A-E943-4622-AA75-5EE08C6A151E}"/>
              </a:ext>
            </a:extLst>
          </p:cNvPr>
          <p:cNvSpPr>
            <a:spLocks noGrp="1"/>
          </p:cNvSpPr>
          <p:nvPr>
            <p:ph type="sldNum" sz="quarter" idx="12"/>
          </p:nvPr>
        </p:nvSpPr>
        <p:spPr/>
        <p:txBody>
          <a:bodyPr/>
          <a:lstStyle/>
          <a:p>
            <a:fld id="{2F77892D-F5C8-441F-A4F7-241D9BB740E6}" type="slidenum">
              <a:rPr lang="es-EC" smtClean="0"/>
              <a:t>‹Nº›</a:t>
            </a:fld>
            <a:endParaRPr lang="es-EC"/>
          </a:p>
        </p:txBody>
      </p:sp>
    </p:spTree>
    <p:extLst>
      <p:ext uri="{BB962C8B-B14F-4D97-AF65-F5344CB8AC3E}">
        <p14:creationId xmlns:p14="http://schemas.microsoft.com/office/powerpoint/2010/main" val="1978034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724646-C863-4FA3-A35A-78B99DE8D2A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C119395C-A219-4DE9-BF17-E4E8E93BF1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9BDC550-19B8-4DE8-AEC4-B31650B0C932}"/>
              </a:ext>
            </a:extLst>
          </p:cNvPr>
          <p:cNvSpPr>
            <a:spLocks noGrp="1"/>
          </p:cNvSpPr>
          <p:nvPr>
            <p:ph type="dt" sz="half" idx="10"/>
          </p:nvPr>
        </p:nvSpPr>
        <p:spPr/>
        <p:txBody>
          <a:bodyPr/>
          <a:lstStyle/>
          <a:p>
            <a:fld id="{C7E834ED-30AA-429F-8201-9AB99431D8B6}" type="datetimeFigureOut">
              <a:rPr lang="es-EC" smtClean="0"/>
              <a:t>3/11/2024</a:t>
            </a:fld>
            <a:endParaRPr lang="es-EC"/>
          </a:p>
        </p:txBody>
      </p:sp>
      <p:sp>
        <p:nvSpPr>
          <p:cNvPr id="5" name="Marcador de pie de página 4">
            <a:extLst>
              <a:ext uri="{FF2B5EF4-FFF2-40B4-BE49-F238E27FC236}">
                <a16:creationId xmlns:a16="http://schemas.microsoft.com/office/drawing/2014/main" id="{0F4AD80E-4EF1-4677-A6D8-13791D4E280E}"/>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8EC6C4C0-B521-4218-9AFA-8A8D4C994BCB}"/>
              </a:ext>
            </a:extLst>
          </p:cNvPr>
          <p:cNvSpPr>
            <a:spLocks noGrp="1"/>
          </p:cNvSpPr>
          <p:nvPr>
            <p:ph type="sldNum" sz="quarter" idx="12"/>
          </p:nvPr>
        </p:nvSpPr>
        <p:spPr/>
        <p:txBody>
          <a:bodyPr/>
          <a:lstStyle/>
          <a:p>
            <a:fld id="{2F77892D-F5C8-441F-A4F7-241D9BB740E6}" type="slidenum">
              <a:rPr lang="es-EC" smtClean="0"/>
              <a:t>‹Nº›</a:t>
            </a:fld>
            <a:endParaRPr lang="es-EC"/>
          </a:p>
        </p:txBody>
      </p:sp>
    </p:spTree>
    <p:extLst>
      <p:ext uri="{BB962C8B-B14F-4D97-AF65-F5344CB8AC3E}">
        <p14:creationId xmlns:p14="http://schemas.microsoft.com/office/powerpoint/2010/main" val="1965413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9F7686-8564-4FA2-94D7-D35114A56DFE}"/>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36C9B731-117D-461C-AA50-86690A2F026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4BEBE976-6817-4808-92DB-786B348404B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4749D88E-9BEA-4A99-8134-1F7FC0D0203C}"/>
              </a:ext>
            </a:extLst>
          </p:cNvPr>
          <p:cNvSpPr>
            <a:spLocks noGrp="1"/>
          </p:cNvSpPr>
          <p:nvPr>
            <p:ph type="dt" sz="half" idx="10"/>
          </p:nvPr>
        </p:nvSpPr>
        <p:spPr/>
        <p:txBody>
          <a:bodyPr/>
          <a:lstStyle/>
          <a:p>
            <a:fld id="{C7E834ED-30AA-429F-8201-9AB99431D8B6}" type="datetimeFigureOut">
              <a:rPr lang="es-EC" smtClean="0"/>
              <a:t>3/11/2024</a:t>
            </a:fld>
            <a:endParaRPr lang="es-EC"/>
          </a:p>
        </p:txBody>
      </p:sp>
      <p:sp>
        <p:nvSpPr>
          <p:cNvPr id="6" name="Marcador de pie de página 5">
            <a:extLst>
              <a:ext uri="{FF2B5EF4-FFF2-40B4-BE49-F238E27FC236}">
                <a16:creationId xmlns:a16="http://schemas.microsoft.com/office/drawing/2014/main" id="{59FA3EBC-EC58-4781-80F3-C110960FC288}"/>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29EE2717-3CBE-4E7E-8B8B-D42EB97FE414}"/>
              </a:ext>
            </a:extLst>
          </p:cNvPr>
          <p:cNvSpPr>
            <a:spLocks noGrp="1"/>
          </p:cNvSpPr>
          <p:nvPr>
            <p:ph type="sldNum" sz="quarter" idx="12"/>
          </p:nvPr>
        </p:nvSpPr>
        <p:spPr/>
        <p:txBody>
          <a:bodyPr/>
          <a:lstStyle/>
          <a:p>
            <a:fld id="{2F77892D-F5C8-441F-A4F7-241D9BB740E6}" type="slidenum">
              <a:rPr lang="es-EC" smtClean="0"/>
              <a:t>‹Nº›</a:t>
            </a:fld>
            <a:endParaRPr lang="es-EC"/>
          </a:p>
        </p:txBody>
      </p:sp>
    </p:spTree>
    <p:extLst>
      <p:ext uri="{BB962C8B-B14F-4D97-AF65-F5344CB8AC3E}">
        <p14:creationId xmlns:p14="http://schemas.microsoft.com/office/powerpoint/2010/main" val="777804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8AAF4D-CEA0-4697-B716-4F0D6811E99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C21E317C-DB31-4A14-A4B5-826730777D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3AFD858-6734-41B5-A688-BD7F78B3722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DFDADD8B-70D3-40CA-AF85-51CC9E250F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935606B-6070-4063-AA04-95015F1202D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94F1649A-2A4C-4069-ABBB-25B6F3C44049}"/>
              </a:ext>
            </a:extLst>
          </p:cNvPr>
          <p:cNvSpPr>
            <a:spLocks noGrp="1"/>
          </p:cNvSpPr>
          <p:nvPr>
            <p:ph type="dt" sz="half" idx="10"/>
          </p:nvPr>
        </p:nvSpPr>
        <p:spPr/>
        <p:txBody>
          <a:bodyPr/>
          <a:lstStyle/>
          <a:p>
            <a:fld id="{C7E834ED-30AA-429F-8201-9AB99431D8B6}" type="datetimeFigureOut">
              <a:rPr lang="es-EC" smtClean="0"/>
              <a:t>3/11/2024</a:t>
            </a:fld>
            <a:endParaRPr lang="es-EC"/>
          </a:p>
        </p:txBody>
      </p:sp>
      <p:sp>
        <p:nvSpPr>
          <p:cNvPr id="8" name="Marcador de pie de página 7">
            <a:extLst>
              <a:ext uri="{FF2B5EF4-FFF2-40B4-BE49-F238E27FC236}">
                <a16:creationId xmlns:a16="http://schemas.microsoft.com/office/drawing/2014/main" id="{46F92774-6182-4B83-9194-215BB3643869}"/>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841FA155-1543-4DE3-B898-63727A5B0CB8}"/>
              </a:ext>
            </a:extLst>
          </p:cNvPr>
          <p:cNvSpPr>
            <a:spLocks noGrp="1"/>
          </p:cNvSpPr>
          <p:nvPr>
            <p:ph type="sldNum" sz="quarter" idx="12"/>
          </p:nvPr>
        </p:nvSpPr>
        <p:spPr/>
        <p:txBody>
          <a:bodyPr/>
          <a:lstStyle/>
          <a:p>
            <a:fld id="{2F77892D-F5C8-441F-A4F7-241D9BB740E6}" type="slidenum">
              <a:rPr lang="es-EC" smtClean="0"/>
              <a:t>‹Nº›</a:t>
            </a:fld>
            <a:endParaRPr lang="es-EC"/>
          </a:p>
        </p:txBody>
      </p:sp>
    </p:spTree>
    <p:extLst>
      <p:ext uri="{BB962C8B-B14F-4D97-AF65-F5344CB8AC3E}">
        <p14:creationId xmlns:p14="http://schemas.microsoft.com/office/powerpoint/2010/main" val="1339343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CAE62E-AD76-4314-ACED-8F4BDEFF591C}"/>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44AC8B7F-922E-4985-BC0B-C7AB556D87C4}"/>
              </a:ext>
            </a:extLst>
          </p:cNvPr>
          <p:cNvSpPr>
            <a:spLocks noGrp="1"/>
          </p:cNvSpPr>
          <p:nvPr>
            <p:ph type="dt" sz="half" idx="10"/>
          </p:nvPr>
        </p:nvSpPr>
        <p:spPr/>
        <p:txBody>
          <a:bodyPr/>
          <a:lstStyle/>
          <a:p>
            <a:fld id="{C7E834ED-30AA-429F-8201-9AB99431D8B6}" type="datetimeFigureOut">
              <a:rPr lang="es-EC" smtClean="0"/>
              <a:t>3/11/2024</a:t>
            </a:fld>
            <a:endParaRPr lang="es-EC"/>
          </a:p>
        </p:txBody>
      </p:sp>
      <p:sp>
        <p:nvSpPr>
          <p:cNvPr id="4" name="Marcador de pie de página 3">
            <a:extLst>
              <a:ext uri="{FF2B5EF4-FFF2-40B4-BE49-F238E27FC236}">
                <a16:creationId xmlns:a16="http://schemas.microsoft.com/office/drawing/2014/main" id="{EE3B4AF6-85B1-4BE6-B994-FE09FE8ED2E4}"/>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6C784A6D-10E1-44E0-98CF-006EAA0793CC}"/>
              </a:ext>
            </a:extLst>
          </p:cNvPr>
          <p:cNvSpPr>
            <a:spLocks noGrp="1"/>
          </p:cNvSpPr>
          <p:nvPr>
            <p:ph type="sldNum" sz="quarter" idx="12"/>
          </p:nvPr>
        </p:nvSpPr>
        <p:spPr/>
        <p:txBody>
          <a:bodyPr/>
          <a:lstStyle/>
          <a:p>
            <a:fld id="{2F77892D-F5C8-441F-A4F7-241D9BB740E6}" type="slidenum">
              <a:rPr lang="es-EC" smtClean="0"/>
              <a:t>‹Nº›</a:t>
            </a:fld>
            <a:endParaRPr lang="es-EC"/>
          </a:p>
        </p:txBody>
      </p:sp>
    </p:spTree>
    <p:extLst>
      <p:ext uri="{BB962C8B-B14F-4D97-AF65-F5344CB8AC3E}">
        <p14:creationId xmlns:p14="http://schemas.microsoft.com/office/powerpoint/2010/main" val="682594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08CC6A2-201A-4D0C-A912-ECAE9043D309}"/>
              </a:ext>
            </a:extLst>
          </p:cNvPr>
          <p:cNvSpPr>
            <a:spLocks noGrp="1"/>
          </p:cNvSpPr>
          <p:nvPr>
            <p:ph type="dt" sz="half" idx="10"/>
          </p:nvPr>
        </p:nvSpPr>
        <p:spPr/>
        <p:txBody>
          <a:bodyPr/>
          <a:lstStyle/>
          <a:p>
            <a:fld id="{C7E834ED-30AA-429F-8201-9AB99431D8B6}" type="datetimeFigureOut">
              <a:rPr lang="es-EC" smtClean="0"/>
              <a:t>3/11/2024</a:t>
            </a:fld>
            <a:endParaRPr lang="es-EC"/>
          </a:p>
        </p:txBody>
      </p:sp>
      <p:sp>
        <p:nvSpPr>
          <p:cNvPr id="3" name="Marcador de pie de página 2">
            <a:extLst>
              <a:ext uri="{FF2B5EF4-FFF2-40B4-BE49-F238E27FC236}">
                <a16:creationId xmlns:a16="http://schemas.microsoft.com/office/drawing/2014/main" id="{6BDBCCEA-D60C-4658-B967-0DA089DCB1E6}"/>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F6FCE8E1-3F45-4F84-AF4C-B9580DC1C397}"/>
              </a:ext>
            </a:extLst>
          </p:cNvPr>
          <p:cNvSpPr>
            <a:spLocks noGrp="1"/>
          </p:cNvSpPr>
          <p:nvPr>
            <p:ph type="sldNum" sz="quarter" idx="12"/>
          </p:nvPr>
        </p:nvSpPr>
        <p:spPr/>
        <p:txBody>
          <a:bodyPr/>
          <a:lstStyle/>
          <a:p>
            <a:fld id="{2F77892D-F5C8-441F-A4F7-241D9BB740E6}" type="slidenum">
              <a:rPr lang="es-EC" smtClean="0"/>
              <a:t>‹Nº›</a:t>
            </a:fld>
            <a:endParaRPr lang="es-EC"/>
          </a:p>
        </p:txBody>
      </p:sp>
    </p:spTree>
    <p:extLst>
      <p:ext uri="{BB962C8B-B14F-4D97-AF65-F5344CB8AC3E}">
        <p14:creationId xmlns:p14="http://schemas.microsoft.com/office/powerpoint/2010/main" val="2937415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F0147D-4625-4CE1-873C-FFFE003036A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DDCA8AA5-333F-4237-9A1D-16631576C5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ADB22FA2-E75B-4A3C-9DE9-EB7F533C0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FB3EB33-40B5-4F3F-A80D-D06DF0F69678}"/>
              </a:ext>
            </a:extLst>
          </p:cNvPr>
          <p:cNvSpPr>
            <a:spLocks noGrp="1"/>
          </p:cNvSpPr>
          <p:nvPr>
            <p:ph type="dt" sz="half" idx="10"/>
          </p:nvPr>
        </p:nvSpPr>
        <p:spPr/>
        <p:txBody>
          <a:bodyPr/>
          <a:lstStyle/>
          <a:p>
            <a:fld id="{C7E834ED-30AA-429F-8201-9AB99431D8B6}" type="datetimeFigureOut">
              <a:rPr lang="es-EC" smtClean="0"/>
              <a:t>3/11/2024</a:t>
            </a:fld>
            <a:endParaRPr lang="es-EC"/>
          </a:p>
        </p:txBody>
      </p:sp>
      <p:sp>
        <p:nvSpPr>
          <p:cNvPr id="6" name="Marcador de pie de página 5">
            <a:extLst>
              <a:ext uri="{FF2B5EF4-FFF2-40B4-BE49-F238E27FC236}">
                <a16:creationId xmlns:a16="http://schemas.microsoft.com/office/drawing/2014/main" id="{738690EA-6FD6-4DE0-8F83-A652BEF9976E}"/>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B01712FC-0EAA-4C54-9DDB-240BDFDE0A7A}"/>
              </a:ext>
            </a:extLst>
          </p:cNvPr>
          <p:cNvSpPr>
            <a:spLocks noGrp="1"/>
          </p:cNvSpPr>
          <p:nvPr>
            <p:ph type="sldNum" sz="quarter" idx="12"/>
          </p:nvPr>
        </p:nvSpPr>
        <p:spPr/>
        <p:txBody>
          <a:bodyPr/>
          <a:lstStyle/>
          <a:p>
            <a:fld id="{2F77892D-F5C8-441F-A4F7-241D9BB740E6}" type="slidenum">
              <a:rPr lang="es-EC" smtClean="0"/>
              <a:t>‹Nº›</a:t>
            </a:fld>
            <a:endParaRPr lang="es-EC"/>
          </a:p>
        </p:txBody>
      </p:sp>
    </p:spTree>
    <p:extLst>
      <p:ext uri="{BB962C8B-B14F-4D97-AF65-F5344CB8AC3E}">
        <p14:creationId xmlns:p14="http://schemas.microsoft.com/office/powerpoint/2010/main" val="114904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41995B-0F3B-464C-9240-983F420F5D9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AC230228-60AC-429A-B582-221B2F3F68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4CFDB5D2-C48F-4EC3-A49F-13EDE8EBCE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C1EC215-3E84-4AE9-9251-E47E1B1F9325}"/>
              </a:ext>
            </a:extLst>
          </p:cNvPr>
          <p:cNvSpPr>
            <a:spLocks noGrp="1"/>
          </p:cNvSpPr>
          <p:nvPr>
            <p:ph type="dt" sz="half" idx="10"/>
          </p:nvPr>
        </p:nvSpPr>
        <p:spPr/>
        <p:txBody>
          <a:bodyPr/>
          <a:lstStyle/>
          <a:p>
            <a:fld id="{C7E834ED-30AA-429F-8201-9AB99431D8B6}" type="datetimeFigureOut">
              <a:rPr lang="es-EC" smtClean="0"/>
              <a:t>3/11/2024</a:t>
            </a:fld>
            <a:endParaRPr lang="es-EC"/>
          </a:p>
        </p:txBody>
      </p:sp>
      <p:sp>
        <p:nvSpPr>
          <p:cNvPr id="6" name="Marcador de pie de página 5">
            <a:extLst>
              <a:ext uri="{FF2B5EF4-FFF2-40B4-BE49-F238E27FC236}">
                <a16:creationId xmlns:a16="http://schemas.microsoft.com/office/drawing/2014/main" id="{2C8160BE-7CC3-4950-8F02-71381400BCE5}"/>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7B33399A-509B-4FCE-A038-A02BF4412446}"/>
              </a:ext>
            </a:extLst>
          </p:cNvPr>
          <p:cNvSpPr>
            <a:spLocks noGrp="1"/>
          </p:cNvSpPr>
          <p:nvPr>
            <p:ph type="sldNum" sz="quarter" idx="12"/>
          </p:nvPr>
        </p:nvSpPr>
        <p:spPr/>
        <p:txBody>
          <a:bodyPr/>
          <a:lstStyle/>
          <a:p>
            <a:fld id="{2F77892D-F5C8-441F-A4F7-241D9BB740E6}" type="slidenum">
              <a:rPr lang="es-EC" smtClean="0"/>
              <a:t>‹Nº›</a:t>
            </a:fld>
            <a:endParaRPr lang="es-EC"/>
          </a:p>
        </p:txBody>
      </p:sp>
    </p:spTree>
    <p:extLst>
      <p:ext uri="{BB962C8B-B14F-4D97-AF65-F5344CB8AC3E}">
        <p14:creationId xmlns:p14="http://schemas.microsoft.com/office/powerpoint/2010/main" val="892479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5283927-D1C5-4B7D-8221-BC01139F9B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1C7571A6-4896-45C5-BA37-FCDA781876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53518C25-8064-4004-AB81-CDB94B3CA4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E834ED-30AA-429F-8201-9AB99431D8B6}" type="datetimeFigureOut">
              <a:rPr lang="es-EC" smtClean="0"/>
              <a:t>3/11/2024</a:t>
            </a:fld>
            <a:endParaRPr lang="es-EC"/>
          </a:p>
        </p:txBody>
      </p:sp>
      <p:sp>
        <p:nvSpPr>
          <p:cNvPr id="5" name="Marcador de pie de página 4">
            <a:extLst>
              <a:ext uri="{FF2B5EF4-FFF2-40B4-BE49-F238E27FC236}">
                <a16:creationId xmlns:a16="http://schemas.microsoft.com/office/drawing/2014/main" id="{E5CA2D65-9EE3-4004-A382-799C89B98F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1A0C38F0-031E-4313-80D8-48EB9987A2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7892D-F5C8-441F-A4F7-241D9BB740E6}" type="slidenum">
              <a:rPr lang="es-EC" smtClean="0"/>
              <a:t>‹Nº›</a:t>
            </a:fld>
            <a:endParaRPr lang="es-EC"/>
          </a:p>
        </p:txBody>
      </p:sp>
    </p:spTree>
    <p:extLst>
      <p:ext uri="{BB962C8B-B14F-4D97-AF65-F5344CB8AC3E}">
        <p14:creationId xmlns:p14="http://schemas.microsoft.com/office/powerpoint/2010/main" val="2127844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ncbi.nlm.nih.gov/books/NBK9782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B7B68F-5BBD-4CAB-8CF2-E2BB85C792F8}"/>
              </a:ext>
            </a:extLst>
          </p:cNvPr>
          <p:cNvSpPr>
            <a:spLocks noGrp="1"/>
          </p:cNvSpPr>
          <p:nvPr>
            <p:ph type="ctrTitle"/>
          </p:nvPr>
        </p:nvSpPr>
        <p:spPr>
          <a:xfrm>
            <a:off x="1524000" y="1956082"/>
            <a:ext cx="10416988" cy="1058862"/>
          </a:xfrm>
        </p:spPr>
        <p:txBody>
          <a:bodyPr>
            <a:noAutofit/>
          </a:bodyPr>
          <a:lstStyle/>
          <a:p>
            <a:pPr algn="l"/>
            <a:r>
              <a:rPr lang="es-ES" sz="4800" b="1" dirty="0"/>
              <a:t>UNIDAD 2:  </a:t>
            </a:r>
            <a:br>
              <a:rPr lang="es-ES" sz="4800" b="1" dirty="0"/>
            </a:br>
            <a:r>
              <a:rPr lang="es-ES" sz="4800" b="1" dirty="0"/>
              <a:t>ENFERMEDAD POR  REFLUJO GASTROESOFÁGICO </a:t>
            </a:r>
            <a:endParaRPr lang="es-EC" sz="4800" dirty="0"/>
          </a:p>
        </p:txBody>
      </p:sp>
      <p:sp>
        <p:nvSpPr>
          <p:cNvPr id="3" name="Subtítulo 2">
            <a:extLst>
              <a:ext uri="{FF2B5EF4-FFF2-40B4-BE49-F238E27FC236}">
                <a16:creationId xmlns:a16="http://schemas.microsoft.com/office/drawing/2014/main" id="{F88A11F9-9F64-4B1A-9C7E-F613A5060F65}"/>
              </a:ext>
            </a:extLst>
          </p:cNvPr>
          <p:cNvSpPr>
            <a:spLocks noGrp="1"/>
          </p:cNvSpPr>
          <p:nvPr>
            <p:ph type="subTitle" idx="1"/>
          </p:nvPr>
        </p:nvSpPr>
        <p:spPr>
          <a:xfrm>
            <a:off x="1696231" y="3769015"/>
            <a:ext cx="9144000" cy="2524125"/>
          </a:xfrm>
        </p:spPr>
        <p:txBody>
          <a:bodyPr/>
          <a:lstStyle/>
          <a:p>
            <a:endParaRPr lang="es-ES" dirty="0">
              <a:solidFill>
                <a:srgbClr val="FF0000"/>
              </a:solidFill>
            </a:endParaRPr>
          </a:p>
          <a:p>
            <a:endParaRPr lang="es-ES" dirty="0">
              <a:solidFill>
                <a:srgbClr val="FF0000"/>
              </a:solidFill>
            </a:endParaRPr>
          </a:p>
          <a:p>
            <a:endParaRPr lang="es-ES" dirty="0">
              <a:solidFill>
                <a:srgbClr val="FF0000"/>
              </a:solidFill>
            </a:endParaRPr>
          </a:p>
          <a:p>
            <a:pPr algn="r"/>
            <a:r>
              <a:rPr lang="es-ES" dirty="0"/>
              <a:t> Dra. Deborah Delgado Marquetti</a:t>
            </a:r>
          </a:p>
          <a:p>
            <a:pPr lvl="1" algn="r"/>
            <a:r>
              <a:rPr lang="es-ES" sz="2400" dirty="0"/>
              <a:t>MT Gastroenterología y Endoscopia Digestiva</a:t>
            </a:r>
            <a:endParaRPr lang="es-EC" sz="2400" dirty="0"/>
          </a:p>
        </p:txBody>
      </p:sp>
      <p:pic>
        <p:nvPicPr>
          <p:cNvPr id="1026" name="Picture 2" descr="La Endoscopia en la Enfermedad por Reflujo Gastroesofágico - Hospital  Universitario Nuestra Señora del Rosario">
            <a:extLst>
              <a:ext uri="{FF2B5EF4-FFF2-40B4-BE49-F238E27FC236}">
                <a16:creationId xmlns:a16="http://schemas.microsoft.com/office/drawing/2014/main" id="{E3BCED50-3379-492C-A9A8-33165AA22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2426" y="3533776"/>
            <a:ext cx="28575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6959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D3C493-3854-4023-B5CD-19E736448F8D}"/>
              </a:ext>
            </a:extLst>
          </p:cNvPr>
          <p:cNvSpPr>
            <a:spLocks noGrp="1"/>
          </p:cNvSpPr>
          <p:nvPr>
            <p:ph type="title"/>
          </p:nvPr>
        </p:nvSpPr>
        <p:spPr/>
        <p:txBody>
          <a:bodyPr/>
          <a:lstStyle/>
          <a:p>
            <a:pPr algn="ctr"/>
            <a:r>
              <a:rPr lang="es-ES" b="1" dirty="0">
                <a:solidFill>
                  <a:srgbClr val="C00000"/>
                </a:solidFill>
              </a:rPr>
              <a:t>ASPECTOS A TOMAR EN CUENTA</a:t>
            </a:r>
            <a:endParaRPr lang="es-EC" b="1" dirty="0">
              <a:solidFill>
                <a:srgbClr val="C00000"/>
              </a:solidFill>
            </a:endParaRPr>
          </a:p>
        </p:txBody>
      </p:sp>
      <p:sp>
        <p:nvSpPr>
          <p:cNvPr id="3" name="Marcador de contenido 2">
            <a:extLst>
              <a:ext uri="{FF2B5EF4-FFF2-40B4-BE49-F238E27FC236}">
                <a16:creationId xmlns:a16="http://schemas.microsoft.com/office/drawing/2014/main" id="{A2612C3E-FCC3-4ACA-8448-86E014EEB109}"/>
              </a:ext>
            </a:extLst>
          </p:cNvPr>
          <p:cNvSpPr>
            <a:spLocks noGrp="1"/>
          </p:cNvSpPr>
          <p:nvPr>
            <p:ph idx="1"/>
          </p:nvPr>
        </p:nvSpPr>
        <p:spPr>
          <a:xfrm>
            <a:off x="838200" y="1825624"/>
            <a:ext cx="10515600" cy="4835151"/>
          </a:xfrm>
        </p:spPr>
        <p:txBody>
          <a:bodyPr>
            <a:normAutofit/>
          </a:bodyPr>
          <a:lstStyle/>
          <a:p>
            <a:pPr marL="0" indent="0">
              <a:lnSpc>
                <a:spcPct val="110000"/>
              </a:lnSpc>
              <a:buNone/>
            </a:pPr>
            <a:r>
              <a:rPr lang="es-ES" sz="4000" dirty="0">
                <a:solidFill>
                  <a:srgbClr val="1F1F1F"/>
                </a:solidFill>
                <a:latin typeface="Google Sans"/>
              </a:rPr>
              <a:t>Evitar los alimentos que puedan empeorar los síntomas de la ERGE, entre los que se encuentran: </a:t>
            </a:r>
          </a:p>
          <a:p>
            <a:pPr>
              <a:lnSpc>
                <a:spcPct val="110000"/>
              </a:lnSpc>
              <a:buFont typeface="Wingdings" panose="05000000000000000000" pitchFamily="2" charset="2"/>
              <a:buChar char="§"/>
            </a:pPr>
            <a:r>
              <a:rPr lang="es-ES" sz="4000" dirty="0">
                <a:solidFill>
                  <a:srgbClr val="1F1F1F"/>
                </a:solidFill>
                <a:latin typeface="Google Sans"/>
              </a:rPr>
              <a:t>Picantes y grasas.</a:t>
            </a:r>
          </a:p>
          <a:p>
            <a:pPr>
              <a:lnSpc>
                <a:spcPct val="110000"/>
              </a:lnSpc>
              <a:buFont typeface="Wingdings" panose="05000000000000000000" pitchFamily="2" charset="2"/>
              <a:buChar char="§"/>
            </a:pPr>
            <a:r>
              <a:rPr lang="es-ES" sz="4000" dirty="0">
                <a:solidFill>
                  <a:srgbClr val="1F1F1F"/>
                </a:solidFill>
                <a:latin typeface="Google Sans"/>
              </a:rPr>
              <a:t>Menta, chocolate, comidas a base de tomate.</a:t>
            </a:r>
          </a:p>
          <a:p>
            <a:pPr>
              <a:lnSpc>
                <a:spcPct val="110000"/>
              </a:lnSpc>
              <a:buFont typeface="Wingdings" panose="05000000000000000000" pitchFamily="2" charset="2"/>
              <a:buChar char="§"/>
            </a:pPr>
            <a:r>
              <a:rPr lang="es-ES" sz="4000" dirty="0">
                <a:solidFill>
                  <a:srgbClr val="1F1F1F"/>
                </a:solidFill>
                <a:latin typeface="Google Sans"/>
              </a:rPr>
              <a:t>Café. </a:t>
            </a:r>
          </a:p>
          <a:p>
            <a:pPr>
              <a:lnSpc>
                <a:spcPct val="110000"/>
              </a:lnSpc>
              <a:buFont typeface="Wingdings" panose="05000000000000000000" pitchFamily="2" charset="2"/>
              <a:buChar char="§"/>
            </a:pPr>
            <a:r>
              <a:rPr lang="es-ES" sz="4000" dirty="0">
                <a:solidFill>
                  <a:srgbClr val="1F1F1F"/>
                </a:solidFill>
                <a:latin typeface="Google Sans"/>
              </a:rPr>
              <a:t>Frutos cítricos.</a:t>
            </a:r>
          </a:p>
          <a:p>
            <a:endParaRPr lang="es-EC" dirty="0"/>
          </a:p>
        </p:txBody>
      </p:sp>
    </p:spTree>
    <p:extLst>
      <p:ext uri="{BB962C8B-B14F-4D97-AF65-F5344CB8AC3E}">
        <p14:creationId xmlns:p14="http://schemas.microsoft.com/office/powerpoint/2010/main" val="4009417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D53CF9-3439-4A9D-A55B-FF93E970A6A0}"/>
              </a:ext>
            </a:extLst>
          </p:cNvPr>
          <p:cNvSpPr>
            <a:spLocks noGrp="1"/>
          </p:cNvSpPr>
          <p:nvPr>
            <p:ph type="title"/>
          </p:nvPr>
        </p:nvSpPr>
        <p:spPr/>
        <p:txBody>
          <a:bodyPr/>
          <a:lstStyle/>
          <a:p>
            <a:pPr algn="ctr"/>
            <a:r>
              <a:rPr lang="es-ES" b="1" dirty="0">
                <a:solidFill>
                  <a:srgbClr val="C00000"/>
                </a:solidFill>
              </a:rPr>
              <a:t>TRATAMIENTO DE LA ERGE:</a:t>
            </a:r>
            <a:endParaRPr lang="es-EC" b="1" dirty="0">
              <a:solidFill>
                <a:srgbClr val="C00000"/>
              </a:solidFill>
            </a:endParaRPr>
          </a:p>
        </p:txBody>
      </p:sp>
      <p:sp>
        <p:nvSpPr>
          <p:cNvPr id="3" name="Marcador de contenido 2">
            <a:extLst>
              <a:ext uri="{FF2B5EF4-FFF2-40B4-BE49-F238E27FC236}">
                <a16:creationId xmlns:a16="http://schemas.microsoft.com/office/drawing/2014/main" id="{67F2E533-401A-4775-9B15-186BA08A0F3F}"/>
              </a:ext>
            </a:extLst>
          </p:cNvPr>
          <p:cNvSpPr>
            <a:spLocks noGrp="1"/>
          </p:cNvSpPr>
          <p:nvPr>
            <p:ph idx="1"/>
          </p:nvPr>
        </p:nvSpPr>
        <p:spPr/>
        <p:txBody>
          <a:bodyPr>
            <a:normAutofit fontScale="47500" lnSpcReduction="20000"/>
          </a:bodyPr>
          <a:lstStyle/>
          <a:p>
            <a:pPr marL="0" indent="0">
              <a:lnSpc>
                <a:spcPct val="120000"/>
              </a:lnSpc>
              <a:spcBef>
                <a:spcPts val="0"/>
              </a:spcBef>
              <a:buNone/>
            </a:pPr>
            <a:r>
              <a:rPr lang="es-ES" sz="5700" b="1" dirty="0">
                <a:solidFill>
                  <a:srgbClr val="C00000"/>
                </a:solidFill>
                <a:latin typeface="Google Sans"/>
              </a:rPr>
              <a:t>ANTIÁCIDOS: </a:t>
            </a:r>
          </a:p>
          <a:p>
            <a:pPr marL="0" indent="0">
              <a:lnSpc>
                <a:spcPct val="120000"/>
              </a:lnSpc>
              <a:spcBef>
                <a:spcPts val="0"/>
              </a:spcBef>
              <a:buNone/>
            </a:pPr>
            <a:endParaRPr lang="es-ES" sz="5700" b="1" dirty="0">
              <a:solidFill>
                <a:srgbClr val="C00000"/>
              </a:solidFill>
              <a:latin typeface="Google Sans"/>
            </a:endParaRPr>
          </a:p>
          <a:p>
            <a:pPr>
              <a:lnSpc>
                <a:spcPct val="120000"/>
              </a:lnSpc>
              <a:spcBef>
                <a:spcPts val="0"/>
              </a:spcBef>
              <a:buFont typeface="Wingdings" panose="05000000000000000000" pitchFamily="2" charset="2"/>
              <a:buChar char="§"/>
            </a:pPr>
            <a:r>
              <a:rPr lang="es-ES" sz="5700" dirty="0">
                <a:latin typeface="Google Sans"/>
              </a:rPr>
              <a:t>D</a:t>
            </a:r>
            <a:r>
              <a:rPr lang="es-ES" sz="5700" dirty="0">
                <a:solidFill>
                  <a:srgbClr val="1F1F1F"/>
                </a:solidFill>
                <a:latin typeface="Google Sans"/>
              </a:rPr>
              <a:t>etienen la acidez estomacal neutralizando (debilitando) el ácido del estómago.</a:t>
            </a:r>
          </a:p>
          <a:p>
            <a:pPr>
              <a:lnSpc>
                <a:spcPct val="120000"/>
              </a:lnSpc>
              <a:spcBef>
                <a:spcPts val="0"/>
              </a:spcBef>
              <a:buFont typeface="Wingdings" panose="05000000000000000000" pitchFamily="2" charset="2"/>
              <a:buChar char="§"/>
            </a:pPr>
            <a:r>
              <a:rPr lang="es-ES" sz="5700" dirty="0">
                <a:solidFill>
                  <a:srgbClr val="1F1F1F"/>
                </a:solidFill>
                <a:latin typeface="Google Sans"/>
              </a:rPr>
              <a:t>Actúan rápidamente para tratar los síntomas leves de la ERGE.</a:t>
            </a:r>
          </a:p>
          <a:p>
            <a:pPr>
              <a:lnSpc>
                <a:spcPct val="120000"/>
              </a:lnSpc>
              <a:spcBef>
                <a:spcPts val="0"/>
              </a:spcBef>
              <a:buFont typeface="Wingdings" panose="05000000000000000000" pitchFamily="2" charset="2"/>
              <a:buChar char="§"/>
            </a:pPr>
            <a:r>
              <a:rPr lang="es-ES" sz="5700" dirty="0">
                <a:solidFill>
                  <a:srgbClr val="1F1F1F"/>
                </a:solidFill>
                <a:latin typeface="Google Sans"/>
              </a:rPr>
              <a:t>Tienen muchos nombres como: </a:t>
            </a:r>
            <a:r>
              <a:rPr lang="es-ES" sz="5700" dirty="0" err="1">
                <a:solidFill>
                  <a:srgbClr val="1F1F1F"/>
                </a:solidFill>
                <a:latin typeface="Google Sans"/>
              </a:rPr>
              <a:t>Mylanta</a:t>
            </a:r>
            <a:r>
              <a:rPr lang="es-ES" sz="5700" dirty="0">
                <a:solidFill>
                  <a:srgbClr val="1F1F1F"/>
                </a:solidFill>
                <a:latin typeface="Google Sans"/>
              </a:rPr>
              <a:t>, </a:t>
            </a:r>
            <a:r>
              <a:rPr lang="es-ES" sz="5700" dirty="0" err="1">
                <a:solidFill>
                  <a:srgbClr val="1F1F1F"/>
                </a:solidFill>
                <a:latin typeface="Google Sans"/>
              </a:rPr>
              <a:t>Rolaids</a:t>
            </a:r>
            <a:r>
              <a:rPr lang="es-ES" sz="5700" dirty="0">
                <a:solidFill>
                  <a:srgbClr val="1F1F1F"/>
                </a:solidFill>
                <a:latin typeface="Google Sans"/>
              </a:rPr>
              <a:t> o Tums.</a:t>
            </a:r>
          </a:p>
          <a:p>
            <a:pPr>
              <a:lnSpc>
                <a:spcPct val="120000"/>
              </a:lnSpc>
              <a:spcBef>
                <a:spcPts val="0"/>
              </a:spcBef>
              <a:buFont typeface="Wingdings" panose="05000000000000000000" pitchFamily="2" charset="2"/>
              <a:buChar char="§"/>
            </a:pPr>
            <a:r>
              <a:rPr lang="es-ES" sz="5700" dirty="0">
                <a:solidFill>
                  <a:srgbClr val="1F1F1F"/>
                </a:solidFill>
                <a:latin typeface="Google Sans"/>
              </a:rPr>
              <a:t>Su forma de presentación es en tabletas o líquido.</a:t>
            </a:r>
          </a:p>
          <a:p>
            <a:pPr>
              <a:lnSpc>
                <a:spcPct val="120000"/>
              </a:lnSpc>
              <a:spcBef>
                <a:spcPts val="0"/>
              </a:spcBef>
              <a:buFont typeface="Wingdings" panose="05000000000000000000" pitchFamily="2" charset="2"/>
              <a:buChar char="§"/>
            </a:pPr>
            <a:r>
              <a:rPr lang="es-ES" sz="5700" dirty="0">
                <a:solidFill>
                  <a:srgbClr val="1F1F1F"/>
                </a:solidFill>
                <a:latin typeface="Google Sans"/>
              </a:rPr>
              <a:t>Sus componentes principales son bicarbonato de sodio, el carbonato de calcio, el hidróxido de aluminio y el hidróxido de magnesio.</a:t>
            </a:r>
          </a:p>
          <a:p>
            <a:pPr marL="0" indent="0">
              <a:buNone/>
            </a:pPr>
            <a:br>
              <a:rPr lang="es-ES" sz="3800" b="0" i="0" dirty="0">
                <a:solidFill>
                  <a:srgbClr val="000000"/>
                </a:solidFill>
                <a:effectLst/>
                <a:latin typeface="Times New Roman" panose="02020603050405020304" pitchFamily="18" charset="0"/>
              </a:rPr>
            </a:br>
            <a:endParaRPr lang="es-EC" sz="3800" dirty="0"/>
          </a:p>
        </p:txBody>
      </p:sp>
    </p:spTree>
    <p:extLst>
      <p:ext uri="{BB962C8B-B14F-4D97-AF65-F5344CB8AC3E}">
        <p14:creationId xmlns:p14="http://schemas.microsoft.com/office/powerpoint/2010/main" val="2632551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4C0FC5-E7A4-4E9B-B087-B7EF8E8D59EF}"/>
              </a:ext>
            </a:extLst>
          </p:cNvPr>
          <p:cNvSpPr>
            <a:spLocks noGrp="1"/>
          </p:cNvSpPr>
          <p:nvPr>
            <p:ph type="title"/>
          </p:nvPr>
        </p:nvSpPr>
        <p:spPr>
          <a:xfrm>
            <a:off x="838200" y="1234702"/>
            <a:ext cx="10515600" cy="1325563"/>
          </a:xfrm>
        </p:spPr>
        <p:txBody>
          <a:bodyPr/>
          <a:lstStyle/>
          <a:p>
            <a:r>
              <a:rPr lang="es-ES" b="1" dirty="0">
                <a:solidFill>
                  <a:srgbClr val="C00000"/>
                </a:solidFill>
              </a:rPr>
              <a:t>Inhibidores de protones</a:t>
            </a:r>
            <a:endParaRPr lang="es-EC" b="1" dirty="0">
              <a:solidFill>
                <a:srgbClr val="C00000"/>
              </a:solidFill>
            </a:endParaRPr>
          </a:p>
        </p:txBody>
      </p:sp>
      <p:graphicFrame>
        <p:nvGraphicFramePr>
          <p:cNvPr id="6" name="Marcador de contenido 5">
            <a:extLst>
              <a:ext uri="{FF2B5EF4-FFF2-40B4-BE49-F238E27FC236}">
                <a16:creationId xmlns:a16="http://schemas.microsoft.com/office/drawing/2014/main" id="{6DD096B7-2499-4818-A03E-0AE01887BE64}"/>
              </a:ext>
            </a:extLst>
          </p:cNvPr>
          <p:cNvGraphicFramePr>
            <a:graphicFrameLocks noGrp="1"/>
          </p:cNvGraphicFramePr>
          <p:nvPr>
            <p:ph idx="1"/>
            <p:extLst>
              <p:ext uri="{D42A27DB-BD31-4B8C-83A1-F6EECF244321}">
                <p14:modId xmlns:p14="http://schemas.microsoft.com/office/powerpoint/2010/main" val="900040073"/>
              </p:ext>
            </p:extLst>
          </p:nvPr>
        </p:nvGraphicFramePr>
        <p:xfrm>
          <a:off x="838200" y="2104913"/>
          <a:ext cx="10515600" cy="4009014"/>
        </p:xfrm>
        <a:graphic>
          <a:graphicData uri="http://schemas.openxmlformats.org/drawingml/2006/table">
            <a:tbl>
              <a:tblPr/>
              <a:tblGrid>
                <a:gridCol w="5257800">
                  <a:extLst>
                    <a:ext uri="{9D8B030D-6E8A-4147-A177-3AD203B41FA5}">
                      <a16:colId xmlns:a16="http://schemas.microsoft.com/office/drawing/2014/main" val="470554211"/>
                    </a:ext>
                  </a:extLst>
                </a:gridCol>
                <a:gridCol w="5257800">
                  <a:extLst>
                    <a:ext uri="{9D8B030D-6E8A-4147-A177-3AD203B41FA5}">
                      <a16:colId xmlns:a16="http://schemas.microsoft.com/office/drawing/2014/main" val="3954022737"/>
                    </a:ext>
                  </a:extLst>
                </a:gridCol>
              </a:tblGrid>
              <a:tr h="953619">
                <a:tc>
                  <a:txBody>
                    <a:bodyPr/>
                    <a:lstStyle/>
                    <a:p>
                      <a:pPr algn="l" fontAlgn="b"/>
                      <a:r>
                        <a:rPr lang="es-EC" i="1">
                          <a:effectLst/>
                        </a:rPr>
                        <a:t>Nombre genérico</a:t>
                      </a:r>
                      <a:endParaRPr lang="es-EC">
                        <a:effectLst/>
                      </a:endParaRPr>
                    </a:p>
                  </a:txBody>
                  <a:tcPr anchor="b">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0F0F0"/>
                    </a:solidFill>
                  </a:tcPr>
                </a:tc>
                <a:tc>
                  <a:txBody>
                    <a:bodyPr/>
                    <a:lstStyle/>
                    <a:p>
                      <a:pPr algn="l" fontAlgn="b"/>
                      <a:r>
                        <a:rPr lang="es-EC" i="1">
                          <a:effectLst/>
                        </a:rPr>
                        <a:t>Nombre comercial</a:t>
                      </a:r>
                      <a:endParaRPr lang="es-EC">
                        <a:effectLst/>
                      </a:endParaRPr>
                    </a:p>
                  </a:txBody>
                  <a:tcPr anchor="b">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0F0F0"/>
                    </a:solidFill>
                  </a:tcPr>
                </a:tc>
                <a:extLst>
                  <a:ext uri="{0D108BD9-81ED-4DB2-BD59-A6C34878D82A}">
                    <a16:rowId xmlns:a16="http://schemas.microsoft.com/office/drawing/2014/main" val="2055925085"/>
                  </a:ext>
                </a:extLst>
              </a:tr>
              <a:tr h="436485">
                <a:tc>
                  <a:txBody>
                    <a:bodyPr/>
                    <a:lstStyle/>
                    <a:p>
                      <a:pPr algn="l" fontAlgn="t"/>
                      <a:r>
                        <a:rPr lang="es-EC">
                          <a:effectLst/>
                        </a:rPr>
                        <a:t>Omeprazol</a:t>
                      </a: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algn="l" fontAlgn="t"/>
                      <a:r>
                        <a:rPr lang="es-EC">
                          <a:effectLst/>
                        </a:rPr>
                        <a:t>Prilosec</a:t>
                      </a:r>
                      <a:r>
                        <a:rPr lang="es-EC" baseline="30000">
                          <a:effectLst/>
                        </a:rPr>
                        <a:t>®</a:t>
                      </a:r>
                      <a:r>
                        <a:rPr lang="es-EC" baseline="30000">
                          <a:solidFill>
                            <a:srgbClr val="2F4A8B"/>
                          </a:solidFill>
                          <a:effectLst/>
                          <a:hlinkClick r:id="rId2"/>
                        </a:rPr>
                        <a:t>*</a:t>
                      </a:r>
                      <a:r>
                        <a:rPr lang="es-EC">
                          <a:effectLst/>
                        </a:rPr>
                        <a:t>, Losec</a:t>
                      </a:r>
                      <a:r>
                        <a:rPr lang="es-EC" baseline="30000">
                          <a:effectLst/>
                        </a:rPr>
                        <a:t>®</a:t>
                      </a:r>
                      <a:r>
                        <a:rPr lang="es-EC" baseline="30000">
                          <a:solidFill>
                            <a:srgbClr val="2F4A8B"/>
                          </a:solidFill>
                          <a:effectLst/>
                          <a:hlinkClick r:id="rId2"/>
                        </a:rPr>
                        <a:t>*</a:t>
                      </a:r>
                      <a:r>
                        <a:rPr lang="es-EC">
                          <a:effectLst/>
                        </a:rPr>
                        <a:t>, Omesec</a:t>
                      </a:r>
                      <a:r>
                        <a:rPr lang="es-EC" baseline="30000">
                          <a:effectLst/>
                        </a:rPr>
                        <a:t>®</a:t>
                      </a:r>
                      <a:r>
                        <a:rPr lang="es-EC" baseline="30000">
                          <a:solidFill>
                            <a:srgbClr val="2F4A8B"/>
                          </a:solidFill>
                          <a:effectLst/>
                          <a:hlinkClick r:id="rId2"/>
                        </a:rPr>
                        <a:t>*</a:t>
                      </a:r>
                      <a:endParaRPr lang="es-EC">
                        <a:effectLst/>
                      </a:endParaRP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4146187438"/>
                  </a:ext>
                </a:extLst>
              </a:tr>
              <a:tr h="436485">
                <a:tc>
                  <a:txBody>
                    <a:bodyPr/>
                    <a:lstStyle/>
                    <a:p>
                      <a:pPr algn="l" fontAlgn="t"/>
                      <a:r>
                        <a:rPr lang="it-IT">
                          <a:effectLst/>
                        </a:rPr>
                        <a:t>Omeprazol con bicarbonato de sodio</a:t>
                      </a: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algn="l" fontAlgn="t"/>
                      <a:r>
                        <a:rPr lang="es-EC">
                          <a:effectLst/>
                        </a:rPr>
                        <a:t>Zegerid</a:t>
                      </a:r>
                      <a:r>
                        <a:rPr lang="es-EC" baseline="30000">
                          <a:effectLst/>
                        </a:rPr>
                        <a:t>®</a:t>
                      </a:r>
                      <a:r>
                        <a:rPr lang="es-EC" baseline="30000">
                          <a:solidFill>
                            <a:srgbClr val="2F4A8B"/>
                          </a:solidFill>
                          <a:effectLst/>
                          <a:hlinkClick r:id="rId2"/>
                        </a:rPr>
                        <a:t>*</a:t>
                      </a:r>
                      <a:endParaRPr lang="es-EC">
                        <a:effectLst/>
                      </a:endParaRP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686998969"/>
                  </a:ext>
                </a:extLst>
              </a:tr>
              <a:tr h="436485">
                <a:tc>
                  <a:txBody>
                    <a:bodyPr/>
                    <a:lstStyle/>
                    <a:p>
                      <a:pPr algn="l" fontAlgn="t"/>
                      <a:r>
                        <a:rPr lang="es-EC">
                          <a:effectLst/>
                        </a:rPr>
                        <a:t>Lansoprazol</a:t>
                      </a: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algn="l" fontAlgn="t"/>
                      <a:r>
                        <a:rPr lang="es-EC">
                          <a:effectLst/>
                        </a:rPr>
                        <a:t>Prevacid</a:t>
                      </a:r>
                      <a:r>
                        <a:rPr lang="es-EC" baseline="30000">
                          <a:effectLst/>
                        </a:rPr>
                        <a:t>®</a:t>
                      </a:r>
                      <a:r>
                        <a:rPr lang="es-EC" baseline="30000">
                          <a:solidFill>
                            <a:srgbClr val="2F4A8B"/>
                          </a:solidFill>
                          <a:effectLst/>
                          <a:hlinkClick r:id="rId2"/>
                        </a:rPr>
                        <a:t>*</a:t>
                      </a:r>
                      <a:endParaRPr lang="es-EC">
                        <a:effectLst/>
                      </a:endParaRP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431569174"/>
                  </a:ext>
                </a:extLst>
              </a:tr>
              <a:tr h="436485">
                <a:tc>
                  <a:txBody>
                    <a:bodyPr/>
                    <a:lstStyle/>
                    <a:p>
                      <a:pPr algn="l" fontAlgn="t"/>
                      <a:r>
                        <a:rPr lang="es-EC">
                          <a:effectLst/>
                        </a:rPr>
                        <a:t>Pantoprazol</a:t>
                      </a: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algn="l" fontAlgn="t"/>
                      <a:r>
                        <a:rPr lang="es-EC">
                          <a:effectLst/>
                        </a:rPr>
                        <a:t>Protonix</a:t>
                      </a:r>
                      <a:r>
                        <a:rPr lang="es-EC" baseline="30000">
                          <a:effectLst/>
                        </a:rPr>
                        <a:t>®</a:t>
                      </a:r>
                      <a:endParaRPr lang="es-EC">
                        <a:effectLst/>
                      </a:endParaRP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735312709"/>
                  </a:ext>
                </a:extLst>
              </a:tr>
              <a:tr h="436485">
                <a:tc>
                  <a:txBody>
                    <a:bodyPr/>
                    <a:lstStyle/>
                    <a:p>
                      <a:pPr algn="l" fontAlgn="t"/>
                      <a:r>
                        <a:rPr lang="es-EC">
                          <a:effectLst/>
                        </a:rPr>
                        <a:t>Rabeprazol</a:t>
                      </a: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algn="l" fontAlgn="t"/>
                      <a:r>
                        <a:rPr lang="es-EC" dirty="0">
                          <a:effectLst/>
                        </a:rPr>
                        <a:t>Aciphex</a:t>
                      </a:r>
                      <a:r>
                        <a:rPr lang="es-EC" baseline="30000" dirty="0">
                          <a:effectLst/>
                        </a:rPr>
                        <a:t>®</a:t>
                      </a:r>
                      <a:endParaRPr lang="es-EC" dirty="0">
                        <a:effectLst/>
                      </a:endParaRP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548982679"/>
                  </a:ext>
                </a:extLst>
              </a:tr>
              <a:tr h="436485">
                <a:tc>
                  <a:txBody>
                    <a:bodyPr/>
                    <a:lstStyle/>
                    <a:p>
                      <a:pPr algn="l" fontAlgn="t"/>
                      <a:r>
                        <a:rPr lang="es-EC">
                          <a:effectLst/>
                        </a:rPr>
                        <a:t>Esomeprazol</a:t>
                      </a: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algn="l" fontAlgn="t"/>
                      <a:r>
                        <a:rPr lang="es-EC" dirty="0">
                          <a:effectLst/>
                        </a:rPr>
                        <a:t>Nexium</a:t>
                      </a:r>
                      <a:r>
                        <a:rPr lang="es-EC" baseline="30000" dirty="0">
                          <a:effectLst/>
                        </a:rPr>
                        <a:t>®</a:t>
                      </a:r>
                      <a:endParaRPr lang="es-EC" dirty="0">
                        <a:effectLst/>
                      </a:endParaRP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644057012"/>
                  </a:ext>
                </a:extLst>
              </a:tr>
              <a:tr h="436485">
                <a:tc>
                  <a:txBody>
                    <a:bodyPr/>
                    <a:lstStyle/>
                    <a:p>
                      <a:pPr algn="l" fontAlgn="t"/>
                      <a:r>
                        <a:rPr lang="es-EC">
                          <a:effectLst/>
                        </a:rPr>
                        <a:t>Dexlansoprazol</a:t>
                      </a: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algn="l" fontAlgn="t"/>
                      <a:r>
                        <a:rPr lang="es-EC" dirty="0">
                          <a:effectLst/>
                        </a:rPr>
                        <a:t>Dexilant</a:t>
                      </a:r>
                      <a:r>
                        <a:rPr lang="es-EC" baseline="30000" dirty="0">
                          <a:effectLst/>
                        </a:rPr>
                        <a:t>®</a:t>
                      </a:r>
                      <a:endParaRPr lang="es-EC" dirty="0">
                        <a:effectLst/>
                      </a:endParaRP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913150553"/>
                  </a:ext>
                </a:extLst>
              </a:tr>
            </a:tbl>
          </a:graphicData>
        </a:graphic>
      </p:graphicFrame>
      <p:sp>
        <p:nvSpPr>
          <p:cNvPr id="5" name="Título 1">
            <a:extLst>
              <a:ext uri="{FF2B5EF4-FFF2-40B4-BE49-F238E27FC236}">
                <a16:creationId xmlns:a16="http://schemas.microsoft.com/office/drawing/2014/main" id="{1BC59D41-8EDC-4EFD-974E-492B694686BF}"/>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b="1" dirty="0">
                <a:solidFill>
                  <a:srgbClr val="C00000"/>
                </a:solidFill>
              </a:rPr>
              <a:t>TRATAMIENTO DE LA ERGE:</a:t>
            </a:r>
            <a:endParaRPr lang="es-EC" b="1" dirty="0">
              <a:solidFill>
                <a:srgbClr val="C00000"/>
              </a:solidFill>
            </a:endParaRPr>
          </a:p>
        </p:txBody>
      </p:sp>
    </p:spTree>
    <p:extLst>
      <p:ext uri="{BB962C8B-B14F-4D97-AF65-F5344CB8AC3E}">
        <p14:creationId xmlns:p14="http://schemas.microsoft.com/office/powerpoint/2010/main" val="2213333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2CCB08-D803-4CB9-B9BB-5B453F62CE9A}"/>
              </a:ext>
            </a:extLst>
          </p:cNvPr>
          <p:cNvSpPr>
            <a:spLocks noGrp="1"/>
          </p:cNvSpPr>
          <p:nvPr>
            <p:ph type="title"/>
          </p:nvPr>
        </p:nvSpPr>
        <p:spPr>
          <a:xfrm>
            <a:off x="838200" y="1207808"/>
            <a:ext cx="10515600" cy="1325563"/>
          </a:xfrm>
        </p:spPr>
        <p:txBody>
          <a:bodyPr/>
          <a:lstStyle/>
          <a:p>
            <a:r>
              <a:rPr lang="es-ES" b="1" dirty="0">
                <a:solidFill>
                  <a:srgbClr val="C00000"/>
                </a:solidFill>
              </a:rPr>
              <a:t>Procinéticos</a:t>
            </a:r>
            <a:endParaRPr lang="es-EC" b="1" dirty="0">
              <a:solidFill>
                <a:srgbClr val="C00000"/>
              </a:solidFill>
            </a:endParaRPr>
          </a:p>
        </p:txBody>
      </p:sp>
      <p:sp>
        <p:nvSpPr>
          <p:cNvPr id="3" name="Marcador de contenido 2">
            <a:extLst>
              <a:ext uri="{FF2B5EF4-FFF2-40B4-BE49-F238E27FC236}">
                <a16:creationId xmlns:a16="http://schemas.microsoft.com/office/drawing/2014/main" id="{1D88831F-7008-4EAA-B54C-4C171D7674FA}"/>
              </a:ext>
            </a:extLst>
          </p:cNvPr>
          <p:cNvSpPr>
            <a:spLocks noGrp="1"/>
          </p:cNvSpPr>
          <p:nvPr>
            <p:ph idx="1"/>
          </p:nvPr>
        </p:nvSpPr>
        <p:spPr>
          <a:xfrm>
            <a:off x="838200" y="2381436"/>
            <a:ext cx="10515600" cy="3553199"/>
          </a:xfrm>
        </p:spPr>
        <p:txBody>
          <a:bodyPr/>
          <a:lstStyle/>
          <a:p>
            <a:pPr marL="0" indent="0">
              <a:buNone/>
            </a:pPr>
            <a:r>
              <a:rPr lang="es-ES" b="0" i="0" dirty="0">
                <a:solidFill>
                  <a:srgbClr val="040C28"/>
                </a:solidFill>
                <a:effectLst/>
                <a:latin typeface="Google Sans"/>
              </a:rPr>
              <a:t>Solo están indicados en pacientes con ERGE y síntomas sugestivos de retraso del vaciamiento gástrico</a:t>
            </a:r>
            <a:r>
              <a:rPr lang="es-ES" b="0" i="0" dirty="0">
                <a:solidFill>
                  <a:srgbClr val="1F1F1F"/>
                </a:solidFill>
                <a:effectLst/>
                <a:latin typeface="Google Sans"/>
              </a:rPr>
              <a:t> (saciedad, plenitud, llenura).</a:t>
            </a:r>
          </a:p>
          <a:p>
            <a:pPr marL="0" indent="0">
              <a:buNone/>
            </a:pPr>
            <a:r>
              <a:rPr lang="es-EC" b="0" i="0" dirty="0">
                <a:effectLst/>
                <a:latin typeface="-apple-system"/>
              </a:rPr>
              <a:t>Por ejemplo:</a:t>
            </a:r>
          </a:p>
          <a:p>
            <a:r>
              <a:rPr lang="es-EC" b="0" i="0" dirty="0">
                <a:effectLst/>
                <a:latin typeface="-apple-system"/>
              </a:rPr>
              <a:t>Domperidona.</a:t>
            </a:r>
          </a:p>
          <a:p>
            <a:r>
              <a:rPr lang="es-EC" b="0" i="0" dirty="0">
                <a:effectLst/>
                <a:latin typeface="-apple-system"/>
              </a:rPr>
              <a:t>Cisaprida.</a:t>
            </a:r>
          </a:p>
          <a:p>
            <a:r>
              <a:rPr lang="es-EC" b="0" i="0" dirty="0">
                <a:effectLst/>
                <a:latin typeface="-apple-system"/>
              </a:rPr>
              <a:t>Levosulpirida.</a:t>
            </a:r>
          </a:p>
          <a:p>
            <a:r>
              <a:rPr lang="es-EC" b="0" i="0" dirty="0">
                <a:effectLst/>
                <a:latin typeface="-apple-system"/>
              </a:rPr>
              <a:t>Itoprida.</a:t>
            </a:r>
            <a:endParaRPr lang="es-EC" dirty="0"/>
          </a:p>
        </p:txBody>
      </p:sp>
      <p:sp>
        <p:nvSpPr>
          <p:cNvPr id="4" name="Título 1">
            <a:extLst>
              <a:ext uri="{FF2B5EF4-FFF2-40B4-BE49-F238E27FC236}">
                <a16:creationId xmlns:a16="http://schemas.microsoft.com/office/drawing/2014/main" id="{CC7F8081-629A-4704-BB54-3784122EAB77}"/>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b="1" dirty="0">
                <a:solidFill>
                  <a:srgbClr val="C00000"/>
                </a:solidFill>
              </a:rPr>
              <a:t>TRATAMIENTO DE LA ERGE:</a:t>
            </a:r>
            <a:endParaRPr lang="es-EC" b="1" dirty="0">
              <a:solidFill>
                <a:srgbClr val="C00000"/>
              </a:solidFill>
            </a:endParaRPr>
          </a:p>
        </p:txBody>
      </p:sp>
    </p:spTree>
    <p:extLst>
      <p:ext uri="{BB962C8B-B14F-4D97-AF65-F5344CB8AC3E}">
        <p14:creationId xmlns:p14="http://schemas.microsoft.com/office/powerpoint/2010/main" val="1697953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1FCD6B-32AE-44D0-9D0A-0347267EC33C}"/>
              </a:ext>
            </a:extLst>
          </p:cNvPr>
          <p:cNvSpPr>
            <a:spLocks noGrp="1"/>
          </p:cNvSpPr>
          <p:nvPr>
            <p:ph type="title"/>
          </p:nvPr>
        </p:nvSpPr>
        <p:spPr/>
        <p:txBody>
          <a:bodyPr/>
          <a:lstStyle/>
          <a:p>
            <a:pPr algn="ctr"/>
            <a:r>
              <a:rPr lang="es-ES" b="1" dirty="0">
                <a:solidFill>
                  <a:srgbClr val="C00000"/>
                </a:solidFill>
              </a:rPr>
              <a:t>TRATAMIENTO ENDOSCÓPICO O QUIRÚRGICO</a:t>
            </a:r>
            <a:endParaRPr lang="es-EC" b="1" dirty="0">
              <a:solidFill>
                <a:srgbClr val="C00000"/>
              </a:solidFill>
            </a:endParaRPr>
          </a:p>
        </p:txBody>
      </p:sp>
      <p:sp>
        <p:nvSpPr>
          <p:cNvPr id="3" name="Marcador de contenido 2">
            <a:extLst>
              <a:ext uri="{FF2B5EF4-FFF2-40B4-BE49-F238E27FC236}">
                <a16:creationId xmlns:a16="http://schemas.microsoft.com/office/drawing/2014/main" id="{F4B6E0C0-802A-40D2-972C-6AAD9886AF3B}"/>
              </a:ext>
            </a:extLst>
          </p:cNvPr>
          <p:cNvSpPr>
            <a:spLocks noGrp="1"/>
          </p:cNvSpPr>
          <p:nvPr>
            <p:ph idx="1"/>
          </p:nvPr>
        </p:nvSpPr>
        <p:spPr>
          <a:xfrm>
            <a:off x="838200" y="1825625"/>
            <a:ext cx="10515600" cy="7153008"/>
          </a:xfrm>
        </p:spPr>
        <p:txBody>
          <a:bodyPr>
            <a:normAutofit/>
          </a:bodyPr>
          <a:lstStyle/>
          <a:p>
            <a:pPr>
              <a:buFont typeface="Wingdings" panose="05000000000000000000" pitchFamily="2" charset="2"/>
              <a:buChar char="§"/>
            </a:pPr>
            <a:r>
              <a:rPr lang="es-ES" sz="3600" dirty="0"/>
              <a:t>Dilataciones esofágicas </a:t>
            </a:r>
          </a:p>
          <a:p>
            <a:pPr>
              <a:buFont typeface="Wingdings" panose="05000000000000000000" pitchFamily="2" charset="2"/>
              <a:buChar char="§"/>
            </a:pPr>
            <a:r>
              <a:rPr lang="es-ES" sz="3600" dirty="0"/>
              <a:t>Funduplicatura de Neilsen</a:t>
            </a:r>
            <a:endParaRPr lang="es-EC" sz="3600" dirty="0"/>
          </a:p>
        </p:txBody>
      </p:sp>
      <p:pic>
        <p:nvPicPr>
          <p:cNvPr id="9218" name="Picture 2" descr="Dilatación Esofágica - El Atlas Gastrointestinal - gastrointestinalatlas.com">
            <a:extLst>
              <a:ext uri="{FF2B5EF4-FFF2-40B4-BE49-F238E27FC236}">
                <a16:creationId xmlns:a16="http://schemas.microsoft.com/office/drawing/2014/main" id="{989B3C76-4E94-4BD5-93EB-CFD3482675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9729" y="2991129"/>
            <a:ext cx="3810000" cy="2970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1670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1354EB-2BEE-4097-BB94-3F3CE91C9412}"/>
              </a:ext>
            </a:extLst>
          </p:cNvPr>
          <p:cNvSpPr>
            <a:spLocks noGrp="1"/>
          </p:cNvSpPr>
          <p:nvPr>
            <p:ph type="title"/>
          </p:nvPr>
        </p:nvSpPr>
        <p:spPr/>
        <p:txBody>
          <a:bodyPr/>
          <a:lstStyle/>
          <a:p>
            <a:pPr algn="ctr"/>
            <a:r>
              <a:rPr lang="es-ES" b="1" dirty="0">
                <a:solidFill>
                  <a:srgbClr val="C00000"/>
                </a:solidFill>
              </a:rPr>
              <a:t>CONCLUSIONES</a:t>
            </a:r>
            <a:endParaRPr lang="es-EC" b="1" dirty="0">
              <a:solidFill>
                <a:srgbClr val="C00000"/>
              </a:solidFill>
            </a:endParaRPr>
          </a:p>
        </p:txBody>
      </p:sp>
      <p:sp>
        <p:nvSpPr>
          <p:cNvPr id="3" name="Marcador de contenido 2">
            <a:extLst>
              <a:ext uri="{FF2B5EF4-FFF2-40B4-BE49-F238E27FC236}">
                <a16:creationId xmlns:a16="http://schemas.microsoft.com/office/drawing/2014/main" id="{CC0A34E6-F624-4457-8589-4118CC2909EF}"/>
              </a:ext>
            </a:extLst>
          </p:cNvPr>
          <p:cNvSpPr>
            <a:spLocks noGrp="1"/>
          </p:cNvSpPr>
          <p:nvPr>
            <p:ph idx="1"/>
          </p:nvPr>
        </p:nvSpPr>
        <p:spPr/>
        <p:txBody>
          <a:bodyPr>
            <a:normAutofit/>
          </a:bodyPr>
          <a:lstStyle/>
          <a:p>
            <a:pPr algn="just">
              <a:lnSpc>
                <a:spcPct val="100000"/>
              </a:lnSpc>
              <a:buFont typeface="Wingdings" panose="05000000000000000000" pitchFamily="2" charset="2"/>
              <a:buChar char="§"/>
            </a:pPr>
            <a:r>
              <a:rPr lang="es-ES" sz="3200" b="0" i="0" dirty="0">
                <a:effectLst/>
                <a:latin typeface="NexusSansPro"/>
              </a:rPr>
              <a:t>La ERGE es una enfermedad frecuente, de prevalencia de difícil estimación, sobre todo si se toma en cuenta la frecuencia de los síntomas, ya que los diferentes estudios publicados sobre el tema generalmente hablan de prevalencia de los síntomas indicativos de la enfermedad, muy pocos de la ERGE plenamente demostrada</a:t>
            </a:r>
            <a:r>
              <a:rPr lang="es-ES" sz="3200" dirty="0">
                <a:latin typeface="NexusSansPro"/>
              </a:rPr>
              <a:t>.</a:t>
            </a:r>
            <a:endParaRPr lang="es-ES" sz="3200" b="0" i="0" dirty="0">
              <a:effectLst/>
              <a:latin typeface="NexusSansPro"/>
            </a:endParaRPr>
          </a:p>
        </p:txBody>
      </p:sp>
    </p:spTree>
    <p:extLst>
      <p:ext uri="{BB962C8B-B14F-4D97-AF65-F5344CB8AC3E}">
        <p14:creationId xmlns:p14="http://schemas.microsoft.com/office/powerpoint/2010/main" val="2936757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1354EB-2BEE-4097-BB94-3F3CE91C9412}"/>
              </a:ext>
            </a:extLst>
          </p:cNvPr>
          <p:cNvSpPr>
            <a:spLocks noGrp="1"/>
          </p:cNvSpPr>
          <p:nvPr>
            <p:ph type="title"/>
          </p:nvPr>
        </p:nvSpPr>
        <p:spPr/>
        <p:txBody>
          <a:bodyPr/>
          <a:lstStyle/>
          <a:p>
            <a:pPr algn="ctr"/>
            <a:r>
              <a:rPr lang="es-ES" b="1" dirty="0">
                <a:solidFill>
                  <a:srgbClr val="C00000"/>
                </a:solidFill>
              </a:rPr>
              <a:t>CONCLUSIONES</a:t>
            </a:r>
            <a:endParaRPr lang="es-EC" b="1" dirty="0">
              <a:solidFill>
                <a:srgbClr val="C00000"/>
              </a:solidFill>
            </a:endParaRPr>
          </a:p>
        </p:txBody>
      </p:sp>
      <p:sp>
        <p:nvSpPr>
          <p:cNvPr id="3" name="Marcador de contenido 2">
            <a:extLst>
              <a:ext uri="{FF2B5EF4-FFF2-40B4-BE49-F238E27FC236}">
                <a16:creationId xmlns:a16="http://schemas.microsoft.com/office/drawing/2014/main" id="{CC0A34E6-F624-4457-8589-4118CC2909EF}"/>
              </a:ext>
            </a:extLst>
          </p:cNvPr>
          <p:cNvSpPr>
            <a:spLocks noGrp="1"/>
          </p:cNvSpPr>
          <p:nvPr>
            <p:ph idx="1"/>
          </p:nvPr>
        </p:nvSpPr>
        <p:spPr/>
        <p:txBody>
          <a:bodyPr>
            <a:normAutofit/>
          </a:bodyPr>
          <a:lstStyle/>
          <a:p>
            <a:pPr algn="just">
              <a:buFont typeface="Wingdings" panose="05000000000000000000" pitchFamily="2" charset="2"/>
              <a:buChar char="§"/>
            </a:pPr>
            <a:r>
              <a:rPr lang="es-ES" sz="3200" dirty="0">
                <a:latin typeface="NexusSansPro"/>
              </a:rPr>
              <a:t>Desde la aparición y uso de los inhibidores de bomba de protones la incidencia ha disminuido significativamente en cuanto a síntomas y complicaciones. </a:t>
            </a:r>
            <a:endParaRPr lang="es-EC" sz="3200" dirty="0"/>
          </a:p>
        </p:txBody>
      </p:sp>
    </p:spTree>
    <p:extLst>
      <p:ext uri="{BB962C8B-B14F-4D97-AF65-F5344CB8AC3E}">
        <p14:creationId xmlns:p14="http://schemas.microsoft.com/office/powerpoint/2010/main" val="437745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A441C8-2A03-4C50-8A86-306CDB9CCF81}"/>
              </a:ext>
            </a:extLst>
          </p:cNvPr>
          <p:cNvSpPr>
            <a:spLocks noGrp="1"/>
          </p:cNvSpPr>
          <p:nvPr>
            <p:ph type="title"/>
          </p:nvPr>
        </p:nvSpPr>
        <p:spPr/>
        <p:txBody>
          <a:bodyPr/>
          <a:lstStyle/>
          <a:p>
            <a:pPr algn="ctr"/>
            <a:r>
              <a:rPr lang="es-ES" b="1" dirty="0"/>
              <a:t>RECORDEMOS QUE HOY…</a:t>
            </a:r>
            <a:endParaRPr lang="es-EC" b="1" dirty="0"/>
          </a:p>
        </p:txBody>
      </p:sp>
      <p:sp>
        <p:nvSpPr>
          <p:cNvPr id="3" name="Marcador de contenido 2">
            <a:extLst>
              <a:ext uri="{FF2B5EF4-FFF2-40B4-BE49-F238E27FC236}">
                <a16:creationId xmlns:a16="http://schemas.microsoft.com/office/drawing/2014/main" id="{BFC67D73-7F9D-4971-9C22-FF81CD6B41ED}"/>
              </a:ext>
            </a:extLst>
          </p:cNvPr>
          <p:cNvSpPr>
            <a:spLocks noGrp="1"/>
          </p:cNvSpPr>
          <p:nvPr>
            <p:ph idx="1"/>
          </p:nvPr>
        </p:nvSpPr>
        <p:spPr/>
        <p:txBody>
          <a:bodyPr/>
          <a:lstStyle/>
          <a:p>
            <a:pPr marL="0" indent="0" algn="ctr">
              <a:buNone/>
            </a:pPr>
            <a:r>
              <a:rPr lang="es-ES" sz="5400" b="1" i="0" dirty="0">
                <a:solidFill>
                  <a:srgbClr val="FF0000"/>
                </a:solidFill>
                <a:effectLst/>
                <a:latin typeface="Axiforma"/>
              </a:rPr>
              <a:t>El buen médico trata la enfermedad; el gran médico trata al paciente que tiene la enfermedad.</a:t>
            </a:r>
            <a:r>
              <a:rPr lang="es-ES" sz="5400" b="0" i="0" dirty="0">
                <a:solidFill>
                  <a:srgbClr val="FF0000"/>
                </a:solidFill>
                <a:effectLst/>
                <a:latin typeface="Axiforma"/>
              </a:rPr>
              <a:t> </a:t>
            </a:r>
          </a:p>
          <a:p>
            <a:pPr marL="0" indent="0">
              <a:buNone/>
            </a:pPr>
            <a:endParaRPr lang="es-ES" sz="5400" dirty="0">
              <a:solidFill>
                <a:srgbClr val="FF0000"/>
              </a:solidFill>
              <a:latin typeface="Axiforma"/>
            </a:endParaRPr>
          </a:p>
          <a:p>
            <a:pPr marL="0" indent="0" algn="r">
              <a:buNone/>
            </a:pPr>
            <a:r>
              <a:rPr lang="es-ES" sz="5400" b="0" i="0" dirty="0">
                <a:solidFill>
                  <a:srgbClr val="FF0000"/>
                </a:solidFill>
                <a:effectLst/>
                <a:latin typeface="Axiforma"/>
              </a:rPr>
              <a:t>William Osler</a:t>
            </a:r>
          </a:p>
          <a:p>
            <a:pPr marL="0" indent="0">
              <a:buNone/>
            </a:pPr>
            <a:endParaRPr lang="es-EC" dirty="0"/>
          </a:p>
        </p:txBody>
      </p:sp>
    </p:spTree>
    <p:extLst>
      <p:ext uri="{BB962C8B-B14F-4D97-AF65-F5344CB8AC3E}">
        <p14:creationId xmlns:p14="http://schemas.microsoft.com/office/powerpoint/2010/main" val="663100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F88A11F9-9F64-4B1A-9C7E-F613A5060F65}"/>
              </a:ext>
            </a:extLst>
          </p:cNvPr>
          <p:cNvSpPr>
            <a:spLocks noGrp="1"/>
          </p:cNvSpPr>
          <p:nvPr>
            <p:ph type="subTitle" idx="1"/>
          </p:nvPr>
        </p:nvSpPr>
        <p:spPr>
          <a:xfrm>
            <a:off x="1696231" y="2558473"/>
            <a:ext cx="9144000" cy="3734667"/>
          </a:xfrm>
        </p:spPr>
        <p:txBody>
          <a:bodyPr/>
          <a:lstStyle/>
          <a:p>
            <a:endParaRPr lang="es-ES" dirty="0">
              <a:solidFill>
                <a:srgbClr val="FF0000"/>
              </a:solidFill>
            </a:endParaRPr>
          </a:p>
          <a:p>
            <a:endParaRPr lang="es-ES" dirty="0">
              <a:solidFill>
                <a:srgbClr val="FF0000"/>
              </a:solidFill>
            </a:endParaRPr>
          </a:p>
          <a:p>
            <a:endParaRPr lang="es-ES" dirty="0">
              <a:solidFill>
                <a:srgbClr val="FF0000"/>
              </a:solidFill>
            </a:endParaRPr>
          </a:p>
          <a:p>
            <a:r>
              <a:rPr lang="es-ES" dirty="0">
                <a:solidFill>
                  <a:srgbClr val="FF0000"/>
                </a:solidFill>
              </a:rPr>
              <a:t> </a:t>
            </a:r>
            <a:endParaRPr lang="es-EC" dirty="0">
              <a:solidFill>
                <a:srgbClr val="FF0000"/>
              </a:solidFill>
            </a:endParaRPr>
          </a:p>
        </p:txBody>
      </p:sp>
      <p:pic>
        <p:nvPicPr>
          <p:cNvPr id="2050" name="Picture 2" descr="14. enfermedad de reflujo gastroesofagico 2004 | PPT">
            <a:extLst>
              <a:ext uri="{FF2B5EF4-FFF2-40B4-BE49-F238E27FC236}">
                <a16:creationId xmlns:a16="http://schemas.microsoft.com/office/drawing/2014/main" id="{16A73721-9EED-46CA-9F85-9E25D9B967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285999"/>
            <a:ext cx="8636000" cy="3902365"/>
          </a:xfrm>
          <a:prstGeom prst="rect">
            <a:avLst/>
          </a:prstGeom>
          <a:noFill/>
          <a:extLst>
            <a:ext uri="{909E8E84-426E-40DD-AFC4-6F175D3DCCD1}">
              <a14:hiddenFill xmlns:a14="http://schemas.microsoft.com/office/drawing/2010/main">
                <a:solidFill>
                  <a:srgbClr val="FFFFFF"/>
                </a:solidFill>
              </a14:hiddenFill>
            </a:ext>
          </a:extLst>
        </p:spPr>
      </p:pic>
      <p:sp>
        <p:nvSpPr>
          <p:cNvPr id="5" name="Título 1">
            <a:extLst>
              <a:ext uri="{FF2B5EF4-FFF2-40B4-BE49-F238E27FC236}">
                <a16:creationId xmlns:a16="http://schemas.microsoft.com/office/drawing/2014/main" id="{9CB94E23-BB92-47D8-B90D-C18137849C25}"/>
              </a:ext>
            </a:extLst>
          </p:cNvPr>
          <p:cNvSpPr txBox="1">
            <a:spLocks/>
          </p:cNvSpPr>
          <p:nvPr/>
        </p:nvSpPr>
        <p:spPr>
          <a:xfrm>
            <a:off x="1524000" y="573744"/>
            <a:ext cx="9144000" cy="11080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4000" b="1" dirty="0">
                <a:solidFill>
                  <a:srgbClr val="C00000"/>
                </a:solidFill>
              </a:rPr>
              <a:t>CONCEPTO Y DEFINICIÓN  DE ENFERMEDAD POR REFLUJO GASTROESOFÁGICO</a:t>
            </a:r>
            <a:endParaRPr lang="es-EC" sz="4000" b="1" dirty="0">
              <a:solidFill>
                <a:srgbClr val="C00000"/>
              </a:solidFill>
            </a:endParaRPr>
          </a:p>
        </p:txBody>
      </p:sp>
    </p:spTree>
    <p:extLst>
      <p:ext uri="{BB962C8B-B14F-4D97-AF65-F5344CB8AC3E}">
        <p14:creationId xmlns:p14="http://schemas.microsoft.com/office/powerpoint/2010/main" val="694839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B7B68F-5BBD-4CAB-8CF2-E2BB85C792F8}"/>
              </a:ext>
            </a:extLst>
          </p:cNvPr>
          <p:cNvSpPr>
            <a:spLocks noGrp="1"/>
          </p:cNvSpPr>
          <p:nvPr>
            <p:ph type="ctrTitle"/>
          </p:nvPr>
        </p:nvSpPr>
        <p:spPr>
          <a:xfrm>
            <a:off x="1524000" y="535709"/>
            <a:ext cx="9144000" cy="563418"/>
          </a:xfrm>
        </p:spPr>
        <p:txBody>
          <a:bodyPr>
            <a:noAutofit/>
          </a:bodyPr>
          <a:lstStyle/>
          <a:p>
            <a:r>
              <a:rPr lang="es-ES" sz="4000" b="1" dirty="0">
                <a:solidFill>
                  <a:srgbClr val="C00000"/>
                </a:solidFill>
              </a:rPr>
              <a:t>FISIOPATOLOGÍA </a:t>
            </a:r>
            <a:endParaRPr lang="es-EC" sz="4000" b="1" dirty="0">
              <a:solidFill>
                <a:srgbClr val="C00000"/>
              </a:solidFill>
            </a:endParaRPr>
          </a:p>
        </p:txBody>
      </p:sp>
      <p:sp>
        <p:nvSpPr>
          <p:cNvPr id="3" name="Subtítulo 2">
            <a:extLst>
              <a:ext uri="{FF2B5EF4-FFF2-40B4-BE49-F238E27FC236}">
                <a16:creationId xmlns:a16="http://schemas.microsoft.com/office/drawing/2014/main" id="{F88A11F9-9F64-4B1A-9C7E-F613A5060F65}"/>
              </a:ext>
            </a:extLst>
          </p:cNvPr>
          <p:cNvSpPr>
            <a:spLocks noGrp="1"/>
          </p:cNvSpPr>
          <p:nvPr>
            <p:ph type="subTitle" idx="1"/>
          </p:nvPr>
        </p:nvSpPr>
        <p:spPr>
          <a:xfrm>
            <a:off x="1917904" y="2327564"/>
            <a:ext cx="9144000" cy="4298085"/>
          </a:xfrm>
        </p:spPr>
        <p:txBody>
          <a:bodyPr>
            <a:normAutofit/>
          </a:bodyPr>
          <a:lstStyle/>
          <a:p>
            <a:endParaRPr lang="es-ES" dirty="0">
              <a:solidFill>
                <a:srgbClr val="FF0000"/>
              </a:solidFill>
            </a:endParaRPr>
          </a:p>
          <a:p>
            <a:r>
              <a:rPr lang="es-ES" dirty="0">
                <a:solidFill>
                  <a:srgbClr val="FF0000"/>
                </a:solidFill>
                <a:latin typeface="Arial" panose="020B0604020202020204" pitchFamily="34" charset="0"/>
                <a:cs typeface="Arial" panose="020B0604020202020204" pitchFamily="34" charset="0"/>
              </a:rPr>
              <a:t> </a:t>
            </a:r>
            <a:endParaRPr lang="es-EC" dirty="0">
              <a:solidFill>
                <a:srgbClr val="FF0000"/>
              </a:solidFill>
              <a:latin typeface="Arial" panose="020B0604020202020204" pitchFamily="34" charset="0"/>
              <a:cs typeface="Arial" panose="020B0604020202020204" pitchFamily="34" charset="0"/>
            </a:endParaRPr>
          </a:p>
        </p:txBody>
      </p:sp>
      <p:pic>
        <p:nvPicPr>
          <p:cNvPr id="3074" name="Picture 2">
            <a:extLst>
              <a:ext uri="{FF2B5EF4-FFF2-40B4-BE49-F238E27FC236}">
                <a16:creationId xmlns:a16="http://schemas.microsoft.com/office/drawing/2014/main" id="{B0BAA456-AFD1-481D-B609-3E79558588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9782" y="1394691"/>
            <a:ext cx="6853382" cy="5057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6308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F88A11F9-9F64-4B1A-9C7E-F613A5060F65}"/>
              </a:ext>
            </a:extLst>
          </p:cNvPr>
          <p:cNvSpPr>
            <a:spLocks noGrp="1"/>
          </p:cNvSpPr>
          <p:nvPr>
            <p:ph type="subTitle" idx="1"/>
          </p:nvPr>
        </p:nvSpPr>
        <p:spPr>
          <a:xfrm>
            <a:off x="430849" y="2032000"/>
            <a:ext cx="9144000" cy="4298085"/>
          </a:xfrm>
        </p:spPr>
        <p:txBody>
          <a:bodyPr>
            <a:normAutofit/>
          </a:bodyPr>
          <a:lstStyle/>
          <a:p>
            <a:endParaRPr lang="es-ES" dirty="0">
              <a:solidFill>
                <a:srgbClr val="FF0000"/>
              </a:solidFill>
            </a:endParaRPr>
          </a:p>
          <a:p>
            <a:r>
              <a:rPr lang="es-ES" dirty="0">
                <a:solidFill>
                  <a:srgbClr val="FF0000"/>
                </a:solidFill>
                <a:latin typeface="Arial" panose="020B0604020202020204" pitchFamily="34" charset="0"/>
                <a:cs typeface="Arial" panose="020B0604020202020204" pitchFamily="34" charset="0"/>
              </a:rPr>
              <a:t> </a:t>
            </a:r>
            <a:endParaRPr lang="es-EC" dirty="0">
              <a:solidFill>
                <a:srgbClr val="FF0000"/>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42470508-94F9-40A2-B45A-8051F9B92145}"/>
              </a:ext>
            </a:extLst>
          </p:cNvPr>
          <p:cNvSpPr txBox="1"/>
          <p:nvPr/>
        </p:nvSpPr>
        <p:spPr>
          <a:xfrm>
            <a:off x="600364" y="1819853"/>
            <a:ext cx="6634154" cy="3785652"/>
          </a:xfrm>
          <a:prstGeom prst="rect">
            <a:avLst/>
          </a:prstGeom>
          <a:noFill/>
        </p:spPr>
        <p:txBody>
          <a:bodyPr wrap="square">
            <a:spAutoFit/>
          </a:bodyPr>
          <a:lstStyle/>
          <a:p>
            <a:pPr marL="342900" indent="-342900" algn="l">
              <a:buFont typeface="Wingdings" panose="05000000000000000000" pitchFamily="2" charset="2"/>
              <a:buChar char="§"/>
            </a:pPr>
            <a:r>
              <a:rPr lang="es-EC" sz="2400" dirty="0">
                <a:solidFill>
                  <a:srgbClr val="333333"/>
                </a:solidFill>
                <a:latin typeface="Droid Sans"/>
              </a:rPr>
              <a:t>Factores gástricos.</a:t>
            </a:r>
          </a:p>
          <a:p>
            <a:pPr marL="342900" indent="-342900">
              <a:buFont typeface="Wingdings" panose="05000000000000000000" pitchFamily="2" charset="2"/>
              <a:buChar char="§"/>
            </a:pPr>
            <a:r>
              <a:rPr lang="es-EC" sz="2400" dirty="0">
                <a:solidFill>
                  <a:srgbClr val="333333"/>
                </a:solidFill>
                <a:latin typeface="Droid Sans"/>
              </a:rPr>
              <a:t>Unión gastroesofágica.</a:t>
            </a:r>
          </a:p>
          <a:p>
            <a:pPr marL="342900" indent="-342900">
              <a:buFont typeface="Wingdings" panose="05000000000000000000" pitchFamily="2" charset="2"/>
              <a:buChar char="§"/>
            </a:pPr>
            <a:r>
              <a:rPr lang="es-ES" sz="2400" dirty="0">
                <a:solidFill>
                  <a:srgbClr val="333333"/>
                </a:solidFill>
                <a:latin typeface="Droid Sans"/>
              </a:rPr>
              <a:t>Presión basal del esfínter esofágico inferior</a:t>
            </a:r>
            <a:endParaRPr lang="es-EC" sz="2400" dirty="0">
              <a:solidFill>
                <a:srgbClr val="333333"/>
              </a:solidFill>
              <a:latin typeface="Droid Sans"/>
            </a:endParaRPr>
          </a:p>
          <a:p>
            <a:pPr marL="342900" indent="-342900" algn="l">
              <a:buFont typeface="Wingdings" panose="05000000000000000000" pitchFamily="2" charset="2"/>
              <a:buChar char="§"/>
            </a:pPr>
            <a:r>
              <a:rPr lang="es-ES" sz="2400" dirty="0">
                <a:solidFill>
                  <a:srgbClr val="333333"/>
                </a:solidFill>
                <a:latin typeface="Droid Sans"/>
              </a:rPr>
              <a:t>Estructura de la unión gastroesofágica y sus alteraciones.</a:t>
            </a:r>
          </a:p>
          <a:p>
            <a:pPr marL="342900" indent="-342900" algn="l">
              <a:buFont typeface="Wingdings" panose="05000000000000000000" pitchFamily="2" charset="2"/>
              <a:buChar char="§"/>
            </a:pPr>
            <a:r>
              <a:rPr lang="es-EC" sz="2400" dirty="0">
                <a:solidFill>
                  <a:srgbClr val="333333"/>
                </a:solidFill>
                <a:latin typeface="Droid Sans"/>
              </a:rPr>
              <a:t>Tono del cuerpo esofágico.</a:t>
            </a:r>
          </a:p>
          <a:p>
            <a:pPr marL="342900" indent="-342900">
              <a:buFont typeface="Wingdings" panose="05000000000000000000" pitchFamily="2" charset="2"/>
              <a:buChar char="§"/>
            </a:pPr>
            <a:r>
              <a:rPr lang="es-EC" sz="2400" dirty="0">
                <a:solidFill>
                  <a:srgbClr val="333333"/>
                </a:solidFill>
                <a:latin typeface="Droid Sans"/>
              </a:rPr>
              <a:t>Material refluido.</a:t>
            </a:r>
          </a:p>
          <a:p>
            <a:pPr marL="285750" indent="-285750" algn="l">
              <a:buFont typeface="Arial" panose="020B0604020202020204" pitchFamily="34" charset="0"/>
              <a:buChar char="•"/>
            </a:pPr>
            <a:endParaRPr lang="es-EC" sz="2400" b="0" i="0" dirty="0">
              <a:solidFill>
                <a:srgbClr val="333333"/>
              </a:solidFill>
              <a:effectLst/>
              <a:latin typeface="Droid Sans"/>
            </a:endParaRPr>
          </a:p>
          <a:p>
            <a:br>
              <a:rPr lang="es-EC" sz="2400" dirty="0"/>
            </a:br>
            <a:endParaRPr lang="es-ES" sz="2400" b="1" i="0" dirty="0">
              <a:solidFill>
                <a:srgbClr val="333333"/>
              </a:solidFill>
              <a:effectLst/>
              <a:latin typeface="Droid Sans"/>
            </a:endParaRPr>
          </a:p>
        </p:txBody>
      </p:sp>
      <p:pic>
        <p:nvPicPr>
          <p:cNvPr id="4098" name="Picture 2" descr="Enfermedad por reflujo gastroesofágico - Síntomas y causas - Mayo Clinic">
            <a:extLst>
              <a:ext uri="{FF2B5EF4-FFF2-40B4-BE49-F238E27FC236}">
                <a16:creationId xmlns:a16="http://schemas.microsoft.com/office/drawing/2014/main" id="{07F107B7-856D-4C1F-95DE-4DC8A38836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5879" y="2419926"/>
            <a:ext cx="4827357" cy="3777673"/>
          </a:xfrm>
          <a:prstGeom prst="rect">
            <a:avLst/>
          </a:prstGeom>
          <a:noFill/>
          <a:extLst>
            <a:ext uri="{909E8E84-426E-40DD-AFC4-6F175D3DCCD1}">
              <a14:hiddenFill xmlns:a14="http://schemas.microsoft.com/office/drawing/2010/main">
                <a:solidFill>
                  <a:srgbClr val="FFFFFF"/>
                </a:solidFill>
              </a14:hiddenFill>
            </a:ext>
          </a:extLst>
        </p:spPr>
      </p:pic>
      <p:sp>
        <p:nvSpPr>
          <p:cNvPr id="11" name="Título 1">
            <a:extLst>
              <a:ext uri="{FF2B5EF4-FFF2-40B4-BE49-F238E27FC236}">
                <a16:creationId xmlns:a16="http://schemas.microsoft.com/office/drawing/2014/main" id="{524C8382-4C7C-4220-AFE9-3076FB469D2D}"/>
              </a:ext>
            </a:extLst>
          </p:cNvPr>
          <p:cNvSpPr>
            <a:spLocks noGrp="1"/>
          </p:cNvSpPr>
          <p:nvPr>
            <p:ph type="ctrTitle"/>
          </p:nvPr>
        </p:nvSpPr>
        <p:spPr>
          <a:xfrm>
            <a:off x="1524000" y="535709"/>
            <a:ext cx="9144000" cy="563418"/>
          </a:xfrm>
        </p:spPr>
        <p:txBody>
          <a:bodyPr>
            <a:noAutofit/>
          </a:bodyPr>
          <a:lstStyle/>
          <a:p>
            <a:r>
              <a:rPr lang="es-ES" sz="4000" b="1" dirty="0">
                <a:solidFill>
                  <a:srgbClr val="C00000"/>
                </a:solidFill>
              </a:rPr>
              <a:t>FISIOPATOLOGÍA </a:t>
            </a:r>
            <a:endParaRPr lang="es-EC" sz="4000" b="1" dirty="0">
              <a:solidFill>
                <a:srgbClr val="C00000"/>
              </a:solidFill>
            </a:endParaRPr>
          </a:p>
        </p:txBody>
      </p:sp>
    </p:spTree>
    <p:extLst>
      <p:ext uri="{BB962C8B-B14F-4D97-AF65-F5344CB8AC3E}">
        <p14:creationId xmlns:p14="http://schemas.microsoft.com/office/powerpoint/2010/main" val="2885780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ERGE - Brevario | PPT | Descarga Gratuita">
            <a:extLst>
              <a:ext uri="{FF2B5EF4-FFF2-40B4-BE49-F238E27FC236}">
                <a16:creationId xmlns:a16="http://schemas.microsoft.com/office/drawing/2014/main" id="{E4F71EE8-4974-47D6-BEC6-325004776B2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88291" y="1690689"/>
            <a:ext cx="10141527" cy="4479202"/>
          </a:xfrm>
          <a:prstGeom prst="rect">
            <a:avLst/>
          </a:prstGeom>
          <a:noFill/>
          <a:extLst>
            <a:ext uri="{909E8E84-426E-40DD-AFC4-6F175D3DCCD1}">
              <a14:hiddenFill xmlns:a14="http://schemas.microsoft.com/office/drawing/2010/main">
                <a:solidFill>
                  <a:srgbClr val="FFFFFF"/>
                </a:solidFill>
              </a14:hiddenFill>
            </a:ext>
          </a:extLst>
        </p:spPr>
      </p:pic>
      <p:sp>
        <p:nvSpPr>
          <p:cNvPr id="6" name="Título 1">
            <a:extLst>
              <a:ext uri="{FF2B5EF4-FFF2-40B4-BE49-F238E27FC236}">
                <a16:creationId xmlns:a16="http://schemas.microsoft.com/office/drawing/2014/main" id="{A697CC2A-F8E2-4C31-BA40-6EAAC8D2A824}"/>
              </a:ext>
            </a:extLst>
          </p:cNvPr>
          <p:cNvSpPr txBox="1">
            <a:spLocks/>
          </p:cNvSpPr>
          <p:nvPr/>
        </p:nvSpPr>
        <p:spPr>
          <a:xfrm>
            <a:off x="1524000" y="535709"/>
            <a:ext cx="9144000" cy="5634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4000" b="1" dirty="0">
                <a:solidFill>
                  <a:srgbClr val="C00000"/>
                </a:solidFill>
              </a:rPr>
              <a:t>FACTORES DE RIESGO</a:t>
            </a:r>
            <a:endParaRPr lang="es-EC" sz="4000" b="1" dirty="0">
              <a:solidFill>
                <a:srgbClr val="C00000"/>
              </a:solidFill>
            </a:endParaRPr>
          </a:p>
        </p:txBody>
      </p:sp>
    </p:spTree>
    <p:extLst>
      <p:ext uri="{BB962C8B-B14F-4D97-AF65-F5344CB8AC3E}">
        <p14:creationId xmlns:p14="http://schemas.microsoft.com/office/powerpoint/2010/main" val="3858259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4BF5720-0E3A-45CA-A2C6-1D360B34D1B0}"/>
              </a:ext>
            </a:extLst>
          </p:cNvPr>
          <p:cNvSpPr>
            <a:spLocks noGrp="1"/>
          </p:cNvSpPr>
          <p:nvPr>
            <p:ph idx="1"/>
          </p:nvPr>
        </p:nvSpPr>
        <p:spPr/>
        <p:txBody>
          <a:bodyPr/>
          <a:lstStyle/>
          <a:p>
            <a:pPr>
              <a:buFont typeface="Wingdings" panose="05000000000000000000" pitchFamily="2" charset="2"/>
              <a:buChar char="§"/>
            </a:pPr>
            <a:r>
              <a:rPr lang="es-ES" sz="5400" dirty="0"/>
              <a:t>Esofagograma</a:t>
            </a:r>
          </a:p>
          <a:p>
            <a:pPr>
              <a:buFont typeface="Wingdings" panose="05000000000000000000" pitchFamily="2" charset="2"/>
              <a:buChar char="§"/>
            </a:pPr>
            <a:r>
              <a:rPr lang="es-ES" sz="5400" dirty="0"/>
              <a:t>Endoscopía digestiva alta</a:t>
            </a:r>
          </a:p>
          <a:p>
            <a:pPr>
              <a:buFont typeface="Wingdings" panose="05000000000000000000" pitchFamily="2" charset="2"/>
              <a:buChar char="§"/>
            </a:pPr>
            <a:r>
              <a:rPr lang="es-ES" sz="5400" dirty="0"/>
              <a:t>Manometría esofágica  </a:t>
            </a:r>
          </a:p>
          <a:p>
            <a:pPr>
              <a:buFont typeface="Wingdings" panose="05000000000000000000" pitchFamily="2" charset="2"/>
              <a:buChar char="§"/>
            </a:pPr>
            <a:r>
              <a:rPr lang="es-ES" sz="5400" dirty="0"/>
              <a:t>PH metria con impedancia</a:t>
            </a:r>
            <a:endParaRPr lang="es-ES" dirty="0"/>
          </a:p>
          <a:p>
            <a:endParaRPr lang="es-ES" dirty="0"/>
          </a:p>
          <a:p>
            <a:endParaRPr lang="es-EC" dirty="0"/>
          </a:p>
        </p:txBody>
      </p:sp>
      <p:pic>
        <p:nvPicPr>
          <p:cNvPr id="6146" name="Picture 2" descr="Esofagograma con impronta en la cara posterior del tercio superior... |  Download Scientific Diagram">
            <a:extLst>
              <a:ext uri="{FF2B5EF4-FFF2-40B4-BE49-F238E27FC236}">
                <a16:creationId xmlns:a16="http://schemas.microsoft.com/office/drawing/2014/main" id="{EC45F231-358B-4FF9-AAC0-10CBF8D85B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33012" y="2725271"/>
            <a:ext cx="3012141" cy="3451692"/>
          </a:xfrm>
          <a:prstGeom prst="rect">
            <a:avLst/>
          </a:prstGeom>
          <a:noFill/>
          <a:extLst>
            <a:ext uri="{909E8E84-426E-40DD-AFC4-6F175D3DCCD1}">
              <a14:hiddenFill xmlns:a14="http://schemas.microsoft.com/office/drawing/2010/main">
                <a:solidFill>
                  <a:srgbClr val="FFFFFF"/>
                </a:solidFill>
              </a14:hiddenFill>
            </a:ext>
          </a:extLst>
        </p:spPr>
      </p:pic>
      <p:sp>
        <p:nvSpPr>
          <p:cNvPr id="7" name="Título 1">
            <a:extLst>
              <a:ext uri="{FF2B5EF4-FFF2-40B4-BE49-F238E27FC236}">
                <a16:creationId xmlns:a16="http://schemas.microsoft.com/office/drawing/2014/main" id="{77B76A46-678A-4141-B7D6-2403B0BDAF69}"/>
              </a:ext>
            </a:extLst>
          </p:cNvPr>
          <p:cNvSpPr txBox="1">
            <a:spLocks/>
          </p:cNvSpPr>
          <p:nvPr/>
        </p:nvSpPr>
        <p:spPr>
          <a:xfrm>
            <a:off x="1524000" y="535709"/>
            <a:ext cx="9144000" cy="5634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4000" b="1" dirty="0">
                <a:solidFill>
                  <a:srgbClr val="C00000"/>
                </a:solidFill>
              </a:rPr>
              <a:t>MEDIOS DIAGNÓSTICOS</a:t>
            </a:r>
            <a:endParaRPr lang="es-EC" sz="4000" b="1" dirty="0">
              <a:solidFill>
                <a:srgbClr val="C00000"/>
              </a:solidFill>
            </a:endParaRPr>
          </a:p>
        </p:txBody>
      </p:sp>
    </p:spTree>
    <p:extLst>
      <p:ext uri="{BB962C8B-B14F-4D97-AF65-F5344CB8AC3E}">
        <p14:creationId xmlns:p14="http://schemas.microsoft.com/office/powerpoint/2010/main" val="753834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155483-1053-41DD-8CC3-1CCDB097926F}"/>
              </a:ext>
            </a:extLst>
          </p:cNvPr>
          <p:cNvSpPr>
            <a:spLocks noGrp="1"/>
          </p:cNvSpPr>
          <p:nvPr>
            <p:ph type="title"/>
          </p:nvPr>
        </p:nvSpPr>
        <p:spPr/>
        <p:txBody>
          <a:bodyPr/>
          <a:lstStyle/>
          <a:p>
            <a:r>
              <a:rPr lang="es-ES" b="1" dirty="0">
                <a:solidFill>
                  <a:srgbClr val="C00000"/>
                </a:solidFill>
              </a:rPr>
              <a:t>CLASIFICACIÓN ENDOSCÓPICA DE LA ERGE</a:t>
            </a:r>
            <a:endParaRPr lang="es-EC" b="1" dirty="0">
              <a:solidFill>
                <a:srgbClr val="C00000"/>
              </a:solidFill>
            </a:endParaRPr>
          </a:p>
        </p:txBody>
      </p:sp>
      <p:pic>
        <p:nvPicPr>
          <p:cNvPr id="7170" name="Picture 2" descr="Esófago de Barrett – Gastro Mérida">
            <a:extLst>
              <a:ext uri="{FF2B5EF4-FFF2-40B4-BE49-F238E27FC236}">
                <a16:creationId xmlns:a16="http://schemas.microsoft.com/office/drawing/2014/main" id="{E4936F5E-EACF-454F-906D-45EB2E270D5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56447" y="1559860"/>
            <a:ext cx="9834282" cy="5020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1051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6A78BB-A717-4E3E-9B95-12F30088A7A1}"/>
              </a:ext>
            </a:extLst>
          </p:cNvPr>
          <p:cNvSpPr>
            <a:spLocks noGrp="1"/>
          </p:cNvSpPr>
          <p:nvPr>
            <p:ph type="title"/>
          </p:nvPr>
        </p:nvSpPr>
        <p:spPr/>
        <p:txBody>
          <a:bodyPr/>
          <a:lstStyle/>
          <a:p>
            <a:pPr algn="ctr"/>
            <a:r>
              <a:rPr lang="es-ES" b="1" dirty="0">
                <a:solidFill>
                  <a:srgbClr val="C00000"/>
                </a:solidFill>
              </a:rPr>
              <a:t>COMPLICACIONES DE LA ERGE</a:t>
            </a:r>
            <a:endParaRPr lang="es-EC" b="1" dirty="0">
              <a:solidFill>
                <a:srgbClr val="C00000"/>
              </a:solidFill>
            </a:endParaRPr>
          </a:p>
        </p:txBody>
      </p:sp>
      <p:sp>
        <p:nvSpPr>
          <p:cNvPr id="3" name="Marcador de contenido 2">
            <a:extLst>
              <a:ext uri="{FF2B5EF4-FFF2-40B4-BE49-F238E27FC236}">
                <a16:creationId xmlns:a16="http://schemas.microsoft.com/office/drawing/2014/main" id="{B730E8AC-7BDF-4C3B-BF6C-351A59842C2A}"/>
              </a:ext>
            </a:extLst>
          </p:cNvPr>
          <p:cNvSpPr>
            <a:spLocks noGrp="1"/>
          </p:cNvSpPr>
          <p:nvPr>
            <p:ph idx="1"/>
          </p:nvPr>
        </p:nvSpPr>
        <p:spPr>
          <a:xfrm>
            <a:off x="524164" y="1581089"/>
            <a:ext cx="10899111" cy="5501459"/>
          </a:xfrm>
        </p:spPr>
        <p:txBody>
          <a:bodyPr>
            <a:normAutofit/>
          </a:bodyPr>
          <a:lstStyle/>
          <a:p>
            <a:pPr algn="l">
              <a:buFont typeface="Wingdings" panose="05000000000000000000" pitchFamily="2" charset="2"/>
              <a:buChar char="§"/>
            </a:pPr>
            <a:r>
              <a:rPr lang="es-ES" b="0" i="0" dirty="0">
                <a:solidFill>
                  <a:srgbClr val="1F1F1F"/>
                </a:solidFill>
                <a:effectLst/>
                <a:latin typeface="Google Sans"/>
              </a:rPr>
              <a:t>Empeoramiento del asma.</a:t>
            </a:r>
          </a:p>
          <a:p>
            <a:pPr algn="l">
              <a:buFont typeface="Wingdings" panose="05000000000000000000" pitchFamily="2" charset="2"/>
              <a:buChar char="§"/>
            </a:pPr>
            <a:r>
              <a:rPr lang="es-ES" b="0" i="0" dirty="0">
                <a:solidFill>
                  <a:srgbClr val="1F1F1F"/>
                </a:solidFill>
                <a:effectLst/>
                <a:latin typeface="Google Sans"/>
              </a:rPr>
              <a:t>Un cambio en el revestimiento del esófago que puede aumentar el riesgo de cáncer (Esófago de Barret).</a:t>
            </a:r>
          </a:p>
          <a:p>
            <a:pPr algn="l">
              <a:buFont typeface="Wingdings" panose="05000000000000000000" pitchFamily="2" charset="2"/>
              <a:buChar char="§"/>
            </a:pPr>
            <a:r>
              <a:rPr lang="es-ES" b="0" i="0" dirty="0">
                <a:solidFill>
                  <a:srgbClr val="1F1F1F"/>
                </a:solidFill>
                <a:effectLst/>
                <a:latin typeface="Google Sans"/>
              </a:rPr>
              <a:t>Broncoespasmo (irritación y espasmo resultante de las vías respiratorias debido al ácido).</a:t>
            </a:r>
          </a:p>
          <a:p>
            <a:pPr algn="l">
              <a:buFont typeface="Wingdings" panose="05000000000000000000" pitchFamily="2" charset="2"/>
              <a:buChar char="§"/>
            </a:pPr>
            <a:r>
              <a:rPr lang="es-ES" b="0" i="0" dirty="0">
                <a:solidFill>
                  <a:srgbClr val="1F1F1F"/>
                </a:solidFill>
                <a:effectLst/>
                <a:latin typeface="Google Sans"/>
              </a:rPr>
              <a:t>Tos o ronquera prolongada (crónica).</a:t>
            </a:r>
          </a:p>
          <a:p>
            <a:pPr algn="l">
              <a:buFont typeface="Wingdings" panose="05000000000000000000" pitchFamily="2" charset="2"/>
              <a:buChar char="§"/>
            </a:pPr>
            <a:r>
              <a:rPr lang="es-ES" b="0" i="0" dirty="0">
                <a:solidFill>
                  <a:srgbClr val="1F1F1F"/>
                </a:solidFill>
                <a:effectLst/>
                <a:latin typeface="Google Sans"/>
              </a:rPr>
              <a:t>Problemas dentales.                                            </a:t>
            </a:r>
          </a:p>
          <a:p>
            <a:pPr algn="l">
              <a:buFont typeface="Wingdings" panose="05000000000000000000" pitchFamily="2" charset="2"/>
              <a:buChar char="§"/>
            </a:pPr>
            <a:r>
              <a:rPr lang="es-ES" b="0" i="0" dirty="0">
                <a:solidFill>
                  <a:srgbClr val="1F1F1F"/>
                </a:solidFill>
                <a:effectLst/>
                <a:latin typeface="Google Sans"/>
              </a:rPr>
              <a:t>Úlcera esofágica.                                                   </a:t>
            </a:r>
          </a:p>
          <a:p>
            <a:pPr>
              <a:buFont typeface="Wingdings" panose="05000000000000000000" pitchFamily="2" charset="2"/>
              <a:buChar char="§"/>
            </a:pPr>
            <a:r>
              <a:rPr lang="es-ES" dirty="0"/>
              <a:t>Estenosis esofágica de causa péptica.</a:t>
            </a:r>
            <a:br>
              <a:rPr lang="es-ES" dirty="0"/>
            </a:br>
            <a:endParaRPr lang="es-EC" dirty="0"/>
          </a:p>
        </p:txBody>
      </p:sp>
      <p:pic>
        <p:nvPicPr>
          <p:cNvPr id="10242" name="Picture 2" descr="Esófago de Barret II - El Atlas Gastrointestinal - gastrointestinalatlas.com">
            <a:extLst>
              <a:ext uri="{FF2B5EF4-FFF2-40B4-BE49-F238E27FC236}">
                <a16:creationId xmlns:a16="http://schemas.microsoft.com/office/drawing/2014/main" id="{DA443007-4766-474D-87D1-1324FAAC19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97271" y="3603812"/>
            <a:ext cx="4195482" cy="3119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3814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D3C493-3854-4023-B5CD-19E736448F8D}"/>
              </a:ext>
            </a:extLst>
          </p:cNvPr>
          <p:cNvSpPr>
            <a:spLocks noGrp="1"/>
          </p:cNvSpPr>
          <p:nvPr>
            <p:ph type="title"/>
          </p:nvPr>
        </p:nvSpPr>
        <p:spPr/>
        <p:txBody>
          <a:bodyPr/>
          <a:lstStyle/>
          <a:p>
            <a:pPr algn="ctr"/>
            <a:r>
              <a:rPr lang="es-ES" b="1" dirty="0">
                <a:solidFill>
                  <a:srgbClr val="C00000"/>
                </a:solidFill>
              </a:rPr>
              <a:t>ASPECTOS A TOMAR EN CUENTA</a:t>
            </a:r>
            <a:endParaRPr lang="es-EC" b="1" dirty="0">
              <a:solidFill>
                <a:srgbClr val="C00000"/>
              </a:solidFill>
            </a:endParaRPr>
          </a:p>
        </p:txBody>
      </p:sp>
      <p:sp>
        <p:nvSpPr>
          <p:cNvPr id="3" name="Marcador de contenido 2">
            <a:extLst>
              <a:ext uri="{FF2B5EF4-FFF2-40B4-BE49-F238E27FC236}">
                <a16:creationId xmlns:a16="http://schemas.microsoft.com/office/drawing/2014/main" id="{A2612C3E-FCC3-4ACA-8448-86E014EEB109}"/>
              </a:ext>
            </a:extLst>
          </p:cNvPr>
          <p:cNvSpPr>
            <a:spLocks noGrp="1"/>
          </p:cNvSpPr>
          <p:nvPr>
            <p:ph idx="1"/>
          </p:nvPr>
        </p:nvSpPr>
        <p:spPr>
          <a:xfrm>
            <a:off x="838200" y="1825624"/>
            <a:ext cx="10515600" cy="4835151"/>
          </a:xfrm>
        </p:spPr>
        <p:txBody>
          <a:bodyPr>
            <a:normAutofit fontScale="92500" lnSpcReduction="10000"/>
          </a:bodyPr>
          <a:lstStyle/>
          <a:p>
            <a:pPr marL="0" indent="0">
              <a:lnSpc>
                <a:spcPct val="110000"/>
              </a:lnSpc>
              <a:buNone/>
            </a:pPr>
            <a:r>
              <a:rPr lang="es-ES" sz="4000" dirty="0">
                <a:solidFill>
                  <a:srgbClr val="1F1F1F"/>
                </a:solidFill>
                <a:latin typeface="Google Sans"/>
              </a:rPr>
              <a:t>Cambios en el estilo de vida, los que puedan ayudar a controlar los síntomas de la ERGE. Entre ellos están:</a:t>
            </a:r>
          </a:p>
          <a:p>
            <a:pPr>
              <a:lnSpc>
                <a:spcPct val="110000"/>
              </a:lnSpc>
              <a:buFont typeface="Wingdings" panose="05000000000000000000" pitchFamily="2" charset="2"/>
              <a:buChar char="§"/>
            </a:pPr>
            <a:r>
              <a:rPr lang="es-ES" sz="4000" dirty="0">
                <a:solidFill>
                  <a:srgbClr val="1F1F1F"/>
                </a:solidFill>
                <a:latin typeface="Google Sans"/>
              </a:rPr>
              <a:t>Mantener un peso sano.</a:t>
            </a:r>
          </a:p>
          <a:p>
            <a:pPr>
              <a:lnSpc>
                <a:spcPct val="110000"/>
              </a:lnSpc>
              <a:buFont typeface="Wingdings" panose="05000000000000000000" pitchFamily="2" charset="2"/>
              <a:buChar char="§"/>
            </a:pPr>
            <a:r>
              <a:rPr lang="es-ES" sz="4000" dirty="0">
                <a:solidFill>
                  <a:srgbClr val="1F1F1F"/>
                </a:solidFill>
                <a:latin typeface="Google Sans"/>
              </a:rPr>
              <a:t>Dejar de fumar.</a:t>
            </a:r>
          </a:p>
          <a:p>
            <a:pPr>
              <a:lnSpc>
                <a:spcPct val="110000"/>
              </a:lnSpc>
              <a:buFont typeface="Wingdings" panose="05000000000000000000" pitchFamily="2" charset="2"/>
              <a:buChar char="§"/>
            </a:pPr>
            <a:r>
              <a:rPr lang="es-ES" sz="4000" dirty="0">
                <a:solidFill>
                  <a:srgbClr val="1F1F1F"/>
                </a:solidFill>
                <a:latin typeface="Google Sans"/>
              </a:rPr>
              <a:t>Limitar las bebidas alcohólicas.</a:t>
            </a:r>
          </a:p>
          <a:p>
            <a:pPr>
              <a:lnSpc>
                <a:spcPct val="110000"/>
              </a:lnSpc>
              <a:buFont typeface="Wingdings" panose="05000000000000000000" pitchFamily="2" charset="2"/>
              <a:buChar char="§"/>
            </a:pPr>
            <a:r>
              <a:rPr lang="es-ES" sz="4000" dirty="0">
                <a:solidFill>
                  <a:srgbClr val="1F1F1F"/>
                </a:solidFill>
                <a:latin typeface="Google Sans"/>
              </a:rPr>
              <a:t>Evitar comer 3 horas antes de acostarse.</a:t>
            </a:r>
          </a:p>
          <a:p>
            <a:pPr>
              <a:lnSpc>
                <a:spcPct val="110000"/>
              </a:lnSpc>
              <a:buFont typeface="Wingdings" panose="05000000000000000000" pitchFamily="2" charset="2"/>
              <a:buChar char="§"/>
            </a:pPr>
            <a:r>
              <a:rPr lang="es-ES" sz="4000" dirty="0">
                <a:solidFill>
                  <a:srgbClr val="1F1F1F"/>
                </a:solidFill>
                <a:latin typeface="Google Sans"/>
              </a:rPr>
              <a:t>Elevar la cabecera de la cama.</a:t>
            </a:r>
          </a:p>
          <a:p>
            <a:endParaRPr lang="es-EC" dirty="0"/>
          </a:p>
        </p:txBody>
      </p:sp>
    </p:spTree>
    <p:extLst>
      <p:ext uri="{BB962C8B-B14F-4D97-AF65-F5344CB8AC3E}">
        <p14:creationId xmlns:p14="http://schemas.microsoft.com/office/powerpoint/2010/main" val="48764151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512</Words>
  <Application>Microsoft Office PowerPoint</Application>
  <PresentationFormat>Panorámica</PresentationFormat>
  <Paragraphs>99</Paragraphs>
  <Slides>17</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17</vt:i4>
      </vt:variant>
    </vt:vector>
  </HeadingPairs>
  <TitlesOfParts>
    <vt:vector size="28" baseType="lpstr">
      <vt:lpstr>-apple-system</vt:lpstr>
      <vt:lpstr>Arial</vt:lpstr>
      <vt:lpstr>Axiforma</vt:lpstr>
      <vt:lpstr>Calibri</vt:lpstr>
      <vt:lpstr>Calibri Light</vt:lpstr>
      <vt:lpstr>Droid Sans</vt:lpstr>
      <vt:lpstr>Google Sans</vt:lpstr>
      <vt:lpstr>NexusSansPro</vt:lpstr>
      <vt:lpstr>Times New Roman</vt:lpstr>
      <vt:lpstr>Wingdings</vt:lpstr>
      <vt:lpstr>Tema de Office</vt:lpstr>
      <vt:lpstr>UNIDAD 2:   ENFERMEDAD POR  REFLUJO GASTROESOFÁGICO </vt:lpstr>
      <vt:lpstr>Presentación de PowerPoint</vt:lpstr>
      <vt:lpstr>FISIOPATOLOGÍA </vt:lpstr>
      <vt:lpstr>FISIOPATOLOGÍA </vt:lpstr>
      <vt:lpstr>Presentación de PowerPoint</vt:lpstr>
      <vt:lpstr>Presentación de PowerPoint</vt:lpstr>
      <vt:lpstr>CLASIFICACIÓN ENDOSCÓPICA DE LA ERGE</vt:lpstr>
      <vt:lpstr>COMPLICACIONES DE LA ERGE</vt:lpstr>
      <vt:lpstr>ASPECTOS A TOMAR EN CUENTA</vt:lpstr>
      <vt:lpstr>ASPECTOS A TOMAR EN CUENTA</vt:lpstr>
      <vt:lpstr>TRATAMIENTO DE LA ERGE:</vt:lpstr>
      <vt:lpstr>Inhibidores de protones</vt:lpstr>
      <vt:lpstr>Procinéticos</vt:lpstr>
      <vt:lpstr>TRATAMIENTO ENDOSCÓPICO O QUIRÚRGICO</vt:lpstr>
      <vt:lpstr>CONCLUSIONES</vt:lpstr>
      <vt:lpstr>CONCLUSIONES</vt:lpstr>
      <vt:lpstr>RECORDEMOS QUE HOY…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2:  ENFERMEDAD POR  REFLUJO GASTROESOFAGICO </dc:title>
  <dc:creator>Deborah Martha Delgado Marquetti</dc:creator>
  <cp:lastModifiedBy>Deborah Martha Delgado Marquetti</cp:lastModifiedBy>
  <cp:revision>7</cp:revision>
  <dcterms:created xsi:type="dcterms:W3CDTF">2024-11-03T00:41:07Z</dcterms:created>
  <dcterms:modified xsi:type="dcterms:W3CDTF">2024-11-03T16:55:55Z</dcterms:modified>
</cp:coreProperties>
</file>