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6" r:id="rId2"/>
    <p:sldId id="307" r:id="rId3"/>
    <p:sldId id="273" r:id="rId4"/>
    <p:sldId id="258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08" r:id="rId17"/>
    <p:sldId id="309" r:id="rId18"/>
    <p:sldId id="269" r:id="rId19"/>
    <p:sldId id="310" r:id="rId20"/>
  </p:sldIdLst>
  <p:sldSz cx="8102600" cy="6070600"/>
  <p:notesSz cx="8102600" cy="6070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4" autoAdjust="0"/>
  </p:normalViewPr>
  <p:slideViewPr>
    <p:cSldViewPr>
      <p:cViewPr varScale="1">
        <p:scale>
          <a:sx n="75" d="100"/>
          <a:sy n="75" d="100"/>
        </p:scale>
        <p:origin x="148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EAAF-460C-462F-81E0-E745B00F24A7}" type="datetimeFigureOut">
              <a:rPr lang="es-EC" smtClean="0"/>
              <a:t>30/03/2025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758825"/>
            <a:ext cx="2736850" cy="204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921000"/>
            <a:ext cx="6483350" cy="239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C1EF1-5DCF-4A2E-ADCF-0FC27C157D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198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 smtClean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6308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1747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2371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5823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1758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2463800"/>
            <a:ext cx="1879600" cy="9017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0" y="3619500"/>
            <a:ext cx="1803400" cy="18034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3900" y="3924300"/>
            <a:ext cx="1854200" cy="1079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7200" y="2654300"/>
            <a:ext cx="1993900" cy="10160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141007" y="1474469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974936"/>
                </a:moveTo>
                <a:lnTo>
                  <a:pt x="0" y="0"/>
                </a:lnTo>
              </a:path>
            </a:pathLst>
          </a:custGeom>
          <a:ln w="8889">
            <a:solidFill>
              <a:srgbClr val="5B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224232" y="1474469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974936"/>
                </a:moveTo>
                <a:lnTo>
                  <a:pt x="0" y="0"/>
                </a:lnTo>
              </a:path>
            </a:pathLst>
          </a:custGeom>
          <a:ln w="8889">
            <a:solidFill>
              <a:srgbClr val="5B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136562" y="1478914"/>
            <a:ext cx="2092325" cy="0"/>
          </a:xfrm>
          <a:custGeom>
            <a:avLst/>
            <a:gdLst/>
            <a:ahLst/>
            <a:cxnLst/>
            <a:rect l="l" t="t" r="r" b="b"/>
            <a:pathLst>
              <a:path w="2092325">
                <a:moveTo>
                  <a:pt x="0" y="0"/>
                </a:moveTo>
                <a:lnTo>
                  <a:pt x="2092112" y="0"/>
                </a:lnTo>
              </a:path>
            </a:pathLst>
          </a:custGeom>
          <a:ln w="8889">
            <a:solidFill>
              <a:srgbClr val="5B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1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5406" y="429859"/>
            <a:ext cx="6369684" cy="744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0" y="3943445"/>
            <a:ext cx="8102600" cy="223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069914" y="4949945"/>
            <a:ext cx="3149684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67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351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31078" y="0"/>
            <a:ext cx="31055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2977270" y="1193001"/>
            <a:ext cx="2292336" cy="9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17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r>
              <a:rPr lang="es-ES" altLang="es-EC" sz="1048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r>
              <a:rPr lang="es-ES" altLang="es-EC" sz="1048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endParaRPr lang="es-ES" altLang="es-EC" sz="1348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endParaRPr lang="es-ES" altLang="es-EC" sz="1348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endParaRPr lang="es-ES" altLang="es-EC" sz="1348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477306" y="1816100"/>
            <a:ext cx="3292263" cy="2620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05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063" dirty="0"/>
              <a:t>MICROBIOLOGIA AGROINDUSTRIAL</a:t>
            </a:r>
            <a:endParaRPr lang="es-EC" sz="1051" dirty="0"/>
          </a:p>
          <a:p>
            <a:pPr algn="ctr">
              <a:defRPr/>
            </a:pPr>
            <a:r>
              <a:rPr lang="es-EC" sz="1051" dirty="0"/>
              <a:t> </a:t>
            </a:r>
            <a:endParaRPr lang="es-EC" sz="105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05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 1 </a:t>
            </a:r>
            <a:r>
              <a:rPr lang="es-EC" dirty="0" smtClean="0"/>
              <a:t>FUNDAMENTOS DE MICROBIOLOGÍA AGROINDUSTRIAL </a:t>
            </a:r>
          </a:p>
          <a:p>
            <a:pPr algn="ctr">
              <a:defRPr/>
            </a:pPr>
            <a:endParaRPr lang="es-EC" b="1" dirty="0" smtClean="0"/>
          </a:p>
          <a:p>
            <a:pPr algn="ctr">
              <a:defRPr/>
            </a:pPr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</a:t>
            </a: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C" sz="1063" dirty="0"/>
              <a:t>¿Qué es la Microbiología Industrial?</a:t>
            </a:r>
          </a:p>
          <a:p>
            <a:pPr algn="ctr">
              <a:defRPr/>
            </a:pPr>
            <a:r>
              <a:rPr lang="es-EC" sz="1063" dirty="0"/>
              <a:t>Definición e importancia</a:t>
            </a:r>
          </a:p>
          <a:p>
            <a:pPr algn="ctr">
              <a:defRPr/>
            </a:pPr>
            <a:r>
              <a:rPr lang="es-EC" sz="1063" dirty="0"/>
              <a:t> • 1.1.2. Características de los principales microorganismos de importancia alimentaria</a:t>
            </a:r>
          </a:p>
          <a:p>
            <a:pPr algn="ctr">
              <a:defRPr/>
            </a:pPr>
            <a:r>
              <a:rPr lang="es-EC" sz="1063" dirty="0"/>
              <a:t> • 1.1.3.Campos de Aplicación</a:t>
            </a:r>
            <a:endParaRPr lang="es-EC" sz="1063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863988" y="5180526"/>
            <a:ext cx="597450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673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673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055821" y="429661"/>
            <a:ext cx="2213785" cy="4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348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348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7363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8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3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02235" y="4141892"/>
            <a:ext cx="8102599" cy="188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25500" y="5626100"/>
            <a:ext cx="3145721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67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1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61300" y="0"/>
            <a:ext cx="270310" cy="60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7" y="129940"/>
            <a:ext cx="985800" cy="9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594100" y="622840"/>
            <a:ext cx="2279657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501" b="1" dirty="0"/>
              <a:t>VIDEO</a:t>
            </a:r>
            <a:endParaRPr lang="es-EC" altLang="es-EC" sz="1047" b="1" dirty="0"/>
          </a:p>
        </p:txBody>
      </p:sp>
    </p:spTree>
    <p:extLst>
      <p:ext uri="{BB962C8B-B14F-4D97-AF65-F5344CB8AC3E}">
        <p14:creationId xmlns:p14="http://schemas.microsoft.com/office/powerpoint/2010/main" val="21771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02235" y="4141892"/>
            <a:ext cx="8102599" cy="188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25500" y="5626100"/>
            <a:ext cx="3145721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67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1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61300" y="0"/>
            <a:ext cx="270310" cy="60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7" y="129940"/>
            <a:ext cx="985800" cy="9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322580" y="616051"/>
            <a:ext cx="2279657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600" dirty="0"/>
          </a:p>
          <a:p>
            <a:pPr>
              <a:defRPr/>
            </a:pPr>
            <a:endParaRPr lang="es-EC" altLang="es-EC" sz="1047" b="1" dirty="0"/>
          </a:p>
        </p:txBody>
      </p:sp>
    </p:spTree>
    <p:extLst>
      <p:ext uri="{BB962C8B-B14F-4D97-AF65-F5344CB8AC3E}">
        <p14:creationId xmlns:p14="http://schemas.microsoft.com/office/powerpoint/2010/main" val="171876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283" y="139700"/>
            <a:ext cx="6819900" cy="579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4855" y="1617998"/>
            <a:ext cx="1005205" cy="12122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359"/>
              </a:spcBef>
            </a:pPr>
            <a:r>
              <a:rPr sz="2750" spc="-25" dirty="0">
                <a:solidFill>
                  <a:srgbClr val="0A0587"/>
                </a:solidFill>
                <a:latin typeface="Calibri"/>
                <a:cs typeface="Calibri"/>
              </a:rPr>
              <a:t>htt</a:t>
            </a:r>
            <a:endParaRPr sz="2750">
              <a:latin typeface="Calibri"/>
              <a:cs typeface="Calibri"/>
            </a:endParaRPr>
          </a:p>
          <a:p>
            <a:pPr marL="317500" indent="-317500" algn="ctr">
              <a:lnSpc>
                <a:spcPts val="2675"/>
              </a:lnSpc>
              <a:spcBef>
                <a:spcPts val="250"/>
              </a:spcBef>
              <a:buChar char="•"/>
              <a:tabLst>
                <a:tab pos="317500" algn="l"/>
              </a:tabLst>
            </a:pPr>
            <a:r>
              <a:rPr sz="2500" spc="-360" dirty="0">
                <a:latin typeface="Consolas"/>
                <a:cs typeface="Consolas"/>
              </a:rPr>
              <a:t>lnnag</a:t>
            </a:r>
            <a:endParaRPr sz="2500">
              <a:latin typeface="Consolas"/>
              <a:cs typeface="Consolas"/>
            </a:endParaRPr>
          </a:p>
          <a:p>
            <a:pPr marR="53975" algn="ctr">
              <a:lnSpc>
                <a:spcPts val="2855"/>
              </a:lnSpc>
            </a:pPr>
            <a:r>
              <a:rPr sz="2650" spc="-400" dirty="0">
                <a:solidFill>
                  <a:srgbClr val="030C72"/>
                </a:solidFill>
                <a:latin typeface="Consolas"/>
                <a:cs typeface="Consolas"/>
              </a:rPr>
              <a:t>hn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884" y="3127375"/>
            <a:ext cx="1343025" cy="14789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20675" marR="330835" indent="-308610">
              <a:lnSpc>
                <a:spcPct val="78800"/>
              </a:lnSpc>
              <a:spcBef>
                <a:spcPts val="785"/>
              </a:spcBef>
              <a:buChar char="•"/>
              <a:tabLst>
                <a:tab pos="322580" algn="l"/>
              </a:tabLst>
            </a:pPr>
            <a:r>
              <a:rPr sz="2600" spc="-25" dirty="0">
                <a:latin typeface="Calibri"/>
                <a:cs typeface="Calibri"/>
              </a:rPr>
              <a:t>Ima 	</a:t>
            </a:r>
            <a:r>
              <a:rPr sz="2750" spc="-25" dirty="0">
                <a:solidFill>
                  <a:srgbClr val="000077"/>
                </a:solidFill>
                <a:latin typeface="Calibri"/>
                <a:cs typeface="Calibri"/>
              </a:rPr>
              <a:t>htt 	</a:t>
            </a:r>
            <a:r>
              <a:rPr sz="2650" spc="-20" dirty="0">
                <a:solidFill>
                  <a:srgbClr val="050057"/>
                </a:solidFill>
                <a:latin typeface="Calibri"/>
                <a:cs typeface="Calibri"/>
              </a:rPr>
              <a:t>2011</a:t>
            </a:r>
            <a:endParaRPr sz="2650">
              <a:latin typeface="Calibri"/>
              <a:cs typeface="Calibri"/>
            </a:endParaRPr>
          </a:p>
          <a:p>
            <a:pPr marL="321310" indent="-308610">
              <a:lnSpc>
                <a:spcPct val="100000"/>
              </a:lnSpc>
              <a:spcBef>
                <a:spcPts val="120"/>
              </a:spcBef>
              <a:buChar char="•"/>
              <a:tabLst>
                <a:tab pos="321310" algn="l"/>
              </a:tabLst>
            </a:pPr>
            <a:r>
              <a:rPr sz="2550" spc="-10" dirty="0">
                <a:latin typeface="Calibri"/>
                <a:cs typeface="Calibri"/>
              </a:rPr>
              <a:t>Imagen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09" y="4860043"/>
            <a:ext cx="46164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75" dirty="0">
                <a:latin typeface="Calibri"/>
                <a:cs typeface="Calibri"/>
              </a:rPr>
              <a:t>-</a:t>
            </a:r>
            <a:r>
              <a:rPr sz="2350" spc="100" dirty="0">
                <a:latin typeface="Calibri"/>
                <a:cs typeface="Calibri"/>
              </a:rPr>
              <a:t>ba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8609" y="3439054"/>
            <a:ext cx="31178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55" dirty="0">
                <a:solidFill>
                  <a:srgbClr val="1A1374"/>
                </a:solidFill>
                <a:latin typeface="Calibri"/>
                <a:cs typeface="Calibri"/>
              </a:rPr>
              <a:t>za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4939" y="2409648"/>
            <a:ext cx="370840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-25" dirty="0">
                <a:solidFill>
                  <a:srgbClr val="110A69"/>
                </a:solidFill>
                <a:latin typeface="Consolas"/>
                <a:cs typeface="Consolas"/>
              </a:rPr>
              <a:t>01</a:t>
            </a:r>
            <a:endParaRPr sz="255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845" y="3439054"/>
            <a:ext cx="82486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0" dirty="0">
                <a:solidFill>
                  <a:srgbClr val="07009A"/>
                </a:solidFill>
                <a:latin typeface="Calibri"/>
                <a:cs typeface="Calibri"/>
              </a:rPr>
              <a:t>I.com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9199" y="4493154"/>
            <a:ext cx="874394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85775" algn="l"/>
              </a:tabLst>
            </a:pPr>
            <a:r>
              <a:rPr sz="2750" spc="-25" dirty="0">
                <a:solidFill>
                  <a:srgbClr val="0E0F79"/>
                </a:solidFill>
                <a:latin typeface="Calibri"/>
                <a:cs typeface="Calibri"/>
              </a:rPr>
              <a:t>11</a:t>
            </a:r>
            <a:r>
              <a:rPr sz="2750" dirty="0">
                <a:solidFill>
                  <a:srgbClr val="0E0F79"/>
                </a:solidFill>
                <a:latin typeface="Calibri"/>
                <a:cs typeface="Calibri"/>
              </a:rPr>
              <a:t>	</a:t>
            </a:r>
            <a:r>
              <a:rPr sz="2750" spc="-25" dirty="0">
                <a:solidFill>
                  <a:srgbClr val="180F56"/>
                </a:solidFill>
                <a:latin typeface="Calibri"/>
                <a:cs typeface="Calibri"/>
              </a:rPr>
              <a:t>las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06144" y="4152709"/>
            <a:ext cx="8102599" cy="188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25500" y="5626100"/>
            <a:ext cx="3145721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67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1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61300" y="0"/>
            <a:ext cx="270310" cy="60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7" y="129940"/>
            <a:ext cx="985800" cy="9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🤓🦠🧫 Un laboratorio de... - Laboratorio Microbiológico ANDA | Faceboo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r="2873" b="13032"/>
          <a:stretch/>
        </p:blipFill>
        <p:spPr bwMode="auto">
          <a:xfrm>
            <a:off x="1993900" y="387862"/>
            <a:ext cx="4267200" cy="32804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33823" t="55456" r="55049" b="38672"/>
          <a:stretch/>
        </p:blipFill>
        <p:spPr>
          <a:xfrm>
            <a:off x="1860550" y="3711176"/>
            <a:ext cx="4533900" cy="9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2700" y="4561258"/>
            <a:ext cx="7891476" cy="148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99287" y="25367"/>
            <a:ext cx="269177" cy="60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2070100" y="1435100"/>
            <a:ext cx="3766941" cy="1584746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35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102" dirty="0"/>
          </a:p>
          <a:p>
            <a:pPr>
              <a:defRPr/>
            </a:pPr>
            <a:r>
              <a:rPr lang="es-EC" sz="135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2" dirty="0"/>
          </a:p>
          <a:p>
            <a:pPr>
              <a:defRPr/>
            </a:pPr>
            <a:r>
              <a:rPr lang="es-EC" sz="15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102" dirty="0"/>
          </a:p>
          <a:p>
            <a:pPr>
              <a:defRPr/>
            </a:pPr>
            <a:r>
              <a:rPr lang="es-EC" sz="15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102" dirty="0"/>
          </a:p>
          <a:p>
            <a:pPr>
              <a:defRPr/>
            </a:pPr>
            <a:r>
              <a:rPr lang="es-EC" sz="15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102" dirty="0"/>
          </a:p>
          <a:p>
            <a:pPr>
              <a:defRPr/>
            </a:pPr>
            <a:r>
              <a:rPr lang="es-EC" sz="15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102" dirty="0"/>
          </a:p>
          <a:p>
            <a:pPr>
              <a:defRPr/>
            </a:pPr>
            <a:r>
              <a:rPr lang="es-EC" sz="15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102" dirty="0"/>
          </a:p>
          <a:p>
            <a:pPr>
              <a:defRPr/>
            </a:pPr>
            <a:r>
              <a:rPr lang="es-EC" sz="135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102" dirty="0"/>
          </a:p>
          <a:p>
            <a:pPr>
              <a:defRPr/>
            </a:pPr>
            <a:r>
              <a:rPr lang="es-EC" sz="135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r>
              <a:rPr lang="es-EC" sz="78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78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78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2" dirty="0"/>
          </a:p>
          <a:p>
            <a:pPr algn="ctr">
              <a:lnSpc>
                <a:spcPct val="126315"/>
              </a:lnSpc>
              <a:defRPr/>
            </a:pPr>
            <a:endParaRPr sz="71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626"/>
              </a:spcBef>
              <a:defRPr/>
            </a:pPr>
            <a:endParaRPr sz="71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9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186" t="27374" r="19547" b="14131"/>
          <a:stretch/>
        </p:blipFill>
        <p:spPr>
          <a:xfrm>
            <a:off x="0" y="190500"/>
            <a:ext cx="8128434" cy="55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7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275" y="-4318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5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104</Words>
  <Application>Microsoft Office PowerPoint</Application>
  <PresentationFormat>Personalizado</PresentationFormat>
  <Paragraphs>38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slidesaver.app_poqlue</dc:title>
  <dc:creator>John Castro</dc:creator>
  <cp:lastModifiedBy>Equipo</cp:lastModifiedBy>
  <cp:revision>8</cp:revision>
  <dcterms:created xsi:type="dcterms:W3CDTF">2025-03-26T04:05:41Z</dcterms:created>
  <dcterms:modified xsi:type="dcterms:W3CDTF">2025-03-31T02:37:46Z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2025-03-26T00:00:00Z</vt:filetime>
  </property>
  <property fmtid="{D5CDD505-2E9C-101B-9397-08002B2CF9AE}" pid="3" name="LastSaved">
    <vt:filetime>2025-03-26T00:00:00Z</vt:filetime>
  </property>
</Properties>
</file>