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68" r:id="rId2"/>
    <p:sldId id="269" r:id="rId3"/>
    <p:sldId id="270" r:id="rId4"/>
    <p:sldId id="274" r:id="rId5"/>
    <p:sldId id="257" r:id="rId6"/>
    <p:sldId id="258" r:id="rId7"/>
    <p:sldId id="275" r:id="rId8"/>
    <p:sldId id="259" r:id="rId9"/>
    <p:sldId id="260" r:id="rId10"/>
    <p:sldId id="264"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86F5E-743C-4BCF-9285-7474BB54F5D9}" type="datetimeFigureOut">
              <a:rPr lang="es-ES" smtClean="0"/>
              <a:t>08/11/2015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5D2A12-2427-4800-8ECD-0BB481A5BC43}" type="slidenum">
              <a:rPr lang="es-ES" smtClean="0"/>
              <a:t>‹Nº›</a:t>
            </a:fld>
            <a:endParaRPr lang="es-ES"/>
          </a:p>
        </p:txBody>
      </p:sp>
    </p:spTree>
    <p:extLst>
      <p:ext uri="{BB962C8B-B14F-4D97-AF65-F5344CB8AC3E}">
        <p14:creationId xmlns:p14="http://schemas.microsoft.com/office/powerpoint/2010/main" val="3478126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ChangeArrowheads="1" noTextEdit="1"/>
          </p:cNvSpPr>
          <p:nvPr>
            <p:ph type="sldImg"/>
          </p:nvPr>
        </p:nvSpPr>
        <p:spPr>
          <a:xfrm>
            <a:off x="1143000" y="685800"/>
            <a:ext cx="4573588" cy="3429000"/>
          </a:xfrm>
          <a:ln/>
        </p:spPr>
      </p:sp>
      <p:sp>
        <p:nvSpPr>
          <p:cNvPr id="164867" name="Rectangle 3"/>
          <p:cNvSpPr>
            <a:spLocks noChangeArrowheads="1"/>
          </p:cNvSpPr>
          <p:nvPr>
            <p:ph type="body" idx="1"/>
          </p:nvPr>
        </p:nvSpPr>
        <p:spPr>
          <a:xfrm>
            <a:off x="685494" y="4342939"/>
            <a:ext cx="5487013" cy="4114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ChangeArrowheads="1" noTextEdit="1"/>
          </p:cNvSpPr>
          <p:nvPr>
            <p:ph type="sldImg"/>
          </p:nvPr>
        </p:nvSpPr>
        <p:spPr>
          <a:xfrm>
            <a:off x="1143000" y="685800"/>
            <a:ext cx="4573588" cy="3429000"/>
          </a:xfrm>
          <a:ln/>
        </p:spPr>
      </p:sp>
      <p:sp>
        <p:nvSpPr>
          <p:cNvPr id="173059" name="Rectangle 3"/>
          <p:cNvSpPr>
            <a:spLocks noChangeArrowheads="1"/>
          </p:cNvSpPr>
          <p:nvPr>
            <p:ph type="body" idx="1"/>
          </p:nvPr>
        </p:nvSpPr>
        <p:spPr>
          <a:xfrm>
            <a:off x="685494" y="4342939"/>
            <a:ext cx="5487013" cy="4114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ChangeArrowheads="1" noTextEdit="1"/>
          </p:cNvSpPr>
          <p:nvPr>
            <p:ph type="sldImg"/>
          </p:nvPr>
        </p:nvSpPr>
        <p:spPr>
          <a:ln/>
        </p:spPr>
      </p:sp>
      <p:sp>
        <p:nvSpPr>
          <p:cNvPr id="316419"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altLang="es-ES" smtClean="0"/>
              <a:t>El éter etílico es un líquido particularmente volátil e inflamable que se ha empleado profusamente como anestésico durante décadas. En la imagen, un frasco de</a:t>
            </a:r>
            <a:r>
              <a:rPr lang="es-ES" altLang="es-ES" b="1" smtClean="0"/>
              <a:t> </a:t>
            </a:r>
            <a:r>
              <a:rPr lang="es-ES" altLang="es-ES" b="1" i="1" smtClean="0"/>
              <a:t>ÉTHER Gifrer</a:t>
            </a:r>
            <a:r>
              <a:rPr lang="es-ES" altLang="es-ES" b="1" smtClean="0"/>
              <a:t> </a:t>
            </a:r>
            <a:r>
              <a:rPr lang="es-ES" altLang="es-ES" smtClean="0"/>
              <a:t>y otro de </a:t>
            </a:r>
            <a:r>
              <a:rPr lang="es-ES" altLang="es-ES" b="1" i="1" smtClean="0"/>
              <a:t>ÉTER ANESTÉSICO VITULIA</a:t>
            </a:r>
            <a:r>
              <a:rPr lang="es-ES" altLang="es-ES" smtClean="0"/>
              <a:t>. A finales del siglo XIX y principios del XX, se registró un intenso empleo de éter en contextos recreativos. Según parece, "La Bella" Otero conquistó París, cuando la capital de Francia era la capital del mundo, gracias a sus encantos en el escenario... pero también gracias a una ensalada, aderezada con éter etílico, cuyos ingredientes y preparación alcanzaron celebridad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914B9C4C-ECFB-44F2-BC6F-A0CA0F7582DF}"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914B9C4C-ECFB-44F2-BC6F-A0CA0F7582D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914B9C4C-ECFB-44F2-BC6F-A0CA0F7582DF}" type="slidenum">
              <a:rPr lang="es-ES" smtClean="0"/>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F4017F70-A055-4346-900E-CD1668D0A94C}" type="datetimeFigureOut">
              <a:rPr lang="es-ES" smtClean="0"/>
              <a:t>08/11/2015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914B9C4C-ECFB-44F2-BC6F-A0CA0F7582DF}" type="slidenum">
              <a:rPr lang="es-ES" smtClean="0"/>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4017F70-A055-4346-900E-CD1668D0A94C}" type="datetimeFigureOut">
              <a:rPr lang="es-ES" smtClean="0"/>
              <a:t>08/11/2015</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14B9C4C-ECFB-44F2-BC6F-A0CA0F7582DF}" type="slidenum">
              <a:rPr lang="es-ES" smtClean="0"/>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oleObject" Target="../embeddings/oleObject4.bin"/><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9.png"/><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11.wmf"/></Relationships>
</file>

<file path=ppt/slides/_rels/slide7.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emf"/><Relationship Id="rId5" Type="http://schemas.openxmlformats.org/officeDocument/2006/relationships/oleObject" Target="../embeddings/oleObject11.bin"/><Relationship Id="rId4"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a:miter lim="800000"/>
            <a:headEnd/>
            <a:tailEnd/>
          </a:ln>
        </p:spPr>
        <p:txBody>
          <a:bodyPr/>
          <a:lstStyle/>
          <a:p>
            <a:pPr>
              <a:defRPr/>
            </a:pPr>
            <a:r>
              <a:rPr lang="es-MX" dirty="0"/>
              <a:t>F</a:t>
            </a:r>
            <a:r>
              <a:rPr lang="es-MX" dirty="0" smtClean="0"/>
              <a:t>enoles</a:t>
            </a:r>
            <a:endParaRPr lang="es-ES" dirty="0"/>
          </a:p>
        </p:txBody>
      </p:sp>
      <p:sp>
        <p:nvSpPr>
          <p:cNvPr id="49155" name="2 Marcador de contenido"/>
          <p:cNvSpPr>
            <a:spLocks noGrp="1"/>
          </p:cNvSpPr>
          <p:nvPr>
            <p:ph idx="1"/>
          </p:nvPr>
        </p:nvSpPr>
        <p:spPr>
          <a:xfrm>
            <a:off x="457200" y="1600200"/>
            <a:ext cx="8229600" cy="2185988"/>
          </a:xfrm>
        </p:spPr>
        <p:txBody>
          <a:bodyPr/>
          <a:lstStyle/>
          <a:p>
            <a:r>
              <a:rPr lang="es-ES_tradnl" altLang="es-ES" dirty="0" smtClean="0">
                <a:latin typeface="Times New Roman" pitchFamily="18" charset="0"/>
              </a:rPr>
              <a:t>Son compuestos orgánicos que resultan de sustituir un átomo de hidrógeno unido a un anillo aromático por un grupo hidroxilo, </a:t>
            </a:r>
            <a:r>
              <a:rPr lang="es-ES_tradnl" altLang="es-ES" dirty="0" smtClean="0">
                <a:solidFill>
                  <a:srgbClr val="0000FF"/>
                </a:solidFill>
                <a:latin typeface="Symbol" pitchFamily="18" charset="2"/>
              </a:rPr>
              <a:t>-</a:t>
            </a:r>
            <a:r>
              <a:rPr lang="es-ES_tradnl" altLang="es-ES" dirty="0" smtClean="0">
                <a:solidFill>
                  <a:srgbClr val="0000FF"/>
                </a:solidFill>
                <a:latin typeface="Times New Roman" pitchFamily="18" charset="0"/>
              </a:rPr>
              <a:t> OH</a:t>
            </a:r>
            <a:endParaRPr lang="es-ES_tradnl" altLang="es-ES" dirty="0" smtClean="0">
              <a:latin typeface="Times New Roman" pitchFamily="18" charset="0"/>
            </a:endParaRPr>
          </a:p>
          <a:p>
            <a:pPr>
              <a:buFont typeface="Arial" pitchFamily="34" charset="0"/>
              <a:buNone/>
            </a:pPr>
            <a:endParaRPr lang="es-ES" altLang="es-ES" sz="4400" dirty="0" smtClean="0"/>
          </a:p>
        </p:txBody>
      </p:sp>
      <p:sp>
        <p:nvSpPr>
          <p:cNvPr id="4" name="3 Marcador de número de diapositiva"/>
          <p:cNvSpPr>
            <a:spLocks noGrp="1"/>
          </p:cNvSpPr>
          <p:nvPr>
            <p:ph type="sldNum" sz="quarter" idx="12"/>
          </p:nvPr>
        </p:nvSpPr>
        <p:spPr/>
        <p:txBody>
          <a:bodyPr/>
          <a:lstStyle/>
          <a:p>
            <a:pPr>
              <a:defRPr/>
            </a:pPr>
            <a:fld id="{86339290-5F0F-4D54-A6C4-C8A16F21E9CD}" type="slidenum">
              <a:rPr lang="es-ES" smtClean="0"/>
              <a:pPr>
                <a:defRPr/>
              </a:pPr>
              <a:t>1</a:t>
            </a:fld>
            <a:endParaRPr lang="es-ES"/>
          </a:p>
        </p:txBody>
      </p:sp>
      <p:grpSp>
        <p:nvGrpSpPr>
          <p:cNvPr id="49157" name="Group 8"/>
          <p:cNvGrpSpPr>
            <a:grpSpLocks/>
          </p:cNvGrpSpPr>
          <p:nvPr/>
        </p:nvGrpSpPr>
        <p:grpSpPr bwMode="auto">
          <a:xfrm>
            <a:off x="457200" y="3643313"/>
            <a:ext cx="8115300" cy="2728912"/>
            <a:chOff x="288" y="2106"/>
            <a:chExt cx="5244" cy="1908"/>
          </a:xfrm>
        </p:grpSpPr>
        <p:sp>
          <p:nvSpPr>
            <p:cNvPr id="49162" name="AutoShape 9"/>
            <p:cNvSpPr>
              <a:spLocks noChangeArrowheads="1"/>
            </p:cNvSpPr>
            <p:nvPr/>
          </p:nvSpPr>
          <p:spPr bwMode="auto">
            <a:xfrm>
              <a:off x="288" y="2106"/>
              <a:ext cx="5244" cy="1908"/>
            </a:xfrm>
            <a:prstGeom prst="roundRect">
              <a:avLst>
                <a:gd name="adj" fmla="val 16667"/>
              </a:avLst>
            </a:prstGeom>
            <a:solidFill>
              <a:srgbClr val="FFECD9"/>
            </a:solidFill>
            <a:ln>
              <a:noFill/>
            </a:ln>
            <a:extLst>
              <a:ext uri="{91240B29-F687-4F45-9708-019B960494DF}">
                <a14:hiddenLine xmlns:a14="http://schemas.microsoft.com/office/drawing/2010/main" w="28575">
                  <a:solidFill>
                    <a:srgbClr val="000000"/>
                  </a:solidFill>
                  <a:round/>
                  <a:headEnd/>
                  <a:tailEnd type="none" w="lg" len="lg"/>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GT" altLang="es-ES"/>
            </a:p>
          </p:txBody>
        </p:sp>
        <p:sp>
          <p:nvSpPr>
            <p:cNvPr id="7" name="AutoShape 10"/>
            <p:cNvSpPr>
              <a:spLocks noChangeArrowheads="1"/>
            </p:cNvSpPr>
            <p:nvPr/>
          </p:nvSpPr>
          <p:spPr bwMode="auto">
            <a:xfrm>
              <a:off x="480" y="2214"/>
              <a:ext cx="924" cy="1644"/>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sp>
          <p:nvSpPr>
            <p:cNvPr id="8" name="AutoShape 11"/>
            <p:cNvSpPr>
              <a:spLocks noChangeArrowheads="1"/>
            </p:cNvSpPr>
            <p:nvPr/>
          </p:nvSpPr>
          <p:spPr bwMode="auto">
            <a:xfrm>
              <a:off x="1680" y="2214"/>
              <a:ext cx="1210" cy="1650"/>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sp>
          <p:nvSpPr>
            <p:cNvPr id="9" name="AutoShape 12"/>
            <p:cNvSpPr>
              <a:spLocks noChangeArrowheads="1"/>
            </p:cNvSpPr>
            <p:nvPr/>
          </p:nvSpPr>
          <p:spPr bwMode="auto">
            <a:xfrm>
              <a:off x="3169" y="2214"/>
              <a:ext cx="2254" cy="1650"/>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grpSp>
          <p:nvGrpSpPr>
            <p:cNvPr id="49166" name="Group 13"/>
            <p:cNvGrpSpPr>
              <a:grpSpLocks/>
            </p:cNvGrpSpPr>
            <p:nvPr/>
          </p:nvGrpSpPr>
          <p:grpSpPr bwMode="auto">
            <a:xfrm>
              <a:off x="672" y="2251"/>
              <a:ext cx="540" cy="1093"/>
              <a:chOff x="672" y="2341"/>
              <a:chExt cx="540" cy="1093"/>
            </a:xfrm>
          </p:grpSpPr>
          <p:grpSp>
            <p:nvGrpSpPr>
              <p:cNvPr id="49174" name="Group 14"/>
              <p:cNvGrpSpPr>
                <a:grpSpLocks noChangeAspect="1"/>
              </p:cNvGrpSpPr>
              <p:nvPr/>
            </p:nvGrpSpPr>
            <p:grpSpPr bwMode="auto">
              <a:xfrm>
                <a:off x="672" y="2668"/>
                <a:ext cx="540" cy="766"/>
                <a:chOff x="1171" y="1889"/>
                <a:chExt cx="852" cy="985"/>
              </a:xfrm>
            </p:grpSpPr>
            <p:sp>
              <p:nvSpPr>
                <p:cNvPr id="49176" name="AutoShape 15"/>
                <p:cNvSpPr>
                  <a:spLocks noChangeAspect="1" noChangeArrowheads="1"/>
                </p:cNvSpPr>
                <p:nvPr/>
              </p:nvSpPr>
              <p:spPr bwMode="auto">
                <a:xfrm rot="5400000">
                  <a:off x="1104" y="1956"/>
                  <a:ext cx="985" cy="852"/>
                </a:xfrm>
                <a:prstGeom prst="hexagon">
                  <a:avLst>
                    <a:gd name="adj" fmla="val 28903"/>
                    <a:gd name="vf" fmla="val 115470"/>
                  </a:avLst>
                </a:prstGeom>
                <a:noFill/>
                <a:ln w="12700">
                  <a:solidFill>
                    <a:schemeClr val="tx1"/>
                  </a:solidFill>
                  <a:miter lim="800000"/>
                  <a:headEnd type="none" w="lg" len="lg"/>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GT" altLang="es-ES"/>
                </a:p>
              </p:txBody>
            </p:sp>
            <p:sp>
              <p:nvSpPr>
                <p:cNvPr id="49177" name="Oval 16"/>
                <p:cNvSpPr>
                  <a:spLocks noChangeAspect="1" noChangeArrowheads="1"/>
                </p:cNvSpPr>
                <p:nvPr/>
              </p:nvSpPr>
              <p:spPr bwMode="auto">
                <a:xfrm>
                  <a:off x="1260" y="2016"/>
                  <a:ext cx="684" cy="720"/>
                </a:xfrm>
                <a:prstGeom prst="ellipse">
                  <a:avLst/>
                </a:prstGeom>
                <a:noFill/>
                <a:ln w="12700">
                  <a:solidFill>
                    <a:schemeClr val="tx1"/>
                  </a:solidFill>
                  <a:round/>
                  <a:headEnd type="none" w="lg" len="lg"/>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GT" altLang="es-ES"/>
                </a:p>
              </p:txBody>
            </p:sp>
          </p:grpSp>
          <p:sp>
            <p:nvSpPr>
              <p:cNvPr id="49175" name="Text Box 17"/>
              <p:cNvSpPr txBox="1">
                <a:spLocks noChangeArrowheads="1"/>
              </p:cNvSpPr>
              <p:nvPr/>
            </p:nvSpPr>
            <p:spPr bwMode="auto">
              <a:xfrm>
                <a:off x="843" y="2341"/>
                <a:ext cx="324"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90000"/>
                  </a:lnSpc>
                </a:pPr>
                <a:r>
                  <a:rPr lang="es-ES_tradnl" altLang="es-ES">
                    <a:latin typeface="Times New Roman" pitchFamily="18" charset="0"/>
                  </a:rPr>
                  <a:t>OH</a:t>
                </a:r>
              </a:p>
              <a:p>
                <a:pPr>
                  <a:lnSpc>
                    <a:spcPct val="90000"/>
                  </a:lnSpc>
                </a:pPr>
                <a:r>
                  <a:rPr lang="es-ES_tradnl" altLang="es-ES">
                    <a:latin typeface="Times New Roman" pitchFamily="18" charset="0"/>
                  </a:rPr>
                  <a:t> |</a:t>
                </a:r>
              </a:p>
            </p:txBody>
          </p:sp>
        </p:grpSp>
        <p:grpSp>
          <p:nvGrpSpPr>
            <p:cNvPr id="49167" name="Group 27"/>
            <p:cNvGrpSpPr>
              <a:grpSpLocks/>
            </p:cNvGrpSpPr>
            <p:nvPr/>
          </p:nvGrpSpPr>
          <p:grpSpPr bwMode="auto">
            <a:xfrm>
              <a:off x="1924" y="2285"/>
              <a:ext cx="1006" cy="1069"/>
              <a:chOff x="2068" y="2375"/>
              <a:chExt cx="1006" cy="1069"/>
            </a:xfrm>
          </p:grpSpPr>
          <p:sp>
            <p:nvSpPr>
              <p:cNvPr id="49168" name="Line 28"/>
              <p:cNvSpPr>
                <a:spLocks noChangeShapeType="1"/>
              </p:cNvSpPr>
              <p:nvPr/>
            </p:nvSpPr>
            <p:spPr bwMode="auto">
              <a:xfrm flipV="1">
                <a:off x="2603" y="2792"/>
                <a:ext cx="125" cy="102"/>
              </a:xfrm>
              <a:prstGeom prst="line">
                <a:avLst/>
              </a:prstGeom>
              <a:noFill/>
              <a:ln w="12700">
                <a:solidFill>
                  <a:schemeClr val="tx1"/>
                </a:solidFill>
                <a:round/>
                <a:headEnd type="none" w="lg" len="lg"/>
                <a:tailEnd/>
              </a:ln>
              <a:extLst>
                <a:ext uri="{909E8E84-426E-40DD-AFC4-6F175D3DCCD1}">
                  <a14:hiddenFill xmlns:a14="http://schemas.microsoft.com/office/drawing/2010/main">
                    <a:noFill/>
                  </a14:hiddenFill>
                </a:ext>
              </a:extLst>
            </p:spPr>
            <p:txBody>
              <a:bodyPr wrap="none" anchor="ctr"/>
              <a:lstStyle/>
              <a:p>
                <a:endParaRPr lang="es-ES"/>
              </a:p>
            </p:txBody>
          </p:sp>
          <p:grpSp>
            <p:nvGrpSpPr>
              <p:cNvPr id="49169" name="Group 29"/>
              <p:cNvGrpSpPr>
                <a:grpSpLocks noChangeAspect="1"/>
              </p:cNvGrpSpPr>
              <p:nvPr/>
            </p:nvGrpSpPr>
            <p:grpSpPr bwMode="auto">
              <a:xfrm>
                <a:off x="2068" y="2702"/>
                <a:ext cx="535" cy="742"/>
                <a:chOff x="1171" y="1889"/>
                <a:chExt cx="852" cy="985"/>
              </a:xfrm>
            </p:grpSpPr>
            <p:sp>
              <p:nvSpPr>
                <p:cNvPr id="49172" name="AutoShape 30"/>
                <p:cNvSpPr>
                  <a:spLocks noChangeAspect="1" noChangeArrowheads="1"/>
                </p:cNvSpPr>
                <p:nvPr/>
              </p:nvSpPr>
              <p:spPr bwMode="auto">
                <a:xfrm rot="5400000">
                  <a:off x="1104" y="1956"/>
                  <a:ext cx="985" cy="852"/>
                </a:xfrm>
                <a:prstGeom prst="hexagon">
                  <a:avLst>
                    <a:gd name="adj" fmla="val 28903"/>
                    <a:gd name="vf" fmla="val 115470"/>
                  </a:avLst>
                </a:prstGeom>
                <a:noFill/>
                <a:ln w="12700">
                  <a:solidFill>
                    <a:schemeClr val="tx1"/>
                  </a:solidFill>
                  <a:miter lim="800000"/>
                  <a:headEnd type="none" w="lg" len="lg"/>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GT" altLang="es-ES"/>
                </a:p>
              </p:txBody>
            </p:sp>
            <p:sp>
              <p:nvSpPr>
                <p:cNvPr id="49173" name="Oval 31"/>
                <p:cNvSpPr>
                  <a:spLocks noChangeAspect="1" noChangeArrowheads="1"/>
                </p:cNvSpPr>
                <p:nvPr/>
              </p:nvSpPr>
              <p:spPr bwMode="auto">
                <a:xfrm>
                  <a:off x="1260" y="2016"/>
                  <a:ext cx="684" cy="720"/>
                </a:xfrm>
                <a:prstGeom prst="ellipse">
                  <a:avLst/>
                </a:prstGeom>
                <a:noFill/>
                <a:ln w="12700">
                  <a:solidFill>
                    <a:schemeClr val="tx1"/>
                  </a:solidFill>
                  <a:round/>
                  <a:headEnd type="none" w="lg" len="lg"/>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GT" altLang="es-ES"/>
                </a:p>
              </p:txBody>
            </p:sp>
          </p:grpSp>
          <p:sp>
            <p:nvSpPr>
              <p:cNvPr id="49170" name="Text Box 32"/>
              <p:cNvSpPr txBox="1">
                <a:spLocks noChangeArrowheads="1"/>
              </p:cNvSpPr>
              <p:nvPr/>
            </p:nvSpPr>
            <p:spPr bwMode="auto">
              <a:xfrm>
                <a:off x="2232" y="2375"/>
                <a:ext cx="324" cy="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pPr>
                <a:r>
                  <a:rPr lang="es-ES_tradnl" altLang="es-ES">
                    <a:latin typeface="Times New Roman" pitchFamily="18" charset="0"/>
                  </a:rPr>
                  <a:t>OH</a:t>
                </a:r>
              </a:p>
              <a:p>
                <a:r>
                  <a:rPr lang="es-ES_tradnl" altLang="es-ES">
                    <a:latin typeface="Times New Roman" pitchFamily="18" charset="0"/>
                  </a:rPr>
                  <a:t> |</a:t>
                </a:r>
              </a:p>
            </p:txBody>
          </p:sp>
          <p:sp>
            <p:nvSpPr>
              <p:cNvPr id="49171" name="Text Box 33"/>
              <p:cNvSpPr txBox="1">
                <a:spLocks noChangeArrowheads="1"/>
              </p:cNvSpPr>
              <p:nvPr/>
            </p:nvSpPr>
            <p:spPr bwMode="auto">
              <a:xfrm>
                <a:off x="2710" y="2628"/>
                <a:ext cx="3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s-ES_tradnl" altLang="es-ES">
                    <a:latin typeface="Times New Roman" pitchFamily="18" charset="0"/>
                  </a:rPr>
                  <a:t>CH</a:t>
                </a:r>
                <a:r>
                  <a:rPr lang="es-ES_tradnl" altLang="es-ES" baseline="-25000">
                    <a:latin typeface="Times New Roman" pitchFamily="18" charset="0"/>
                  </a:rPr>
                  <a:t>3</a:t>
                </a:r>
                <a:endParaRPr lang="es-ES_tradnl" altLang="es-ES">
                  <a:latin typeface="Times New Roman" pitchFamily="18" charset="0"/>
                </a:endParaRPr>
              </a:p>
            </p:txBody>
          </p:sp>
        </p:grpSp>
      </p:grpSp>
      <p:sp>
        <p:nvSpPr>
          <p:cNvPr id="49158" name="Text Box 45"/>
          <p:cNvSpPr txBox="1">
            <a:spLocks noChangeArrowheads="1"/>
          </p:cNvSpPr>
          <p:nvPr/>
        </p:nvSpPr>
        <p:spPr bwMode="auto">
          <a:xfrm>
            <a:off x="1143000" y="5699125"/>
            <a:ext cx="687388" cy="338138"/>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type="none" w="lg" len="lg"/>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s-ES_tradnl" altLang="es-ES" sz="1600">
                <a:solidFill>
                  <a:srgbClr val="0000FF"/>
                </a:solidFill>
                <a:latin typeface="Times New Roman" pitchFamily="18" charset="0"/>
              </a:rPr>
              <a:t>Fenol</a:t>
            </a:r>
            <a:endParaRPr lang="es-ES_tradnl" altLang="es-ES" sz="1600">
              <a:latin typeface="Times New Roman" pitchFamily="18" charset="0"/>
            </a:endParaRPr>
          </a:p>
        </p:txBody>
      </p:sp>
      <p:sp>
        <p:nvSpPr>
          <p:cNvPr id="49159" name="Text Box 46"/>
          <p:cNvSpPr txBox="1">
            <a:spLocks noChangeArrowheads="1"/>
          </p:cNvSpPr>
          <p:nvPr/>
        </p:nvSpPr>
        <p:spPr bwMode="auto">
          <a:xfrm>
            <a:off x="2974975" y="5699125"/>
            <a:ext cx="1330325" cy="338138"/>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type="none" w="lg" len="lg"/>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s-ES_tradnl" altLang="es-ES" sz="1600">
                <a:solidFill>
                  <a:srgbClr val="0000FF"/>
                </a:solidFill>
                <a:latin typeface="Times New Roman" pitchFamily="18" charset="0"/>
              </a:rPr>
              <a:t>o-metilfenol</a:t>
            </a:r>
            <a:endParaRPr lang="es-ES_tradnl" altLang="es-ES" sz="1600">
              <a:latin typeface="Times New Roman" pitchFamily="18" charset="0"/>
            </a:endParaRPr>
          </a:p>
        </p:txBody>
      </p:sp>
      <p:sp>
        <p:nvSpPr>
          <p:cNvPr id="49160" name="Text Box 47"/>
          <p:cNvSpPr txBox="1">
            <a:spLocks noChangeArrowheads="1"/>
          </p:cNvSpPr>
          <p:nvPr/>
        </p:nvSpPr>
        <p:spPr bwMode="auto">
          <a:xfrm>
            <a:off x="6096000" y="5675313"/>
            <a:ext cx="1447800" cy="338137"/>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type="none" w="lg" len="lg"/>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s-ES_tradnl" altLang="es-ES" sz="1600">
                <a:solidFill>
                  <a:srgbClr val="0000FF"/>
                </a:solidFill>
                <a:latin typeface="Times New Roman" pitchFamily="18" charset="0"/>
              </a:rPr>
              <a:t>m-clorofenol</a:t>
            </a:r>
            <a:endParaRPr lang="es-ES_tradnl" altLang="es-ES" sz="1600">
              <a:latin typeface="Times New Roman" pitchFamily="18" charset="0"/>
            </a:endParaRPr>
          </a:p>
        </p:txBody>
      </p:sp>
      <p:pic>
        <p:nvPicPr>
          <p:cNvPr id="4916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188" y="3786188"/>
            <a:ext cx="15398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3021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8" name="Rectangle 6"/>
          <p:cNvSpPr>
            <a:spLocks noGrp="1" noChangeArrowheads="1"/>
          </p:cNvSpPr>
          <p:nvPr>
            <p:ph type="title" idx="4294967295"/>
          </p:nvPr>
        </p:nvSpPr>
        <p:spPr>
          <a:xfrm>
            <a:off x="0" y="44450"/>
            <a:ext cx="3997325" cy="4873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s-ES" altLang="es-ES" sz="3200" smtClean="0">
                <a:effectLst/>
                <a:latin typeface="Comic Sans MS" pitchFamily="66" charset="0"/>
              </a:rPr>
              <a:t>Éteres: Aplicaciones</a:t>
            </a:r>
          </a:p>
        </p:txBody>
      </p:sp>
      <p:sp>
        <p:nvSpPr>
          <p:cNvPr id="28679" name="Rectangle 7"/>
          <p:cNvSpPr>
            <a:spLocks noGrp="1" noChangeArrowheads="1"/>
          </p:cNvSpPr>
          <p:nvPr>
            <p:ph type="body" idx="4294967295"/>
          </p:nvPr>
        </p:nvSpPr>
        <p:spPr>
          <a:xfrm>
            <a:off x="0" y="3068638"/>
            <a:ext cx="8640763" cy="3527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a:lnSpc>
                <a:spcPct val="90000"/>
              </a:lnSpc>
              <a:spcBef>
                <a:spcPct val="0"/>
              </a:spcBef>
              <a:spcAft>
                <a:spcPct val="45000"/>
              </a:spcAft>
              <a:buSzPct val="80000"/>
              <a:buFont typeface="Wingdings" pitchFamily="2" charset="2"/>
              <a:buChar char="à"/>
            </a:pPr>
            <a:r>
              <a:rPr lang="cs-CZ" altLang="es-ES" sz="2200" smtClean="0">
                <a:effectLst/>
                <a:latin typeface="Comic Sans MS" pitchFamily="66" charset="0"/>
              </a:rPr>
              <a:t>Combustible inicial de motores Diesel. </a:t>
            </a:r>
          </a:p>
          <a:p>
            <a:pPr>
              <a:lnSpc>
                <a:spcPct val="90000"/>
              </a:lnSpc>
              <a:spcBef>
                <a:spcPct val="0"/>
              </a:spcBef>
              <a:spcAft>
                <a:spcPct val="45000"/>
              </a:spcAft>
              <a:buSzPct val="80000"/>
              <a:buFont typeface="Wingdings" pitchFamily="2" charset="2"/>
              <a:buChar char="à"/>
            </a:pPr>
            <a:r>
              <a:rPr lang="cs-CZ" altLang="es-ES" sz="2200" b="1" smtClean="0">
                <a:effectLst/>
                <a:latin typeface="Comic Sans MS" pitchFamily="66" charset="0"/>
              </a:rPr>
              <a:t>Fuertes pegamentos</a:t>
            </a:r>
            <a:r>
              <a:rPr lang="cs-CZ" altLang="es-ES" sz="2200" smtClean="0">
                <a:effectLst/>
                <a:latin typeface="Comic Sans MS" pitchFamily="66" charset="0"/>
              </a:rPr>
              <a:t> </a:t>
            </a:r>
            <a:r>
              <a:rPr lang="es-ES" altLang="es-ES" sz="2200" smtClean="0">
                <a:effectLst/>
                <a:latin typeface="Comic Sans MS" pitchFamily="66" charset="0"/>
              </a:rPr>
              <a:t>(polímeros de éter )</a:t>
            </a:r>
          </a:p>
          <a:p>
            <a:pPr>
              <a:lnSpc>
                <a:spcPct val="80000"/>
              </a:lnSpc>
              <a:spcBef>
                <a:spcPct val="0"/>
              </a:spcBef>
              <a:spcAft>
                <a:spcPct val="30000"/>
              </a:spcAft>
              <a:buSzPct val="80000"/>
              <a:buFont typeface="Wingdings" pitchFamily="2" charset="2"/>
              <a:buChar char="à"/>
            </a:pPr>
            <a:r>
              <a:rPr lang="es-ES_tradnl" altLang="es-ES" sz="2000" smtClean="0">
                <a:effectLst/>
                <a:latin typeface="Comic Sans MS" pitchFamily="66" charset="0"/>
              </a:rPr>
              <a:t>Poliéteres</a:t>
            </a:r>
            <a:r>
              <a:rPr lang="es-ES_tradnl" altLang="es-ES" sz="1800" smtClean="0">
                <a:effectLst/>
                <a:latin typeface="Comic Sans MS" pitchFamily="66" charset="0"/>
              </a:rPr>
              <a:t>:Se pueden formar polímeros que contengan el grupo funcional éter. Un ejemplo de formación de estos polímeros:</a:t>
            </a:r>
          </a:p>
          <a:p>
            <a:pPr>
              <a:lnSpc>
                <a:spcPct val="80000"/>
              </a:lnSpc>
              <a:spcBef>
                <a:spcPct val="0"/>
              </a:spcBef>
              <a:spcAft>
                <a:spcPct val="30000"/>
              </a:spcAft>
              <a:buSzPct val="80000"/>
              <a:buFont typeface="Wingdings" pitchFamily="2" charset="2"/>
              <a:buNone/>
            </a:pPr>
            <a:r>
              <a:rPr lang="es-ES_tradnl" altLang="es-ES" sz="1800" smtClean="0">
                <a:effectLst/>
                <a:latin typeface="Comic Sans MS" pitchFamily="66" charset="0"/>
              </a:rPr>
              <a:t>           R-OH + n(CH2)O → R-O-CH2-CH2-O-CH2-CH2-O-CH2-CH2-O-.. </a:t>
            </a:r>
          </a:p>
          <a:p>
            <a:pPr marL="554038" lvl="1" indent="-31750">
              <a:lnSpc>
                <a:spcPct val="80000"/>
              </a:lnSpc>
              <a:spcBef>
                <a:spcPct val="0"/>
              </a:spcBef>
              <a:spcAft>
                <a:spcPct val="30000"/>
              </a:spcAft>
              <a:buSzPct val="80000"/>
              <a:buFont typeface="Wingdings" pitchFamily="2" charset="2"/>
              <a:buNone/>
            </a:pPr>
            <a:r>
              <a:rPr lang="es-ES_tradnl" altLang="es-ES" sz="1800" smtClean="0">
                <a:effectLst/>
                <a:latin typeface="Comic Sans MS" pitchFamily="66" charset="0"/>
              </a:rPr>
              <a:t>Los poliéteres más conocidos son las resinas epoxi, que se emplean principalmente como adhesivos. Se preparan a partir de un epóxido y de un dialcohol</a:t>
            </a:r>
          </a:p>
          <a:p>
            <a:pPr>
              <a:lnSpc>
                <a:spcPct val="90000"/>
              </a:lnSpc>
              <a:spcBef>
                <a:spcPct val="0"/>
              </a:spcBef>
              <a:spcAft>
                <a:spcPct val="45000"/>
              </a:spcAft>
              <a:buSzPct val="80000"/>
              <a:buFont typeface="Wingdings" pitchFamily="2" charset="2"/>
              <a:buChar char="à"/>
            </a:pPr>
            <a:r>
              <a:rPr lang="cs-CZ" altLang="es-ES" sz="2000" smtClean="0">
                <a:effectLst/>
                <a:latin typeface="Comic Sans MS" pitchFamily="66" charset="0"/>
              </a:rPr>
              <a:t>Medio para extractar para concentrar ácido acético y otros ácidos. </a:t>
            </a:r>
          </a:p>
          <a:p>
            <a:pPr>
              <a:lnSpc>
                <a:spcPct val="90000"/>
              </a:lnSpc>
              <a:spcBef>
                <a:spcPct val="0"/>
              </a:spcBef>
              <a:spcAft>
                <a:spcPct val="45000"/>
              </a:spcAft>
              <a:buSzPct val="80000"/>
              <a:buFont typeface="Wingdings" pitchFamily="2" charset="2"/>
              <a:buChar char="à"/>
            </a:pPr>
            <a:r>
              <a:rPr lang="cs-CZ" altLang="es-ES" sz="2000" smtClean="0">
                <a:effectLst/>
                <a:latin typeface="Comic Sans MS" pitchFamily="66" charset="0"/>
              </a:rPr>
              <a:t>Medio de arrastre para la deshidratación de alcoholes etílicos e isopropílicos.</a:t>
            </a:r>
            <a:endParaRPr lang="es-ES_tradnl" altLang="es-ES" sz="2400" smtClean="0">
              <a:effectLst/>
              <a:latin typeface="Comic Sans MS" pitchFamily="66" charset="0"/>
            </a:endParaRPr>
          </a:p>
        </p:txBody>
      </p:sp>
      <p:sp>
        <p:nvSpPr>
          <p:cNvPr id="315396" name="Line 8"/>
          <p:cNvSpPr>
            <a:spLocks noChangeShapeType="1"/>
          </p:cNvSpPr>
          <p:nvPr/>
        </p:nvSpPr>
        <p:spPr bwMode="auto">
          <a:xfrm>
            <a:off x="0" y="600075"/>
            <a:ext cx="9142413" cy="0"/>
          </a:xfrm>
          <a:prstGeom prst="line">
            <a:avLst/>
          </a:prstGeom>
          <a:noFill/>
          <a:ln w="762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pic>
        <p:nvPicPr>
          <p:cNvPr id="315397" name="Picture 5" descr="DoM-E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188" y="908050"/>
            <a:ext cx="1447800" cy="21240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7"/>
          <p:cNvSpPr>
            <a:spLocks noChangeArrowheads="1"/>
          </p:cNvSpPr>
          <p:nvPr/>
        </p:nvSpPr>
        <p:spPr bwMode="auto">
          <a:xfrm>
            <a:off x="179388" y="836613"/>
            <a:ext cx="7129462"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defTabSz="762000">
              <a:spcBef>
                <a:spcPct val="20000"/>
              </a:spcBef>
              <a:buSzPct val="65000"/>
              <a:buChar char="u"/>
              <a:defRPr sz="2800">
                <a:solidFill>
                  <a:schemeClr val="tx1"/>
                </a:solidFill>
                <a:latin typeface="Arial" pitchFamily="34" charset="0"/>
              </a:defRPr>
            </a:lvl1pPr>
            <a:lvl2pPr marL="554038" indent="-31750" defTabSz="762000">
              <a:spcBef>
                <a:spcPct val="20000"/>
              </a:spcBef>
              <a:buClr>
                <a:schemeClr val="tx2"/>
              </a:buClr>
              <a:buSzPct val="55000"/>
              <a:buFont typeface="ZapfDingbats BT" charset="2"/>
              <a:buChar char="Þ"/>
              <a:defRPr sz="2400">
                <a:solidFill>
                  <a:schemeClr val="tx1"/>
                </a:solidFill>
                <a:latin typeface="Arial" pitchFamily="34" charset="0"/>
              </a:defRPr>
            </a:lvl2pPr>
            <a:lvl3pPr marL="1220788" indent="-228600" defTabSz="762000">
              <a:spcBef>
                <a:spcPct val="20000"/>
              </a:spcBef>
              <a:buSzPct val="100000"/>
              <a:buChar char="•"/>
              <a:defRPr sz="2000">
                <a:solidFill>
                  <a:schemeClr val="tx1"/>
                </a:solidFill>
                <a:latin typeface="Arial" pitchFamily="34" charset="0"/>
              </a:defRPr>
            </a:lvl3pPr>
            <a:lvl4pPr marL="1628775" indent="-228600" defTabSz="762000">
              <a:spcBef>
                <a:spcPct val="20000"/>
              </a:spcBef>
              <a:buSzPct val="100000"/>
              <a:buChar char="–"/>
              <a:defRPr sz="2000">
                <a:solidFill>
                  <a:schemeClr val="tx1"/>
                </a:solidFill>
                <a:latin typeface="Arial" pitchFamily="34" charset="0"/>
              </a:defRPr>
            </a:lvl4pPr>
            <a:lvl5pPr marL="2057400" indent="-228600" defTabSz="762000">
              <a:spcBef>
                <a:spcPct val="20000"/>
              </a:spcBef>
              <a:buSzPct val="100000"/>
              <a:buChar char="•"/>
              <a:defRPr sz="2000">
                <a:solidFill>
                  <a:schemeClr val="tx1"/>
                </a:solidFill>
                <a:latin typeface="Arial" pitchFamily="34" charset="0"/>
              </a:defRPr>
            </a:lvl5pPr>
            <a:lvl6pPr marL="2514600" indent="-228600" algn="just" defTabSz="762000" eaLnBrk="0" fontAlgn="base" hangingPunct="0">
              <a:spcBef>
                <a:spcPct val="20000"/>
              </a:spcBef>
              <a:spcAft>
                <a:spcPct val="0"/>
              </a:spcAft>
              <a:buSzPct val="100000"/>
              <a:buChar char="•"/>
              <a:defRPr sz="2000">
                <a:solidFill>
                  <a:schemeClr val="tx1"/>
                </a:solidFill>
                <a:latin typeface="Arial" pitchFamily="34" charset="0"/>
              </a:defRPr>
            </a:lvl6pPr>
            <a:lvl7pPr marL="2971800" indent="-228600" algn="just" defTabSz="762000" eaLnBrk="0" fontAlgn="base" hangingPunct="0">
              <a:spcBef>
                <a:spcPct val="20000"/>
              </a:spcBef>
              <a:spcAft>
                <a:spcPct val="0"/>
              </a:spcAft>
              <a:buSzPct val="100000"/>
              <a:buChar char="•"/>
              <a:defRPr sz="2000">
                <a:solidFill>
                  <a:schemeClr val="tx1"/>
                </a:solidFill>
                <a:latin typeface="Arial" pitchFamily="34" charset="0"/>
              </a:defRPr>
            </a:lvl7pPr>
            <a:lvl8pPr marL="3429000" indent="-228600" algn="just" defTabSz="762000" eaLnBrk="0" fontAlgn="base" hangingPunct="0">
              <a:spcBef>
                <a:spcPct val="20000"/>
              </a:spcBef>
              <a:spcAft>
                <a:spcPct val="0"/>
              </a:spcAft>
              <a:buSzPct val="100000"/>
              <a:buChar char="•"/>
              <a:defRPr sz="2000">
                <a:solidFill>
                  <a:schemeClr val="tx1"/>
                </a:solidFill>
                <a:latin typeface="Arial" pitchFamily="34" charset="0"/>
              </a:defRPr>
            </a:lvl8pPr>
            <a:lvl9pPr marL="3886200" indent="-228600" algn="just" defTabSz="762000" eaLnBrk="0" fontAlgn="base" hangingPunct="0">
              <a:spcBef>
                <a:spcPct val="20000"/>
              </a:spcBef>
              <a:spcAft>
                <a:spcPct val="0"/>
              </a:spcAft>
              <a:buSzPct val="100000"/>
              <a:buChar char="•"/>
              <a:defRPr sz="2000">
                <a:solidFill>
                  <a:schemeClr val="tx1"/>
                </a:solidFill>
                <a:latin typeface="Arial" pitchFamily="34" charset="0"/>
              </a:defRPr>
            </a:lvl9pPr>
          </a:lstStyle>
          <a:p>
            <a:pPr>
              <a:lnSpc>
                <a:spcPct val="80000"/>
              </a:lnSpc>
              <a:spcBef>
                <a:spcPct val="0"/>
              </a:spcBef>
              <a:spcAft>
                <a:spcPct val="30000"/>
              </a:spcAft>
              <a:buSzPct val="80000"/>
              <a:buFont typeface="Wingdings" pitchFamily="2" charset="2"/>
              <a:buNone/>
            </a:pPr>
            <a:r>
              <a:rPr lang="cs-CZ" altLang="es-ES" sz="2400" b="1">
                <a:latin typeface="Comic Sans MS" pitchFamily="66" charset="0"/>
              </a:rPr>
              <a:t>Aplicaciones:</a:t>
            </a:r>
          </a:p>
          <a:p>
            <a:pPr>
              <a:lnSpc>
                <a:spcPct val="90000"/>
              </a:lnSpc>
              <a:spcBef>
                <a:spcPct val="0"/>
              </a:spcBef>
              <a:spcAft>
                <a:spcPct val="45000"/>
              </a:spcAft>
              <a:buSzPct val="80000"/>
              <a:buFont typeface="Wingdings" pitchFamily="2" charset="2"/>
              <a:buChar char="à"/>
            </a:pPr>
            <a:r>
              <a:rPr lang="cs-CZ" altLang="es-ES" sz="2200" b="1">
                <a:latin typeface="Comic Sans MS" pitchFamily="66" charset="0"/>
              </a:rPr>
              <a:t>Anestésico general</a:t>
            </a:r>
            <a:r>
              <a:rPr lang="cs-CZ" altLang="es-ES" sz="2200">
                <a:latin typeface="Comic Sans MS" pitchFamily="66" charset="0"/>
              </a:rPr>
              <a:t> (éter etílico, dietileter, </a:t>
            </a:r>
            <a:r>
              <a:rPr lang="cs-CZ" altLang="es-ES" sz="2200" i="1">
                <a:latin typeface="Comic Sans MS" pitchFamily="66" charset="0"/>
              </a:rPr>
              <a:t>etoxietano</a:t>
            </a:r>
            <a:r>
              <a:rPr lang="cs-CZ" altLang="es-ES" sz="2200">
                <a:latin typeface="Comic Sans MS" pitchFamily="66" charset="0"/>
              </a:rPr>
              <a:t>). </a:t>
            </a:r>
          </a:p>
          <a:p>
            <a:pPr>
              <a:lnSpc>
                <a:spcPct val="90000"/>
              </a:lnSpc>
              <a:spcBef>
                <a:spcPct val="0"/>
              </a:spcBef>
              <a:spcAft>
                <a:spcPct val="45000"/>
              </a:spcAft>
              <a:buSzPct val="80000"/>
              <a:buFont typeface="Wingdings" pitchFamily="2" charset="2"/>
              <a:buChar char="à"/>
            </a:pPr>
            <a:r>
              <a:rPr lang="cs-CZ" altLang="es-ES" sz="2200" b="1">
                <a:latin typeface="Comic Sans MS" pitchFamily="66" charset="0"/>
              </a:rPr>
              <a:t>Disolvente de sustancias orgánicas</a:t>
            </a:r>
            <a:r>
              <a:rPr lang="cs-CZ" altLang="es-ES" sz="2200">
                <a:latin typeface="Comic Sans MS" pitchFamily="66" charset="0"/>
              </a:rPr>
              <a:t> (aceites, grasas, resinas, nitrocelulosa, perfumes y alcaloides). </a:t>
            </a:r>
          </a:p>
        </p:txBody>
      </p:sp>
    </p:spTree>
    <p:extLst>
      <p:ext uri="{BB962C8B-B14F-4D97-AF65-F5344CB8AC3E}">
        <p14:creationId xmlns:p14="http://schemas.microsoft.com/office/powerpoint/2010/main" val="1762977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8678"/>
                                        </p:tgtEl>
                                        <p:attrNameLst>
                                          <p:attrName>style.visibility</p:attrName>
                                        </p:attrNameLst>
                                      </p:cBhvr>
                                      <p:to>
                                        <p:strVal val="visible"/>
                                      </p:to>
                                    </p:set>
                                    <p:animEffect transition="in" filter="checkerboard(across)">
                                      <p:cBhvr>
                                        <p:cTn id="7" dur="500"/>
                                        <p:tgtEl>
                                          <p:spTgt spid="2867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679">
                                            <p:txEl>
                                              <p:pRg st="0" end="0"/>
                                            </p:txEl>
                                          </p:spTgt>
                                        </p:tgtEl>
                                        <p:attrNameLst>
                                          <p:attrName>style.visibility</p:attrName>
                                        </p:attrNameLst>
                                      </p:cBhvr>
                                      <p:to>
                                        <p:strVal val="visible"/>
                                      </p:to>
                                    </p:set>
                                    <p:animEffect transition="in" filter="wipe(left)">
                                      <p:cBhvr>
                                        <p:cTn id="11" dur="500"/>
                                        <p:tgtEl>
                                          <p:spTgt spid="28679">
                                            <p:txEl>
                                              <p:pRg st="0" end="0"/>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8679">
                                            <p:txEl>
                                              <p:pRg st="1" end="1"/>
                                            </p:txEl>
                                          </p:spTgt>
                                        </p:tgtEl>
                                        <p:attrNameLst>
                                          <p:attrName>style.visibility</p:attrName>
                                        </p:attrNameLst>
                                      </p:cBhvr>
                                      <p:to>
                                        <p:strVal val="visible"/>
                                      </p:to>
                                    </p:set>
                                    <p:animEffect transition="in" filter="wipe(left)">
                                      <p:cBhvr>
                                        <p:cTn id="15" dur="500"/>
                                        <p:tgtEl>
                                          <p:spTgt spid="28679">
                                            <p:txEl>
                                              <p:pRg st="1" end="1"/>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8679">
                                            <p:txEl>
                                              <p:pRg st="2" end="2"/>
                                            </p:txEl>
                                          </p:spTgt>
                                        </p:tgtEl>
                                        <p:attrNameLst>
                                          <p:attrName>style.visibility</p:attrName>
                                        </p:attrNameLst>
                                      </p:cBhvr>
                                      <p:to>
                                        <p:strVal val="visible"/>
                                      </p:to>
                                    </p:set>
                                    <p:animEffect transition="in" filter="wipe(left)">
                                      <p:cBhvr>
                                        <p:cTn id="19" dur="500"/>
                                        <p:tgtEl>
                                          <p:spTgt spid="28679">
                                            <p:txEl>
                                              <p:pRg st="2" end="2"/>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8679">
                                            <p:txEl>
                                              <p:pRg st="3" end="3"/>
                                            </p:txEl>
                                          </p:spTgt>
                                        </p:tgtEl>
                                        <p:attrNameLst>
                                          <p:attrName>style.visibility</p:attrName>
                                        </p:attrNameLst>
                                      </p:cBhvr>
                                      <p:to>
                                        <p:strVal val="visible"/>
                                      </p:to>
                                    </p:set>
                                    <p:animEffect transition="in" filter="wipe(left)">
                                      <p:cBhvr>
                                        <p:cTn id="23" dur="500"/>
                                        <p:tgtEl>
                                          <p:spTgt spid="28679">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8679">
                                            <p:txEl>
                                              <p:pRg st="4" end="4"/>
                                            </p:txEl>
                                          </p:spTgt>
                                        </p:tgtEl>
                                        <p:attrNameLst>
                                          <p:attrName>style.visibility</p:attrName>
                                        </p:attrNameLst>
                                      </p:cBhvr>
                                      <p:to>
                                        <p:strVal val="visible"/>
                                      </p:to>
                                    </p:set>
                                    <p:animEffect transition="in" filter="wipe(left)">
                                      <p:cBhvr>
                                        <p:cTn id="26" dur="500"/>
                                        <p:tgtEl>
                                          <p:spTgt spid="28679">
                                            <p:txEl>
                                              <p:pRg st="4" end="4"/>
                                            </p:txEl>
                                          </p:spTgt>
                                        </p:tgtEl>
                                      </p:cBhvr>
                                    </p:animEffect>
                                  </p:childTnLst>
                                </p:cTn>
                              </p:par>
                            </p:childTnLst>
                          </p:cTn>
                        </p:par>
                        <p:par>
                          <p:cTn id="27" fill="hold" nodeType="afterGroup">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28679">
                                            <p:txEl>
                                              <p:pRg st="5" end="5"/>
                                            </p:txEl>
                                          </p:spTgt>
                                        </p:tgtEl>
                                        <p:attrNameLst>
                                          <p:attrName>style.visibility</p:attrName>
                                        </p:attrNameLst>
                                      </p:cBhvr>
                                      <p:to>
                                        <p:strVal val="visible"/>
                                      </p:to>
                                    </p:set>
                                    <p:animEffect transition="in" filter="wipe(left)">
                                      <p:cBhvr>
                                        <p:cTn id="30" dur="500"/>
                                        <p:tgtEl>
                                          <p:spTgt spid="28679">
                                            <p:txEl>
                                              <p:pRg st="5" end="5"/>
                                            </p:txEl>
                                          </p:spTgt>
                                        </p:tgtEl>
                                      </p:cBhvr>
                                    </p:animEffect>
                                  </p:childTnLst>
                                </p:cTn>
                              </p:par>
                            </p:childTnLst>
                          </p:cTn>
                        </p:par>
                        <p:par>
                          <p:cTn id="31" fill="hold" nodeType="afterGroup">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28679">
                                            <p:txEl>
                                              <p:pRg st="6" end="6"/>
                                            </p:txEl>
                                          </p:spTgt>
                                        </p:tgtEl>
                                        <p:attrNameLst>
                                          <p:attrName>style.visibility</p:attrName>
                                        </p:attrNameLst>
                                      </p:cBhvr>
                                      <p:to>
                                        <p:strVal val="visible"/>
                                      </p:to>
                                    </p:set>
                                    <p:animEffect transition="in" filter="wipe(left)">
                                      <p:cBhvr>
                                        <p:cTn id="34" dur="500"/>
                                        <p:tgtEl>
                                          <p:spTgt spid="28679">
                                            <p:txEl>
                                              <p:pRg st="6" end="6"/>
                                            </p:txEl>
                                          </p:spTgt>
                                        </p:tgtEl>
                                      </p:cBhvr>
                                    </p:animEffect>
                                  </p:childTnLst>
                                </p:cTn>
                              </p:par>
                            </p:childTnLst>
                          </p:cTn>
                        </p:par>
                        <p:par>
                          <p:cTn id="35" fill="hold" nodeType="afterGroup">
                            <p:stCondLst>
                              <p:cond delay="3500"/>
                            </p:stCondLst>
                            <p:childTnLst>
                              <p:par>
                                <p:cTn id="36" presetID="22" presetClass="entr" presetSubtype="8" fill="hold" grpId="0" nodeType="afterEffect">
                                  <p:stCondLst>
                                    <p:cond delay="0"/>
                                  </p:stCondLst>
                                  <p:childTnLst>
                                    <p:set>
                                      <p:cBhvr>
                                        <p:cTn id="37" dur="1" fill="hold">
                                          <p:stCondLst>
                                            <p:cond delay="0"/>
                                          </p:stCondLst>
                                        </p:cTn>
                                        <p:tgtEl>
                                          <p:spTgt spid="2">
                                            <p:txEl>
                                              <p:pRg st="0" end="0"/>
                                            </p:txEl>
                                          </p:spTgt>
                                        </p:tgtEl>
                                        <p:attrNameLst>
                                          <p:attrName>style.visibility</p:attrName>
                                        </p:attrNameLst>
                                      </p:cBhvr>
                                      <p:to>
                                        <p:strVal val="visible"/>
                                      </p:to>
                                    </p:set>
                                    <p:animEffect transition="in" filter="wipe(left)">
                                      <p:cBhvr>
                                        <p:cTn id="38" dur="500"/>
                                        <p:tgtEl>
                                          <p:spTgt spid="2">
                                            <p:txEl>
                                              <p:pRg st="0" end="0"/>
                                            </p:txEl>
                                          </p:spTgt>
                                        </p:tgtEl>
                                      </p:cBhvr>
                                    </p:animEffect>
                                  </p:childTnLst>
                                </p:cTn>
                              </p:par>
                            </p:childTnLst>
                          </p:cTn>
                        </p:par>
                        <p:par>
                          <p:cTn id="39" fill="hold" nodeType="afterGroup">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2">
                                            <p:txEl>
                                              <p:pRg st="1" end="1"/>
                                            </p:txEl>
                                          </p:spTgt>
                                        </p:tgtEl>
                                        <p:attrNameLst>
                                          <p:attrName>style.visibility</p:attrName>
                                        </p:attrNameLst>
                                      </p:cBhvr>
                                      <p:to>
                                        <p:strVal val="visible"/>
                                      </p:to>
                                    </p:set>
                                    <p:animEffect transition="in" filter="wipe(left)">
                                      <p:cBhvr>
                                        <p:cTn id="42" dur="500"/>
                                        <p:tgtEl>
                                          <p:spTgt spid="2">
                                            <p:txEl>
                                              <p:pRg st="1" end="1"/>
                                            </p:txEl>
                                          </p:spTgt>
                                        </p:tgtEl>
                                      </p:cBhvr>
                                    </p:animEffect>
                                  </p:childTnLst>
                                </p:cTn>
                              </p:par>
                            </p:childTnLst>
                          </p:cTn>
                        </p:par>
                        <p:par>
                          <p:cTn id="43" fill="hold" nodeType="afterGroup">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2">
                                            <p:txEl>
                                              <p:pRg st="2" end="2"/>
                                            </p:txEl>
                                          </p:spTgt>
                                        </p:tgtEl>
                                        <p:attrNameLst>
                                          <p:attrName>style.visibility</p:attrName>
                                        </p:attrNameLst>
                                      </p:cBhvr>
                                      <p:to>
                                        <p:strVal val="visible"/>
                                      </p:to>
                                    </p:set>
                                    <p:animEffect transition="in" filter="wipe(left)">
                                      <p:cBhvr>
                                        <p:cTn id="4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autoUpdateAnimBg="0"/>
      <p:bldP spid="28679" grpId="0" build="p" autoUpdateAnimBg="0" advAuto="0"/>
      <p:bldP spid="2" grpId="0" build="p"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D544C01-A0FF-4F4E-B4E9-4F62397234A6}" type="slidenum">
              <a:rPr lang="es-ES" smtClean="0"/>
              <a:pPr>
                <a:defRPr/>
              </a:pPr>
              <a:t>2</a:t>
            </a:fld>
            <a:endParaRPr lang="es-ES"/>
          </a:p>
        </p:txBody>
      </p:sp>
      <p:graphicFrame>
        <p:nvGraphicFramePr>
          <p:cNvPr id="21506" name="Object 2"/>
          <p:cNvGraphicFramePr>
            <a:graphicFrameLocks noChangeAspect="1"/>
          </p:cNvGraphicFramePr>
          <p:nvPr/>
        </p:nvGraphicFramePr>
        <p:xfrm>
          <a:off x="857250" y="2786063"/>
          <a:ext cx="2643188" cy="2246312"/>
        </p:xfrm>
        <a:graphic>
          <a:graphicData uri="http://schemas.openxmlformats.org/presentationml/2006/ole">
            <mc:AlternateContent xmlns:mc="http://schemas.openxmlformats.org/markup-compatibility/2006">
              <mc:Choice xmlns:v="urn:schemas-microsoft-com:vml" Requires="v">
                <p:oleObj spid="_x0000_s1028" name="CS ChemDraw Drawing" r:id="rId3" imgW="1705051" imgH="1449019" progId="ChemDraw.Document.6.0">
                  <p:embed/>
                </p:oleObj>
              </mc:Choice>
              <mc:Fallback>
                <p:oleObj name="CS ChemDraw Drawing" r:id="rId3" imgW="1705051" imgH="144901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0" y="2786063"/>
                        <a:ext cx="2643188" cy="2246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2 Objeto"/>
          <p:cNvGraphicFramePr>
            <a:graphicFrameLocks noChangeAspect="1"/>
          </p:cNvGraphicFramePr>
          <p:nvPr>
            <p:extLst>
              <p:ext uri="{D42A27DB-BD31-4B8C-83A1-F6EECF244321}">
                <p14:modId xmlns:p14="http://schemas.microsoft.com/office/powerpoint/2010/main" val="1539067165"/>
              </p:ext>
            </p:extLst>
          </p:nvPr>
        </p:nvGraphicFramePr>
        <p:xfrm>
          <a:off x="4427984" y="2708920"/>
          <a:ext cx="3097213" cy="2205038"/>
        </p:xfrm>
        <a:graphic>
          <a:graphicData uri="http://schemas.openxmlformats.org/presentationml/2006/ole">
            <mc:AlternateContent xmlns:mc="http://schemas.openxmlformats.org/markup-compatibility/2006">
              <mc:Choice xmlns:v="urn:schemas-microsoft-com:vml" Requires="v">
                <p:oleObj spid="_x0000_s1029" name="CS ChemDraw Drawing" r:id="rId5" imgW="1577035" imgH="1122883" progId="ChemDraw.Document.6.0">
                  <p:embed/>
                </p:oleObj>
              </mc:Choice>
              <mc:Fallback>
                <p:oleObj name="CS ChemDraw Drawing" r:id="rId5" imgW="1577035" imgH="1122883" progId="ChemDraw.Document.6.0">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984" y="2708920"/>
                        <a:ext cx="3097213" cy="220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oleObj>
              </mc:Fallback>
            </mc:AlternateContent>
          </a:graphicData>
        </a:graphic>
      </p:graphicFrame>
    </p:spTree>
    <p:extLst>
      <p:ext uri="{BB962C8B-B14F-4D97-AF65-F5344CB8AC3E}">
        <p14:creationId xmlns:p14="http://schemas.microsoft.com/office/powerpoint/2010/main" val="373143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23E4BA7-C62B-4A63-AE7D-E55BDCF6D72C}" type="slidenum">
              <a:rPr lang="es-ES" smtClean="0"/>
              <a:pPr>
                <a:defRPr/>
              </a:pPr>
              <a:t>3</a:t>
            </a:fld>
            <a:endParaRPr lang="es-ES"/>
          </a:p>
        </p:txBody>
      </p:sp>
      <p:graphicFrame>
        <p:nvGraphicFramePr>
          <p:cNvPr id="22530" name="Object 2"/>
          <p:cNvGraphicFramePr>
            <a:graphicFrameLocks noChangeAspect="1"/>
          </p:cNvGraphicFramePr>
          <p:nvPr/>
        </p:nvGraphicFramePr>
        <p:xfrm>
          <a:off x="714375" y="2714625"/>
          <a:ext cx="2643188" cy="2565400"/>
        </p:xfrm>
        <a:graphic>
          <a:graphicData uri="http://schemas.openxmlformats.org/presentationml/2006/ole">
            <mc:AlternateContent xmlns:mc="http://schemas.openxmlformats.org/markup-compatibility/2006">
              <mc:Choice xmlns:v="urn:schemas-microsoft-com:vml" Requires="v">
                <p:oleObj spid="_x0000_s2053" name="CS ChemDraw Drawing" r:id="rId3" imgW="1229563" imgH="1194511" progId="ChemDraw.Document.6.0">
                  <p:embed/>
                </p:oleObj>
              </mc:Choice>
              <mc:Fallback>
                <p:oleObj name="CS ChemDraw Drawing" r:id="rId3" imgW="1229563" imgH="1194511"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75" y="2714625"/>
                        <a:ext cx="2643188" cy="256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pic>
                </p:oleObj>
              </mc:Fallback>
            </mc:AlternateContent>
          </a:graphicData>
        </a:graphic>
      </p:graphicFrame>
      <p:graphicFrame>
        <p:nvGraphicFramePr>
          <p:cNvPr id="3" name="2 Objeto"/>
          <p:cNvGraphicFramePr>
            <a:graphicFrameLocks noChangeAspect="1"/>
          </p:cNvGraphicFramePr>
          <p:nvPr>
            <p:extLst>
              <p:ext uri="{D42A27DB-BD31-4B8C-83A1-F6EECF244321}">
                <p14:modId xmlns:p14="http://schemas.microsoft.com/office/powerpoint/2010/main" val="2416583724"/>
              </p:ext>
            </p:extLst>
          </p:nvPr>
        </p:nvGraphicFramePr>
        <p:xfrm>
          <a:off x="4067944" y="188640"/>
          <a:ext cx="2643187" cy="3222625"/>
        </p:xfrm>
        <a:graphic>
          <a:graphicData uri="http://schemas.openxmlformats.org/presentationml/2006/ole">
            <mc:AlternateContent xmlns:mc="http://schemas.openxmlformats.org/markup-compatibility/2006">
              <mc:Choice xmlns:v="urn:schemas-microsoft-com:vml" Requires="v">
                <p:oleObj spid="_x0000_s2054" name="CS ChemDraw Drawing" r:id="rId5" imgW="1375867" imgH="1677619" progId="ChemDraw.Document.6.0">
                  <p:embed/>
                </p:oleObj>
              </mc:Choice>
              <mc:Fallback>
                <p:oleObj name="CS ChemDraw Drawing" r:id="rId5" imgW="1375867" imgH="1677619" progId="ChemDraw.Document.6.0">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188640"/>
                        <a:ext cx="2643187" cy="322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oleObj>
              </mc:Fallback>
            </mc:AlternateContent>
          </a:graphicData>
        </a:graphic>
      </p:graphicFrame>
      <p:graphicFrame>
        <p:nvGraphicFramePr>
          <p:cNvPr id="5" name="4 Objeto"/>
          <p:cNvGraphicFramePr>
            <a:graphicFrameLocks noChangeAspect="1"/>
          </p:cNvGraphicFramePr>
          <p:nvPr>
            <p:extLst>
              <p:ext uri="{D42A27DB-BD31-4B8C-83A1-F6EECF244321}">
                <p14:modId xmlns:p14="http://schemas.microsoft.com/office/powerpoint/2010/main" val="3896417271"/>
              </p:ext>
            </p:extLst>
          </p:nvPr>
        </p:nvGraphicFramePr>
        <p:xfrm>
          <a:off x="5220072" y="4221088"/>
          <a:ext cx="3317875" cy="2214563"/>
        </p:xfrm>
        <a:graphic>
          <a:graphicData uri="http://schemas.openxmlformats.org/presentationml/2006/ole">
            <mc:AlternateContent xmlns:mc="http://schemas.openxmlformats.org/markup-compatibility/2006">
              <mc:Choice xmlns:v="urn:schemas-microsoft-com:vml" Requires="v">
                <p:oleObj spid="_x0000_s2055" name="CS ChemDraw Drawing" r:id="rId7" imgW="1890979" imgH="1261567" progId="ChemDraw.Document.6.0">
                  <p:embed/>
                </p:oleObj>
              </mc:Choice>
              <mc:Fallback>
                <p:oleObj name="CS ChemDraw Drawing" r:id="rId7" imgW="1890979" imgH="1261567" progId="ChemDraw.Document.6.0">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0072" y="4221088"/>
                        <a:ext cx="3317875" cy="221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oleObj>
              </mc:Fallback>
            </mc:AlternateContent>
          </a:graphicData>
        </a:graphic>
      </p:graphicFrame>
    </p:spTree>
    <p:extLst>
      <p:ext uri="{BB962C8B-B14F-4D97-AF65-F5344CB8AC3E}">
        <p14:creationId xmlns:p14="http://schemas.microsoft.com/office/powerpoint/2010/main" val="2161034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a:miter lim="800000"/>
            <a:headEnd/>
            <a:tailEnd/>
          </a:ln>
        </p:spPr>
        <p:txBody>
          <a:bodyPr/>
          <a:lstStyle/>
          <a:p>
            <a:pPr>
              <a:defRPr/>
            </a:pPr>
            <a:r>
              <a:rPr lang="es-MX" dirty="0" smtClean="0"/>
              <a:t>	</a:t>
            </a:r>
            <a:r>
              <a:rPr lang="es-MX" dirty="0" smtClean="0"/>
              <a:t>Éteres</a:t>
            </a:r>
            <a:endParaRPr lang="es-ES" dirty="0"/>
          </a:p>
        </p:txBody>
      </p:sp>
      <p:sp>
        <p:nvSpPr>
          <p:cNvPr id="50179" name="2 Marcador de contenido"/>
          <p:cNvSpPr>
            <a:spLocks noGrp="1"/>
          </p:cNvSpPr>
          <p:nvPr>
            <p:ph idx="1"/>
          </p:nvPr>
        </p:nvSpPr>
        <p:spPr>
          <a:xfrm>
            <a:off x="457200" y="1600200"/>
            <a:ext cx="8229600" cy="1614488"/>
          </a:xfrm>
        </p:spPr>
        <p:txBody>
          <a:bodyPr/>
          <a:lstStyle/>
          <a:p>
            <a:r>
              <a:rPr lang="es-ES_tradnl" altLang="es-ES" sz="1800" smtClean="0">
                <a:latin typeface="Times New Roman" pitchFamily="18" charset="0"/>
              </a:rPr>
              <a:t>Son compuestos orgánicos en los que un átomo de oxígeno une dos radicales carbonados</a:t>
            </a:r>
          </a:p>
          <a:p>
            <a:r>
              <a:rPr lang="es-ES_tradnl" altLang="es-ES" sz="1800" smtClean="0">
                <a:latin typeface="Times New Roman" pitchFamily="18" charset="0"/>
              </a:rPr>
              <a:t>Se nombran (en la nomenclatura común) por orden alfabético, los radicales unidos al </a:t>
            </a:r>
            <a:r>
              <a:rPr lang="es-ES_tradnl" altLang="es-ES" sz="1800" smtClean="0">
                <a:solidFill>
                  <a:srgbClr val="0000FF"/>
                </a:solidFill>
                <a:latin typeface="Symbol" pitchFamily="18" charset="2"/>
              </a:rPr>
              <a:t>- </a:t>
            </a:r>
            <a:r>
              <a:rPr lang="es-ES_tradnl" altLang="es-ES" sz="1800" smtClean="0">
                <a:solidFill>
                  <a:srgbClr val="0000FF"/>
                </a:solidFill>
                <a:latin typeface="Times New Roman" pitchFamily="18" charset="0"/>
              </a:rPr>
              <a:t>O</a:t>
            </a:r>
            <a:r>
              <a:rPr lang="es-ES_tradnl" altLang="es-ES" sz="1800" smtClean="0">
                <a:latin typeface="Times New Roman" pitchFamily="18" charset="0"/>
              </a:rPr>
              <a:t> </a:t>
            </a:r>
            <a:r>
              <a:rPr lang="es-ES_tradnl" altLang="es-ES" sz="1800" smtClean="0">
                <a:solidFill>
                  <a:srgbClr val="0000FF"/>
                </a:solidFill>
                <a:latin typeface="Symbol" pitchFamily="18" charset="2"/>
              </a:rPr>
              <a:t>-</a:t>
            </a:r>
            <a:r>
              <a:rPr lang="es-ES_tradnl" altLang="es-ES" sz="1800" smtClean="0">
                <a:latin typeface="Times New Roman" pitchFamily="18" charset="0"/>
              </a:rPr>
              <a:t>, seguidos de la palabra </a:t>
            </a:r>
            <a:r>
              <a:rPr lang="es-ES_tradnl" altLang="es-ES" sz="1800" smtClean="0">
                <a:solidFill>
                  <a:srgbClr val="0000FF"/>
                </a:solidFill>
                <a:latin typeface="Times New Roman" pitchFamily="18" charset="0"/>
              </a:rPr>
              <a:t>ÉTER</a:t>
            </a:r>
            <a:endParaRPr lang="es-ES_tradnl" altLang="es-ES" sz="1800" smtClean="0">
              <a:latin typeface="Times New Roman" pitchFamily="18" charset="0"/>
            </a:endParaRPr>
          </a:p>
          <a:p>
            <a:pPr>
              <a:buFont typeface="Arial" pitchFamily="34" charset="0"/>
              <a:buNone/>
            </a:pPr>
            <a:endParaRPr lang="es-ES" altLang="es-ES" sz="2400" smtClean="0"/>
          </a:p>
        </p:txBody>
      </p:sp>
      <p:sp>
        <p:nvSpPr>
          <p:cNvPr id="4" name="3 Marcador de número de diapositiva"/>
          <p:cNvSpPr>
            <a:spLocks noGrp="1"/>
          </p:cNvSpPr>
          <p:nvPr>
            <p:ph type="sldNum" sz="quarter" idx="12"/>
          </p:nvPr>
        </p:nvSpPr>
        <p:spPr/>
        <p:txBody>
          <a:bodyPr/>
          <a:lstStyle/>
          <a:p>
            <a:pPr>
              <a:defRPr/>
            </a:pPr>
            <a:fld id="{BDA1D2E9-7DF0-48DE-AE5B-CE4B90C0AFC8}" type="slidenum">
              <a:rPr lang="es-ES" smtClean="0"/>
              <a:pPr>
                <a:defRPr/>
              </a:pPr>
              <a:t>4</a:t>
            </a:fld>
            <a:endParaRPr lang="es-ES"/>
          </a:p>
        </p:txBody>
      </p:sp>
      <p:grpSp>
        <p:nvGrpSpPr>
          <p:cNvPr id="50181" name="Group 11"/>
          <p:cNvGrpSpPr>
            <a:grpSpLocks/>
          </p:cNvGrpSpPr>
          <p:nvPr/>
        </p:nvGrpSpPr>
        <p:grpSpPr bwMode="auto">
          <a:xfrm>
            <a:off x="5734050" y="2925763"/>
            <a:ext cx="2978150" cy="1033462"/>
            <a:chOff x="3612" y="2025"/>
            <a:chExt cx="1876" cy="651"/>
          </a:xfrm>
        </p:grpSpPr>
        <p:sp>
          <p:nvSpPr>
            <p:cNvPr id="6" name="AutoShape 12"/>
            <p:cNvSpPr>
              <a:spLocks noChangeArrowheads="1"/>
            </p:cNvSpPr>
            <p:nvPr/>
          </p:nvSpPr>
          <p:spPr bwMode="auto">
            <a:xfrm>
              <a:off x="3612" y="2040"/>
              <a:ext cx="1860" cy="636"/>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sp>
          <p:nvSpPr>
            <p:cNvPr id="50197" name="Text Box 13"/>
            <p:cNvSpPr txBox="1">
              <a:spLocks noChangeArrowheads="1"/>
            </p:cNvSpPr>
            <p:nvPr/>
          </p:nvSpPr>
          <p:spPr bwMode="auto">
            <a:xfrm>
              <a:off x="3672" y="2025"/>
              <a:ext cx="1816" cy="283"/>
            </a:xfrm>
            <a:prstGeom prst="rect">
              <a:avLst/>
            </a:prstGeom>
            <a:solidFill>
              <a:srgbClr val="FFCCFF"/>
            </a:solidFill>
            <a:ln>
              <a:noFill/>
            </a:ln>
            <a:extLst>
              <a:ext uri="{91240B29-F687-4F45-9708-019B960494DF}">
                <a14:hiddenLine xmlns:a14="http://schemas.microsoft.com/office/drawing/2010/main" w="381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30000"/>
                </a:lnSpc>
              </a:pPr>
              <a:r>
                <a:rPr lang="es-ES_tradnl" altLang="es-ES">
                  <a:latin typeface="Times New Roman" pitchFamily="18" charset="0"/>
                </a:rPr>
                <a:t>CH</a:t>
              </a:r>
              <a:r>
                <a:rPr lang="es-ES_tradnl" altLang="es-ES" baseline="-25000">
                  <a:latin typeface="Times New Roman" pitchFamily="18" charset="0"/>
                </a:rPr>
                <a:t>3</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CH</a:t>
              </a:r>
              <a:r>
                <a:rPr lang="es-ES_tradnl" altLang="es-ES" baseline="-25000">
                  <a:latin typeface="Times New Roman" pitchFamily="18" charset="0"/>
                </a:rPr>
                <a:t>2</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O </a:t>
              </a:r>
              <a:r>
                <a:rPr lang="es-ES_tradnl" altLang="es-ES">
                  <a:latin typeface="Symbol" pitchFamily="18" charset="2"/>
                </a:rPr>
                <a:t>- </a:t>
              </a:r>
              <a:r>
                <a:rPr lang="es-ES_tradnl" altLang="es-ES">
                  <a:latin typeface="Times New Roman" pitchFamily="18" charset="0"/>
                </a:rPr>
                <a:t>CH</a:t>
              </a:r>
              <a:r>
                <a:rPr lang="es-ES_tradnl" altLang="es-ES" baseline="-25000">
                  <a:latin typeface="Times New Roman" pitchFamily="18" charset="0"/>
                </a:rPr>
                <a:t>2</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CH</a:t>
              </a:r>
              <a:r>
                <a:rPr lang="es-ES_tradnl" altLang="es-ES" baseline="-25000">
                  <a:latin typeface="Times New Roman" pitchFamily="18" charset="0"/>
                </a:rPr>
                <a:t>3</a:t>
              </a:r>
            </a:p>
          </p:txBody>
        </p:sp>
      </p:grpSp>
      <p:grpSp>
        <p:nvGrpSpPr>
          <p:cNvPr id="50182" name="Group 14"/>
          <p:cNvGrpSpPr>
            <a:grpSpLocks/>
          </p:cNvGrpSpPr>
          <p:nvPr/>
        </p:nvGrpSpPr>
        <p:grpSpPr bwMode="auto">
          <a:xfrm>
            <a:off x="3067050" y="2911475"/>
            <a:ext cx="2324100" cy="1047750"/>
            <a:chOff x="1932" y="2016"/>
            <a:chExt cx="1464" cy="660"/>
          </a:xfrm>
        </p:grpSpPr>
        <p:sp>
          <p:nvSpPr>
            <p:cNvPr id="9" name="AutoShape 15"/>
            <p:cNvSpPr>
              <a:spLocks noChangeArrowheads="1"/>
            </p:cNvSpPr>
            <p:nvPr/>
          </p:nvSpPr>
          <p:spPr bwMode="auto">
            <a:xfrm>
              <a:off x="1932" y="2040"/>
              <a:ext cx="1464" cy="636"/>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sp>
          <p:nvSpPr>
            <p:cNvPr id="50195" name="Text Box 16"/>
            <p:cNvSpPr txBox="1">
              <a:spLocks noChangeArrowheads="1"/>
            </p:cNvSpPr>
            <p:nvPr/>
          </p:nvSpPr>
          <p:spPr bwMode="auto">
            <a:xfrm>
              <a:off x="1968" y="2016"/>
              <a:ext cx="1417" cy="283"/>
            </a:xfrm>
            <a:prstGeom prst="rect">
              <a:avLst/>
            </a:prstGeom>
            <a:solidFill>
              <a:srgbClr val="FFCCFF"/>
            </a:solidFill>
            <a:ln>
              <a:noFill/>
            </a:ln>
            <a:extLst>
              <a:ext uri="{91240B29-F687-4F45-9708-019B960494DF}">
                <a14:hiddenLine xmlns:a14="http://schemas.microsoft.com/office/drawing/2010/main" w="381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30000"/>
                </a:lnSpc>
              </a:pPr>
              <a:r>
                <a:rPr lang="es-ES_tradnl" altLang="es-ES">
                  <a:latin typeface="Times New Roman" pitchFamily="18" charset="0"/>
                </a:rPr>
                <a:t>CH</a:t>
              </a:r>
              <a:r>
                <a:rPr lang="es-ES_tradnl" altLang="es-ES" baseline="-25000">
                  <a:latin typeface="Times New Roman" pitchFamily="18" charset="0"/>
                </a:rPr>
                <a:t>3</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CH</a:t>
              </a:r>
              <a:r>
                <a:rPr lang="es-ES_tradnl" altLang="es-ES" baseline="-25000">
                  <a:latin typeface="Times New Roman" pitchFamily="18" charset="0"/>
                </a:rPr>
                <a:t>2</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O</a:t>
              </a:r>
              <a:r>
                <a:rPr lang="es-ES_tradnl" altLang="es-ES">
                  <a:latin typeface="Symbol" pitchFamily="18" charset="2"/>
                </a:rPr>
                <a:t> - </a:t>
              </a:r>
              <a:r>
                <a:rPr lang="es-ES_tradnl" altLang="es-ES">
                  <a:latin typeface="Times New Roman" pitchFamily="18" charset="0"/>
                </a:rPr>
                <a:t>CH</a:t>
              </a:r>
              <a:r>
                <a:rPr lang="es-ES_tradnl" altLang="es-ES" baseline="-25000">
                  <a:latin typeface="Times New Roman" pitchFamily="18" charset="0"/>
                </a:rPr>
                <a:t>3</a:t>
              </a:r>
              <a:endParaRPr lang="es-ES_tradnl" altLang="es-ES">
                <a:latin typeface="Times New Roman" pitchFamily="18" charset="0"/>
              </a:endParaRPr>
            </a:p>
          </p:txBody>
        </p:sp>
      </p:grpSp>
      <p:grpSp>
        <p:nvGrpSpPr>
          <p:cNvPr id="50183" name="Group 17"/>
          <p:cNvGrpSpPr>
            <a:grpSpLocks/>
          </p:cNvGrpSpPr>
          <p:nvPr/>
        </p:nvGrpSpPr>
        <p:grpSpPr bwMode="auto">
          <a:xfrm>
            <a:off x="857250" y="2941638"/>
            <a:ext cx="1752600" cy="1017587"/>
            <a:chOff x="540" y="2035"/>
            <a:chExt cx="1104" cy="641"/>
          </a:xfrm>
        </p:grpSpPr>
        <p:sp>
          <p:nvSpPr>
            <p:cNvPr id="12" name="AutoShape 18"/>
            <p:cNvSpPr>
              <a:spLocks noChangeArrowheads="1"/>
            </p:cNvSpPr>
            <p:nvPr/>
          </p:nvSpPr>
          <p:spPr bwMode="auto">
            <a:xfrm>
              <a:off x="540" y="2040"/>
              <a:ext cx="1104" cy="636"/>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sp>
          <p:nvSpPr>
            <p:cNvPr id="50193" name="Text Box 19"/>
            <p:cNvSpPr txBox="1">
              <a:spLocks noChangeArrowheads="1"/>
            </p:cNvSpPr>
            <p:nvPr/>
          </p:nvSpPr>
          <p:spPr bwMode="auto">
            <a:xfrm>
              <a:off x="602" y="2035"/>
              <a:ext cx="1018" cy="283"/>
            </a:xfrm>
            <a:prstGeom prst="rect">
              <a:avLst/>
            </a:prstGeom>
            <a:solidFill>
              <a:srgbClr val="FFCCFF"/>
            </a:solidFill>
            <a:ln>
              <a:noFill/>
            </a:ln>
            <a:extLst>
              <a:ext uri="{91240B29-F687-4F45-9708-019B960494DF}">
                <a14:hiddenLine xmlns:a14="http://schemas.microsoft.com/office/drawing/2010/main" w="381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30000"/>
                </a:lnSpc>
              </a:pPr>
              <a:r>
                <a:rPr lang="es-ES_tradnl" altLang="es-ES">
                  <a:latin typeface="Times New Roman" pitchFamily="18" charset="0"/>
                </a:rPr>
                <a:t>CH</a:t>
              </a:r>
              <a:r>
                <a:rPr lang="es-ES_tradnl" altLang="es-ES" baseline="-25000">
                  <a:latin typeface="Times New Roman" pitchFamily="18" charset="0"/>
                </a:rPr>
                <a:t>3</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O</a:t>
              </a:r>
              <a:r>
                <a:rPr lang="es-ES_tradnl" altLang="es-ES">
                  <a:latin typeface="Symbol" pitchFamily="18" charset="2"/>
                </a:rPr>
                <a:t> - </a:t>
              </a:r>
              <a:r>
                <a:rPr lang="es-ES_tradnl" altLang="es-ES">
                  <a:latin typeface="Times New Roman" pitchFamily="18" charset="0"/>
                </a:rPr>
                <a:t>CH</a:t>
              </a:r>
              <a:r>
                <a:rPr lang="es-ES_tradnl" altLang="es-ES" baseline="-25000">
                  <a:latin typeface="Times New Roman" pitchFamily="18" charset="0"/>
                </a:rPr>
                <a:t>3</a:t>
              </a:r>
              <a:endParaRPr lang="es-ES_tradnl" altLang="es-ES">
                <a:latin typeface="Times New Roman" pitchFamily="18" charset="0"/>
              </a:endParaRPr>
            </a:p>
          </p:txBody>
        </p:sp>
      </p:grpSp>
      <p:sp>
        <p:nvSpPr>
          <p:cNvPr id="50184" name="Text Box 34"/>
          <p:cNvSpPr txBox="1">
            <a:spLocks noChangeArrowheads="1"/>
          </p:cNvSpPr>
          <p:nvPr/>
        </p:nvSpPr>
        <p:spPr bwMode="auto">
          <a:xfrm>
            <a:off x="1058863" y="3468688"/>
            <a:ext cx="1231900" cy="366712"/>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s-ES_tradnl" altLang="es-ES">
                <a:solidFill>
                  <a:srgbClr val="0000FF"/>
                </a:solidFill>
                <a:latin typeface="Times New Roman" pitchFamily="18" charset="0"/>
              </a:rPr>
              <a:t>dimetil éter</a:t>
            </a:r>
          </a:p>
        </p:txBody>
      </p:sp>
      <p:sp>
        <p:nvSpPr>
          <p:cNvPr id="50185" name="Text Box 35"/>
          <p:cNvSpPr txBox="1">
            <a:spLocks noChangeArrowheads="1"/>
          </p:cNvSpPr>
          <p:nvPr/>
        </p:nvSpPr>
        <p:spPr bwMode="auto">
          <a:xfrm>
            <a:off x="3554413" y="3487738"/>
            <a:ext cx="1346200" cy="366712"/>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s-ES_tradnl" altLang="es-ES">
                <a:solidFill>
                  <a:srgbClr val="0000FF"/>
                </a:solidFill>
                <a:latin typeface="Times New Roman" pitchFamily="18" charset="0"/>
              </a:rPr>
              <a:t>etilmetil éter</a:t>
            </a:r>
          </a:p>
        </p:txBody>
      </p:sp>
      <p:sp>
        <p:nvSpPr>
          <p:cNvPr id="50186" name="Text Box 36"/>
          <p:cNvSpPr txBox="1">
            <a:spLocks noChangeArrowheads="1"/>
          </p:cNvSpPr>
          <p:nvPr/>
        </p:nvSpPr>
        <p:spPr bwMode="auto">
          <a:xfrm>
            <a:off x="6743700" y="3478213"/>
            <a:ext cx="1054100" cy="366712"/>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s-ES_tradnl" altLang="es-ES">
                <a:solidFill>
                  <a:srgbClr val="0000FF"/>
                </a:solidFill>
                <a:latin typeface="Times New Roman" pitchFamily="18" charset="0"/>
              </a:rPr>
              <a:t>dietil éter</a:t>
            </a:r>
          </a:p>
        </p:txBody>
      </p:sp>
      <p:sp>
        <p:nvSpPr>
          <p:cNvPr id="17" name="2 Marcador de contenido"/>
          <p:cNvSpPr txBox="1">
            <a:spLocks/>
          </p:cNvSpPr>
          <p:nvPr/>
        </p:nvSpPr>
        <p:spPr bwMode="auto">
          <a:xfrm>
            <a:off x="571500" y="4071938"/>
            <a:ext cx="8229600" cy="928687"/>
          </a:xfrm>
          <a:prstGeom prst="rect">
            <a:avLst/>
          </a:prstGeom>
          <a:noFill/>
          <a:ln w="9525">
            <a:noFill/>
            <a:miter lim="800000"/>
            <a:headEnd/>
            <a:tailEnd/>
          </a:ln>
        </p:spPr>
        <p:txBody>
          <a:bodyPr/>
          <a:lstStyle/>
          <a:p>
            <a:pPr marL="190500" indent="-190500" algn="just" eaLnBrk="0" hangingPunct="0">
              <a:spcBef>
                <a:spcPct val="50000"/>
              </a:spcBef>
              <a:defRPr/>
            </a:pPr>
            <a:r>
              <a:rPr lang="es-ES_tradnl" dirty="0">
                <a:latin typeface="Times New Roman" pitchFamily="18" charset="0"/>
              </a:rPr>
              <a:t>En la nomenclatura </a:t>
            </a:r>
            <a:r>
              <a:rPr lang="es-ES_tradnl" dirty="0">
                <a:solidFill>
                  <a:srgbClr val="0000FF"/>
                </a:solidFill>
                <a:latin typeface="Times New Roman" pitchFamily="18" charset="0"/>
              </a:rPr>
              <a:t>UIQPA</a:t>
            </a:r>
            <a:r>
              <a:rPr lang="es-ES_tradnl" dirty="0">
                <a:latin typeface="Times New Roman" pitchFamily="18" charset="0"/>
              </a:rPr>
              <a:t>, se nombra el radical más sencillo (con la palabra </a:t>
            </a:r>
            <a:r>
              <a:rPr lang="es-ES_tradnl" dirty="0">
                <a:solidFill>
                  <a:srgbClr val="0000FF"/>
                </a:solidFill>
                <a:latin typeface="Times New Roman" pitchFamily="18" charset="0"/>
              </a:rPr>
              <a:t>OXI</a:t>
            </a:r>
            <a:r>
              <a:rPr lang="es-ES_tradnl" dirty="0">
                <a:latin typeface="Times New Roman" pitchFamily="18" charset="0"/>
              </a:rPr>
              <a:t>), seguido sin guión del nombre del hidrocarburo del que deriva el radical más complejo</a:t>
            </a:r>
          </a:p>
          <a:p>
            <a:pPr marL="342900" indent="-342900" eaLnBrk="0" hangingPunct="0">
              <a:spcBef>
                <a:spcPct val="20000"/>
              </a:spcBef>
              <a:buFont typeface="Arial" charset="0"/>
              <a:buNone/>
              <a:defRPr/>
            </a:pPr>
            <a:endParaRPr lang="es-ES" sz="2400" dirty="0">
              <a:latin typeface="+mn-lt"/>
            </a:endParaRPr>
          </a:p>
        </p:txBody>
      </p:sp>
      <p:grpSp>
        <p:nvGrpSpPr>
          <p:cNvPr id="50188" name="Group 8"/>
          <p:cNvGrpSpPr>
            <a:grpSpLocks/>
          </p:cNvGrpSpPr>
          <p:nvPr/>
        </p:nvGrpSpPr>
        <p:grpSpPr bwMode="auto">
          <a:xfrm>
            <a:off x="3071813" y="5000625"/>
            <a:ext cx="2343150" cy="1009650"/>
            <a:chOff x="2028" y="3540"/>
            <a:chExt cx="1476" cy="636"/>
          </a:xfrm>
        </p:grpSpPr>
        <p:sp>
          <p:nvSpPr>
            <p:cNvPr id="19" name="AutoShape 9"/>
            <p:cNvSpPr>
              <a:spLocks noChangeArrowheads="1"/>
            </p:cNvSpPr>
            <p:nvPr/>
          </p:nvSpPr>
          <p:spPr bwMode="auto">
            <a:xfrm>
              <a:off x="2028" y="3540"/>
              <a:ext cx="1476" cy="636"/>
            </a:xfrm>
            <a:prstGeom prst="roundRect">
              <a:avLst>
                <a:gd name="adj" fmla="val 16667"/>
              </a:avLst>
            </a:prstGeom>
            <a:solidFill>
              <a:srgbClr val="FFCCFF"/>
            </a:solidFill>
            <a:ln w="28575">
              <a:noFill/>
              <a:round/>
              <a:headEnd/>
              <a:tailEnd type="none" w="lg" len="lg"/>
            </a:ln>
            <a:effectLst>
              <a:outerShdw dist="107763" dir="2700000" algn="ctr" rotWithShape="0">
                <a:srgbClr val="808080"/>
              </a:outerShdw>
            </a:effectLst>
          </p:spPr>
          <p:txBody>
            <a:bodyPr wrap="none" anchor="ctr"/>
            <a:lstStyle/>
            <a:p>
              <a:pPr>
                <a:defRPr/>
              </a:pPr>
              <a:endParaRPr lang="es-ES">
                <a:latin typeface="Arial" charset="0"/>
              </a:endParaRPr>
            </a:p>
          </p:txBody>
        </p:sp>
        <p:sp>
          <p:nvSpPr>
            <p:cNvPr id="50191" name="Text Box 10"/>
            <p:cNvSpPr txBox="1">
              <a:spLocks noChangeArrowheads="1"/>
            </p:cNvSpPr>
            <p:nvPr/>
          </p:nvSpPr>
          <p:spPr bwMode="auto">
            <a:xfrm>
              <a:off x="2064" y="3552"/>
              <a:ext cx="1417" cy="283"/>
            </a:xfrm>
            <a:prstGeom prst="rect">
              <a:avLst/>
            </a:prstGeom>
            <a:solidFill>
              <a:srgbClr val="FFCCFF"/>
            </a:solidFill>
            <a:ln>
              <a:noFill/>
            </a:ln>
            <a:extLst>
              <a:ext uri="{91240B29-F687-4F45-9708-019B960494DF}">
                <a14:hiddenLine xmlns:a14="http://schemas.microsoft.com/office/drawing/2010/main" w="38100">
                  <a:solidFill>
                    <a:srgbClr val="000000"/>
                  </a:solidFill>
                  <a:miter lim="800000"/>
                  <a:headEnd type="none" w="lg" len="lg"/>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30000"/>
                </a:lnSpc>
              </a:pPr>
              <a:r>
                <a:rPr lang="es-ES_tradnl" altLang="es-ES">
                  <a:latin typeface="Times New Roman" pitchFamily="18" charset="0"/>
                </a:rPr>
                <a:t>CH</a:t>
              </a:r>
              <a:r>
                <a:rPr lang="es-ES_tradnl" altLang="es-ES" baseline="-25000">
                  <a:latin typeface="Times New Roman" pitchFamily="18" charset="0"/>
                </a:rPr>
                <a:t>3</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CH</a:t>
              </a:r>
              <a:r>
                <a:rPr lang="es-ES_tradnl" altLang="es-ES" baseline="-25000">
                  <a:latin typeface="Times New Roman" pitchFamily="18" charset="0"/>
                </a:rPr>
                <a:t>2</a:t>
              </a:r>
              <a:r>
                <a:rPr lang="es-ES_tradnl" altLang="es-ES">
                  <a:latin typeface="Times New Roman" pitchFamily="18" charset="0"/>
                </a:rPr>
                <a:t> </a:t>
              </a:r>
              <a:r>
                <a:rPr lang="es-ES_tradnl" altLang="es-ES">
                  <a:latin typeface="Symbol" pitchFamily="18" charset="2"/>
                </a:rPr>
                <a:t>- </a:t>
              </a:r>
              <a:r>
                <a:rPr lang="es-ES_tradnl" altLang="es-ES">
                  <a:latin typeface="Times New Roman" pitchFamily="18" charset="0"/>
                </a:rPr>
                <a:t>O</a:t>
              </a:r>
              <a:r>
                <a:rPr lang="es-ES_tradnl" altLang="es-ES">
                  <a:latin typeface="Symbol" pitchFamily="18" charset="2"/>
                </a:rPr>
                <a:t> - </a:t>
              </a:r>
              <a:r>
                <a:rPr lang="es-ES_tradnl" altLang="es-ES">
                  <a:latin typeface="Times New Roman" pitchFamily="18" charset="0"/>
                </a:rPr>
                <a:t>CH</a:t>
              </a:r>
              <a:r>
                <a:rPr lang="es-ES_tradnl" altLang="es-ES" baseline="-25000">
                  <a:latin typeface="Times New Roman" pitchFamily="18" charset="0"/>
                </a:rPr>
                <a:t>3</a:t>
              </a:r>
              <a:endParaRPr lang="es-ES_tradnl" altLang="es-ES">
                <a:latin typeface="Times New Roman" pitchFamily="18" charset="0"/>
              </a:endParaRPr>
            </a:p>
          </p:txBody>
        </p:sp>
      </p:grpSp>
      <p:sp>
        <p:nvSpPr>
          <p:cNvPr id="50189" name="Text Box 37"/>
          <p:cNvSpPr txBox="1">
            <a:spLocks noChangeArrowheads="1"/>
          </p:cNvSpPr>
          <p:nvPr/>
        </p:nvSpPr>
        <p:spPr bwMode="auto">
          <a:xfrm>
            <a:off x="3589338" y="5559425"/>
            <a:ext cx="1314450" cy="366713"/>
          </a:xfrm>
          <a:prstGeom prst="rect">
            <a:avLst/>
          </a:prstGeom>
          <a:solidFill>
            <a:srgbClr val="FFCC00"/>
          </a:solidFill>
          <a:ln>
            <a:noFill/>
          </a:ln>
          <a:extLst>
            <a:ext uri="{91240B29-F687-4F45-9708-019B960494DF}">
              <a14:hiddenLine xmlns:a14="http://schemas.microsoft.com/office/drawing/2010/main" w="28575">
                <a:solidFill>
                  <a:srgbClr val="000000"/>
                </a:solidFill>
                <a:miter lim="800000"/>
                <a:headEnd/>
                <a:tailEnd type="none" w="lg" len="lg"/>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s-ES_tradnl" altLang="es-ES">
                <a:solidFill>
                  <a:srgbClr val="0000FF"/>
                </a:solidFill>
                <a:latin typeface="Times New Roman" pitchFamily="18" charset="0"/>
              </a:rPr>
              <a:t>metoxietano</a:t>
            </a:r>
          </a:p>
        </p:txBody>
      </p:sp>
    </p:spTree>
    <p:extLst>
      <p:ext uri="{BB962C8B-B14F-4D97-AF65-F5344CB8AC3E}">
        <p14:creationId xmlns:p14="http://schemas.microsoft.com/office/powerpoint/2010/main" val="4003785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9698" name="Picture 2"/>
          <p:cNvPicPr>
            <a:picLocks noChangeArrowheads="1"/>
          </p:cNvPicPr>
          <p:nvPr/>
        </p:nvPicPr>
        <p:blipFill>
          <a:blip r:embed="rId3">
            <a:lum bright="-16000" contrast="16000"/>
            <a:extLst>
              <a:ext uri="{28A0092B-C50C-407E-A947-70E740481C1C}">
                <a14:useLocalDpi xmlns:a14="http://schemas.microsoft.com/office/drawing/2010/main" val="0"/>
              </a:ext>
            </a:extLst>
          </a:blip>
          <a:srcRect l="1768"/>
          <a:stretch>
            <a:fillRect/>
          </a:stretch>
        </p:blipFill>
        <p:spPr bwMode="auto">
          <a:xfrm>
            <a:off x="538163" y="5013325"/>
            <a:ext cx="3800475" cy="1695450"/>
          </a:xfrm>
          <a:prstGeom prst="rect">
            <a:avLst/>
          </a:prstGeom>
          <a:noFill/>
          <a:ln>
            <a:noFill/>
          </a:ln>
          <a:effectLst>
            <a:outerShdw dist="143684" dir="2700000" algn="ctr" rotWithShape="0">
              <a:srgbClr val="FFFF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4"/>
          <p:cNvSpPr>
            <a:spLocks noGrp="1" noChangeArrowheads="1"/>
          </p:cNvSpPr>
          <p:nvPr>
            <p:ph type="body" idx="4294967295"/>
          </p:nvPr>
        </p:nvSpPr>
        <p:spPr>
          <a:xfrm>
            <a:off x="323850" y="669925"/>
            <a:ext cx="8820150" cy="3081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spcBef>
                <a:spcPct val="40000"/>
              </a:spcBef>
              <a:buSzPct val="80000"/>
              <a:buFont typeface="Wingdings" pitchFamily="2" charset="2"/>
              <a:buChar char="à"/>
            </a:pPr>
            <a:r>
              <a:rPr lang="es-ES" altLang="es-ES" sz="2000" b="1" dirty="0" smtClean="0">
                <a:effectLst/>
                <a:latin typeface="Comic Sans MS" pitchFamily="66" charset="0"/>
              </a:rPr>
              <a:t>Los</a:t>
            </a:r>
            <a:r>
              <a:rPr lang="es-ES" altLang="es-ES" sz="2000" b="1" dirty="0" smtClean="0">
                <a:solidFill>
                  <a:srgbClr val="FFCC00"/>
                </a:solidFill>
                <a:effectLst/>
                <a:latin typeface="Comic Sans MS" pitchFamily="66" charset="0"/>
              </a:rPr>
              <a:t> </a:t>
            </a:r>
            <a:r>
              <a:rPr lang="es-ES" altLang="es-ES" sz="2000" b="1" dirty="0" smtClean="0">
                <a:solidFill>
                  <a:schemeClr val="tx2"/>
                </a:solidFill>
                <a:effectLst/>
                <a:latin typeface="Comic Sans MS" pitchFamily="66" charset="0"/>
              </a:rPr>
              <a:t>éteres</a:t>
            </a:r>
            <a:r>
              <a:rPr lang="es-ES" altLang="es-ES" sz="2000" b="1" dirty="0" smtClean="0">
                <a:effectLst/>
                <a:latin typeface="Comic Sans MS" pitchFamily="66" charset="0"/>
              </a:rPr>
              <a:t> pueden considerarse como </a:t>
            </a:r>
            <a:r>
              <a:rPr lang="es-ES" altLang="es-ES" sz="2000" b="1" dirty="0" smtClean="0">
                <a:solidFill>
                  <a:schemeClr val="hlink"/>
                </a:solidFill>
                <a:effectLst/>
                <a:latin typeface="Comic Sans MS" pitchFamily="66" charset="0"/>
              </a:rPr>
              <a:t>derivados de los alcoholes</a:t>
            </a:r>
            <a:r>
              <a:rPr lang="es-ES" altLang="es-ES" sz="2000" b="1" dirty="0" smtClean="0">
                <a:effectLst/>
                <a:latin typeface="Comic Sans MS" pitchFamily="66" charset="0"/>
              </a:rPr>
              <a:t>, en los que el </a:t>
            </a:r>
            <a:r>
              <a:rPr lang="es-ES" altLang="es-ES" sz="2000" b="1" dirty="0" smtClean="0">
                <a:solidFill>
                  <a:schemeClr val="tx2"/>
                </a:solidFill>
                <a:effectLst/>
                <a:latin typeface="Comic Sans MS" pitchFamily="66" charset="0"/>
              </a:rPr>
              <a:t>H del grupo -OH</a:t>
            </a:r>
            <a:r>
              <a:rPr lang="es-ES" altLang="es-ES" sz="2000" b="1" dirty="0" smtClean="0">
                <a:effectLst/>
                <a:latin typeface="Comic Sans MS" pitchFamily="66" charset="0"/>
              </a:rPr>
              <a:t> ha sido reemplazado por un </a:t>
            </a:r>
            <a:r>
              <a:rPr lang="es-ES" altLang="es-ES" sz="2000" b="1" dirty="0" smtClean="0">
                <a:solidFill>
                  <a:schemeClr val="tx2"/>
                </a:solidFill>
                <a:effectLst/>
                <a:latin typeface="Comic Sans MS" pitchFamily="66" charset="0"/>
              </a:rPr>
              <a:t>grupo alquilo.</a:t>
            </a:r>
          </a:p>
          <a:p>
            <a:pPr>
              <a:lnSpc>
                <a:spcPct val="120000"/>
              </a:lnSpc>
              <a:buSzPct val="80000"/>
              <a:buFont typeface="Wingdings" pitchFamily="2" charset="2"/>
              <a:buChar char="à"/>
            </a:pPr>
            <a:r>
              <a:rPr lang="es-ES" altLang="es-ES" sz="2000" b="1" dirty="0" smtClean="0">
                <a:solidFill>
                  <a:schemeClr val="tx2"/>
                </a:solidFill>
                <a:effectLst/>
                <a:latin typeface="Comic Sans MS" pitchFamily="66" charset="0"/>
              </a:rPr>
              <a:t>Nomenclatura: </a:t>
            </a:r>
          </a:p>
          <a:p>
            <a:pPr lvl="1">
              <a:lnSpc>
                <a:spcPct val="120000"/>
              </a:lnSpc>
              <a:spcBef>
                <a:spcPct val="0"/>
              </a:spcBef>
              <a:buSzPct val="80000"/>
              <a:buFontTx/>
              <a:buChar char="o"/>
            </a:pPr>
            <a:r>
              <a:rPr lang="es-ES" altLang="es-ES" sz="2000" b="1" dirty="0" smtClean="0">
                <a:effectLst/>
                <a:latin typeface="Comic Sans MS" pitchFamily="66" charset="0"/>
              </a:rPr>
              <a:t>Clásica</a:t>
            </a:r>
            <a:r>
              <a:rPr lang="es-ES" altLang="es-ES" sz="2000" dirty="0" smtClean="0">
                <a:effectLst/>
                <a:latin typeface="Comic Sans MS" pitchFamily="66" charset="0"/>
              </a:rPr>
              <a:t>: Se nombran las dos cadenas (como sustituyentes) seguidas de </a:t>
            </a:r>
            <a:r>
              <a:rPr lang="es-ES" altLang="es-ES" sz="2000" dirty="0" err="1" smtClean="0">
                <a:effectLst/>
                <a:latin typeface="Comic Sans MS" pitchFamily="66" charset="0"/>
              </a:rPr>
              <a:t>eter</a:t>
            </a:r>
            <a:r>
              <a:rPr lang="es-ES" altLang="es-ES" sz="2000" dirty="0" smtClean="0">
                <a:effectLst/>
                <a:latin typeface="Comic Sans MS" pitchFamily="66" charset="0"/>
              </a:rPr>
              <a:t> (</a:t>
            </a:r>
            <a:r>
              <a:rPr lang="es-ES" altLang="es-ES" sz="2000" dirty="0" err="1" smtClean="0">
                <a:effectLst/>
                <a:latin typeface="Comic Sans MS" pitchFamily="66" charset="0"/>
              </a:rPr>
              <a:t>Ril-R’il-eter</a:t>
            </a:r>
            <a:r>
              <a:rPr lang="es-ES" altLang="es-ES" sz="2000" dirty="0" smtClean="0">
                <a:effectLst/>
                <a:latin typeface="Comic Sans MS" pitchFamily="66" charset="0"/>
              </a:rPr>
              <a:t>)</a:t>
            </a:r>
          </a:p>
          <a:p>
            <a:pPr lvl="1">
              <a:lnSpc>
                <a:spcPct val="120000"/>
              </a:lnSpc>
              <a:spcBef>
                <a:spcPct val="0"/>
              </a:spcBef>
              <a:buSzPct val="80000"/>
              <a:buFontTx/>
              <a:buChar char="o"/>
            </a:pPr>
            <a:r>
              <a:rPr lang="es-ES" altLang="es-ES" sz="2000" b="1" dirty="0" smtClean="0">
                <a:effectLst/>
                <a:latin typeface="Comic Sans MS" pitchFamily="66" charset="0"/>
              </a:rPr>
              <a:t>Actual (IUPAC):</a:t>
            </a:r>
            <a:r>
              <a:rPr lang="es-ES" altLang="es-ES" sz="2000" dirty="0" smtClean="0">
                <a:effectLst/>
                <a:latin typeface="Comic Sans MS" pitchFamily="66" charset="0"/>
              </a:rPr>
              <a:t> Se nombra la </a:t>
            </a:r>
            <a:r>
              <a:rPr lang="es-ES" altLang="es-ES" sz="2000" dirty="0" err="1" smtClean="0">
                <a:effectLst/>
                <a:latin typeface="Comic Sans MS" pitchFamily="66" charset="0"/>
              </a:rPr>
              <a:t>raiz</a:t>
            </a:r>
            <a:r>
              <a:rPr lang="es-ES" altLang="es-ES" sz="2000" dirty="0" smtClean="0">
                <a:effectLst/>
                <a:latin typeface="Comic Sans MS" pitchFamily="66" charset="0"/>
              </a:rPr>
              <a:t> de la primera cadena seguida de </a:t>
            </a:r>
            <a:r>
              <a:rPr lang="es-ES" altLang="es-ES" sz="2000" dirty="0" err="1" smtClean="0">
                <a:effectLst/>
                <a:latin typeface="Comic Sans MS" pitchFamily="66" charset="0"/>
              </a:rPr>
              <a:t>oxi</a:t>
            </a:r>
            <a:r>
              <a:rPr lang="es-ES" altLang="es-ES" sz="2000" dirty="0" smtClean="0">
                <a:effectLst/>
                <a:latin typeface="Comic Sans MS" pitchFamily="66" charset="0"/>
              </a:rPr>
              <a:t> y de la segunda cadena (R-</a:t>
            </a:r>
            <a:r>
              <a:rPr lang="es-ES" altLang="es-ES" sz="2000" dirty="0" err="1" smtClean="0">
                <a:effectLst/>
                <a:latin typeface="Comic Sans MS" pitchFamily="66" charset="0"/>
              </a:rPr>
              <a:t>oxi</a:t>
            </a:r>
            <a:r>
              <a:rPr lang="es-ES" altLang="es-ES" sz="2000" dirty="0" smtClean="0">
                <a:effectLst/>
                <a:latin typeface="Comic Sans MS" pitchFamily="66" charset="0"/>
              </a:rPr>
              <a:t>-R’)</a:t>
            </a:r>
          </a:p>
        </p:txBody>
      </p:sp>
      <p:sp>
        <p:nvSpPr>
          <p:cNvPr id="145413" name="Line 5"/>
          <p:cNvSpPr>
            <a:spLocks noChangeShapeType="1"/>
          </p:cNvSpPr>
          <p:nvPr/>
        </p:nvSpPr>
        <p:spPr bwMode="auto">
          <a:xfrm>
            <a:off x="0" y="620713"/>
            <a:ext cx="9142413" cy="0"/>
          </a:xfrm>
          <a:prstGeom prst="line">
            <a:avLst/>
          </a:prstGeom>
          <a:noFill/>
          <a:ln w="762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29702" name="Rectangle 6"/>
          <p:cNvSpPr>
            <a:spLocks noChangeArrowheads="1"/>
          </p:cNvSpPr>
          <p:nvPr/>
        </p:nvSpPr>
        <p:spPr bwMode="auto">
          <a:xfrm>
            <a:off x="5003800" y="5240338"/>
            <a:ext cx="3968750" cy="1501775"/>
          </a:xfrm>
          <a:prstGeom prst="rect">
            <a:avLst/>
          </a:prstGeom>
          <a:noFill/>
          <a:ln w="9525">
            <a:noFill/>
            <a:miter lim="800000"/>
            <a:headEnd/>
            <a:tailEnd/>
          </a:ln>
          <a:effectLst/>
        </p:spPr>
        <p:txBody>
          <a:bodyPr wrap="none" lIns="92075" tIns="46038" rIns="92075" bIns="46038">
            <a:spAutoFit/>
          </a:bodyPr>
          <a:lstStyle>
            <a:lvl1pPr algn="ctr" defTabSz="762000">
              <a:lnSpc>
                <a:spcPct val="110000"/>
              </a:lnSpc>
              <a:defRPr sz="2000" b="1">
                <a:solidFill>
                  <a:schemeClr val="bg2"/>
                </a:solidFill>
                <a:latin typeface="Arial" pitchFamily="34" charset="0"/>
              </a:defRPr>
            </a:lvl1pPr>
            <a:lvl2pPr marL="742950" indent="-285750" algn="ctr" defTabSz="762000">
              <a:lnSpc>
                <a:spcPct val="110000"/>
              </a:lnSpc>
              <a:defRPr sz="2000" b="1">
                <a:solidFill>
                  <a:schemeClr val="bg2"/>
                </a:solidFill>
                <a:latin typeface="Arial" pitchFamily="34" charset="0"/>
              </a:defRPr>
            </a:lvl2pPr>
            <a:lvl3pPr marL="1143000" indent="-228600" algn="ctr" defTabSz="762000">
              <a:lnSpc>
                <a:spcPct val="110000"/>
              </a:lnSpc>
              <a:defRPr sz="2000" b="1">
                <a:solidFill>
                  <a:schemeClr val="bg2"/>
                </a:solidFill>
                <a:latin typeface="Arial" pitchFamily="34" charset="0"/>
              </a:defRPr>
            </a:lvl3pPr>
            <a:lvl4pPr marL="1600200" indent="-228600" algn="ctr" defTabSz="762000">
              <a:lnSpc>
                <a:spcPct val="110000"/>
              </a:lnSpc>
              <a:defRPr sz="2000" b="1">
                <a:solidFill>
                  <a:schemeClr val="bg2"/>
                </a:solidFill>
                <a:latin typeface="Arial" pitchFamily="34" charset="0"/>
              </a:defRPr>
            </a:lvl4pPr>
            <a:lvl5pPr marL="2057400" indent="-228600" algn="ctr" defTabSz="762000">
              <a:lnSpc>
                <a:spcPct val="110000"/>
              </a:lnSpc>
              <a:defRPr sz="2000" b="1">
                <a:solidFill>
                  <a:schemeClr val="bg2"/>
                </a:solidFill>
                <a:latin typeface="Arial" pitchFamily="34" charset="0"/>
              </a:defRPr>
            </a:lvl5pPr>
            <a:lvl6pPr marL="2514600" indent="-228600" algn="ctr" defTabSz="762000" eaLnBrk="0" fontAlgn="base" hangingPunct="0">
              <a:lnSpc>
                <a:spcPct val="110000"/>
              </a:lnSpc>
              <a:spcBef>
                <a:spcPct val="0"/>
              </a:spcBef>
              <a:spcAft>
                <a:spcPct val="0"/>
              </a:spcAft>
              <a:defRPr sz="2000" b="1">
                <a:solidFill>
                  <a:schemeClr val="bg2"/>
                </a:solidFill>
                <a:latin typeface="Arial" pitchFamily="34" charset="0"/>
              </a:defRPr>
            </a:lvl6pPr>
            <a:lvl7pPr marL="2971800" indent="-228600" algn="ctr" defTabSz="762000" eaLnBrk="0" fontAlgn="base" hangingPunct="0">
              <a:lnSpc>
                <a:spcPct val="110000"/>
              </a:lnSpc>
              <a:spcBef>
                <a:spcPct val="0"/>
              </a:spcBef>
              <a:spcAft>
                <a:spcPct val="0"/>
              </a:spcAft>
              <a:defRPr sz="2000" b="1">
                <a:solidFill>
                  <a:schemeClr val="bg2"/>
                </a:solidFill>
                <a:latin typeface="Arial" pitchFamily="34" charset="0"/>
              </a:defRPr>
            </a:lvl7pPr>
            <a:lvl8pPr marL="3429000" indent="-228600" algn="ctr" defTabSz="762000" eaLnBrk="0" fontAlgn="base" hangingPunct="0">
              <a:lnSpc>
                <a:spcPct val="110000"/>
              </a:lnSpc>
              <a:spcBef>
                <a:spcPct val="0"/>
              </a:spcBef>
              <a:spcAft>
                <a:spcPct val="0"/>
              </a:spcAft>
              <a:defRPr sz="2000" b="1">
                <a:solidFill>
                  <a:schemeClr val="bg2"/>
                </a:solidFill>
                <a:latin typeface="Arial" pitchFamily="34" charset="0"/>
              </a:defRPr>
            </a:lvl8pPr>
            <a:lvl9pPr marL="3886200" indent="-228600" algn="ctr" defTabSz="762000" eaLnBrk="0" fontAlgn="base" hangingPunct="0">
              <a:lnSpc>
                <a:spcPct val="110000"/>
              </a:lnSpc>
              <a:spcBef>
                <a:spcPct val="0"/>
              </a:spcBef>
              <a:spcAft>
                <a:spcPct val="0"/>
              </a:spcAft>
              <a:defRPr sz="2000" b="1">
                <a:solidFill>
                  <a:schemeClr val="bg2"/>
                </a:solidFill>
                <a:latin typeface="Arial" pitchFamily="34" charset="0"/>
              </a:defRPr>
            </a:lvl9pPr>
          </a:lstStyle>
          <a:p>
            <a:pPr>
              <a:lnSpc>
                <a:spcPct val="140000"/>
              </a:lnSpc>
              <a:buClrTx/>
              <a:buSzTx/>
              <a:buFontTx/>
              <a:buNone/>
            </a:pPr>
            <a:r>
              <a:rPr lang="es-ES" altLang="es-ES"/>
              <a:t>CH</a:t>
            </a:r>
            <a:r>
              <a:rPr lang="es-ES" altLang="es-ES" baseline="-25000"/>
              <a:t>3</a:t>
            </a:r>
            <a:r>
              <a:rPr lang="es-ES" altLang="es-ES"/>
              <a:t>CH</a:t>
            </a:r>
            <a:r>
              <a:rPr lang="es-ES" altLang="es-ES" baseline="-25000"/>
              <a:t>2</a:t>
            </a:r>
            <a:r>
              <a:rPr lang="es-ES" altLang="es-ES"/>
              <a:t>-O-CH</a:t>
            </a:r>
            <a:r>
              <a:rPr lang="es-ES" altLang="es-ES" baseline="-25000"/>
              <a:t>2</a:t>
            </a:r>
            <a:r>
              <a:rPr lang="es-ES" altLang="es-ES"/>
              <a:t>CH</a:t>
            </a:r>
            <a:r>
              <a:rPr lang="es-ES" altLang="es-ES" baseline="-25000"/>
              <a:t>3</a:t>
            </a:r>
            <a:endParaRPr lang="es-ES" altLang="es-ES"/>
          </a:p>
          <a:p>
            <a:pPr>
              <a:lnSpc>
                <a:spcPct val="140000"/>
              </a:lnSpc>
              <a:buClrTx/>
              <a:buSzTx/>
              <a:buFontTx/>
              <a:buNone/>
            </a:pPr>
            <a:r>
              <a:rPr lang="es-ES" altLang="es-ES">
                <a:solidFill>
                  <a:schemeClr val="tx2"/>
                </a:solidFill>
              </a:rPr>
              <a:t>Dietiléter o etoxietano</a:t>
            </a:r>
            <a:r>
              <a:rPr lang="es-ES" altLang="es-ES" sz="2800">
                <a:solidFill>
                  <a:schemeClr val="tx2"/>
                </a:solidFill>
              </a:rPr>
              <a:t> </a:t>
            </a:r>
          </a:p>
          <a:p>
            <a:pPr>
              <a:lnSpc>
                <a:spcPct val="140000"/>
              </a:lnSpc>
              <a:buClrTx/>
              <a:buSzTx/>
              <a:buFontTx/>
              <a:buNone/>
            </a:pPr>
            <a:r>
              <a:rPr lang="es-ES" altLang="es-ES" sz="1800">
                <a:solidFill>
                  <a:schemeClr val="tx1"/>
                </a:solidFill>
              </a:rPr>
              <a:t>(conocido simplemente como </a:t>
            </a:r>
            <a:r>
              <a:rPr lang="es-ES" altLang="es-ES" sz="1800">
                <a:solidFill>
                  <a:schemeClr val="tx2"/>
                </a:solidFill>
              </a:rPr>
              <a:t>éter)</a:t>
            </a:r>
          </a:p>
        </p:txBody>
      </p:sp>
      <p:graphicFrame>
        <p:nvGraphicFramePr>
          <p:cNvPr id="29703" name="Object 7"/>
          <p:cNvGraphicFramePr>
            <a:graphicFrameLocks noChangeAspect="1"/>
          </p:cNvGraphicFramePr>
          <p:nvPr/>
        </p:nvGraphicFramePr>
        <p:xfrm>
          <a:off x="4384675" y="5157788"/>
          <a:ext cx="1123950" cy="782637"/>
        </p:xfrm>
        <a:graphic>
          <a:graphicData uri="http://schemas.openxmlformats.org/presentationml/2006/ole">
            <mc:AlternateContent xmlns:mc="http://schemas.openxmlformats.org/markup-compatibility/2006">
              <mc:Choice xmlns:v="urn:schemas-microsoft-com:vml" Requires="v">
                <p:oleObj spid="_x0000_s12290" name="Fotografía de Photo Editor" r:id="rId4" imgW="1943371" imgH="1352381" progId="MSPhotoEd.3">
                  <p:embed/>
                </p:oleObj>
              </mc:Choice>
              <mc:Fallback>
                <p:oleObj name="Fotografía de Photo Editor" r:id="rId4" imgW="1943371" imgH="1352381"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4675" y="5157788"/>
                        <a:ext cx="1123950" cy="782637"/>
                      </a:xfrm>
                      <a:prstGeom prst="rect">
                        <a:avLst/>
                      </a:prstGeom>
                      <a:noFill/>
                      <a:ln>
                        <a:noFill/>
                      </a:ln>
                      <a:effectLst>
                        <a:outerShdw dist="63500" dir="2212194"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0">
                            <a:solidFill>
                              <a:schemeClr val="tx1"/>
                            </a:solidFill>
                            <a:miter lim="800000"/>
                            <a:headEnd type="none" w="lg" len="lg"/>
                            <a:tailEnd type="none" w="lg" len="lg"/>
                          </a14:hiddenLine>
                        </a:ext>
                      </a:extLst>
                    </p:spPr>
                  </p:pic>
                </p:oleObj>
              </mc:Fallback>
            </mc:AlternateContent>
          </a:graphicData>
        </a:graphic>
      </p:graphicFrame>
    </p:spTree>
    <p:extLst>
      <p:ext uri="{BB962C8B-B14F-4D97-AF65-F5344CB8AC3E}">
        <p14:creationId xmlns:p14="http://schemas.microsoft.com/office/powerpoint/2010/main" val="2381199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700">
                                            <p:txEl>
                                              <p:pRg st="0" end="0"/>
                                            </p:txEl>
                                          </p:spTgt>
                                        </p:tgtEl>
                                        <p:attrNameLst>
                                          <p:attrName>style.visibility</p:attrName>
                                        </p:attrNameLst>
                                      </p:cBhvr>
                                      <p:to>
                                        <p:strVal val="visible"/>
                                      </p:to>
                                    </p:set>
                                    <p:animEffect transition="in" filter="wipe(left)">
                                      <p:cBhvr>
                                        <p:cTn id="7" dur="1000"/>
                                        <p:tgtEl>
                                          <p:spTgt spid="297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00">
                                            <p:txEl>
                                              <p:pRg st="1" end="1"/>
                                            </p:txEl>
                                          </p:spTgt>
                                        </p:tgtEl>
                                        <p:attrNameLst>
                                          <p:attrName>style.visibility</p:attrName>
                                        </p:attrNameLst>
                                      </p:cBhvr>
                                      <p:to>
                                        <p:strVal val="visible"/>
                                      </p:to>
                                    </p:set>
                                    <p:animEffect transition="in" filter="wipe(left)">
                                      <p:cBhvr>
                                        <p:cTn id="12" dur="1000"/>
                                        <p:tgtEl>
                                          <p:spTgt spid="29700">
                                            <p:txEl>
                                              <p:pRg st="1" end="1"/>
                                            </p:txEl>
                                          </p:spTgt>
                                        </p:tgtEl>
                                      </p:cBhvr>
                                    </p:animEffect>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9700">
                                            <p:txEl>
                                              <p:pRg st="2" end="2"/>
                                            </p:txEl>
                                          </p:spTgt>
                                        </p:tgtEl>
                                        <p:attrNameLst>
                                          <p:attrName>style.visibility</p:attrName>
                                        </p:attrNameLst>
                                      </p:cBhvr>
                                      <p:to>
                                        <p:strVal val="visible"/>
                                      </p:to>
                                    </p:set>
                                    <p:animEffect transition="in" filter="wipe(left)">
                                      <p:cBhvr>
                                        <p:cTn id="16" dur="1000"/>
                                        <p:tgtEl>
                                          <p:spTgt spid="29700">
                                            <p:txEl>
                                              <p:pRg st="2" end="2"/>
                                            </p:txEl>
                                          </p:spTgt>
                                        </p:tgtEl>
                                      </p:cBhvr>
                                    </p:animEffect>
                                  </p:childTnLst>
                                </p:cTn>
                              </p:par>
                            </p:childTnLst>
                          </p:cTn>
                        </p:par>
                        <p:par>
                          <p:cTn id="17" fill="hold" nodeType="afterGroup">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29700">
                                            <p:txEl>
                                              <p:pRg st="3" end="3"/>
                                            </p:txEl>
                                          </p:spTgt>
                                        </p:tgtEl>
                                        <p:attrNameLst>
                                          <p:attrName>style.visibility</p:attrName>
                                        </p:attrNameLst>
                                      </p:cBhvr>
                                      <p:to>
                                        <p:strVal val="visible"/>
                                      </p:to>
                                    </p:set>
                                    <p:animEffect transition="in" filter="wipe(left)">
                                      <p:cBhvr>
                                        <p:cTn id="20" dur="1000"/>
                                        <p:tgtEl>
                                          <p:spTgt spid="29700">
                                            <p:txEl>
                                              <p:pRg st="3" end="3"/>
                                            </p:txEl>
                                          </p:spTgt>
                                        </p:tgtEl>
                                      </p:cBhvr>
                                    </p:animEffect>
                                  </p:childTnLst>
                                </p:cTn>
                              </p:par>
                            </p:childTnLst>
                          </p:cTn>
                        </p:par>
                        <p:par>
                          <p:cTn id="21" fill="hold" nodeType="afterGroup">
                            <p:stCondLst>
                              <p:cond delay="3000"/>
                            </p:stCondLst>
                            <p:childTnLst>
                              <p:par>
                                <p:cTn id="22" presetID="4" presetClass="entr" presetSubtype="16" fill="hold" nodeType="afterEffect">
                                  <p:stCondLst>
                                    <p:cond delay="0"/>
                                  </p:stCondLst>
                                  <p:childTnLst>
                                    <p:set>
                                      <p:cBhvr>
                                        <p:cTn id="23" dur="1" fill="hold">
                                          <p:stCondLst>
                                            <p:cond delay="0"/>
                                          </p:stCondLst>
                                        </p:cTn>
                                        <p:tgtEl>
                                          <p:spTgt spid="29698"/>
                                        </p:tgtEl>
                                        <p:attrNameLst>
                                          <p:attrName>style.visibility</p:attrName>
                                        </p:attrNameLst>
                                      </p:cBhvr>
                                      <p:to>
                                        <p:strVal val="visible"/>
                                      </p:to>
                                    </p:set>
                                    <p:animEffect transition="in" filter="box(in)">
                                      <p:cBhvr>
                                        <p:cTn id="24" dur="500"/>
                                        <p:tgtEl>
                                          <p:spTgt spid="29698"/>
                                        </p:tgtEl>
                                      </p:cBhvr>
                                    </p:animEffect>
                                  </p:childTnLst>
                                </p:cTn>
                              </p:par>
                            </p:childTnLst>
                          </p:cTn>
                        </p:par>
                        <p:par>
                          <p:cTn id="25" fill="hold" nodeType="afterGroup">
                            <p:stCondLst>
                              <p:cond delay="3500"/>
                            </p:stCondLst>
                            <p:childTnLst>
                              <p:par>
                                <p:cTn id="26" presetID="9" presetClass="entr" presetSubtype="0" fill="hold" nodeType="afterEffect">
                                  <p:stCondLst>
                                    <p:cond delay="0"/>
                                  </p:stCondLst>
                                  <p:childTnLst>
                                    <p:set>
                                      <p:cBhvr>
                                        <p:cTn id="27" dur="1" fill="hold">
                                          <p:stCondLst>
                                            <p:cond delay="0"/>
                                          </p:stCondLst>
                                        </p:cTn>
                                        <p:tgtEl>
                                          <p:spTgt spid="29703"/>
                                        </p:tgtEl>
                                        <p:attrNameLst>
                                          <p:attrName>style.visibility</p:attrName>
                                        </p:attrNameLst>
                                      </p:cBhvr>
                                      <p:to>
                                        <p:strVal val="visible"/>
                                      </p:to>
                                    </p:set>
                                    <p:animEffect transition="in" filter="dissolve">
                                      <p:cBhvr>
                                        <p:cTn id="28" dur="500"/>
                                        <p:tgtEl>
                                          <p:spTgt spid="29703"/>
                                        </p:tgtEl>
                                      </p:cBhvr>
                                    </p:animEffect>
                                  </p:childTnLst>
                                </p:cTn>
                              </p:par>
                            </p:childTnLst>
                          </p:cTn>
                        </p:par>
                        <p:par>
                          <p:cTn id="29" fill="hold" nodeType="afterGroup">
                            <p:stCondLst>
                              <p:cond delay="4000"/>
                            </p:stCondLst>
                            <p:childTnLst>
                              <p:par>
                                <p:cTn id="30" presetID="22" presetClass="entr" presetSubtype="8" fill="hold" grpId="0" nodeType="afterEffect">
                                  <p:stCondLst>
                                    <p:cond delay="0"/>
                                  </p:stCondLst>
                                  <p:childTnLst>
                                    <p:set>
                                      <p:cBhvr>
                                        <p:cTn id="31" dur="1" fill="hold">
                                          <p:stCondLst>
                                            <p:cond delay="0"/>
                                          </p:stCondLst>
                                        </p:cTn>
                                        <p:tgtEl>
                                          <p:spTgt spid="29702"/>
                                        </p:tgtEl>
                                        <p:attrNameLst>
                                          <p:attrName>style.visibility</p:attrName>
                                        </p:attrNameLst>
                                      </p:cBhvr>
                                      <p:to>
                                        <p:strVal val="visible"/>
                                      </p:to>
                                    </p:set>
                                    <p:animEffect transition="in" filter="wipe(left)">
                                      <p:cBhvr>
                                        <p:cTn id="32" dur="500"/>
                                        <p:tgtEl>
                                          <p:spTgt spid="29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build="p" autoUpdateAnimBg="0" advAuto="0"/>
      <p:bldP spid="2970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ChangeArrowheads="1"/>
          </p:cNvSpPr>
          <p:nvPr/>
        </p:nvSpPr>
        <p:spPr bwMode="auto">
          <a:xfrm>
            <a:off x="755650" y="50800"/>
            <a:ext cx="6370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lgn="ctr" defTabSz="762000">
              <a:defRPr sz="4400" b="1">
                <a:solidFill>
                  <a:schemeClr val="tx2"/>
                </a:solidFill>
                <a:latin typeface="Arial" pitchFamily="34" charset="0"/>
              </a:defRPr>
            </a:lvl1pPr>
            <a:lvl2pPr algn="ctr" defTabSz="762000">
              <a:defRPr sz="4400" b="1">
                <a:solidFill>
                  <a:schemeClr val="tx2"/>
                </a:solidFill>
                <a:latin typeface="Arial" pitchFamily="34" charset="0"/>
              </a:defRPr>
            </a:lvl2pPr>
            <a:lvl3pPr algn="ctr" defTabSz="762000">
              <a:defRPr sz="4400" b="1">
                <a:solidFill>
                  <a:schemeClr val="tx2"/>
                </a:solidFill>
                <a:latin typeface="Arial" pitchFamily="34" charset="0"/>
              </a:defRPr>
            </a:lvl3pPr>
            <a:lvl4pPr algn="ctr" defTabSz="762000">
              <a:defRPr sz="4400" b="1">
                <a:solidFill>
                  <a:schemeClr val="tx2"/>
                </a:solidFill>
                <a:latin typeface="Arial" pitchFamily="34" charset="0"/>
              </a:defRPr>
            </a:lvl4pPr>
            <a:lvl5pPr algn="ctr" defTabSz="762000">
              <a:defRPr sz="4400" b="1">
                <a:solidFill>
                  <a:schemeClr val="tx2"/>
                </a:solidFill>
                <a:latin typeface="Arial" pitchFamily="34" charset="0"/>
              </a:defRPr>
            </a:lvl5pPr>
            <a:lvl6pPr marL="457200" algn="ctr" defTabSz="762000" eaLnBrk="0" fontAlgn="base" hangingPunct="0">
              <a:spcBef>
                <a:spcPct val="0"/>
              </a:spcBef>
              <a:spcAft>
                <a:spcPct val="0"/>
              </a:spcAft>
              <a:defRPr sz="4400" b="1">
                <a:solidFill>
                  <a:schemeClr val="tx2"/>
                </a:solidFill>
                <a:latin typeface="Arial" pitchFamily="34" charset="0"/>
              </a:defRPr>
            </a:lvl6pPr>
            <a:lvl7pPr marL="914400" algn="ctr" defTabSz="762000" eaLnBrk="0" fontAlgn="base" hangingPunct="0">
              <a:spcBef>
                <a:spcPct val="0"/>
              </a:spcBef>
              <a:spcAft>
                <a:spcPct val="0"/>
              </a:spcAft>
              <a:defRPr sz="4400" b="1">
                <a:solidFill>
                  <a:schemeClr val="tx2"/>
                </a:solidFill>
                <a:latin typeface="Arial" pitchFamily="34" charset="0"/>
              </a:defRPr>
            </a:lvl7pPr>
            <a:lvl8pPr marL="1371600" algn="ctr" defTabSz="762000" eaLnBrk="0" fontAlgn="base" hangingPunct="0">
              <a:spcBef>
                <a:spcPct val="0"/>
              </a:spcBef>
              <a:spcAft>
                <a:spcPct val="0"/>
              </a:spcAft>
              <a:defRPr sz="4400" b="1">
                <a:solidFill>
                  <a:schemeClr val="tx2"/>
                </a:solidFill>
                <a:latin typeface="Arial" pitchFamily="34" charset="0"/>
              </a:defRPr>
            </a:lvl8pPr>
            <a:lvl9pPr marL="1828800" algn="ctr" defTabSz="762000" eaLnBrk="0" fontAlgn="base" hangingPunct="0">
              <a:spcBef>
                <a:spcPct val="0"/>
              </a:spcBef>
              <a:spcAft>
                <a:spcPct val="0"/>
              </a:spcAft>
              <a:defRPr sz="4400" b="1">
                <a:solidFill>
                  <a:schemeClr val="tx2"/>
                </a:solidFill>
                <a:latin typeface="Arial" pitchFamily="34" charset="0"/>
              </a:defRPr>
            </a:lvl9pPr>
          </a:lstStyle>
          <a:p>
            <a:pPr algn="l">
              <a:lnSpc>
                <a:spcPct val="100000"/>
              </a:lnSpc>
              <a:buClrTx/>
              <a:buSzTx/>
              <a:buFontTx/>
              <a:buNone/>
            </a:pPr>
            <a:r>
              <a:rPr lang="es-ES" altLang="es-ES" sz="3000">
                <a:latin typeface="Comic Sans MS" pitchFamily="66" charset="0"/>
              </a:rPr>
              <a:t>Éteres: Nomenclatura</a:t>
            </a:r>
          </a:p>
        </p:txBody>
      </p:sp>
      <p:sp>
        <p:nvSpPr>
          <p:cNvPr id="138246" name="Line 5"/>
          <p:cNvSpPr>
            <a:spLocks noChangeShapeType="1"/>
          </p:cNvSpPr>
          <p:nvPr/>
        </p:nvSpPr>
        <p:spPr bwMode="auto">
          <a:xfrm>
            <a:off x="0" y="579438"/>
            <a:ext cx="9142413" cy="0"/>
          </a:xfrm>
          <a:prstGeom prst="line">
            <a:avLst/>
          </a:prstGeom>
          <a:noFill/>
          <a:ln w="762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38248" name="Text Box 8"/>
          <p:cNvSpPr txBox="1">
            <a:spLocks noChangeArrowheads="1"/>
          </p:cNvSpPr>
          <p:nvPr/>
        </p:nvSpPr>
        <p:spPr bwMode="auto">
          <a:xfrm>
            <a:off x="107950" y="744538"/>
            <a:ext cx="8820150" cy="4838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algn="ctr" defTabSz="762000">
              <a:lnSpc>
                <a:spcPct val="110000"/>
              </a:lnSpc>
              <a:defRPr sz="2000" b="1">
                <a:solidFill>
                  <a:schemeClr val="bg2"/>
                </a:solidFill>
                <a:latin typeface="Arial" pitchFamily="34" charset="0"/>
              </a:defRPr>
            </a:lvl1pPr>
            <a:lvl2pPr algn="ctr" defTabSz="762000">
              <a:lnSpc>
                <a:spcPct val="110000"/>
              </a:lnSpc>
              <a:defRPr sz="2000" b="1">
                <a:solidFill>
                  <a:schemeClr val="bg2"/>
                </a:solidFill>
                <a:latin typeface="Arial" pitchFamily="34" charset="0"/>
              </a:defRPr>
            </a:lvl2pPr>
            <a:lvl3pPr algn="ctr" defTabSz="762000">
              <a:lnSpc>
                <a:spcPct val="110000"/>
              </a:lnSpc>
              <a:defRPr sz="2000" b="1">
                <a:solidFill>
                  <a:schemeClr val="bg2"/>
                </a:solidFill>
                <a:latin typeface="Arial" pitchFamily="34" charset="0"/>
              </a:defRPr>
            </a:lvl3pPr>
            <a:lvl4pPr algn="ctr" defTabSz="762000">
              <a:lnSpc>
                <a:spcPct val="110000"/>
              </a:lnSpc>
              <a:defRPr sz="2000" b="1">
                <a:solidFill>
                  <a:schemeClr val="bg2"/>
                </a:solidFill>
                <a:latin typeface="Arial" pitchFamily="34" charset="0"/>
              </a:defRPr>
            </a:lvl4pPr>
            <a:lvl5pPr algn="ctr" defTabSz="762000">
              <a:lnSpc>
                <a:spcPct val="110000"/>
              </a:lnSpc>
              <a:defRPr sz="2000" b="1">
                <a:solidFill>
                  <a:schemeClr val="bg2"/>
                </a:solidFill>
                <a:latin typeface="Arial" pitchFamily="34" charset="0"/>
              </a:defRPr>
            </a:lvl5pPr>
            <a:lvl6pPr algn="ctr" defTabSz="762000" eaLnBrk="0" fontAlgn="base" hangingPunct="0">
              <a:lnSpc>
                <a:spcPct val="110000"/>
              </a:lnSpc>
              <a:spcBef>
                <a:spcPct val="0"/>
              </a:spcBef>
              <a:spcAft>
                <a:spcPct val="0"/>
              </a:spcAft>
              <a:defRPr sz="2000" b="1">
                <a:solidFill>
                  <a:schemeClr val="bg2"/>
                </a:solidFill>
                <a:latin typeface="Arial" pitchFamily="34" charset="0"/>
              </a:defRPr>
            </a:lvl6pPr>
            <a:lvl7pPr algn="ctr" defTabSz="762000" eaLnBrk="0" fontAlgn="base" hangingPunct="0">
              <a:lnSpc>
                <a:spcPct val="110000"/>
              </a:lnSpc>
              <a:spcBef>
                <a:spcPct val="0"/>
              </a:spcBef>
              <a:spcAft>
                <a:spcPct val="0"/>
              </a:spcAft>
              <a:defRPr sz="2000" b="1">
                <a:solidFill>
                  <a:schemeClr val="bg2"/>
                </a:solidFill>
                <a:latin typeface="Arial" pitchFamily="34" charset="0"/>
              </a:defRPr>
            </a:lvl7pPr>
            <a:lvl8pPr algn="ctr" defTabSz="762000" eaLnBrk="0" fontAlgn="base" hangingPunct="0">
              <a:lnSpc>
                <a:spcPct val="110000"/>
              </a:lnSpc>
              <a:spcBef>
                <a:spcPct val="0"/>
              </a:spcBef>
              <a:spcAft>
                <a:spcPct val="0"/>
              </a:spcAft>
              <a:defRPr sz="2000" b="1">
                <a:solidFill>
                  <a:schemeClr val="bg2"/>
                </a:solidFill>
                <a:latin typeface="Arial" pitchFamily="34" charset="0"/>
              </a:defRPr>
            </a:lvl8pPr>
            <a:lvl9pPr algn="ctr" defTabSz="762000" eaLnBrk="0" fontAlgn="base" hangingPunct="0">
              <a:lnSpc>
                <a:spcPct val="110000"/>
              </a:lnSpc>
              <a:spcBef>
                <a:spcPct val="0"/>
              </a:spcBef>
              <a:spcAft>
                <a:spcPct val="0"/>
              </a:spcAft>
              <a:defRPr sz="2000" b="1">
                <a:solidFill>
                  <a:schemeClr val="bg2"/>
                </a:solidFill>
                <a:latin typeface="Arial" pitchFamily="34" charset="0"/>
              </a:defRPr>
            </a:lvl9pPr>
          </a:lstStyle>
          <a:p>
            <a:pPr algn="just">
              <a:lnSpc>
                <a:spcPct val="100000"/>
              </a:lnSpc>
              <a:spcBef>
                <a:spcPct val="50000"/>
              </a:spcBef>
            </a:pPr>
            <a:r>
              <a:rPr lang="es-ES" altLang="es-ES" sz="2400" b="0" dirty="0">
                <a:solidFill>
                  <a:schemeClr val="tx1"/>
                </a:solidFill>
                <a:latin typeface="Comic Sans MS" pitchFamily="66" charset="0"/>
              </a:rPr>
              <a:t>Se nombran las dos cadenas de hidrocarburos (como radicales) seguidas de la palabra éter </a:t>
            </a:r>
          </a:p>
          <a:p>
            <a:pPr>
              <a:lnSpc>
                <a:spcPct val="100000"/>
              </a:lnSpc>
              <a:spcBef>
                <a:spcPct val="5000"/>
              </a:spcBef>
              <a:buFont typeface="Wingdings" pitchFamily="2" charset="2"/>
              <a:buNone/>
            </a:pPr>
            <a:r>
              <a:rPr lang="es-ES" altLang="es-ES" sz="2400" dirty="0">
                <a:solidFill>
                  <a:schemeClr val="tx1"/>
                </a:solidFill>
                <a:latin typeface="Comic Sans MS" pitchFamily="66" charset="0"/>
              </a:rPr>
              <a:t>      R</a:t>
            </a:r>
            <a:r>
              <a:rPr lang="es-ES" altLang="es-ES" sz="2400" baseline="-25000" dirty="0">
                <a:solidFill>
                  <a:schemeClr val="tx1"/>
                </a:solidFill>
                <a:latin typeface="Comic Sans MS" pitchFamily="66" charset="0"/>
              </a:rPr>
              <a:t>1</a:t>
            </a:r>
            <a:r>
              <a:rPr lang="es-ES" altLang="es-ES" sz="2400" dirty="0">
                <a:solidFill>
                  <a:schemeClr val="tx1"/>
                </a:solidFill>
                <a:latin typeface="Comic Sans MS" pitchFamily="66" charset="0"/>
              </a:rPr>
              <a:t>-O-R</a:t>
            </a:r>
            <a:r>
              <a:rPr lang="es-ES" altLang="es-ES" sz="2400" baseline="-25000" dirty="0">
                <a:solidFill>
                  <a:schemeClr val="tx1"/>
                </a:solidFill>
                <a:latin typeface="Comic Sans MS" pitchFamily="66" charset="0"/>
              </a:rPr>
              <a:t>2</a:t>
            </a:r>
            <a:r>
              <a:rPr lang="es-ES" altLang="es-ES" sz="2400" dirty="0">
                <a:solidFill>
                  <a:schemeClr val="tx1"/>
                </a:solidFill>
                <a:latin typeface="Comic Sans MS" pitchFamily="66" charset="0"/>
              </a:rPr>
              <a:t>  </a:t>
            </a:r>
            <a:r>
              <a:rPr lang="es-ES" altLang="es-ES" sz="2400" dirty="0">
                <a:solidFill>
                  <a:schemeClr val="tx1"/>
                </a:solidFill>
                <a:latin typeface="Comic Sans MS" pitchFamily="66" charset="0"/>
                <a:sym typeface="Wingdings" pitchFamily="2" charset="2"/>
              </a:rPr>
              <a:t>  </a:t>
            </a:r>
            <a:r>
              <a:rPr lang="es-ES" altLang="es-ES" sz="2400" dirty="0">
                <a:solidFill>
                  <a:schemeClr val="tx1"/>
                </a:solidFill>
                <a:latin typeface="Comic Sans MS" pitchFamily="66" charset="0"/>
              </a:rPr>
              <a:t> “R</a:t>
            </a:r>
            <a:r>
              <a:rPr lang="es-ES" altLang="es-ES" sz="2400" baseline="-25000" dirty="0">
                <a:solidFill>
                  <a:schemeClr val="tx1"/>
                </a:solidFill>
                <a:latin typeface="Comic Sans MS" pitchFamily="66" charset="0"/>
              </a:rPr>
              <a:t>1</a:t>
            </a:r>
            <a:r>
              <a:rPr lang="es-ES" altLang="es-ES" sz="2400" dirty="0">
                <a:solidFill>
                  <a:schemeClr val="tx1"/>
                </a:solidFill>
                <a:latin typeface="Comic Sans MS" pitchFamily="66" charset="0"/>
              </a:rPr>
              <a:t>il”-” R</a:t>
            </a:r>
            <a:r>
              <a:rPr lang="es-ES" altLang="es-ES" sz="2400" baseline="-25000" dirty="0">
                <a:solidFill>
                  <a:schemeClr val="tx1"/>
                </a:solidFill>
                <a:latin typeface="Comic Sans MS" pitchFamily="66" charset="0"/>
              </a:rPr>
              <a:t>2</a:t>
            </a:r>
            <a:r>
              <a:rPr lang="es-ES" altLang="es-ES" sz="2400" dirty="0">
                <a:solidFill>
                  <a:schemeClr val="tx1"/>
                </a:solidFill>
                <a:latin typeface="Comic Sans MS" pitchFamily="66" charset="0"/>
              </a:rPr>
              <a:t>il”-eter  </a:t>
            </a:r>
          </a:p>
          <a:p>
            <a:pPr>
              <a:lnSpc>
                <a:spcPct val="100000"/>
              </a:lnSpc>
              <a:spcBef>
                <a:spcPct val="5000"/>
              </a:spcBef>
              <a:buFont typeface="Wingdings" pitchFamily="2" charset="2"/>
              <a:buNone/>
            </a:pPr>
            <a:endParaRPr lang="es-ES" altLang="es-ES" sz="2400" dirty="0">
              <a:solidFill>
                <a:schemeClr val="tx1"/>
              </a:solidFill>
              <a:latin typeface="Comic Sans MS" pitchFamily="66" charset="0"/>
            </a:endParaRPr>
          </a:p>
          <a:p>
            <a:pPr>
              <a:lnSpc>
                <a:spcPct val="100000"/>
              </a:lnSpc>
              <a:spcBef>
                <a:spcPct val="5000"/>
              </a:spcBef>
              <a:buFont typeface="Wingdings" pitchFamily="2" charset="2"/>
              <a:buNone/>
            </a:pPr>
            <a:endParaRPr lang="es-ES" altLang="es-ES" sz="2400" dirty="0">
              <a:solidFill>
                <a:schemeClr val="tx1"/>
              </a:solidFill>
              <a:latin typeface="Comic Sans MS" pitchFamily="66" charset="0"/>
            </a:endParaRPr>
          </a:p>
          <a:p>
            <a:pPr algn="just">
              <a:lnSpc>
                <a:spcPct val="100000"/>
              </a:lnSpc>
              <a:spcBef>
                <a:spcPct val="70000"/>
              </a:spcBef>
            </a:pPr>
            <a:r>
              <a:rPr lang="es-ES_tradnl" altLang="es-ES" sz="2400" b="0" dirty="0">
                <a:solidFill>
                  <a:schemeClr val="tx1"/>
                </a:solidFill>
                <a:latin typeface="Comic Sans MS" pitchFamily="66" charset="0"/>
              </a:rPr>
              <a:t>Las actuales normas </a:t>
            </a:r>
            <a:r>
              <a:rPr lang="es-ES_tradnl" altLang="es-ES" sz="2400" b="0" dirty="0" smtClean="0">
                <a:solidFill>
                  <a:schemeClr val="tx1"/>
                </a:solidFill>
                <a:latin typeface="Comic Sans MS" pitchFamily="66" charset="0"/>
              </a:rPr>
              <a:t>IUPAC </a:t>
            </a:r>
            <a:r>
              <a:rPr lang="es-ES_tradnl" altLang="es-ES" sz="2400" b="0" dirty="0">
                <a:solidFill>
                  <a:schemeClr val="tx1"/>
                </a:solidFill>
                <a:latin typeface="Comic Sans MS" pitchFamily="66" charset="0"/>
              </a:rPr>
              <a:t>recomiendan usar el prefijo </a:t>
            </a:r>
            <a:r>
              <a:rPr lang="es-ES_tradnl" altLang="es-ES" sz="2400" b="0" dirty="0" err="1">
                <a:solidFill>
                  <a:schemeClr val="tx1"/>
                </a:solidFill>
                <a:latin typeface="Comic Sans MS" pitchFamily="66" charset="0"/>
              </a:rPr>
              <a:t>oxi</a:t>
            </a:r>
            <a:r>
              <a:rPr lang="es-ES_tradnl" altLang="es-ES" sz="2400" b="0" dirty="0">
                <a:solidFill>
                  <a:schemeClr val="tx1"/>
                </a:solidFill>
                <a:latin typeface="Comic Sans MS" pitchFamily="66" charset="0"/>
              </a:rPr>
              <a:t> entre los nombres de las dos cadenas de </a:t>
            </a:r>
            <a:r>
              <a:rPr lang="es-ES_tradnl" altLang="es-ES" sz="2400" b="0" dirty="0" err="1">
                <a:solidFill>
                  <a:schemeClr val="tx1"/>
                </a:solidFill>
                <a:latin typeface="Comic Sans MS" pitchFamily="66" charset="0"/>
              </a:rPr>
              <a:t>hidrocarb</a:t>
            </a:r>
            <a:r>
              <a:rPr lang="es-ES_tradnl" altLang="es-ES" sz="2400" b="0" dirty="0">
                <a:solidFill>
                  <a:schemeClr val="tx1"/>
                </a:solidFill>
                <a:latin typeface="Comic Sans MS" pitchFamily="66" charset="0"/>
              </a:rPr>
              <a:t>:</a:t>
            </a:r>
            <a:endParaRPr lang="es-ES" altLang="es-ES" sz="2400" b="0" dirty="0">
              <a:solidFill>
                <a:schemeClr val="tx1"/>
              </a:solidFill>
              <a:latin typeface="Comic Sans MS" pitchFamily="66" charset="0"/>
            </a:endParaRPr>
          </a:p>
          <a:p>
            <a:pPr>
              <a:lnSpc>
                <a:spcPct val="100000"/>
              </a:lnSpc>
              <a:spcBef>
                <a:spcPct val="5000"/>
              </a:spcBef>
              <a:buFont typeface="Wingdings" pitchFamily="2" charset="2"/>
              <a:buNone/>
            </a:pPr>
            <a:r>
              <a:rPr lang="es-ES" altLang="es-ES" sz="2400" dirty="0">
                <a:solidFill>
                  <a:schemeClr val="tx1"/>
                </a:solidFill>
                <a:latin typeface="Comic Sans MS" pitchFamily="66" charset="0"/>
              </a:rPr>
              <a:t>R</a:t>
            </a:r>
            <a:r>
              <a:rPr lang="es-ES" altLang="es-ES" sz="2400" baseline="-25000" dirty="0">
                <a:solidFill>
                  <a:schemeClr val="tx1"/>
                </a:solidFill>
                <a:latin typeface="Comic Sans MS" pitchFamily="66" charset="0"/>
              </a:rPr>
              <a:t>1</a:t>
            </a:r>
            <a:r>
              <a:rPr lang="es-ES" altLang="es-ES" sz="2400" dirty="0">
                <a:solidFill>
                  <a:schemeClr val="tx1"/>
                </a:solidFill>
                <a:latin typeface="Comic Sans MS" pitchFamily="66" charset="0"/>
              </a:rPr>
              <a:t>-O-R</a:t>
            </a:r>
            <a:r>
              <a:rPr lang="es-ES" altLang="es-ES" sz="2400" baseline="-25000" dirty="0">
                <a:solidFill>
                  <a:schemeClr val="tx1"/>
                </a:solidFill>
                <a:latin typeface="Comic Sans MS" pitchFamily="66" charset="0"/>
              </a:rPr>
              <a:t>2</a:t>
            </a:r>
            <a:r>
              <a:rPr lang="es-ES" altLang="es-ES" sz="2400" dirty="0">
                <a:solidFill>
                  <a:schemeClr val="tx1"/>
                </a:solidFill>
                <a:latin typeface="Comic Sans MS" pitchFamily="66" charset="0"/>
              </a:rPr>
              <a:t>   </a:t>
            </a:r>
            <a:r>
              <a:rPr lang="es-ES" altLang="es-ES" sz="2400" dirty="0">
                <a:solidFill>
                  <a:schemeClr val="tx1"/>
                </a:solidFill>
                <a:latin typeface="Comic Sans MS" pitchFamily="66" charset="0"/>
                <a:sym typeface="Wingdings" pitchFamily="2" charset="2"/>
              </a:rPr>
              <a:t>   </a:t>
            </a:r>
            <a:r>
              <a:rPr lang="es-ES" altLang="es-ES" sz="2400" dirty="0">
                <a:solidFill>
                  <a:schemeClr val="tx1"/>
                </a:solidFill>
                <a:latin typeface="Comic Sans MS" pitchFamily="66" charset="0"/>
              </a:rPr>
              <a:t> “R</a:t>
            </a:r>
            <a:r>
              <a:rPr lang="es-ES" altLang="es-ES" sz="2400" baseline="-25000" dirty="0">
                <a:solidFill>
                  <a:schemeClr val="tx1"/>
                </a:solidFill>
                <a:latin typeface="Comic Sans MS" pitchFamily="66" charset="0"/>
              </a:rPr>
              <a:t>2</a:t>
            </a:r>
            <a:r>
              <a:rPr lang="es-ES" altLang="es-ES" sz="2400" dirty="0">
                <a:solidFill>
                  <a:schemeClr val="tx1"/>
                </a:solidFill>
                <a:latin typeface="Comic Sans MS" pitchFamily="66" charset="0"/>
              </a:rPr>
              <a:t>oxiR</a:t>
            </a:r>
            <a:r>
              <a:rPr lang="es-ES" altLang="es-ES" sz="2400" baseline="-25000" dirty="0">
                <a:solidFill>
                  <a:schemeClr val="tx1"/>
                </a:solidFill>
                <a:latin typeface="Comic Sans MS" pitchFamily="66" charset="0"/>
              </a:rPr>
              <a:t>1</a:t>
            </a:r>
            <a:r>
              <a:rPr lang="es-ES" altLang="es-ES" sz="2400" dirty="0">
                <a:solidFill>
                  <a:schemeClr val="tx1"/>
                </a:solidFill>
                <a:latin typeface="Comic Sans MS" pitchFamily="66" charset="0"/>
              </a:rPr>
              <a:t>”</a:t>
            </a:r>
            <a:endParaRPr lang="es-ES_tradnl" altLang="es-ES" sz="2400" dirty="0">
              <a:solidFill>
                <a:schemeClr val="tx1"/>
              </a:solidFill>
              <a:latin typeface="Comic Sans MS" pitchFamily="66" charset="0"/>
            </a:endParaRPr>
          </a:p>
          <a:p>
            <a:pPr algn="just">
              <a:lnSpc>
                <a:spcPct val="100000"/>
              </a:lnSpc>
              <a:spcBef>
                <a:spcPct val="70000"/>
              </a:spcBef>
            </a:pPr>
            <a:r>
              <a:rPr lang="es-ES_tradnl" altLang="es-ES" sz="2400" b="0" dirty="0">
                <a:solidFill>
                  <a:schemeClr val="tx1"/>
                </a:solidFill>
                <a:latin typeface="Comic Sans MS" pitchFamily="66" charset="0"/>
              </a:rPr>
              <a:t>El grupo O-</a:t>
            </a:r>
            <a:r>
              <a:rPr lang="es-ES" altLang="es-ES" sz="2400" b="0" dirty="0">
                <a:solidFill>
                  <a:schemeClr val="tx1"/>
                </a:solidFill>
                <a:latin typeface="Comic Sans MS" pitchFamily="66" charset="0"/>
              </a:rPr>
              <a:t>R</a:t>
            </a:r>
            <a:r>
              <a:rPr lang="es-ES" altLang="es-ES" sz="2400" b="0" baseline="-25000" dirty="0">
                <a:solidFill>
                  <a:schemeClr val="tx1"/>
                </a:solidFill>
                <a:latin typeface="Comic Sans MS" pitchFamily="66" charset="0"/>
              </a:rPr>
              <a:t>2</a:t>
            </a:r>
            <a:r>
              <a:rPr lang="es-ES_tradnl" altLang="es-ES" sz="2400" b="0" dirty="0">
                <a:solidFill>
                  <a:schemeClr val="tx1"/>
                </a:solidFill>
                <a:latin typeface="Comic Sans MS" pitchFamily="66" charset="0"/>
              </a:rPr>
              <a:t> (</a:t>
            </a:r>
            <a:r>
              <a:rPr lang="es-ES" altLang="es-ES" sz="2400" b="0" dirty="0">
                <a:solidFill>
                  <a:schemeClr val="tx1"/>
                </a:solidFill>
                <a:latin typeface="Comic Sans MS" pitchFamily="66" charset="0"/>
              </a:rPr>
              <a:t>R</a:t>
            </a:r>
            <a:r>
              <a:rPr lang="es-ES" altLang="es-ES" sz="2400" b="0" baseline="-25000" dirty="0">
                <a:solidFill>
                  <a:schemeClr val="tx1"/>
                </a:solidFill>
                <a:latin typeface="Comic Sans MS" pitchFamily="66" charset="0"/>
              </a:rPr>
              <a:t>2</a:t>
            </a:r>
            <a:r>
              <a:rPr lang="es-ES_tradnl" altLang="es-ES" sz="2400" b="0" dirty="0">
                <a:solidFill>
                  <a:schemeClr val="tx1"/>
                </a:solidFill>
                <a:latin typeface="Comic Sans MS" pitchFamily="66" charset="0"/>
              </a:rPr>
              <a:t> es la cadena más corta) se considera un sustituyente y se denomina grupo “</a:t>
            </a:r>
            <a:r>
              <a:rPr lang="es-ES_tradnl" altLang="es-ES" sz="2400" b="0" dirty="0" err="1">
                <a:solidFill>
                  <a:schemeClr val="tx1"/>
                </a:solidFill>
                <a:latin typeface="Comic Sans MS" pitchFamily="66" charset="0"/>
              </a:rPr>
              <a:t>alcóxido</a:t>
            </a:r>
            <a:r>
              <a:rPr lang="es-ES_tradnl" altLang="es-ES" sz="2400" b="0" dirty="0">
                <a:solidFill>
                  <a:schemeClr val="tx1"/>
                </a:solidFill>
                <a:latin typeface="Comic Sans MS" pitchFamily="66" charset="0"/>
              </a:rPr>
              <a:t>”.</a:t>
            </a:r>
          </a:p>
          <a:p>
            <a:pPr algn="just">
              <a:lnSpc>
                <a:spcPct val="100000"/>
              </a:lnSpc>
              <a:spcBef>
                <a:spcPct val="50000"/>
              </a:spcBef>
            </a:pPr>
            <a:r>
              <a:rPr lang="es-ES_tradnl" altLang="es-ES" sz="2400" b="0" dirty="0">
                <a:solidFill>
                  <a:schemeClr val="tx1"/>
                </a:solidFill>
                <a:latin typeface="Comic Sans MS" pitchFamily="66" charset="0"/>
              </a:rPr>
              <a:t>Hay que indicar la posición de este sustituyente</a:t>
            </a:r>
            <a:endParaRPr lang="es-ES" altLang="es-ES" sz="2200" b="0" dirty="0">
              <a:latin typeface="Comic Sans MS" pitchFamily="66" charset="0"/>
            </a:endParaRPr>
          </a:p>
        </p:txBody>
      </p:sp>
      <p:graphicFrame>
        <p:nvGraphicFramePr>
          <p:cNvPr id="138249" name="Object 9"/>
          <p:cNvGraphicFramePr>
            <a:graphicFrameLocks noChangeAspect="1"/>
          </p:cNvGraphicFramePr>
          <p:nvPr/>
        </p:nvGraphicFramePr>
        <p:xfrm>
          <a:off x="1763713" y="2205038"/>
          <a:ext cx="2520950" cy="344487"/>
        </p:xfrm>
        <a:graphic>
          <a:graphicData uri="http://schemas.openxmlformats.org/presentationml/2006/ole">
            <mc:AlternateContent xmlns:mc="http://schemas.openxmlformats.org/markup-compatibility/2006">
              <mc:Choice xmlns:v="urn:schemas-microsoft-com:vml" Requires="v">
                <p:oleObj spid="_x0000_s13314" name="ChemSketch" r:id="rId3" imgW="1316880" imgH="180000" progId="ACD.ChemSketch.20">
                  <p:embed/>
                </p:oleObj>
              </mc:Choice>
              <mc:Fallback>
                <p:oleObj name="ChemSketch" r:id="rId3" imgW="1316880" imgH="180000" progId="ACD.ChemSketch.2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713" y="2205038"/>
                        <a:ext cx="2520950" cy="344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8250" name="Text Box 10"/>
          <p:cNvSpPr txBox="1">
            <a:spLocks noChangeArrowheads="1"/>
          </p:cNvSpPr>
          <p:nvPr/>
        </p:nvSpPr>
        <p:spPr bwMode="auto">
          <a:xfrm>
            <a:off x="4787900" y="2205038"/>
            <a:ext cx="2736850" cy="35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algn="ctr" defTabSz="762000">
              <a:lnSpc>
                <a:spcPct val="110000"/>
              </a:lnSpc>
              <a:defRPr sz="2000" b="1">
                <a:solidFill>
                  <a:schemeClr val="bg2"/>
                </a:solidFill>
                <a:latin typeface="Arial" pitchFamily="34" charset="0"/>
              </a:defRPr>
            </a:lvl1pPr>
            <a:lvl2pPr algn="ctr" defTabSz="762000">
              <a:lnSpc>
                <a:spcPct val="110000"/>
              </a:lnSpc>
              <a:defRPr sz="2000" b="1">
                <a:solidFill>
                  <a:schemeClr val="bg2"/>
                </a:solidFill>
                <a:latin typeface="Arial" pitchFamily="34" charset="0"/>
              </a:defRPr>
            </a:lvl2pPr>
            <a:lvl3pPr algn="ctr" defTabSz="762000">
              <a:lnSpc>
                <a:spcPct val="110000"/>
              </a:lnSpc>
              <a:defRPr sz="2000" b="1">
                <a:solidFill>
                  <a:schemeClr val="bg2"/>
                </a:solidFill>
                <a:latin typeface="Arial" pitchFamily="34" charset="0"/>
              </a:defRPr>
            </a:lvl3pPr>
            <a:lvl4pPr algn="ctr" defTabSz="762000">
              <a:lnSpc>
                <a:spcPct val="110000"/>
              </a:lnSpc>
              <a:defRPr sz="2000" b="1">
                <a:solidFill>
                  <a:schemeClr val="bg2"/>
                </a:solidFill>
                <a:latin typeface="Arial" pitchFamily="34" charset="0"/>
              </a:defRPr>
            </a:lvl4pPr>
            <a:lvl5pPr algn="ctr" defTabSz="762000">
              <a:lnSpc>
                <a:spcPct val="110000"/>
              </a:lnSpc>
              <a:defRPr sz="2000" b="1">
                <a:solidFill>
                  <a:schemeClr val="bg2"/>
                </a:solidFill>
                <a:latin typeface="Arial" pitchFamily="34" charset="0"/>
              </a:defRPr>
            </a:lvl5pPr>
            <a:lvl6pPr algn="ctr" defTabSz="762000" eaLnBrk="0" fontAlgn="base" hangingPunct="0">
              <a:lnSpc>
                <a:spcPct val="110000"/>
              </a:lnSpc>
              <a:spcBef>
                <a:spcPct val="0"/>
              </a:spcBef>
              <a:spcAft>
                <a:spcPct val="0"/>
              </a:spcAft>
              <a:defRPr sz="2000" b="1">
                <a:solidFill>
                  <a:schemeClr val="bg2"/>
                </a:solidFill>
                <a:latin typeface="Arial" pitchFamily="34" charset="0"/>
              </a:defRPr>
            </a:lvl6pPr>
            <a:lvl7pPr algn="ctr" defTabSz="762000" eaLnBrk="0" fontAlgn="base" hangingPunct="0">
              <a:lnSpc>
                <a:spcPct val="110000"/>
              </a:lnSpc>
              <a:spcBef>
                <a:spcPct val="0"/>
              </a:spcBef>
              <a:spcAft>
                <a:spcPct val="0"/>
              </a:spcAft>
              <a:defRPr sz="2000" b="1">
                <a:solidFill>
                  <a:schemeClr val="bg2"/>
                </a:solidFill>
                <a:latin typeface="Arial" pitchFamily="34" charset="0"/>
              </a:defRPr>
            </a:lvl7pPr>
            <a:lvl8pPr algn="ctr" defTabSz="762000" eaLnBrk="0" fontAlgn="base" hangingPunct="0">
              <a:lnSpc>
                <a:spcPct val="110000"/>
              </a:lnSpc>
              <a:spcBef>
                <a:spcPct val="0"/>
              </a:spcBef>
              <a:spcAft>
                <a:spcPct val="0"/>
              </a:spcAft>
              <a:defRPr sz="2000" b="1">
                <a:solidFill>
                  <a:schemeClr val="bg2"/>
                </a:solidFill>
                <a:latin typeface="Arial" pitchFamily="34" charset="0"/>
              </a:defRPr>
            </a:lvl8pPr>
            <a:lvl9pPr algn="ctr" defTabSz="762000" eaLnBrk="0" fontAlgn="base" hangingPunct="0">
              <a:lnSpc>
                <a:spcPct val="110000"/>
              </a:lnSpc>
              <a:spcBef>
                <a:spcPct val="0"/>
              </a:spcBef>
              <a:spcAft>
                <a:spcPct val="0"/>
              </a:spcAft>
              <a:defRPr sz="2000" b="1">
                <a:solidFill>
                  <a:schemeClr val="bg2"/>
                </a:solidFill>
                <a:latin typeface="Arial" pitchFamily="34" charset="0"/>
              </a:defRPr>
            </a:lvl9pPr>
          </a:lstStyle>
          <a:p>
            <a:pPr algn="just">
              <a:lnSpc>
                <a:spcPct val="130000"/>
              </a:lnSpc>
              <a:spcBef>
                <a:spcPct val="50000"/>
              </a:spcBef>
              <a:buFont typeface="Wingdings" pitchFamily="2" charset="2"/>
              <a:buNone/>
            </a:pPr>
            <a:r>
              <a:rPr lang="es-ES" altLang="es-ES" sz="1800" b="0">
                <a:latin typeface="Comic Sans MS" pitchFamily="66" charset="0"/>
              </a:rPr>
              <a:t>etil metil éter</a:t>
            </a:r>
          </a:p>
        </p:txBody>
      </p:sp>
      <p:graphicFrame>
        <p:nvGraphicFramePr>
          <p:cNvPr id="138251" name="Object 11"/>
          <p:cNvGraphicFramePr>
            <a:graphicFrameLocks noChangeAspect="1"/>
          </p:cNvGraphicFramePr>
          <p:nvPr/>
        </p:nvGraphicFramePr>
        <p:xfrm>
          <a:off x="323850" y="5921375"/>
          <a:ext cx="3743325" cy="315913"/>
        </p:xfrm>
        <a:graphic>
          <a:graphicData uri="http://schemas.openxmlformats.org/presentationml/2006/ole">
            <mc:AlternateContent xmlns:mc="http://schemas.openxmlformats.org/markup-compatibility/2006">
              <mc:Choice xmlns:v="urn:schemas-microsoft-com:vml" Requires="v">
                <p:oleObj spid="_x0000_s13315" name="ChemSketch" r:id="rId5" imgW="2121480" imgH="180000" progId="ACD.ChemSketch.20">
                  <p:embed/>
                </p:oleObj>
              </mc:Choice>
              <mc:Fallback>
                <p:oleObj name="ChemSketch" r:id="rId5" imgW="2121480" imgH="180000" progId="ACD.ChemSketch.20">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5921375"/>
                        <a:ext cx="3743325" cy="315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8252" name="Text Box 12"/>
          <p:cNvSpPr txBox="1">
            <a:spLocks noChangeArrowheads="1"/>
          </p:cNvSpPr>
          <p:nvPr/>
        </p:nvSpPr>
        <p:spPr bwMode="auto">
          <a:xfrm>
            <a:off x="1331913" y="6237288"/>
            <a:ext cx="2736850" cy="35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algn="ctr" defTabSz="762000">
              <a:lnSpc>
                <a:spcPct val="110000"/>
              </a:lnSpc>
              <a:defRPr sz="2000" b="1">
                <a:solidFill>
                  <a:schemeClr val="bg2"/>
                </a:solidFill>
                <a:latin typeface="Arial" pitchFamily="34" charset="0"/>
              </a:defRPr>
            </a:lvl1pPr>
            <a:lvl2pPr algn="ctr" defTabSz="762000">
              <a:lnSpc>
                <a:spcPct val="110000"/>
              </a:lnSpc>
              <a:defRPr sz="2000" b="1">
                <a:solidFill>
                  <a:schemeClr val="bg2"/>
                </a:solidFill>
                <a:latin typeface="Arial" pitchFamily="34" charset="0"/>
              </a:defRPr>
            </a:lvl2pPr>
            <a:lvl3pPr algn="ctr" defTabSz="762000">
              <a:lnSpc>
                <a:spcPct val="110000"/>
              </a:lnSpc>
              <a:defRPr sz="2000" b="1">
                <a:solidFill>
                  <a:schemeClr val="bg2"/>
                </a:solidFill>
                <a:latin typeface="Arial" pitchFamily="34" charset="0"/>
              </a:defRPr>
            </a:lvl3pPr>
            <a:lvl4pPr algn="ctr" defTabSz="762000">
              <a:lnSpc>
                <a:spcPct val="110000"/>
              </a:lnSpc>
              <a:defRPr sz="2000" b="1">
                <a:solidFill>
                  <a:schemeClr val="bg2"/>
                </a:solidFill>
                <a:latin typeface="Arial" pitchFamily="34" charset="0"/>
              </a:defRPr>
            </a:lvl4pPr>
            <a:lvl5pPr algn="ctr" defTabSz="762000">
              <a:lnSpc>
                <a:spcPct val="110000"/>
              </a:lnSpc>
              <a:defRPr sz="2000" b="1">
                <a:solidFill>
                  <a:schemeClr val="bg2"/>
                </a:solidFill>
                <a:latin typeface="Arial" pitchFamily="34" charset="0"/>
              </a:defRPr>
            </a:lvl5pPr>
            <a:lvl6pPr algn="ctr" defTabSz="762000" eaLnBrk="0" fontAlgn="base" hangingPunct="0">
              <a:lnSpc>
                <a:spcPct val="110000"/>
              </a:lnSpc>
              <a:spcBef>
                <a:spcPct val="0"/>
              </a:spcBef>
              <a:spcAft>
                <a:spcPct val="0"/>
              </a:spcAft>
              <a:defRPr sz="2000" b="1">
                <a:solidFill>
                  <a:schemeClr val="bg2"/>
                </a:solidFill>
                <a:latin typeface="Arial" pitchFamily="34" charset="0"/>
              </a:defRPr>
            </a:lvl6pPr>
            <a:lvl7pPr algn="ctr" defTabSz="762000" eaLnBrk="0" fontAlgn="base" hangingPunct="0">
              <a:lnSpc>
                <a:spcPct val="110000"/>
              </a:lnSpc>
              <a:spcBef>
                <a:spcPct val="0"/>
              </a:spcBef>
              <a:spcAft>
                <a:spcPct val="0"/>
              </a:spcAft>
              <a:defRPr sz="2000" b="1">
                <a:solidFill>
                  <a:schemeClr val="bg2"/>
                </a:solidFill>
                <a:latin typeface="Arial" pitchFamily="34" charset="0"/>
              </a:defRPr>
            </a:lvl7pPr>
            <a:lvl8pPr algn="ctr" defTabSz="762000" eaLnBrk="0" fontAlgn="base" hangingPunct="0">
              <a:lnSpc>
                <a:spcPct val="110000"/>
              </a:lnSpc>
              <a:spcBef>
                <a:spcPct val="0"/>
              </a:spcBef>
              <a:spcAft>
                <a:spcPct val="0"/>
              </a:spcAft>
              <a:defRPr sz="2000" b="1">
                <a:solidFill>
                  <a:schemeClr val="bg2"/>
                </a:solidFill>
                <a:latin typeface="Arial" pitchFamily="34" charset="0"/>
              </a:defRPr>
            </a:lvl8pPr>
            <a:lvl9pPr algn="ctr" defTabSz="762000" eaLnBrk="0" fontAlgn="base" hangingPunct="0">
              <a:lnSpc>
                <a:spcPct val="110000"/>
              </a:lnSpc>
              <a:spcBef>
                <a:spcPct val="0"/>
              </a:spcBef>
              <a:spcAft>
                <a:spcPct val="0"/>
              </a:spcAft>
              <a:defRPr sz="2000" b="1">
                <a:solidFill>
                  <a:schemeClr val="bg2"/>
                </a:solidFill>
                <a:latin typeface="Arial" pitchFamily="34" charset="0"/>
              </a:defRPr>
            </a:lvl9pPr>
          </a:lstStyle>
          <a:p>
            <a:pPr algn="just">
              <a:lnSpc>
                <a:spcPct val="130000"/>
              </a:lnSpc>
              <a:spcBef>
                <a:spcPct val="50000"/>
              </a:spcBef>
              <a:buFont typeface="Wingdings" pitchFamily="2" charset="2"/>
              <a:buNone/>
            </a:pPr>
            <a:r>
              <a:rPr lang="es-ES" altLang="es-ES" sz="1800" b="0">
                <a:latin typeface="Comic Sans MS" pitchFamily="66" charset="0"/>
              </a:rPr>
              <a:t>etoxipropano</a:t>
            </a:r>
          </a:p>
        </p:txBody>
      </p:sp>
      <p:graphicFrame>
        <p:nvGraphicFramePr>
          <p:cNvPr id="138253" name="Object 13"/>
          <p:cNvGraphicFramePr>
            <a:graphicFrameLocks noChangeAspect="1"/>
          </p:cNvGraphicFramePr>
          <p:nvPr/>
        </p:nvGraphicFramePr>
        <p:xfrm>
          <a:off x="4643438" y="5876925"/>
          <a:ext cx="1655762" cy="617538"/>
        </p:xfrm>
        <a:graphic>
          <a:graphicData uri="http://schemas.openxmlformats.org/presentationml/2006/ole">
            <mc:AlternateContent xmlns:mc="http://schemas.openxmlformats.org/markup-compatibility/2006">
              <mc:Choice xmlns:v="urn:schemas-microsoft-com:vml" Requires="v">
                <p:oleObj spid="_x0000_s13316" name="ChemSketch" r:id="rId7" imgW="1045440" imgH="390240" progId="ACD.ChemSketch.20">
                  <p:embed/>
                </p:oleObj>
              </mc:Choice>
              <mc:Fallback>
                <p:oleObj name="ChemSketch" r:id="rId7" imgW="1045440" imgH="390240" progId="ACD.ChemSketch.20">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3438" y="5876925"/>
                        <a:ext cx="1655762"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8254" name="Text Box 14"/>
          <p:cNvSpPr txBox="1">
            <a:spLocks noChangeArrowheads="1"/>
          </p:cNvSpPr>
          <p:nvPr/>
        </p:nvSpPr>
        <p:spPr bwMode="auto">
          <a:xfrm>
            <a:off x="6478588" y="6092825"/>
            <a:ext cx="2197100"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algn="ctr" defTabSz="762000">
              <a:lnSpc>
                <a:spcPct val="110000"/>
              </a:lnSpc>
              <a:defRPr sz="2000" b="1">
                <a:solidFill>
                  <a:schemeClr val="bg2"/>
                </a:solidFill>
                <a:latin typeface="Arial" pitchFamily="34" charset="0"/>
              </a:defRPr>
            </a:lvl1pPr>
            <a:lvl2pPr algn="ctr" defTabSz="762000">
              <a:lnSpc>
                <a:spcPct val="110000"/>
              </a:lnSpc>
              <a:defRPr sz="2000" b="1">
                <a:solidFill>
                  <a:schemeClr val="bg2"/>
                </a:solidFill>
                <a:latin typeface="Arial" pitchFamily="34" charset="0"/>
              </a:defRPr>
            </a:lvl2pPr>
            <a:lvl3pPr algn="ctr" defTabSz="762000">
              <a:lnSpc>
                <a:spcPct val="110000"/>
              </a:lnSpc>
              <a:defRPr sz="2000" b="1">
                <a:solidFill>
                  <a:schemeClr val="bg2"/>
                </a:solidFill>
                <a:latin typeface="Arial" pitchFamily="34" charset="0"/>
              </a:defRPr>
            </a:lvl3pPr>
            <a:lvl4pPr algn="ctr" defTabSz="762000">
              <a:lnSpc>
                <a:spcPct val="110000"/>
              </a:lnSpc>
              <a:defRPr sz="2000" b="1">
                <a:solidFill>
                  <a:schemeClr val="bg2"/>
                </a:solidFill>
                <a:latin typeface="Arial" pitchFamily="34" charset="0"/>
              </a:defRPr>
            </a:lvl4pPr>
            <a:lvl5pPr algn="ctr" defTabSz="762000">
              <a:lnSpc>
                <a:spcPct val="110000"/>
              </a:lnSpc>
              <a:defRPr sz="2000" b="1">
                <a:solidFill>
                  <a:schemeClr val="bg2"/>
                </a:solidFill>
                <a:latin typeface="Arial" pitchFamily="34" charset="0"/>
              </a:defRPr>
            </a:lvl5pPr>
            <a:lvl6pPr algn="ctr" defTabSz="762000" eaLnBrk="0" fontAlgn="base" hangingPunct="0">
              <a:lnSpc>
                <a:spcPct val="110000"/>
              </a:lnSpc>
              <a:spcBef>
                <a:spcPct val="0"/>
              </a:spcBef>
              <a:spcAft>
                <a:spcPct val="0"/>
              </a:spcAft>
              <a:defRPr sz="2000" b="1">
                <a:solidFill>
                  <a:schemeClr val="bg2"/>
                </a:solidFill>
                <a:latin typeface="Arial" pitchFamily="34" charset="0"/>
              </a:defRPr>
            </a:lvl6pPr>
            <a:lvl7pPr algn="ctr" defTabSz="762000" eaLnBrk="0" fontAlgn="base" hangingPunct="0">
              <a:lnSpc>
                <a:spcPct val="110000"/>
              </a:lnSpc>
              <a:spcBef>
                <a:spcPct val="0"/>
              </a:spcBef>
              <a:spcAft>
                <a:spcPct val="0"/>
              </a:spcAft>
              <a:defRPr sz="2000" b="1">
                <a:solidFill>
                  <a:schemeClr val="bg2"/>
                </a:solidFill>
                <a:latin typeface="Arial" pitchFamily="34" charset="0"/>
              </a:defRPr>
            </a:lvl7pPr>
            <a:lvl8pPr algn="ctr" defTabSz="762000" eaLnBrk="0" fontAlgn="base" hangingPunct="0">
              <a:lnSpc>
                <a:spcPct val="110000"/>
              </a:lnSpc>
              <a:spcBef>
                <a:spcPct val="0"/>
              </a:spcBef>
              <a:spcAft>
                <a:spcPct val="0"/>
              </a:spcAft>
              <a:defRPr sz="2000" b="1">
                <a:solidFill>
                  <a:schemeClr val="bg2"/>
                </a:solidFill>
                <a:latin typeface="Arial" pitchFamily="34" charset="0"/>
              </a:defRPr>
            </a:lvl8pPr>
            <a:lvl9pPr algn="ctr" defTabSz="762000" eaLnBrk="0" fontAlgn="base" hangingPunct="0">
              <a:lnSpc>
                <a:spcPct val="110000"/>
              </a:lnSpc>
              <a:spcBef>
                <a:spcPct val="0"/>
              </a:spcBef>
              <a:spcAft>
                <a:spcPct val="0"/>
              </a:spcAft>
              <a:defRPr sz="2000" b="1">
                <a:solidFill>
                  <a:schemeClr val="bg2"/>
                </a:solidFill>
                <a:latin typeface="Arial" pitchFamily="34" charset="0"/>
              </a:defRPr>
            </a:lvl9pPr>
          </a:lstStyle>
          <a:p>
            <a:pPr algn="just">
              <a:lnSpc>
                <a:spcPct val="130000"/>
              </a:lnSpc>
              <a:spcBef>
                <a:spcPct val="50000"/>
              </a:spcBef>
              <a:buFont typeface="Wingdings" pitchFamily="2" charset="2"/>
              <a:buNone/>
            </a:pPr>
            <a:r>
              <a:rPr lang="es-ES" altLang="es-ES" sz="1800" b="0">
                <a:latin typeface="Comic Sans MS" pitchFamily="66" charset="0"/>
              </a:rPr>
              <a:t>2-metoxipropano</a:t>
            </a:r>
          </a:p>
        </p:txBody>
      </p:sp>
    </p:spTree>
    <p:extLst>
      <p:ext uri="{BB962C8B-B14F-4D97-AF65-F5344CB8AC3E}">
        <p14:creationId xmlns:p14="http://schemas.microsoft.com/office/powerpoint/2010/main" val="2390777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6B419FAF-B635-4B70-B55F-B34903708885}" type="slidenum">
              <a:rPr lang="es-ES" smtClean="0"/>
              <a:pPr>
                <a:defRPr/>
              </a:pPr>
              <a:t>7</a:t>
            </a:fld>
            <a:endParaRPr lang="es-ES"/>
          </a:p>
        </p:txBody>
      </p:sp>
      <p:graphicFrame>
        <p:nvGraphicFramePr>
          <p:cNvPr id="26626" name="Object 2"/>
          <p:cNvGraphicFramePr>
            <a:graphicFrameLocks noChangeAspect="1"/>
          </p:cNvGraphicFramePr>
          <p:nvPr/>
        </p:nvGraphicFramePr>
        <p:xfrm>
          <a:off x="357188" y="2571750"/>
          <a:ext cx="3500437" cy="2833688"/>
        </p:xfrm>
        <a:graphic>
          <a:graphicData uri="http://schemas.openxmlformats.org/presentationml/2006/ole">
            <mc:AlternateContent xmlns:mc="http://schemas.openxmlformats.org/markup-compatibility/2006">
              <mc:Choice xmlns:v="urn:schemas-microsoft-com:vml" Requires="v">
                <p:oleObj spid="_x0000_s6149" name="CS ChemDraw Drawing" r:id="rId3" imgW="3154680" imgH="2553919" progId="ChemDraw.Document.6.0">
                  <p:embed/>
                </p:oleObj>
              </mc:Choice>
              <mc:Fallback>
                <p:oleObj name="CS ChemDraw Drawing" r:id="rId3" imgW="3154680" imgH="255391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2571750"/>
                        <a:ext cx="3500437" cy="283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2 Objeto"/>
          <p:cNvGraphicFramePr>
            <a:graphicFrameLocks noChangeAspect="1"/>
          </p:cNvGraphicFramePr>
          <p:nvPr>
            <p:extLst>
              <p:ext uri="{D42A27DB-BD31-4B8C-83A1-F6EECF244321}">
                <p14:modId xmlns:p14="http://schemas.microsoft.com/office/powerpoint/2010/main" val="3378737118"/>
              </p:ext>
            </p:extLst>
          </p:nvPr>
        </p:nvGraphicFramePr>
        <p:xfrm>
          <a:off x="4355976" y="2780928"/>
          <a:ext cx="3786187" cy="2214562"/>
        </p:xfrm>
        <a:graphic>
          <a:graphicData uri="http://schemas.openxmlformats.org/presentationml/2006/ole">
            <mc:AlternateContent xmlns:mc="http://schemas.openxmlformats.org/markup-compatibility/2006">
              <mc:Choice xmlns:v="urn:schemas-microsoft-com:vml" Requires="v">
                <p:oleObj spid="_x0000_s6150" name="CS ChemDraw Drawing" r:id="rId5" imgW="3143402" imgH="1838554" progId="ChemDraw.Document.6.0">
                  <p:embed/>
                </p:oleObj>
              </mc:Choice>
              <mc:Fallback>
                <p:oleObj name="CS ChemDraw Drawing" r:id="rId5" imgW="3143402" imgH="1838554" progId="ChemDraw.Document.6.0">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5976" y="2780928"/>
                        <a:ext cx="3786187" cy="221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4 Objeto"/>
          <p:cNvGraphicFramePr>
            <a:graphicFrameLocks noChangeAspect="1"/>
          </p:cNvGraphicFramePr>
          <p:nvPr>
            <p:extLst>
              <p:ext uri="{D42A27DB-BD31-4B8C-83A1-F6EECF244321}">
                <p14:modId xmlns:p14="http://schemas.microsoft.com/office/powerpoint/2010/main" val="2430732499"/>
              </p:ext>
            </p:extLst>
          </p:nvPr>
        </p:nvGraphicFramePr>
        <p:xfrm>
          <a:off x="3203848" y="116632"/>
          <a:ext cx="3406775" cy="2714625"/>
        </p:xfrm>
        <a:graphic>
          <a:graphicData uri="http://schemas.openxmlformats.org/presentationml/2006/ole">
            <mc:AlternateContent xmlns:mc="http://schemas.openxmlformats.org/markup-compatibility/2006">
              <mc:Choice xmlns:v="urn:schemas-microsoft-com:vml" Requires="v">
                <p:oleObj spid="_x0000_s6151" name="CS ChemDraw Drawing" r:id="rId7" imgW="3753002" imgH="2991002" progId="ChemDraw.Document.6.0">
                  <p:embed/>
                </p:oleObj>
              </mc:Choice>
              <mc:Fallback>
                <p:oleObj name="CS ChemDraw Drawing" r:id="rId7" imgW="3753002" imgH="2991002" progId="ChemDraw.Document.6.0">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3848" y="116632"/>
                        <a:ext cx="340677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31235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Line 4"/>
          <p:cNvSpPr>
            <a:spLocks noChangeShapeType="1"/>
          </p:cNvSpPr>
          <p:nvPr/>
        </p:nvSpPr>
        <p:spPr bwMode="auto">
          <a:xfrm>
            <a:off x="0" y="620713"/>
            <a:ext cx="9142413" cy="0"/>
          </a:xfrm>
          <a:prstGeom prst="line">
            <a:avLst/>
          </a:prstGeom>
          <a:noFill/>
          <a:ln w="762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63843" name="Rectangle 3"/>
          <p:cNvSpPr>
            <a:spLocks noChangeArrowheads="1"/>
          </p:cNvSpPr>
          <p:nvPr/>
        </p:nvSpPr>
        <p:spPr bwMode="auto">
          <a:xfrm>
            <a:off x="215900" y="188913"/>
            <a:ext cx="88931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SzPct val="65000"/>
              <a:buChar char="u"/>
              <a:defRPr sz="2800">
                <a:solidFill>
                  <a:schemeClr val="tx1"/>
                </a:solidFill>
                <a:latin typeface="Arial" pitchFamily="34" charset="0"/>
              </a:defRPr>
            </a:lvl1pPr>
            <a:lvl2pPr marL="822325" indent="-285750">
              <a:spcBef>
                <a:spcPct val="20000"/>
              </a:spcBef>
              <a:buClr>
                <a:schemeClr val="tx2"/>
              </a:buClr>
              <a:buSzPct val="55000"/>
              <a:buFont typeface="ZapfDingbats BT" charset="2"/>
              <a:buChar char="Þ"/>
              <a:defRPr sz="2400">
                <a:solidFill>
                  <a:schemeClr val="tx1"/>
                </a:solidFill>
                <a:latin typeface="Arial" pitchFamily="34" charset="0"/>
              </a:defRPr>
            </a:lvl2pPr>
            <a:lvl3pPr marL="1230313" indent="-228600">
              <a:spcBef>
                <a:spcPct val="20000"/>
              </a:spcBef>
              <a:buSzPct val="100000"/>
              <a:buChar char="•"/>
              <a:defRPr sz="2000">
                <a:solidFill>
                  <a:schemeClr val="tx1"/>
                </a:solidFill>
                <a:latin typeface="Arial" pitchFamily="34" charset="0"/>
              </a:defRPr>
            </a:lvl3pPr>
            <a:lvl4pPr marL="1638300" indent="-228600">
              <a:spcBef>
                <a:spcPct val="20000"/>
              </a:spcBef>
              <a:buSzPct val="100000"/>
              <a:buChar char="–"/>
              <a:defRPr sz="2000">
                <a:solidFill>
                  <a:schemeClr val="tx1"/>
                </a:solidFill>
                <a:latin typeface="Arial" pitchFamily="34" charset="0"/>
              </a:defRPr>
            </a:lvl4pPr>
            <a:lvl5pPr marL="2057400" indent="-228600">
              <a:spcBef>
                <a:spcPct val="20000"/>
              </a:spcBef>
              <a:buSzPct val="100000"/>
              <a:buChar char="•"/>
              <a:defRPr sz="2000">
                <a:solidFill>
                  <a:schemeClr val="tx1"/>
                </a:solidFill>
                <a:latin typeface="Arial" pitchFamily="34" charset="0"/>
              </a:defRPr>
            </a:lvl5pPr>
            <a:lvl6pPr marL="2514600" indent="-228600" algn="just" eaLnBrk="0" fontAlgn="base" hangingPunct="0">
              <a:spcBef>
                <a:spcPct val="20000"/>
              </a:spcBef>
              <a:spcAft>
                <a:spcPct val="0"/>
              </a:spcAft>
              <a:buSzPct val="100000"/>
              <a:buChar char="•"/>
              <a:defRPr sz="2000">
                <a:solidFill>
                  <a:schemeClr val="tx1"/>
                </a:solidFill>
                <a:latin typeface="Arial" pitchFamily="34" charset="0"/>
              </a:defRPr>
            </a:lvl6pPr>
            <a:lvl7pPr marL="2971800" indent="-228600" algn="just" eaLnBrk="0" fontAlgn="base" hangingPunct="0">
              <a:spcBef>
                <a:spcPct val="20000"/>
              </a:spcBef>
              <a:spcAft>
                <a:spcPct val="0"/>
              </a:spcAft>
              <a:buSzPct val="100000"/>
              <a:buChar char="•"/>
              <a:defRPr sz="2000">
                <a:solidFill>
                  <a:schemeClr val="tx1"/>
                </a:solidFill>
                <a:latin typeface="Arial" pitchFamily="34" charset="0"/>
              </a:defRPr>
            </a:lvl7pPr>
            <a:lvl8pPr marL="3429000" indent="-228600" algn="just" eaLnBrk="0" fontAlgn="base" hangingPunct="0">
              <a:spcBef>
                <a:spcPct val="20000"/>
              </a:spcBef>
              <a:spcAft>
                <a:spcPct val="0"/>
              </a:spcAft>
              <a:buSzPct val="100000"/>
              <a:buChar char="•"/>
              <a:defRPr sz="2000">
                <a:solidFill>
                  <a:schemeClr val="tx1"/>
                </a:solidFill>
                <a:latin typeface="Arial" pitchFamily="34" charset="0"/>
              </a:defRPr>
            </a:lvl8pPr>
            <a:lvl9pPr marL="3886200" indent="-228600" algn="just" eaLnBrk="0" fontAlgn="base" hangingPunct="0">
              <a:spcBef>
                <a:spcPct val="20000"/>
              </a:spcBef>
              <a:spcAft>
                <a:spcPct val="0"/>
              </a:spcAft>
              <a:buSzPct val="100000"/>
              <a:buChar char="•"/>
              <a:defRPr sz="2000">
                <a:solidFill>
                  <a:schemeClr val="tx1"/>
                </a:solidFill>
                <a:latin typeface="Arial" pitchFamily="34" charset="0"/>
              </a:defRPr>
            </a:lvl9pPr>
          </a:lstStyle>
          <a:p>
            <a:pPr>
              <a:lnSpc>
                <a:spcPct val="80000"/>
              </a:lnSpc>
              <a:buFont typeface="Wingdings" pitchFamily="2" charset="2"/>
              <a:buNone/>
            </a:pPr>
            <a:r>
              <a:rPr lang="es-ES" altLang="es-ES" sz="2400" b="1">
                <a:effectLst>
                  <a:outerShdw blurRad="38100" dist="38100" dir="2700000" algn="tl">
                    <a:srgbClr val="C0C0C0"/>
                  </a:outerShdw>
                </a:effectLst>
                <a:latin typeface="Comic Sans MS" pitchFamily="66" charset="0"/>
              </a:rPr>
              <a:t>Éteres:   Nomenclatura </a:t>
            </a:r>
          </a:p>
        </p:txBody>
      </p:sp>
      <p:sp>
        <p:nvSpPr>
          <p:cNvPr id="14339" name="Rectangle 3"/>
          <p:cNvSpPr>
            <a:spLocks noChangeArrowheads="1"/>
          </p:cNvSpPr>
          <p:nvPr/>
        </p:nvSpPr>
        <p:spPr bwMode="auto">
          <a:xfrm>
            <a:off x="179388" y="981075"/>
            <a:ext cx="864235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defTabSz="762000">
              <a:spcBef>
                <a:spcPct val="20000"/>
              </a:spcBef>
              <a:buSzPct val="65000"/>
              <a:buChar char="u"/>
              <a:tabLst>
                <a:tab pos="1333500" algn="l"/>
              </a:tabLst>
              <a:defRPr sz="2800">
                <a:solidFill>
                  <a:schemeClr val="tx1"/>
                </a:solidFill>
                <a:latin typeface="Arial" pitchFamily="34" charset="0"/>
              </a:defRPr>
            </a:lvl1pPr>
            <a:lvl2pPr marL="742950" indent="-285750" defTabSz="762000">
              <a:spcBef>
                <a:spcPct val="20000"/>
              </a:spcBef>
              <a:buClr>
                <a:schemeClr val="tx2"/>
              </a:buClr>
              <a:buSzPct val="55000"/>
              <a:buFont typeface="ZapfDingbats BT" charset="2"/>
              <a:buChar char="Þ"/>
              <a:tabLst>
                <a:tab pos="1333500" algn="l"/>
              </a:tabLst>
              <a:defRPr sz="2400">
                <a:solidFill>
                  <a:schemeClr val="tx1"/>
                </a:solidFill>
                <a:latin typeface="Arial" pitchFamily="34" charset="0"/>
              </a:defRPr>
            </a:lvl2pPr>
            <a:lvl3pPr marL="1143000" indent="-228600" defTabSz="762000">
              <a:spcBef>
                <a:spcPct val="20000"/>
              </a:spcBef>
              <a:buSzPct val="100000"/>
              <a:buChar char="•"/>
              <a:tabLst>
                <a:tab pos="1333500" algn="l"/>
              </a:tabLst>
              <a:defRPr sz="2000">
                <a:solidFill>
                  <a:schemeClr val="tx1"/>
                </a:solidFill>
                <a:latin typeface="Arial" pitchFamily="34" charset="0"/>
              </a:defRPr>
            </a:lvl3pPr>
            <a:lvl4pPr marL="1600200" indent="-228600" defTabSz="762000">
              <a:spcBef>
                <a:spcPct val="20000"/>
              </a:spcBef>
              <a:buSzPct val="100000"/>
              <a:buChar char="–"/>
              <a:tabLst>
                <a:tab pos="1333500" algn="l"/>
              </a:tabLst>
              <a:defRPr sz="2000">
                <a:solidFill>
                  <a:schemeClr val="tx1"/>
                </a:solidFill>
                <a:latin typeface="Arial" pitchFamily="34" charset="0"/>
              </a:defRPr>
            </a:lvl4pPr>
            <a:lvl5pPr marL="2057400" indent="-228600" defTabSz="762000">
              <a:spcBef>
                <a:spcPct val="20000"/>
              </a:spcBef>
              <a:buSzPct val="100000"/>
              <a:buChar char="•"/>
              <a:tabLst>
                <a:tab pos="1333500" algn="l"/>
              </a:tabLst>
              <a:defRPr sz="2000">
                <a:solidFill>
                  <a:schemeClr val="tx1"/>
                </a:solidFill>
                <a:latin typeface="Arial" pitchFamily="34" charset="0"/>
              </a:defRPr>
            </a:lvl5pPr>
            <a:lvl6pPr marL="25146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6pPr>
            <a:lvl7pPr marL="29718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7pPr>
            <a:lvl8pPr marL="34290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8pPr>
            <a:lvl9pPr marL="38862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9pPr>
          </a:lstStyle>
          <a:p>
            <a:pPr>
              <a:lnSpc>
                <a:spcPct val="100000"/>
              </a:lnSpc>
              <a:spcAft>
                <a:spcPct val="30000"/>
              </a:spcAft>
              <a:buFont typeface="Wingdings" pitchFamily="2" charset="2"/>
              <a:buNone/>
            </a:pPr>
            <a:r>
              <a:rPr lang="es-ES_tradnl" altLang="es-ES" sz="2000" b="1">
                <a:latin typeface="Comic Sans MS" pitchFamily="66" charset="0"/>
              </a:rPr>
              <a:t>ÉTERES (R-O-R’):</a:t>
            </a:r>
          </a:p>
          <a:p>
            <a:pPr>
              <a:lnSpc>
                <a:spcPct val="100000"/>
              </a:lnSpc>
              <a:spcAft>
                <a:spcPct val="30000"/>
              </a:spcAft>
              <a:buFont typeface="Wingdings" pitchFamily="2" charset="2"/>
              <a:buChar char="à"/>
            </a:pPr>
            <a:r>
              <a:rPr lang="es-ES" altLang="es-ES" sz="2000">
                <a:latin typeface="Comic Sans MS" pitchFamily="66" charset="0"/>
              </a:rPr>
              <a:t>Método sistematico: R ’ -oxi-R (R es el más complejo).</a:t>
            </a:r>
          </a:p>
          <a:p>
            <a:pPr>
              <a:lnSpc>
                <a:spcPct val="100000"/>
              </a:lnSpc>
              <a:spcAft>
                <a:spcPct val="30000"/>
              </a:spcAft>
              <a:buFont typeface="Wingdings" pitchFamily="2" charset="2"/>
              <a:buChar char="à"/>
            </a:pPr>
            <a:r>
              <a:rPr lang="es-ES_tradnl" altLang="es-ES" sz="2000">
                <a:latin typeface="Comic Sans MS" pitchFamily="66" charset="0"/>
              </a:rPr>
              <a:t>Se toma como cadena principal la de mayor longitud y se nombra el alcóxido (O-R</a:t>
            </a:r>
            <a:r>
              <a:rPr lang="es-ES" altLang="es-ES" sz="2000">
                <a:latin typeface="Comic Sans MS" pitchFamily="66" charset="0"/>
              </a:rPr>
              <a:t>’</a:t>
            </a:r>
            <a:r>
              <a:rPr lang="es-ES_tradnl" altLang="es-ES" sz="2000">
                <a:latin typeface="Comic Sans MS" pitchFamily="66" charset="0"/>
              </a:rPr>
              <a:t>) como un sustituyente, (hay que indicar su posición).</a:t>
            </a:r>
            <a:endParaRPr lang="es-ES" altLang="es-ES" sz="2000">
              <a:latin typeface="Comic Sans MS" pitchFamily="66" charset="0"/>
            </a:endParaRPr>
          </a:p>
          <a:p>
            <a:pPr>
              <a:lnSpc>
                <a:spcPct val="100000"/>
              </a:lnSpc>
              <a:spcAft>
                <a:spcPct val="30000"/>
              </a:spcAft>
              <a:buFont typeface="Wingdings" pitchFamily="2" charset="2"/>
              <a:buNone/>
            </a:pPr>
            <a:r>
              <a:rPr lang="es-ES" altLang="es-ES" sz="2000">
                <a:latin typeface="Comic Sans MS" pitchFamily="66" charset="0"/>
              </a:rPr>
              <a:t>Ejemplos:</a:t>
            </a:r>
          </a:p>
        </p:txBody>
      </p:sp>
      <p:sp>
        <p:nvSpPr>
          <p:cNvPr id="163845" name="Rectangle 5"/>
          <p:cNvSpPr>
            <a:spLocks noChangeArrowheads="1"/>
          </p:cNvSpPr>
          <p:nvPr/>
        </p:nvSpPr>
        <p:spPr bwMode="auto">
          <a:xfrm>
            <a:off x="1258888" y="2868613"/>
            <a:ext cx="3154362"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spAutoFit/>
          </a:bodyPr>
          <a:lstStyle/>
          <a:p>
            <a:endParaRPr lang="es-ES"/>
          </a:p>
        </p:txBody>
      </p:sp>
      <p:sp>
        <p:nvSpPr>
          <p:cNvPr id="163846" name="Rectangle 6"/>
          <p:cNvSpPr>
            <a:spLocks noChangeArrowheads="1"/>
          </p:cNvSpPr>
          <p:nvPr/>
        </p:nvSpPr>
        <p:spPr bwMode="auto">
          <a:xfrm>
            <a:off x="1258888" y="2868613"/>
            <a:ext cx="3154362"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spAutoFit/>
          </a:bodyPr>
          <a:lstStyle/>
          <a:p>
            <a:endParaRPr lang="es-ES"/>
          </a:p>
        </p:txBody>
      </p:sp>
      <p:pic>
        <p:nvPicPr>
          <p:cNvPr id="163847" name="Picture 7" descr="Problemas nomenclatura de éte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338" y="2838450"/>
            <a:ext cx="7056437" cy="3813175"/>
          </a:xfrm>
          <a:prstGeom prst="rect">
            <a:avLst/>
          </a:prstGeom>
          <a:noFill/>
          <a:extLst>
            <a:ext uri="{909E8E84-426E-40DD-AFC4-6F175D3DCCD1}">
              <a14:hiddenFill xmlns:a14="http://schemas.microsoft.com/office/drawing/2010/main">
                <a:solidFill>
                  <a:srgbClr val="FFFFFF"/>
                </a:solidFill>
              </a14:hiddenFill>
            </a:ext>
          </a:extLst>
        </p:spPr>
      </p:pic>
      <p:sp>
        <p:nvSpPr>
          <p:cNvPr id="163848" name="Rectangle 8"/>
          <p:cNvSpPr>
            <a:spLocks noChangeArrowheads="1"/>
          </p:cNvSpPr>
          <p:nvPr/>
        </p:nvSpPr>
        <p:spPr bwMode="auto">
          <a:xfrm>
            <a:off x="1403350" y="4005263"/>
            <a:ext cx="6840538" cy="504825"/>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p>
            <a:endParaRPr lang="es-ES"/>
          </a:p>
        </p:txBody>
      </p:sp>
      <p:sp>
        <p:nvSpPr>
          <p:cNvPr id="163849" name="Rectangle 9"/>
          <p:cNvSpPr>
            <a:spLocks noChangeArrowheads="1"/>
          </p:cNvSpPr>
          <p:nvPr/>
        </p:nvSpPr>
        <p:spPr bwMode="auto">
          <a:xfrm>
            <a:off x="1430338" y="6076950"/>
            <a:ext cx="6840537" cy="504825"/>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p>
            <a:endParaRPr lang="es-ES"/>
          </a:p>
        </p:txBody>
      </p:sp>
    </p:spTree>
    <p:extLst>
      <p:ext uri="{BB962C8B-B14F-4D97-AF65-F5344CB8AC3E}">
        <p14:creationId xmlns:p14="http://schemas.microsoft.com/office/powerpoint/2010/main" val="2003708040"/>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Effect transition="in" filter="wipe(left)">
                                      <p:cBhvr>
                                        <p:cTn id="11" dur="500"/>
                                        <p:tgtEl>
                                          <p:spTgt spid="1433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wipe(left)">
                                      <p:cBhvr>
                                        <p:cTn id="15" dur="500"/>
                                        <p:tgtEl>
                                          <p:spTgt spid="1433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Effect transition="in" filter="wipe(left)">
                                      <p:cBhvr>
                                        <p:cTn id="19" dur="500"/>
                                        <p:tgtEl>
                                          <p:spTgt spid="14339">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163847"/>
                                        </p:tgtEl>
                                        <p:attrNameLst>
                                          <p:attrName>style.visibility</p:attrName>
                                        </p:attrNameLst>
                                      </p:cBhvr>
                                      <p:to>
                                        <p:strVal val="visible"/>
                                      </p:to>
                                    </p:set>
                                    <p:animEffect transition="in" filter="wipe(up)">
                                      <p:cBhvr>
                                        <p:cTn id="24" dur="500"/>
                                        <p:tgtEl>
                                          <p:spTgt spid="16384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3848"/>
                                        </p:tgtEl>
                                        <p:attrNameLst>
                                          <p:attrName>style.visibility</p:attrName>
                                        </p:attrNameLst>
                                      </p:cBhvr>
                                      <p:to>
                                        <p:strVal val="visible"/>
                                      </p:to>
                                    </p:set>
                                    <p:animEffect transition="in" filter="fade">
                                      <p:cBhvr>
                                        <p:cTn id="27" dur="500"/>
                                        <p:tgtEl>
                                          <p:spTgt spid="16384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3849"/>
                                        </p:tgtEl>
                                        <p:attrNameLst>
                                          <p:attrName>style.visibility</p:attrName>
                                        </p:attrNameLst>
                                      </p:cBhvr>
                                      <p:to>
                                        <p:strVal val="visible"/>
                                      </p:to>
                                    </p:set>
                                    <p:animEffect transition="in" filter="fade">
                                      <p:cBhvr>
                                        <p:cTn id="30" dur="500"/>
                                        <p:tgtEl>
                                          <p:spTgt spid="16384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xit" presetSubtype="8" fill="hold" grpId="1" nodeType="clickEffect">
                                  <p:stCondLst>
                                    <p:cond delay="0"/>
                                  </p:stCondLst>
                                  <p:childTnLst>
                                    <p:animEffect transition="out" filter="wipe(left)">
                                      <p:cBhvr>
                                        <p:cTn id="34" dur="2000"/>
                                        <p:tgtEl>
                                          <p:spTgt spid="163848"/>
                                        </p:tgtEl>
                                      </p:cBhvr>
                                    </p:animEffect>
                                    <p:set>
                                      <p:cBhvr>
                                        <p:cTn id="35" dur="1" fill="hold">
                                          <p:stCondLst>
                                            <p:cond delay="1999"/>
                                          </p:stCondLst>
                                        </p:cTn>
                                        <p:tgtEl>
                                          <p:spTgt spid="163848"/>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xit" presetSubtype="8" fill="hold" grpId="1" nodeType="clickEffect">
                                  <p:stCondLst>
                                    <p:cond delay="0"/>
                                  </p:stCondLst>
                                  <p:childTnLst>
                                    <p:animEffect transition="out" filter="wipe(left)">
                                      <p:cBhvr>
                                        <p:cTn id="39" dur="2000"/>
                                        <p:tgtEl>
                                          <p:spTgt spid="163849"/>
                                        </p:tgtEl>
                                      </p:cBhvr>
                                    </p:animEffect>
                                    <p:set>
                                      <p:cBhvr>
                                        <p:cTn id="40" dur="1" fill="hold">
                                          <p:stCondLst>
                                            <p:cond delay="1999"/>
                                          </p:stCondLst>
                                        </p:cTn>
                                        <p:tgtEl>
                                          <p:spTgt spid="1638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advAuto="0"/>
      <p:bldP spid="163848" grpId="0" animBg="1"/>
      <p:bldP spid="163848" grpId="1" animBg="1"/>
      <p:bldP spid="163849" grpId="0" animBg="1"/>
      <p:bldP spid="163849" grpId="1"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2034" name="Line 4"/>
          <p:cNvSpPr>
            <a:spLocks noChangeShapeType="1"/>
          </p:cNvSpPr>
          <p:nvPr/>
        </p:nvSpPr>
        <p:spPr bwMode="auto">
          <a:xfrm>
            <a:off x="0" y="641350"/>
            <a:ext cx="9142413" cy="0"/>
          </a:xfrm>
          <a:prstGeom prst="line">
            <a:avLst/>
          </a:prstGeom>
          <a:noFill/>
          <a:ln w="7620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72035" name="Rectangle 3"/>
          <p:cNvSpPr>
            <a:spLocks noChangeArrowheads="1"/>
          </p:cNvSpPr>
          <p:nvPr/>
        </p:nvSpPr>
        <p:spPr bwMode="auto">
          <a:xfrm>
            <a:off x="215900" y="188913"/>
            <a:ext cx="88931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SzPct val="65000"/>
              <a:buChar char="u"/>
              <a:defRPr sz="2800">
                <a:solidFill>
                  <a:schemeClr val="tx1"/>
                </a:solidFill>
                <a:latin typeface="Arial" pitchFamily="34" charset="0"/>
              </a:defRPr>
            </a:lvl1pPr>
            <a:lvl2pPr marL="822325" indent="-285750">
              <a:spcBef>
                <a:spcPct val="20000"/>
              </a:spcBef>
              <a:buClr>
                <a:schemeClr val="tx2"/>
              </a:buClr>
              <a:buSzPct val="55000"/>
              <a:buFont typeface="ZapfDingbats BT" charset="2"/>
              <a:buChar char="Þ"/>
              <a:defRPr sz="2400">
                <a:solidFill>
                  <a:schemeClr val="tx1"/>
                </a:solidFill>
                <a:latin typeface="Arial" pitchFamily="34" charset="0"/>
              </a:defRPr>
            </a:lvl2pPr>
            <a:lvl3pPr marL="1230313" indent="-228600">
              <a:spcBef>
                <a:spcPct val="20000"/>
              </a:spcBef>
              <a:buSzPct val="100000"/>
              <a:buChar char="•"/>
              <a:defRPr sz="2000">
                <a:solidFill>
                  <a:schemeClr val="tx1"/>
                </a:solidFill>
                <a:latin typeface="Arial" pitchFamily="34" charset="0"/>
              </a:defRPr>
            </a:lvl3pPr>
            <a:lvl4pPr marL="1638300" indent="-228600">
              <a:spcBef>
                <a:spcPct val="20000"/>
              </a:spcBef>
              <a:buSzPct val="100000"/>
              <a:buChar char="–"/>
              <a:defRPr sz="2000">
                <a:solidFill>
                  <a:schemeClr val="tx1"/>
                </a:solidFill>
                <a:latin typeface="Arial" pitchFamily="34" charset="0"/>
              </a:defRPr>
            </a:lvl4pPr>
            <a:lvl5pPr marL="2057400" indent="-228600">
              <a:spcBef>
                <a:spcPct val="20000"/>
              </a:spcBef>
              <a:buSzPct val="100000"/>
              <a:buChar char="•"/>
              <a:defRPr sz="2000">
                <a:solidFill>
                  <a:schemeClr val="tx1"/>
                </a:solidFill>
                <a:latin typeface="Arial" pitchFamily="34" charset="0"/>
              </a:defRPr>
            </a:lvl5pPr>
            <a:lvl6pPr marL="2514600" indent="-228600" algn="just" eaLnBrk="0" fontAlgn="base" hangingPunct="0">
              <a:spcBef>
                <a:spcPct val="20000"/>
              </a:spcBef>
              <a:spcAft>
                <a:spcPct val="0"/>
              </a:spcAft>
              <a:buSzPct val="100000"/>
              <a:buChar char="•"/>
              <a:defRPr sz="2000">
                <a:solidFill>
                  <a:schemeClr val="tx1"/>
                </a:solidFill>
                <a:latin typeface="Arial" pitchFamily="34" charset="0"/>
              </a:defRPr>
            </a:lvl6pPr>
            <a:lvl7pPr marL="2971800" indent="-228600" algn="just" eaLnBrk="0" fontAlgn="base" hangingPunct="0">
              <a:spcBef>
                <a:spcPct val="20000"/>
              </a:spcBef>
              <a:spcAft>
                <a:spcPct val="0"/>
              </a:spcAft>
              <a:buSzPct val="100000"/>
              <a:buChar char="•"/>
              <a:defRPr sz="2000">
                <a:solidFill>
                  <a:schemeClr val="tx1"/>
                </a:solidFill>
                <a:latin typeface="Arial" pitchFamily="34" charset="0"/>
              </a:defRPr>
            </a:lvl7pPr>
            <a:lvl8pPr marL="3429000" indent="-228600" algn="just" eaLnBrk="0" fontAlgn="base" hangingPunct="0">
              <a:spcBef>
                <a:spcPct val="20000"/>
              </a:spcBef>
              <a:spcAft>
                <a:spcPct val="0"/>
              </a:spcAft>
              <a:buSzPct val="100000"/>
              <a:buChar char="•"/>
              <a:defRPr sz="2000">
                <a:solidFill>
                  <a:schemeClr val="tx1"/>
                </a:solidFill>
                <a:latin typeface="Arial" pitchFamily="34" charset="0"/>
              </a:defRPr>
            </a:lvl8pPr>
            <a:lvl9pPr marL="3886200" indent="-228600" algn="just" eaLnBrk="0" fontAlgn="base" hangingPunct="0">
              <a:spcBef>
                <a:spcPct val="20000"/>
              </a:spcBef>
              <a:spcAft>
                <a:spcPct val="0"/>
              </a:spcAft>
              <a:buSzPct val="100000"/>
              <a:buChar char="•"/>
              <a:defRPr sz="2000">
                <a:solidFill>
                  <a:schemeClr val="tx1"/>
                </a:solidFill>
                <a:latin typeface="Arial" pitchFamily="34" charset="0"/>
              </a:defRPr>
            </a:lvl9pPr>
          </a:lstStyle>
          <a:p>
            <a:pPr>
              <a:lnSpc>
                <a:spcPct val="80000"/>
              </a:lnSpc>
              <a:buFont typeface="Wingdings" pitchFamily="2" charset="2"/>
              <a:buNone/>
            </a:pPr>
            <a:r>
              <a:rPr lang="es-ES" altLang="es-ES" sz="2400" b="1">
                <a:effectLst>
                  <a:outerShdw blurRad="38100" dist="38100" dir="2700000" algn="tl">
                    <a:srgbClr val="C0C0C0"/>
                  </a:outerShdw>
                </a:effectLst>
                <a:latin typeface="Comic Sans MS" pitchFamily="66" charset="0"/>
              </a:rPr>
              <a:t>Éteres:   Nomenclatura </a:t>
            </a:r>
          </a:p>
        </p:txBody>
      </p:sp>
      <p:sp>
        <p:nvSpPr>
          <p:cNvPr id="14339" name="Rectangle 3"/>
          <p:cNvSpPr>
            <a:spLocks noChangeArrowheads="1"/>
          </p:cNvSpPr>
          <p:nvPr/>
        </p:nvSpPr>
        <p:spPr bwMode="auto">
          <a:xfrm>
            <a:off x="179388" y="981075"/>
            <a:ext cx="864235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defTabSz="762000">
              <a:spcBef>
                <a:spcPct val="20000"/>
              </a:spcBef>
              <a:buSzPct val="65000"/>
              <a:buChar char="u"/>
              <a:tabLst>
                <a:tab pos="1333500" algn="l"/>
              </a:tabLst>
              <a:defRPr sz="2800">
                <a:solidFill>
                  <a:schemeClr val="tx1"/>
                </a:solidFill>
                <a:latin typeface="Arial" pitchFamily="34" charset="0"/>
              </a:defRPr>
            </a:lvl1pPr>
            <a:lvl2pPr marL="742950" indent="-285750" defTabSz="762000">
              <a:spcBef>
                <a:spcPct val="20000"/>
              </a:spcBef>
              <a:buClr>
                <a:schemeClr val="tx2"/>
              </a:buClr>
              <a:buSzPct val="55000"/>
              <a:buFont typeface="ZapfDingbats BT" charset="2"/>
              <a:buChar char="Þ"/>
              <a:tabLst>
                <a:tab pos="1333500" algn="l"/>
              </a:tabLst>
              <a:defRPr sz="2400">
                <a:solidFill>
                  <a:schemeClr val="tx1"/>
                </a:solidFill>
                <a:latin typeface="Arial" pitchFamily="34" charset="0"/>
              </a:defRPr>
            </a:lvl2pPr>
            <a:lvl3pPr marL="1143000" indent="-228600" defTabSz="762000">
              <a:spcBef>
                <a:spcPct val="20000"/>
              </a:spcBef>
              <a:buSzPct val="100000"/>
              <a:buChar char="•"/>
              <a:tabLst>
                <a:tab pos="1333500" algn="l"/>
              </a:tabLst>
              <a:defRPr sz="2000">
                <a:solidFill>
                  <a:schemeClr val="tx1"/>
                </a:solidFill>
                <a:latin typeface="Arial" pitchFamily="34" charset="0"/>
              </a:defRPr>
            </a:lvl3pPr>
            <a:lvl4pPr marL="1600200" indent="-228600" defTabSz="762000">
              <a:spcBef>
                <a:spcPct val="20000"/>
              </a:spcBef>
              <a:buSzPct val="100000"/>
              <a:buChar char="–"/>
              <a:tabLst>
                <a:tab pos="1333500" algn="l"/>
              </a:tabLst>
              <a:defRPr sz="2000">
                <a:solidFill>
                  <a:schemeClr val="tx1"/>
                </a:solidFill>
                <a:latin typeface="Arial" pitchFamily="34" charset="0"/>
              </a:defRPr>
            </a:lvl4pPr>
            <a:lvl5pPr marL="2057400" indent="-228600" defTabSz="762000">
              <a:spcBef>
                <a:spcPct val="20000"/>
              </a:spcBef>
              <a:buSzPct val="100000"/>
              <a:buChar char="•"/>
              <a:tabLst>
                <a:tab pos="1333500" algn="l"/>
              </a:tabLst>
              <a:defRPr sz="2000">
                <a:solidFill>
                  <a:schemeClr val="tx1"/>
                </a:solidFill>
                <a:latin typeface="Arial" pitchFamily="34" charset="0"/>
              </a:defRPr>
            </a:lvl5pPr>
            <a:lvl6pPr marL="25146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6pPr>
            <a:lvl7pPr marL="29718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7pPr>
            <a:lvl8pPr marL="34290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8pPr>
            <a:lvl9pPr marL="3886200" indent="-228600" algn="just" defTabSz="762000" eaLnBrk="0" fontAlgn="base" hangingPunct="0">
              <a:spcBef>
                <a:spcPct val="20000"/>
              </a:spcBef>
              <a:spcAft>
                <a:spcPct val="0"/>
              </a:spcAft>
              <a:buSzPct val="100000"/>
              <a:buChar char="•"/>
              <a:tabLst>
                <a:tab pos="1333500" algn="l"/>
              </a:tabLst>
              <a:defRPr sz="2000">
                <a:solidFill>
                  <a:schemeClr val="tx1"/>
                </a:solidFill>
                <a:latin typeface="Arial" pitchFamily="34" charset="0"/>
              </a:defRPr>
            </a:lvl9pPr>
          </a:lstStyle>
          <a:p>
            <a:pPr>
              <a:lnSpc>
                <a:spcPct val="100000"/>
              </a:lnSpc>
              <a:spcAft>
                <a:spcPct val="30000"/>
              </a:spcAft>
              <a:buFont typeface="Wingdings" pitchFamily="2" charset="2"/>
              <a:buNone/>
            </a:pPr>
            <a:r>
              <a:rPr lang="es-ES_tradnl" altLang="es-ES" sz="2000" b="1">
                <a:latin typeface="Comic Sans MS" pitchFamily="66" charset="0"/>
              </a:rPr>
              <a:t>ÉTERES (R-O-R’):</a:t>
            </a:r>
          </a:p>
          <a:p>
            <a:pPr>
              <a:lnSpc>
                <a:spcPct val="100000"/>
              </a:lnSpc>
              <a:spcAft>
                <a:spcPct val="30000"/>
              </a:spcAft>
              <a:buFont typeface="Wingdings" pitchFamily="2" charset="2"/>
              <a:buChar char="à"/>
            </a:pPr>
            <a:r>
              <a:rPr lang="es-ES" altLang="es-ES" sz="2000">
                <a:latin typeface="Comic Sans MS" pitchFamily="66" charset="0"/>
              </a:rPr>
              <a:t>Método sistematico: R-oxi-R’ (R’ es el más complejo).</a:t>
            </a:r>
          </a:p>
          <a:p>
            <a:pPr>
              <a:lnSpc>
                <a:spcPct val="100000"/>
              </a:lnSpc>
              <a:spcAft>
                <a:spcPct val="30000"/>
              </a:spcAft>
              <a:buFont typeface="Wingdings" pitchFamily="2" charset="2"/>
              <a:buChar char="à"/>
            </a:pPr>
            <a:r>
              <a:rPr lang="es-ES_tradnl" altLang="es-ES" sz="2000">
                <a:latin typeface="Comic Sans MS" pitchFamily="66" charset="0"/>
              </a:rPr>
              <a:t>Se toma como cadena principal la de mayor longitud y se nombra el alcóxido (O-R) como un sustituyente, (hay que indicar su posición).</a:t>
            </a:r>
            <a:endParaRPr lang="es-ES" altLang="es-ES" sz="2000">
              <a:latin typeface="Comic Sans MS" pitchFamily="66" charset="0"/>
            </a:endParaRPr>
          </a:p>
          <a:p>
            <a:pPr>
              <a:lnSpc>
                <a:spcPct val="100000"/>
              </a:lnSpc>
              <a:spcAft>
                <a:spcPct val="30000"/>
              </a:spcAft>
              <a:buFont typeface="Wingdings" pitchFamily="2" charset="2"/>
              <a:buNone/>
            </a:pPr>
            <a:r>
              <a:rPr lang="es-ES" altLang="es-ES" sz="2000">
                <a:latin typeface="Comic Sans MS" pitchFamily="66" charset="0"/>
              </a:rPr>
              <a:t>Ejemplos:</a:t>
            </a:r>
          </a:p>
        </p:txBody>
      </p:sp>
      <p:sp>
        <p:nvSpPr>
          <p:cNvPr id="172037" name="Rectangle 5"/>
          <p:cNvSpPr>
            <a:spLocks noChangeArrowheads="1"/>
          </p:cNvSpPr>
          <p:nvPr/>
        </p:nvSpPr>
        <p:spPr bwMode="auto">
          <a:xfrm>
            <a:off x="1258888" y="2868613"/>
            <a:ext cx="3154362"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spAutoFit/>
          </a:bodyPr>
          <a:lstStyle/>
          <a:p>
            <a:endParaRPr lang="es-ES"/>
          </a:p>
        </p:txBody>
      </p:sp>
      <p:sp>
        <p:nvSpPr>
          <p:cNvPr id="172038" name="Rectangle 6"/>
          <p:cNvSpPr>
            <a:spLocks noChangeArrowheads="1"/>
          </p:cNvSpPr>
          <p:nvPr/>
        </p:nvSpPr>
        <p:spPr bwMode="auto">
          <a:xfrm>
            <a:off x="1258888" y="2868613"/>
            <a:ext cx="3154362"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spAutoFit/>
          </a:bodyPr>
          <a:lstStyle/>
          <a:p>
            <a:endParaRPr lang="es-ES"/>
          </a:p>
        </p:txBody>
      </p:sp>
      <p:pic>
        <p:nvPicPr>
          <p:cNvPr id="172039" name="Picture 7" descr="Problemas nomenclatura de éte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338" y="2838450"/>
            <a:ext cx="7056437" cy="3813175"/>
          </a:xfrm>
          <a:prstGeom prst="rect">
            <a:avLst/>
          </a:prstGeom>
          <a:noFill/>
          <a:extLst>
            <a:ext uri="{909E8E84-426E-40DD-AFC4-6F175D3DCCD1}">
              <a14:hiddenFill xmlns:a14="http://schemas.microsoft.com/office/drawing/2010/main">
                <a:solidFill>
                  <a:srgbClr val="FFFFFF"/>
                </a:solidFill>
              </a14:hiddenFill>
            </a:ext>
          </a:extLst>
        </p:spPr>
      </p:pic>
      <p:sp>
        <p:nvSpPr>
          <p:cNvPr id="172040" name="Rectangle 8"/>
          <p:cNvSpPr>
            <a:spLocks noChangeArrowheads="1"/>
          </p:cNvSpPr>
          <p:nvPr/>
        </p:nvSpPr>
        <p:spPr bwMode="auto">
          <a:xfrm>
            <a:off x="1403350" y="4005263"/>
            <a:ext cx="6840538" cy="504825"/>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p>
            <a:endParaRPr lang="es-ES"/>
          </a:p>
        </p:txBody>
      </p:sp>
      <p:sp>
        <p:nvSpPr>
          <p:cNvPr id="172041" name="Rectangle 9"/>
          <p:cNvSpPr>
            <a:spLocks noChangeArrowheads="1"/>
          </p:cNvSpPr>
          <p:nvPr/>
        </p:nvSpPr>
        <p:spPr bwMode="auto">
          <a:xfrm>
            <a:off x="1430338" y="6076950"/>
            <a:ext cx="6840537" cy="504825"/>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spAutoFit/>
          </a:bodyPr>
          <a:lstStyle/>
          <a:p>
            <a:endParaRPr lang="es-ES"/>
          </a:p>
        </p:txBody>
      </p:sp>
    </p:spTree>
    <p:extLst>
      <p:ext uri="{BB962C8B-B14F-4D97-AF65-F5344CB8AC3E}">
        <p14:creationId xmlns:p14="http://schemas.microsoft.com/office/powerpoint/2010/main" val="630536198"/>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Effect transition="in" filter="wipe(left)">
                                      <p:cBhvr>
                                        <p:cTn id="11" dur="500"/>
                                        <p:tgtEl>
                                          <p:spTgt spid="1433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wipe(left)">
                                      <p:cBhvr>
                                        <p:cTn id="15" dur="500"/>
                                        <p:tgtEl>
                                          <p:spTgt spid="1433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Effect transition="in" filter="wipe(left)">
                                      <p:cBhvr>
                                        <p:cTn id="19" dur="500"/>
                                        <p:tgtEl>
                                          <p:spTgt spid="14339">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172039"/>
                                        </p:tgtEl>
                                        <p:attrNameLst>
                                          <p:attrName>style.visibility</p:attrName>
                                        </p:attrNameLst>
                                      </p:cBhvr>
                                      <p:to>
                                        <p:strVal val="visible"/>
                                      </p:to>
                                    </p:set>
                                    <p:animEffect transition="in" filter="wipe(up)">
                                      <p:cBhvr>
                                        <p:cTn id="24" dur="500"/>
                                        <p:tgtEl>
                                          <p:spTgt spid="17203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2040"/>
                                        </p:tgtEl>
                                        <p:attrNameLst>
                                          <p:attrName>style.visibility</p:attrName>
                                        </p:attrNameLst>
                                      </p:cBhvr>
                                      <p:to>
                                        <p:strVal val="visible"/>
                                      </p:to>
                                    </p:set>
                                    <p:animEffect transition="in" filter="fade">
                                      <p:cBhvr>
                                        <p:cTn id="27" dur="500"/>
                                        <p:tgtEl>
                                          <p:spTgt spid="17204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2041"/>
                                        </p:tgtEl>
                                        <p:attrNameLst>
                                          <p:attrName>style.visibility</p:attrName>
                                        </p:attrNameLst>
                                      </p:cBhvr>
                                      <p:to>
                                        <p:strVal val="visible"/>
                                      </p:to>
                                    </p:set>
                                    <p:animEffect transition="in" filter="fade">
                                      <p:cBhvr>
                                        <p:cTn id="30" dur="500"/>
                                        <p:tgtEl>
                                          <p:spTgt spid="17204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xit" presetSubtype="8" fill="hold" grpId="1" nodeType="clickEffect">
                                  <p:stCondLst>
                                    <p:cond delay="0"/>
                                  </p:stCondLst>
                                  <p:childTnLst>
                                    <p:animEffect transition="out" filter="wipe(left)">
                                      <p:cBhvr>
                                        <p:cTn id="34" dur="2000"/>
                                        <p:tgtEl>
                                          <p:spTgt spid="172040"/>
                                        </p:tgtEl>
                                      </p:cBhvr>
                                    </p:animEffect>
                                    <p:set>
                                      <p:cBhvr>
                                        <p:cTn id="35" dur="1" fill="hold">
                                          <p:stCondLst>
                                            <p:cond delay="1999"/>
                                          </p:stCondLst>
                                        </p:cTn>
                                        <p:tgtEl>
                                          <p:spTgt spid="172040"/>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xit" presetSubtype="8" fill="hold" grpId="1" nodeType="clickEffect">
                                  <p:stCondLst>
                                    <p:cond delay="0"/>
                                  </p:stCondLst>
                                  <p:childTnLst>
                                    <p:animEffect transition="out" filter="wipe(left)">
                                      <p:cBhvr>
                                        <p:cTn id="39" dur="2000"/>
                                        <p:tgtEl>
                                          <p:spTgt spid="172041"/>
                                        </p:tgtEl>
                                      </p:cBhvr>
                                    </p:animEffect>
                                    <p:set>
                                      <p:cBhvr>
                                        <p:cTn id="40" dur="1" fill="hold">
                                          <p:stCondLst>
                                            <p:cond delay="1999"/>
                                          </p:stCondLst>
                                        </p:cTn>
                                        <p:tgtEl>
                                          <p:spTgt spid="1720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advAuto="0"/>
      <p:bldP spid="172040" grpId="0" animBg="1"/>
      <p:bldP spid="172040" grpId="1" animBg="1"/>
      <p:bldP spid="172041" grpId="0" animBg="1"/>
      <p:bldP spid="172041" grpId="1"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TotalTime>
  <Words>638</Words>
  <Application>Microsoft Office PowerPoint</Application>
  <PresentationFormat>Presentación en pantalla (4:3)</PresentationFormat>
  <Paragraphs>68</Paragraphs>
  <Slides>10</Slides>
  <Notes>3</Notes>
  <HiddenSlides>1</HiddenSlides>
  <MMClips>0</MMClips>
  <ScaleCrop>false</ScaleCrop>
  <HeadingPairs>
    <vt:vector size="6" baseType="variant">
      <vt:variant>
        <vt:lpstr>Tema</vt:lpstr>
      </vt:variant>
      <vt:variant>
        <vt:i4>1</vt:i4>
      </vt:variant>
      <vt:variant>
        <vt:lpstr>Servidores OLE incrustados</vt:lpstr>
      </vt:variant>
      <vt:variant>
        <vt:i4>3</vt:i4>
      </vt:variant>
      <vt:variant>
        <vt:lpstr>Títulos de diapositiva</vt:lpstr>
      </vt:variant>
      <vt:variant>
        <vt:i4>10</vt:i4>
      </vt:variant>
    </vt:vector>
  </HeadingPairs>
  <TitlesOfParts>
    <vt:vector size="14" baseType="lpstr">
      <vt:lpstr>Viajes</vt:lpstr>
      <vt:lpstr>Foto de Microsoft Photo Editor 3.0</vt:lpstr>
      <vt:lpstr>ACD/ChemSketch</vt:lpstr>
      <vt:lpstr>CS ChemDraw Drawing</vt:lpstr>
      <vt:lpstr>Fenoles</vt:lpstr>
      <vt:lpstr>Presentación de PowerPoint</vt:lpstr>
      <vt:lpstr>Presentación de PowerPoint</vt:lpstr>
      <vt:lpstr> Éteres</vt:lpstr>
      <vt:lpstr>Presentación de PowerPoint</vt:lpstr>
      <vt:lpstr>Presentación de PowerPoint</vt:lpstr>
      <vt:lpstr>Presentación de PowerPoint</vt:lpstr>
      <vt:lpstr>Presentación de PowerPoint</vt:lpstr>
      <vt:lpstr>Presentación de PowerPoint</vt:lpstr>
      <vt:lpstr>Éteres: Aplicaciones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Fenoles</dc:title>
  <dc:creator>Monse</dc:creator>
  <cp:lastModifiedBy>Monse</cp:lastModifiedBy>
  <cp:revision>1</cp:revision>
  <dcterms:created xsi:type="dcterms:W3CDTF">2015-11-08T23:54:27Z</dcterms:created>
  <dcterms:modified xsi:type="dcterms:W3CDTF">2015-11-09T00:03:51Z</dcterms:modified>
</cp:coreProperties>
</file>