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7" r:id="rId1"/>
  </p:sldMasterIdLst>
  <p:notesMasterIdLst>
    <p:notesMasterId r:id="rId9"/>
  </p:notesMasterIdLst>
  <p:sldIdLst>
    <p:sldId id="256" r:id="rId2"/>
    <p:sldId id="391" r:id="rId3"/>
    <p:sldId id="397" r:id="rId4"/>
    <p:sldId id="414" r:id="rId5"/>
    <p:sldId id="415" r:id="rId6"/>
    <p:sldId id="416" r:id="rId7"/>
    <p:sldId id="41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54">
          <p15:clr>
            <a:srgbClr val="9AA0A6"/>
          </p15:clr>
        </p15:guide>
        <p15:guide id="2" pos="5306">
          <p15:clr>
            <a:srgbClr val="9AA0A6"/>
          </p15:clr>
        </p15:guide>
        <p15:guide id="3" orient="horz" pos="336">
          <p15:clr>
            <a:srgbClr val="9AA0A6"/>
          </p15:clr>
        </p15:guide>
        <p15:guide id="4" orient="horz" pos="29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D4076F-96DD-4DE7-82BB-9618CF2FBEE7}">
  <a:tblStyle styleId="{9CD4076F-96DD-4DE7-82BB-9618CF2FBE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53" autoAdjust="0"/>
    <p:restoredTop sz="89538" autoAdjust="0"/>
  </p:normalViewPr>
  <p:slideViewPr>
    <p:cSldViewPr snapToGrid="0">
      <p:cViewPr varScale="1">
        <p:scale>
          <a:sx n="84" d="100"/>
          <a:sy n="84" d="100"/>
        </p:scale>
        <p:origin x="1332" y="90"/>
      </p:cViewPr>
      <p:guideLst>
        <p:guide pos="454"/>
        <p:guide pos="5306"/>
        <p:guide orient="horz" pos="336"/>
        <p:guide orient="horz"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76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d498864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d4988644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93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d498864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d4988644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132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d498864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d4988644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33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d498864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d4988644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910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d498864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d4988644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006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2314324"/>
            <a:ext cx="8447150" cy="247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765324"/>
            <a:ext cx="8245162" cy="1106260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1871584"/>
            <a:ext cx="8245160" cy="44274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4467103"/>
            <a:ext cx="2133600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4463859"/>
            <a:ext cx="5187908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4467103"/>
            <a:ext cx="762330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6432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3159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449794"/>
            <a:ext cx="2180113" cy="4362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506795"/>
            <a:ext cx="1503123" cy="388730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506795"/>
            <a:ext cx="5922209" cy="3887305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4467103"/>
            <a:ext cx="996106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4463859"/>
            <a:ext cx="592220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4467103"/>
            <a:ext cx="873146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689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AutoNum type="arabicPeriod"/>
              <a:defRPr sz="1000">
                <a:solidFill>
                  <a:schemeClr val="dk1"/>
                </a:solidFill>
              </a:defRPr>
            </a:lvl1pPr>
            <a:lvl2pPr marL="914400" lvl="1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>
                <a:solidFill>
                  <a:schemeClr val="dk1"/>
                </a:solidFill>
              </a:defRPr>
            </a:lvl2pPr>
            <a:lvl3pPr marL="1371600" lvl="2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>
                <a:solidFill>
                  <a:schemeClr val="dk1"/>
                </a:solidFill>
              </a:defRPr>
            </a:lvl3pPr>
            <a:lvl4pPr marL="1828800" lvl="3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rabicPeriod"/>
              <a:defRPr sz="1000">
                <a:solidFill>
                  <a:schemeClr val="dk1"/>
                </a:solidFill>
              </a:defRPr>
            </a:lvl4pPr>
            <a:lvl5pPr marL="2286000" lvl="4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>
                <a:solidFill>
                  <a:schemeClr val="dk1"/>
                </a:solidFill>
              </a:defRPr>
            </a:lvl5pPr>
            <a:lvl6pPr marL="2743200" lvl="5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>
                <a:solidFill>
                  <a:schemeClr val="dk1"/>
                </a:solidFill>
              </a:defRPr>
            </a:lvl6pPr>
            <a:lvl7pPr marL="3200400" lvl="6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rabicPeriod"/>
              <a:defRPr sz="1000">
                <a:solidFill>
                  <a:schemeClr val="dk1"/>
                </a:solidFill>
              </a:defRPr>
            </a:lvl7pPr>
            <a:lvl8pPr marL="3657600" lvl="7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>
                <a:solidFill>
                  <a:schemeClr val="dk1"/>
                </a:solidFill>
              </a:defRPr>
            </a:lvl8pPr>
            <a:lvl9pPr marL="4114800" lvl="8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748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635373"/>
            <a:ext cx="8272211" cy="275872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4467103"/>
            <a:ext cx="789381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1315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3856481"/>
            <a:ext cx="8468145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282933"/>
            <a:ext cx="8272211" cy="1123130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3406063"/>
            <a:ext cx="8272211" cy="45041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934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1671003"/>
            <a:ext cx="4066793" cy="272478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1671003"/>
            <a:ext cx="4066794" cy="272478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8647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1688169"/>
            <a:ext cx="3815306" cy="402004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194540"/>
            <a:ext cx="4044825" cy="220124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1688169"/>
            <a:ext cx="3815305" cy="415030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194540"/>
            <a:ext cx="4044825" cy="220124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531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547244"/>
            <a:ext cx="8272212" cy="74124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4405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4211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3856480"/>
            <a:ext cx="8473650" cy="9560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3946722"/>
            <a:ext cx="3682084" cy="517136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450900"/>
            <a:ext cx="8469630" cy="31536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3946723"/>
            <a:ext cx="4402490" cy="517136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6726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520042"/>
            <a:ext cx="8272212" cy="425054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449794"/>
            <a:ext cx="8468144" cy="266793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3945096"/>
            <a:ext cx="8272213" cy="44900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7921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528843"/>
            <a:ext cx="8272212" cy="8921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1752002"/>
            <a:ext cx="8272212" cy="2642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4467103"/>
            <a:ext cx="21335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4463859"/>
            <a:ext cx="51879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4467103"/>
            <a:ext cx="7893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342900"/>
            <a:ext cx="2777490" cy="712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340232"/>
            <a:ext cx="2777490" cy="7391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342900"/>
            <a:ext cx="2777490" cy="6858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993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  <p:sldLayoutId id="2147484269" r:id="rId12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6"/>
          <p:cNvSpPr txBox="1">
            <a:spLocks noGrp="1"/>
          </p:cNvSpPr>
          <p:nvPr>
            <p:ph type="ctrTitle"/>
          </p:nvPr>
        </p:nvSpPr>
        <p:spPr>
          <a:xfrm>
            <a:off x="395143" y="1212878"/>
            <a:ext cx="5469606" cy="8488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s-ES" b="1" dirty="0"/>
              <a:t>NÚMEROS REALES Y COMPLEJOS</a:t>
            </a:r>
            <a:endParaRPr b="1" dirty="0"/>
          </a:p>
        </p:txBody>
      </p:sp>
      <p:sp>
        <p:nvSpPr>
          <p:cNvPr id="352" name="Google Shape;352;p56"/>
          <p:cNvSpPr txBox="1">
            <a:spLocks noGrp="1"/>
          </p:cNvSpPr>
          <p:nvPr>
            <p:ph type="subTitle" idx="1"/>
          </p:nvPr>
        </p:nvSpPr>
        <p:spPr>
          <a:xfrm>
            <a:off x="6974002" y="3962923"/>
            <a:ext cx="1661846" cy="4427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/>
                </a:solidFill>
              </a:rPr>
              <a:t>Ángela Chávez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54" name="Google Shape;354;p56"/>
          <p:cNvSpPr/>
          <p:nvPr/>
        </p:nvSpPr>
        <p:spPr>
          <a:xfrm>
            <a:off x="5013125" y="3165288"/>
            <a:ext cx="2791800" cy="13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56"/>
          <p:cNvSpPr/>
          <p:nvPr/>
        </p:nvSpPr>
        <p:spPr>
          <a:xfrm>
            <a:off x="0" y="402425"/>
            <a:ext cx="854100" cy="54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Inicio » Universidad Nacional de Chimborazo">
            <a:extLst>
              <a:ext uri="{FF2B5EF4-FFF2-40B4-BE49-F238E27FC236}">
                <a16:creationId xmlns:a16="http://schemas.microsoft.com/office/drawing/2014/main" id="{DA63ABB6-EF7B-A693-EDB9-02AAC9C69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6739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6"/>
          <p:cNvSpPr txBox="1">
            <a:spLocks noGrp="1"/>
          </p:cNvSpPr>
          <p:nvPr>
            <p:ph type="ctrTitle"/>
          </p:nvPr>
        </p:nvSpPr>
        <p:spPr>
          <a:xfrm>
            <a:off x="395143" y="1212878"/>
            <a:ext cx="5469606" cy="8488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s-ES" b="1" dirty="0"/>
              <a:t>intervalos</a:t>
            </a:r>
            <a:endParaRPr b="1" dirty="0"/>
          </a:p>
        </p:txBody>
      </p:sp>
      <p:sp>
        <p:nvSpPr>
          <p:cNvPr id="352" name="Google Shape;352;p56"/>
          <p:cNvSpPr txBox="1">
            <a:spLocks noGrp="1"/>
          </p:cNvSpPr>
          <p:nvPr>
            <p:ph type="subTitle" idx="1"/>
          </p:nvPr>
        </p:nvSpPr>
        <p:spPr>
          <a:xfrm>
            <a:off x="6974002" y="3962923"/>
            <a:ext cx="1661846" cy="4427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/>
                </a:solidFill>
              </a:rPr>
              <a:t>Ángela Chávez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54" name="Google Shape;354;p56"/>
          <p:cNvSpPr/>
          <p:nvPr/>
        </p:nvSpPr>
        <p:spPr>
          <a:xfrm>
            <a:off x="5013125" y="3165288"/>
            <a:ext cx="2791800" cy="13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56"/>
          <p:cNvSpPr/>
          <p:nvPr/>
        </p:nvSpPr>
        <p:spPr>
          <a:xfrm>
            <a:off x="0" y="402425"/>
            <a:ext cx="854100" cy="54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Inicio » Universidad Nacional de Chimborazo">
            <a:extLst>
              <a:ext uri="{FF2B5EF4-FFF2-40B4-BE49-F238E27FC236}">
                <a16:creationId xmlns:a16="http://schemas.microsoft.com/office/drawing/2014/main" id="{DA63ABB6-EF7B-A693-EDB9-02AAC9C69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6739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01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CONTENU DE CE MODÈLE</a:t>
            </a:r>
            <a:endParaRPr/>
          </a:p>
        </p:txBody>
      </p:sp>
      <p:pic>
        <p:nvPicPr>
          <p:cNvPr id="2" name="Picture 2" descr="Inicio » Universidad Nacional de Chimborazo">
            <a:extLst>
              <a:ext uri="{FF2B5EF4-FFF2-40B4-BE49-F238E27FC236}">
                <a16:creationId xmlns:a16="http://schemas.microsoft.com/office/drawing/2014/main" id="{1E05A0A7-8F55-DE22-CB97-7517D9D16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4450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CFC3C5B-323B-5D33-3A91-3C78B9BAEB32}"/>
              </a:ext>
            </a:extLst>
          </p:cNvPr>
          <p:cNvSpPr txBox="1"/>
          <p:nvPr/>
        </p:nvSpPr>
        <p:spPr>
          <a:xfrm>
            <a:off x="571500" y="1425405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Intervalos</a:t>
            </a:r>
          </a:p>
          <a:p>
            <a:pPr algn="just"/>
            <a:r>
              <a:rPr lang="es-ES" dirty="0"/>
              <a:t>Los intervalos son subconjuntos de los números reales que se pueden representar en la recta gráfica.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825816-6F8E-AFBF-831F-5580EDA79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54" y="2399828"/>
            <a:ext cx="4602692" cy="224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4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CONTENU DE CE MODÈLE</a:t>
            </a:r>
            <a:endParaRPr/>
          </a:p>
        </p:txBody>
      </p:sp>
      <p:pic>
        <p:nvPicPr>
          <p:cNvPr id="2" name="Picture 2" descr="Inicio » Universidad Nacional de Chimborazo">
            <a:extLst>
              <a:ext uri="{FF2B5EF4-FFF2-40B4-BE49-F238E27FC236}">
                <a16:creationId xmlns:a16="http://schemas.microsoft.com/office/drawing/2014/main" id="{1E05A0A7-8F55-DE22-CB97-7517D9D16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4450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79B72C8-67C3-FEDA-D152-0FD7F66D1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750" t="45376" r="22000" b="9771"/>
          <a:stretch/>
        </p:blipFill>
        <p:spPr>
          <a:xfrm>
            <a:off x="2045970" y="2231439"/>
            <a:ext cx="5052060" cy="157734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223A855-6085-5DC6-94E8-9D331DDF182F}"/>
              </a:ext>
            </a:extLst>
          </p:cNvPr>
          <p:cNvSpPr txBox="1"/>
          <p:nvPr/>
        </p:nvSpPr>
        <p:spPr>
          <a:xfrm>
            <a:off x="462945" y="968900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Operación con intervalos</a:t>
            </a:r>
          </a:p>
          <a:p>
            <a:pPr algn="just"/>
            <a:r>
              <a:rPr lang="es-ES" b="1" dirty="0"/>
              <a:t>Unión. </a:t>
            </a:r>
            <a:r>
              <a:rPr lang="es-ES" dirty="0"/>
              <a:t>Se define a la unión de intervalos al conjunto cuyos elementos pertenecen al menos a uno de los dos conjuntos.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0749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CONTENU DE CE MODÈLE</a:t>
            </a:r>
            <a:endParaRPr/>
          </a:p>
        </p:txBody>
      </p:sp>
      <p:pic>
        <p:nvPicPr>
          <p:cNvPr id="2" name="Picture 2" descr="Inicio » Universidad Nacional de Chimborazo">
            <a:extLst>
              <a:ext uri="{FF2B5EF4-FFF2-40B4-BE49-F238E27FC236}">
                <a16:creationId xmlns:a16="http://schemas.microsoft.com/office/drawing/2014/main" id="{1E05A0A7-8F55-DE22-CB97-7517D9D16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4450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223A855-6085-5DC6-94E8-9D331DDF182F}"/>
              </a:ext>
            </a:extLst>
          </p:cNvPr>
          <p:cNvSpPr txBox="1"/>
          <p:nvPr/>
        </p:nvSpPr>
        <p:spPr>
          <a:xfrm>
            <a:off x="462945" y="1123443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Operación con intervalos</a:t>
            </a:r>
          </a:p>
          <a:p>
            <a:pPr algn="just"/>
            <a:r>
              <a:rPr lang="es-ES" b="1" dirty="0"/>
              <a:t>Intersección: </a:t>
            </a:r>
            <a:r>
              <a:rPr lang="es-ES" dirty="0"/>
              <a:t>Se define la intersección de intervalos A y B, al conjunto cuyos elementos son comunes a ambos intervalos.</a:t>
            </a:r>
            <a:endParaRPr lang="es-ES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20FCC12-8535-4E40-EA96-AA44285A39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875" t="41996" r="58500" b="33325"/>
          <a:stretch/>
        </p:blipFill>
        <p:spPr>
          <a:xfrm>
            <a:off x="2869491" y="2141696"/>
            <a:ext cx="3405018" cy="17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8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CONTENU DE CE MODÈLE</a:t>
            </a:r>
            <a:endParaRPr/>
          </a:p>
        </p:txBody>
      </p:sp>
      <p:pic>
        <p:nvPicPr>
          <p:cNvPr id="2" name="Picture 2" descr="Inicio » Universidad Nacional de Chimborazo">
            <a:extLst>
              <a:ext uri="{FF2B5EF4-FFF2-40B4-BE49-F238E27FC236}">
                <a16:creationId xmlns:a16="http://schemas.microsoft.com/office/drawing/2014/main" id="{1E05A0A7-8F55-DE22-CB97-7517D9D16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4450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223A855-6085-5DC6-94E8-9D331DDF182F}"/>
              </a:ext>
            </a:extLst>
          </p:cNvPr>
          <p:cNvSpPr txBox="1"/>
          <p:nvPr/>
        </p:nvSpPr>
        <p:spPr>
          <a:xfrm>
            <a:off x="462945" y="1123443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Operación con intervalos</a:t>
            </a:r>
          </a:p>
          <a:p>
            <a:pPr algn="just"/>
            <a:r>
              <a:rPr lang="es-ES" b="1" dirty="0"/>
              <a:t>Diferencia: </a:t>
            </a:r>
            <a:r>
              <a:rPr lang="es-ES" dirty="0"/>
              <a:t>Sean A y B los intervalos. Se define la diferencia de A y B y se denota A-B, al conjunto cuyos elementos pertenecen a </a:t>
            </a:r>
            <a:r>
              <a:rPr lang="es-ES" dirty="0" err="1"/>
              <a:t>A</a:t>
            </a:r>
            <a:r>
              <a:rPr lang="es-ES" dirty="0"/>
              <a:t> y no a B.</a:t>
            </a:r>
            <a:endParaRPr lang="es-ES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1C7106D-B8BA-65E7-45FE-917DC44BD9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25" t="50809" r="57500" b="23987"/>
          <a:stretch/>
        </p:blipFill>
        <p:spPr>
          <a:xfrm>
            <a:off x="2400300" y="2103119"/>
            <a:ext cx="3703320" cy="191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6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CONTENU DE CE MODÈLE</a:t>
            </a:r>
            <a:endParaRPr/>
          </a:p>
        </p:txBody>
      </p:sp>
      <p:pic>
        <p:nvPicPr>
          <p:cNvPr id="2" name="Picture 2" descr="Inicio » Universidad Nacional de Chimborazo">
            <a:extLst>
              <a:ext uri="{FF2B5EF4-FFF2-40B4-BE49-F238E27FC236}">
                <a16:creationId xmlns:a16="http://schemas.microsoft.com/office/drawing/2014/main" id="{1E05A0A7-8F55-DE22-CB97-7517D9D16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55" y="445025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223A855-6085-5DC6-94E8-9D331DDF182F}"/>
              </a:ext>
            </a:extLst>
          </p:cNvPr>
          <p:cNvSpPr txBox="1"/>
          <p:nvPr/>
        </p:nvSpPr>
        <p:spPr>
          <a:xfrm>
            <a:off x="462945" y="1157733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Grafique: </a:t>
            </a:r>
          </a:p>
          <a:p>
            <a:pPr algn="just"/>
            <a:r>
              <a:rPr lang="es-ES" b="1" dirty="0"/>
              <a:t>1. x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≤</a:t>
            </a:r>
            <a:r>
              <a:rPr lang="es-ES" b="1" i="0" dirty="0">
                <a:solidFill>
                  <a:srgbClr val="040C28"/>
                </a:solidFill>
                <a:effectLst/>
                <a:latin typeface="Google Sans"/>
              </a:rPr>
              <a:t>2</a:t>
            </a:r>
          </a:p>
          <a:p>
            <a:pPr algn="just"/>
            <a:r>
              <a:rPr lang="es-ES" b="1" dirty="0">
                <a:solidFill>
                  <a:srgbClr val="040C28"/>
                </a:solidFill>
                <a:latin typeface="Google Sans"/>
              </a:rPr>
              <a:t>2. X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≥</a:t>
            </a:r>
            <a:r>
              <a:rPr lang="es-ES" b="1" i="0" dirty="0">
                <a:solidFill>
                  <a:srgbClr val="040C28"/>
                </a:solidFill>
                <a:effectLst/>
                <a:latin typeface="Google Sans"/>
              </a:rPr>
              <a:t>5</a:t>
            </a:r>
          </a:p>
          <a:p>
            <a:pPr algn="just"/>
            <a:r>
              <a:rPr lang="es-ES" b="1" dirty="0">
                <a:solidFill>
                  <a:srgbClr val="040C28"/>
                </a:solidFill>
                <a:latin typeface="Google Sans"/>
              </a:rPr>
              <a:t>3. x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&lt;</a:t>
            </a:r>
            <a:r>
              <a:rPr lang="es-ES" b="1" dirty="0">
                <a:solidFill>
                  <a:srgbClr val="040C28"/>
                </a:solidFill>
                <a:latin typeface="Google Sans"/>
              </a:rPr>
              <a:t>-4</a:t>
            </a:r>
          </a:p>
          <a:p>
            <a:pPr algn="just"/>
            <a:endParaRPr lang="es-ES" b="1" dirty="0">
              <a:solidFill>
                <a:srgbClr val="040C28"/>
              </a:solidFill>
              <a:latin typeface="Google Sans"/>
            </a:endParaRPr>
          </a:p>
          <a:p>
            <a:pPr algn="just"/>
            <a:endParaRPr lang="es-ES" b="1" dirty="0">
              <a:solidFill>
                <a:srgbClr val="040C28"/>
              </a:solidFill>
              <a:latin typeface="Google Sans"/>
            </a:endParaRPr>
          </a:p>
          <a:p>
            <a:pPr algn="just"/>
            <a:endParaRPr lang="es-ES" b="1" dirty="0">
              <a:solidFill>
                <a:srgbClr val="040C28"/>
              </a:solidFill>
              <a:latin typeface="Google Sans"/>
            </a:endParaRPr>
          </a:p>
          <a:p>
            <a:pPr algn="just"/>
            <a:endParaRPr lang="es-ES" b="1" dirty="0">
              <a:solidFill>
                <a:srgbClr val="040C28"/>
              </a:solidFill>
              <a:latin typeface="Google Sans"/>
            </a:endParaRPr>
          </a:p>
          <a:p>
            <a:pPr algn="just"/>
            <a:endParaRPr lang="es-ES" b="1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es-ES" b="1" dirty="0">
                <a:solidFill>
                  <a:srgbClr val="040C28"/>
                </a:solidFill>
                <a:latin typeface="Google Sans"/>
              </a:rPr>
              <a:t>Demuestre</a:t>
            </a:r>
          </a:p>
          <a:p>
            <a:pPr algn="just"/>
            <a:r>
              <a:rPr lang="es-ES" b="1" dirty="0">
                <a:solidFill>
                  <a:srgbClr val="040C28"/>
                </a:solidFill>
                <a:latin typeface="Google Sans"/>
              </a:rPr>
              <a:t>1</a:t>
            </a:r>
            <a:r>
              <a:rPr lang="es-ES" b="1" dirty="0">
                <a:solidFill>
                  <a:srgbClr val="040C28"/>
                </a:solidFill>
                <a:latin typeface="Google Sans"/>
                <a:cs typeface="Arial" panose="020B0604020202020204" pitchFamily="34" charset="0"/>
              </a:rPr>
              <a:t>∩ 2 =</a:t>
            </a:r>
          </a:p>
          <a:p>
            <a:pPr algn="just"/>
            <a:r>
              <a:rPr lang="es-ES" b="1" dirty="0">
                <a:solidFill>
                  <a:srgbClr val="040C28"/>
                </a:solidFill>
                <a:latin typeface="Google Sans"/>
                <a:cs typeface="Arial" panose="020B0604020202020204" pitchFamily="34" charset="0"/>
              </a:rPr>
              <a:t>1 ∩ 3 =</a:t>
            </a:r>
          </a:p>
          <a:p>
            <a:pPr algn="just"/>
            <a:r>
              <a:rPr lang="es-ES" b="1" dirty="0">
                <a:solidFill>
                  <a:srgbClr val="040C28"/>
                </a:solidFill>
                <a:latin typeface="Google Sans"/>
                <a:cs typeface="Arial" panose="020B0604020202020204" pitchFamily="34" charset="0"/>
              </a:rPr>
              <a:t>1U2= </a:t>
            </a:r>
            <a:endParaRPr lang="es-ES" b="1" dirty="0">
              <a:solidFill>
                <a:srgbClr val="040C28"/>
              </a:solidFill>
              <a:latin typeface="Google Sans"/>
            </a:endParaRPr>
          </a:p>
          <a:p>
            <a:pPr algn="just"/>
            <a:endParaRPr lang="es-ES" b="1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E8146ED-4236-918B-9A13-73F853FA19C3}"/>
              </a:ext>
            </a:extLst>
          </p:cNvPr>
          <p:cNvCxnSpPr>
            <a:cxnSpLocks/>
          </p:cNvCxnSpPr>
          <p:nvPr/>
        </p:nvCxnSpPr>
        <p:spPr>
          <a:xfrm>
            <a:off x="1851660" y="2446765"/>
            <a:ext cx="4583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467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8329</TotalTime>
  <Words>163</Words>
  <Application>Microsoft Office PowerPoint</Application>
  <PresentationFormat>Presentación en pantalla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Gill Sans MT</vt:lpstr>
      <vt:lpstr>Google Sans</vt:lpstr>
      <vt:lpstr>Roboto Condensed Light</vt:lpstr>
      <vt:lpstr>Wingdings 2</vt:lpstr>
      <vt:lpstr>Dividendo</vt:lpstr>
      <vt:lpstr>NÚMEROS REALES Y COMPLEJOS</vt:lpstr>
      <vt:lpstr>intervalos</vt:lpstr>
      <vt:lpstr>CONTENU DE CE MODÈLE</vt:lpstr>
      <vt:lpstr>CONTENU DE CE MODÈLE</vt:lpstr>
      <vt:lpstr>CONTENU DE CE MODÈLE</vt:lpstr>
      <vt:lpstr>CONTENU DE CE MODÈLE</vt:lpstr>
      <vt:lpstr>CONTENU DE CE MODÈLE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MATEMÁTICA Y CONJUNTOS</dc:title>
  <dc:creator>Angelita</dc:creator>
  <cp:lastModifiedBy>Angelita</cp:lastModifiedBy>
  <cp:revision>43</cp:revision>
  <dcterms:modified xsi:type="dcterms:W3CDTF">2024-02-01T20:59:18Z</dcterms:modified>
</cp:coreProperties>
</file>