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5" r:id="rId2"/>
    <p:sldId id="257" r:id="rId3"/>
    <p:sldId id="258" r:id="rId4"/>
    <p:sldId id="307" r:id="rId5"/>
    <p:sldId id="315" r:id="rId6"/>
    <p:sldId id="325" r:id="rId7"/>
    <p:sldId id="316" r:id="rId8"/>
    <p:sldId id="324" r:id="rId9"/>
    <p:sldId id="323" r:id="rId10"/>
    <p:sldId id="326" r:id="rId11"/>
    <p:sldId id="327" r:id="rId12"/>
    <p:sldId id="330" r:id="rId13"/>
    <p:sldId id="331" r:id="rId14"/>
    <p:sldId id="329" r:id="rId15"/>
    <p:sldId id="328" r:id="rId16"/>
    <p:sldId id="310" r:id="rId17"/>
    <p:sldId id="332" r:id="rId18"/>
    <p:sldId id="333" r:id="rId19"/>
    <p:sldId id="280" r:id="rId20"/>
    <p:sldId id="334" r:id="rId21"/>
    <p:sldId id="335" r:id="rId22"/>
    <p:sldId id="304" r:id="rId2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9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E380F-2580-455B-A6FF-D2F67E4009AB}" type="datetimeFigureOut">
              <a:rPr lang="es-MX" smtClean="0"/>
              <a:t>23/06/2025</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7E803F-B356-46E8-85A5-E29E6CCAA136}" type="slidenum">
              <a:rPr lang="es-MX" smtClean="0"/>
              <a:t>‹Nº›</a:t>
            </a:fld>
            <a:endParaRPr lang="es-MX" dirty="0"/>
          </a:p>
        </p:txBody>
      </p:sp>
    </p:spTree>
    <p:extLst>
      <p:ext uri="{BB962C8B-B14F-4D97-AF65-F5344CB8AC3E}">
        <p14:creationId xmlns:p14="http://schemas.microsoft.com/office/powerpoint/2010/main" val="122387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8400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BD0CAD-3048-4039-9E37-B9CCCAD9C64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D9BD61C7-EE04-4A39-AE07-F5B1439F08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3CDF6E7D-09B5-4FD8-B348-733897E4A6E1}"/>
              </a:ext>
            </a:extLst>
          </p:cNvPr>
          <p:cNvSpPr>
            <a:spLocks noGrp="1"/>
          </p:cNvSpPr>
          <p:nvPr>
            <p:ph type="dt" sz="half" idx="10"/>
          </p:nvPr>
        </p:nvSpPr>
        <p:spPr/>
        <p:txBody>
          <a:bodyPr/>
          <a:lstStyle/>
          <a:p>
            <a:fld id="{A3B0DC8C-BCF8-4AA9-8F75-33F21BB91CE2}" type="datetimeFigureOut">
              <a:rPr lang="es-EC" smtClean="0"/>
              <a:t>23/6/2025</a:t>
            </a:fld>
            <a:endParaRPr lang="es-EC" dirty="0"/>
          </a:p>
        </p:txBody>
      </p:sp>
      <p:sp>
        <p:nvSpPr>
          <p:cNvPr id="5" name="Marcador de pie de página 4">
            <a:extLst>
              <a:ext uri="{FF2B5EF4-FFF2-40B4-BE49-F238E27FC236}">
                <a16:creationId xmlns:a16="http://schemas.microsoft.com/office/drawing/2014/main" id="{BA1CF8C8-7C67-4F73-B948-390B0ECB56B9}"/>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AF1A1A7D-A879-4A5C-A6CC-EFDB45A8059E}"/>
              </a:ext>
            </a:extLst>
          </p:cNvPr>
          <p:cNvSpPr>
            <a:spLocks noGrp="1"/>
          </p:cNvSpPr>
          <p:nvPr>
            <p:ph type="sldNum" sz="quarter" idx="12"/>
          </p:nvPr>
        </p:nvSpPr>
        <p:spPr/>
        <p:txBody>
          <a:bodyPr/>
          <a:lstStyle/>
          <a:p>
            <a:fld id="{6A33C112-C264-431B-8032-F72FE31931D2}" type="slidenum">
              <a:rPr lang="es-EC" smtClean="0"/>
              <a:t>‹Nº›</a:t>
            </a:fld>
            <a:endParaRPr lang="es-EC" dirty="0"/>
          </a:p>
        </p:txBody>
      </p:sp>
    </p:spTree>
    <p:extLst>
      <p:ext uri="{BB962C8B-B14F-4D97-AF65-F5344CB8AC3E}">
        <p14:creationId xmlns:p14="http://schemas.microsoft.com/office/powerpoint/2010/main" val="2294215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6F7E9B-CDAE-4A4A-A066-B2F852D2502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0544CFB-BE68-4120-A501-D5800E7388C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B5F4456-BDE2-4C14-8240-F2D605736DA4}"/>
              </a:ext>
            </a:extLst>
          </p:cNvPr>
          <p:cNvSpPr>
            <a:spLocks noGrp="1"/>
          </p:cNvSpPr>
          <p:nvPr>
            <p:ph type="dt" sz="half" idx="10"/>
          </p:nvPr>
        </p:nvSpPr>
        <p:spPr/>
        <p:txBody>
          <a:bodyPr/>
          <a:lstStyle/>
          <a:p>
            <a:fld id="{A3B0DC8C-BCF8-4AA9-8F75-33F21BB91CE2}" type="datetimeFigureOut">
              <a:rPr lang="es-EC" smtClean="0"/>
              <a:t>23/6/2025</a:t>
            </a:fld>
            <a:endParaRPr lang="es-EC" dirty="0"/>
          </a:p>
        </p:txBody>
      </p:sp>
      <p:sp>
        <p:nvSpPr>
          <p:cNvPr id="5" name="Marcador de pie de página 4">
            <a:extLst>
              <a:ext uri="{FF2B5EF4-FFF2-40B4-BE49-F238E27FC236}">
                <a16:creationId xmlns:a16="http://schemas.microsoft.com/office/drawing/2014/main" id="{657D93F3-95E1-4E87-A3DA-DF4FCED56054}"/>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42881243-1E09-43A4-9B1C-DC85218F995C}"/>
              </a:ext>
            </a:extLst>
          </p:cNvPr>
          <p:cNvSpPr>
            <a:spLocks noGrp="1"/>
          </p:cNvSpPr>
          <p:nvPr>
            <p:ph type="sldNum" sz="quarter" idx="12"/>
          </p:nvPr>
        </p:nvSpPr>
        <p:spPr/>
        <p:txBody>
          <a:bodyPr/>
          <a:lstStyle/>
          <a:p>
            <a:fld id="{6A33C112-C264-431B-8032-F72FE31931D2}" type="slidenum">
              <a:rPr lang="es-EC" smtClean="0"/>
              <a:t>‹Nº›</a:t>
            </a:fld>
            <a:endParaRPr lang="es-EC" dirty="0"/>
          </a:p>
        </p:txBody>
      </p:sp>
    </p:spTree>
    <p:extLst>
      <p:ext uri="{BB962C8B-B14F-4D97-AF65-F5344CB8AC3E}">
        <p14:creationId xmlns:p14="http://schemas.microsoft.com/office/powerpoint/2010/main" val="209191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7A5DC3D-E506-49A3-824F-457DAC2BC4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411CC48D-F00F-488C-AC4E-C631331AE46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4EEFDB4-5EF9-453E-9B4E-9FE6FC96718C}"/>
              </a:ext>
            </a:extLst>
          </p:cNvPr>
          <p:cNvSpPr>
            <a:spLocks noGrp="1"/>
          </p:cNvSpPr>
          <p:nvPr>
            <p:ph type="dt" sz="half" idx="10"/>
          </p:nvPr>
        </p:nvSpPr>
        <p:spPr/>
        <p:txBody>
          <a:bodyPr/>
          <a:lstStyle/>
          <a:p>
            <a:fld id="{A3B0DC8C-BCF8-4AA9-8F75-33F21BB91CE2}" type="datetimeFigureOut">
              <a:rPr lang="es-EC" smtClean="0"/>
              <a:t>23/6/2025</a:t>
            </a:fld>
            <a:endParaRPr lang="es-EC" dirty="0"/>
          </a:p>
        </p:txBody>
      </p:sp>
      <p:sp>
        <p:nvSpPr>
          <p:cNvPr id="5" name="Marcador de pie de página 4">
            <a:extLst>
              <a:ext uri="{FF2B5EF4-FFF2-40B4-BE49-F238E27FC236}">
                <a16:creationId xmlns:a16="http://schemas.microsoft.com/office/drawing/2014/main" id="{E8028F0C-15EF-4D82-9163-AD58AB0F52A1}"/>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324CC7E3-9AF2-4B06-BA3C-1219889DEADD}"/>
              </a:ext>
            </a:extLst>
          </p:cNvPr>
          <p:cNvSpPr>
            <a:spLocks noGrp="1"/>
          </p:cNvSpPr>
          <p:nvPr>
            <p:ph type="sldNum" sz="quarter" idx="12"/>
          </p:nvPr>
        </p:nvSpPr>
        <p:spPr/>
        <p:txBody>
          <a:bodyPr/>
          <a:lstStyle/>
          <a:p>
            <a:fld id="{6A33C112-C264-431B-8032-F72FE31931D2}" type="slidenum">
              <a:rPr lang="es-EC" smtClean="0"/>
              <a:t>‹Nº›</a:t>
            </a:fld>
            <a:endParaRPr lang="es-EC" dirty="0"/>
          </a:p>
        </p:txBody>
      </p:sp>
    </p:spTree>
    <p:extLst>
      <p:ext uri="{BB962C8B-B14F-4D97-AF65-F5344CB8AC3E}">
        <p14:creationId xmlns:p14="http://schemas.microsoft.com/office/powerpoint/2010/main" val="2742543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a:spLocks noGrp="1"/>
          </p:cNvSpPr>
          <p:nvPr>
            <p:ph type="pic" idx="2"/>
          </p:nvPr>
        </p:nvSpPr>
        <p:spPr>
          <a:xfrm>
            <a:off x="-300" y="0"/>
            <a:ext cx="12192000" cy="5825600"/>
          </a:xfrm>
          <a:prstGeom prst="snip2DiagRect">
            <a:avLst>
              <a:gd name="adj1" fmla="val 0"/>
              <a:gd name="adj2" fmla="val 16667"/>
            </a:avLst>
          </a:prstGeom>
          <a:noFill/>
          <a:ln>
            <a:noFill/>
          </a:ln>
        </p:spPr>
      </p:sp>
      <p:sp>
        <p:nvSpPr>
          <p:cNvPr id="10" name="Google Shape;10;p2"/>
          <p:cNvSpPr txBox="1">
            <a:spLocks noGrp="1"/>
          </p:cNvSpPr>
          <p:nvPr>
            <p:ph type="ctrTitle"/>
          </p:nvPr>
        </p:nvSpPr>
        <p:spPr>
          <a:xfrm>
            <a:off x="953467" y="3225800"/>
            <a:ext cx="5646800" cy="2236400"/>
          </a:xfrm>
          <a:prstGeom prst="rect">
            <a:avLst/>
          </a:prstGeom>
        </p:spPr>
        <p:txBody>
          <a:bodyPr spcFirstLastPara="1" wrap="square" lIns="91425" tIns="91425" rIns="91425" bIns="91425" anchor="t" anchorCtr="0">
            <a:noAutofit/>
          </a:bodyPr>
          <a:lstStyle>
            <a:lvl1pPr lvl="0" algn="l">
              <a:lnSpc>
                <a:spcPct val="90000"/>
              </a:lnSpc>
              <a:spcBef>
                <a:spcPts val="0"/>
              </a:spcBef>
              <a:spcAft>
                <a:spcPts val="0"/>
              </a:spcAft>
              <a:buClr>
                <a:srgbClr val="191919"/>
              </a:buClr>
              <a:buSzPts val="5200"/>
              <a:buNone/>
              <a:defRPr sz="5333"/>
            </a:lvl1pPr>
            <a:lvl2pPr lvl="1" algn="ctr">
              <a:lnSpc>
                <a:spcPct val="100000"/>
              </a:lnSpc>
              <a:spcBef>
                <a:spcPts val="0"/>
              </a:spcBef>
              <a:spcAft>
                <a:spcPts val="0"/>
              </a:spcAft>
              <a:buClr>
                <a:srgbClr val="191919"/>
              </a:buClr>
              <a:buSzPts val="5200"/>
              <a:buNone/>
              <a:defRPr sz="6933">
                <a:solidFill>
                  <a:srgbClr val="191919"/>
                </a:solidFill>
              </a:defRPr>
            </a:lvl2pPr>
            <a:lvl3pPr lvl="2" algn="ctr">
              <a:lnSpc>
                <a:spcPct val="100000"/>
              </a:lnSpc>
              <a:spcBef>
                <a:spcPts val="0"/>
              </a:spcBef>
              <a:spcAft>
                <a:spcPts val="0"/>
              </a:spcAft>
              <a:buClr>
                <a:srgbClr val="191919"/>
              </a:buClr>
              <a:buSzPts val="5200"/>
              <a:buNone/>
              <a:defRPr sz="6933">
                <a:solidFill>
                  <a:srgbClr val="191919"/>
                </a:solidFill>
              </a:defRPr>
            </a:lvl3pPr>
            <a:lvl4pPr lvl="3" algn="ctr">
              <a:lnSpc>
                <a:spcPct val="100000"/>
              </a:lnSpc>
              <a:spcBef>
                <a:spcPts val="0"/>
              </a:spcBef>
              <a:spcAft>
                <a:spcPts val="0"/>
              </a:spcAft>
              <a:buClr>
                <a:srgbClr val="191919"/>
              </a:buClr>
              <a:buSzPts val="5200"/>
              <a:buNone/>
              <a:defRPr sz="6933">
                <a:solidFill>
                  <a:srgbClr val="191919"/>
                </a:solidFill>
              </a:defRPr>
            </a:lvl4pPr>
            <a:lvl5pPr lvl="4" algn="ctr">
              <a:lnSpc>
                <a:spcPct val="100000"/>
              </a:lnSpc>
              <a:spcBef>
                <a:spcPts val="0"/>
              </a:spcBef>
              <a:spcAft>
                <a:spcPts val="0"/>
              </a:spcAft>
              <a:buClr>
                <a:srgbClr val="191919"/>
              </a:buClr>
              <a:buSzPts val="5200"/>
              <a:buNone/>
              <a:defRPr sz="6933">
                <a:solidFill>
                  <a:srgbClr val="191919"/>
                </a:solidFill>
              </a:defRPr>
            </a:lvl5pPr>
            <a:lvl6pPr lvl="5" algn="ctr">
              <a:lnSpc>
                <a:spcPct val="100000"/>
              </a:lnSpc>
              <a:spcBef>
                <a:spcPts val="0"/>
              </a:spcBef>
              <a:spcAft>
                <a:spcPts val="0"/>
              </a:spcAft>
              <a:buClr>
                <a:srgbClr val="191919"/>
              </a:buClr>
              <a:buSzPts val="5200"/>
              <a:buNone/>
              <a:defRPr sz="6933">
                <a:solidFill>
                  <a:srgbClr val="191919"/>
                </a:solidFill>
              </a:defRPr>
            </a:lvl6pPr>
            <a:lvl7pPr lvl="6" algn="ctr">
              <a:lnSpc>
                <a:spcPct val="100000"/>
              </a:lnSpc>
              <a:spcBef>
                <a:spcPts val="0"/>
              </a:spcBef>
              <a:spcAft>
                <a:spcPts val="0"/>
              </a:spcAft>
              <a:buClr>
                <a:srgbClr val="191919"/>
              </a:buClr>
              <a:buSzPts val="5200"/>
              <a:buNone/>
              <a:defRPr sz="6933">
                <a:solidFill>
                  <a:srgbClr val="191919"/>
                </a:solidFill>
              </a:defRPr>
            </a:lvl7pPr>
            <a:lvl8pPr lvl="7" algn="ctr">
              <a:lnSpc>
                <a:spcPct val="100000"/>
              </a:lnSpc>
              <a:spcBef>
                <a:spcPts val="0"/>
              </a:spcBef>
              <a:spcAft>
                <a:spcPts val="0"/>
              </a:spcAft>
              <a:buClr>
                <a:srgbClr val="191919"/>
              </a:buClr>
              <a:buSzPts val="5200"/>
              <a:buNone/>
              <a:defRPr sz="6933">
                <a:solidFill>
                  <a:srgbClr val="191919"/>
                </a:solidFill>
              </a:defRPr>
            </a:lvl8pPr>
            <a:lvl9pPr lvl="8" algn="ctr">
              <a:lnSpc>
                <a:spcPct val="100000"/>
              </a:lnSpc>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953467" y="5734963"/>
            <a:ext cx="5646800" cy="409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867"/>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952414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E76021-1B01-4161-AE0C-FBD767E59F7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7974DA4-508A-41C1-9C0C-4E8C0E7D248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223C59B-377B-42FB-B12E-67064DC55C8C}"/>
              </a:ext>
            </a:extLst>
          </p:cNvPr>
          <p:cNvSpPr>
            <a:spLocks noGrp="1"/>
          </p:cNvSpPr>
          <p:nvPr>
            <p:ph type="dt" sz="half" idx="10"/>
          </p:nvPr>
        </p:nvSpPr>
        <p:spPr/>
        <p:txBody>
          <a:bodyPr/>
          <a:lstStyle/>
          <a:p>
            <a:fld id="{A3B0DC8C-BCF8-4AA9-8F75-33F21BB91CE2}" type="datetimeFigureOut">
              <a:rPr lang="es-EC" smtClean="0"/>
              <a:t>23/6/2025</a:t>
            </a:fld>
            <a:endParaRPr lang="es-EC" dirty="0"/>
          </a:p>
        </p:txBody>
      </p:sp>
      <p:sp>
        <p:nvSpPr>
          <p:cNvPr id="5" name="Marcador de pie de página 4">
            <a:extLst>
              <a:ext uri="{FF2B5EF4-FFF2-40B4-BE49-F238E27FC236}">
                <a16:creationId xmlns:a16="http://schemas.microsoft.com/office/drawing/2014/main" id="{8C535795-AF21-4DC9-A6F8-EF6DD042FAFF}"/>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1D686EC6-7072-40AA-B27B-52572D8FE069}"/>
              </a:ext>
            </a:extLst>
          </p:cNvPr>
          <p:cNvSpPr>
            <a:spLocks noGrp="1"/>
          </p:cNvSpPr>
          <p:nvPr>
            <p:ph type="sldNum" sz="quarter" idx="12"/>
          </p:nvPr>
        </p:nvSpPr>
        <p:spPr/>
        <p:txBody>
          <a:bodyPr/>
          <a:lstStyle/>
          <a:p>
            <a:fld id="{6A33C112-C264-431B-8032-F72FE31931D2}" type="slidenum">
              <a:rPr lang="es-EC" smtClean="0"/>
              <a:t>‹Nº›</a:t>
            </a:fld>
            <a:endParaRPr lang="es-EC" dirty="0"/>
          </a:p>
        </p:txBody>
      </p:sp>
    </p:spTree>
    <p:extLst>
      <p:ext uri="{BB962C8B-B14F-4D97-AF65-F5344CB8AC3E}">
        <p14:creationId xmlns:p14="http://schemas.microsoft.com/office/powerpoint/2010/main" val="3667764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488E57-748C-4B70-AF84-EBF4DEA0531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2A69E90-C635-4D45-86E1-DFBF49E2C3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DC737DB-6A2A-41AB-9091-D9A9AEC21452}"/>
              </a:ext>
            </a:extLst>
          </p:cNvPr>
          <p:cNvSpPr>
            <a:spLocks noGrp="1"/>
          </p:cNvSpPr>
          <p:nvPr>
            <p:ph type="dt" sz="half" idx="10"/>
          </p:nvPr>
        </p:nvSpPr>
        <p:spPr/>
        <p:txBody>
          <a:bodyPr/>
          <a:lstStyle/>
          <a:p>
            <a:fld id="{A3B0DC8C-BCF8-4AA9-8F75-33F21BB91CE2}" type="datetimeFigureOut">
              <a:rPr lang="es-EC" smtClean="0"/>
              <a:t>23/6/2025</a:t>
            </a:fld>
            <a:endParaRPr lang="es-EC" dirty="0"/>
          </a:p>
        </p:txBody>
      </p:sp>
      <p:sp>
        <p:nvSpPr>
          <p:cNvPr id="5" name="Marcador de pie de página 4">
            <a:extLst>
              <a:ext uri="{FF2B5EF4-FFF2-40B4-BE49-F238E27FC236}">
                <a16:creationId xmlns:a16="http://schemas.microsoft.com/office/drawing/2014/main" id="{A5A46905-6576-4572-9736-9AF4296AD0F7}"/>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E8DB8E01-ECFB-4F46-89EC-7C1F627F65C7}"/>
              </a:ext>
            </a:extLst>
          </p:cNvPr>
          <p:cNvSpPr>
            <a:spLocks noGrp="1"/>
          </p:cNvSpPr>
          <p:nvPr>
            <p:ph type="sldNum" sz="quarter" idx="12"/>
          </p:nvPr>
        </p:nvSpPr>
        <p:spPr/>
        <p:txBody>
          <a:bodyPr/>
          <a:lstStyle/>
          <a:p>
            <a:fld id="{6A33C112-C264-431B-8032-F72FE31931D2}" type="slidenum">
              <a:rPr lang="es-EC" smtClean="0"/>
              <a:t>‹Nº›</a:t>
            </a:fld>
            <a:endParaRPr lang="es-EC" dirty="0"/>
          </a:p>
        </p:txBody>
      </p:sp>
    </p:spTree>
    <p:extLst>
      <p:ext uri="{BB962C8B-B14F-4D97-AF65-F5344CB8AC3E}">
        <p14:creationId xmlns:p14="http://schemas.microsoft.com/office/powerpoint/2010/main" val="2307201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16539-60C0-4F93-BDCC-7F7AE4FA988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9246E20F-653E-4FA7-891F-DBBEF53B8E9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80E03E3F-2582-4879-8D21-92A124EF387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AA682DB6-5B5A-4B0C-A0D8-A3819DAD497A}"/>
              </a:ext>
            </a:extLst>
          </p:cNvPr>
          <p:cNvSpPr>
            <a:spLocks noGrp="1"/>
          </p:cNvSpPr>
          <p:nvPr>
            <p:ph type="dt" sz="half" idx="10"/>
          </p:nvPr>
        </p:nvSpPr>
        <p:spPr/>
        <p:txBody>
          <a:bodyPr/>
          <a:lstStyle/>
          <a:p>
            <a:fld id="{A3B0DC8C-BCF8-4AA9-8F75-33F21BB91CE2}" type="datetimeFigureOut">
              <a:rPr lang="es-EC" smtClean="0"/>
              <a:t>23/6/2025</a:t>
            </a:fld>
            <a:endParaRPr lang="es-EC" dirty="0"/>
          </a:p>
        </p:txBody>
      </p:sp>
      <p:sp>
        <p:nvSpPr>
          <p:cNvPr id="6" name="Marcador de pie de página 5">
            <a:extLst>
              <a:ext uri="{FF2B5EF4-FFF2-40B4-BE49-F238E27FC236}">
                <a16:creationId xmlns:a16="http://schemas.microsoft.com/office/drawing/2014/main" id="{74C9B934-D391-4CBA-B714-6FC2B4050B82}"/>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FD6BF41E-643A-4019-8A1A-E0A1EF293180}"/>
              </a:ext>
            </a:extLst>
          </p:cNvPr>
          <p:cNvSpPr>
            <a:spLocks noGrp="1"/>
          </p:cNvSpPr>
          <p:nvPr>
            <p:ph type="sldNum" sz="quarter" idx="12"/>
          </p:nvPr>
        </p:nvSpPr>
        <p:spPr/>
        <p:txBody>
          <a:bodyPr/>
          <a:lstStyle/>
          <a:p>
            <a:fld id="{6A33C112-C264-431B-8032-F72FE31931D2}" type="slidenum">
              <a:rPr lang="es-EC" smtClean="0"/>
              <a:t>‹Nº›</a:t>
            </a:fld>
            <a:endParaRPr lang="es-EC" dirty="0"/>
          </a:p>
        </p:txBody>
      </p:sp>
    </p:spTree>
    <p:extLst>
      <p:ext uri="{BB962C8B-B14F-4D97-AF65-F5344CB8AC3E}">
        <p14:creationId xmlns:p14="http://schemas.microsoft.com/office/powerpoint/2010/main" val="81807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0D191C-01E0-4D71-B5D0-133C32C92C7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E7CA5308-F28B-4F49-A35D-B03683D9A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C37460-84C2-4A9F-8241-CB73D036D58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E3450F2C-42D1-41BE-8E96-790081C41F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36662FA-2628-4F74-8B04-E8E88740E57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9F475513-4E3D-4137-BFCE-551B87045D47}"/>
              </a:ext>
            </a:extLst>
          </p:cNvPr>
          <p:cNvSpPr>
            <a:spLocks noGrp="1"/>
          </p:cNvSpPr>
          <p:nvPr>
            <p:ph type="dt" sz="half" idx="10"/>
          </p:nvPr>
        </p:nvSpPr>
        <p:spPr/>
        <p:txBody>
          <a:bodyPr/>
          <a:lstStyle/>
          <a:p>
            <a:fld id="{A3B0DC8C-BCF8-4AA9-8F75-33F21BB91CE2}" type="datetimeFigureOut">
              <a:rPr lang="es-EC" smtClean="0"/>
              <a:t>23/6/2025</a:t>
            </a:fld>
            <a:endParaRPr lang="es-EC" dirty="0"/>
          </a:p>
        </p:txBody>
      </p:sp>
      <p:sp>
        <p:nvSpPr>
          <p:cNvPr id="8" name="Marcador de pie de página 7">
            <a:extLst>
              <a:ext uri="{FF2B5EF4-FFF2-40B4-BE49-F238E27FC236}">
                <a16:creationId xmlns:a16="http://schemas.microsoft.com/office/drawing/2014/main" id="{1869148F-9B07-42C3-AFBC-8692E91D40BB}"/>
              </a:ext>
            </a:extLst>
          </p:cNvPr>
          <p:cNvSpPr>
            <a:spLocks noGrp="1"/>
          </p:cNvSpPr>
          <p:nvPr>
            <p:ph type="ftr" sz="quarter" idx="11"/>
          </p:nvPr>
        </p:nvSpPr>
        <p:spPr/>
        <p:txBody>
          <a:bodyPr/>
          <a:lstStyle/>
          <a:p>
            <a:endParaRPr lang="es-EC" dirty="0"/>
          </a:p>
        </p:txBody>
      </p:sp>
      <p:sp>
        <p:nvSpPr>
          <p:cNvPr id="9" name="Marcador de número de diapositiva 8">
            <a:extLst>
              <a:ext uri="{FF2B5EF4-FFF2-40B4-BE49-F238E27FC236}">
                <a16:creationId xmlns:a16="http://schemas.microsoft.com/office/drawing/2014/main" id="{DA9D2BA0-8737-4815-AF18-A2CBBD0A497E}"/>
              </a:ext>
            </a:extLst>
          </p:cNvPr>
          <p:cNvSpPr>
            <a:spLocks noGrp="1"/>
          </p:cNvSpPr>
          <p:nvPr>
            <p:ph type="sldNum" sz="quarter" idx="12"/>
          </p:nvPr>
        </p:nvSpPr>
        <p:spPr/>
        <p:txBody>
          <a:bodyPr/>
          <a:lstStyle/>
          <a:p>
            <a:fld id="{6A33C112-C264-431B-8032-F72FE31931D2}" type="slidenum">
              <a:rPr lang="es-EC" smtClean="0"/>
              <a:t>‹Nº›</a:t>
            </a:fld>
            <a:endParaRPr lang="es-EC" dirty="0"/>
          </a:p>
        </p:txBody>
      </p:sp>
    </p:spTree>
    <p:extLst>
      <p:ext uri="{BB962C8B-B14F-4D97-AF65-F5344CB8AC3E}">
        <p14:creationId xmlns:p14="http://schemas.microsoft.com/office/powerpoint/2010/main" val="422413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67E6FA-F635-44A2-9673-DB80B66E246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4C4157EC-8CCA-48F5-906F-ADBF27EE854A}"/>
              </a:ext>
            </a:extLst>
          </p:cNvPr>
          <p:cNvSpPr>
            <a:spLocks noGrp="1"/>
          </p:cNvSpPr>
          <p:nvPr>
            <p:ph type="dt" sz="half" idx="10"/>
          </p:nvPr>
        </p:nvSpPr>
        <p:spPr/>
        <p:txBody>
          <a:bodyPr/>
          <a:lstStyle/>
          <a:p>
            <a:fld id="{A3B0DC8C-BCF8-4AA9-8F75-33F21BB91CE2}" type="datetimeFigureOut">
              <a:rPr lang="es-EC" smtClean="0"/>
              <a:t>23/6/2025</a:t>
            </a:fld>
            <a:endParaRPr lang="es-EC" dirty="0"/>
          </a:p>
        </p:txBody>
      </p:sp>
      <p:sp>
        <p:nvSpPr>
          <p:cNvPr id="4" name="Marcador de pie de página 3">
            <a:extLst>
              <a:ext uri="{FF2B5EF4-FFF2-40B4-BE49-F238E27FC236}">
                <a16:creationId xmlns:a16="http://schemas.microsoft.com/office/drawing/2014/main" id="{BB70C3AC-8F25-41B4-A52C-82AA25EFA473}"/>
              </a:ext>
            </a:extLst>
          </p:cNvPr>
          <p:cNvSpPr>
            <a:spLocks noGrp="1"/>
          </p:cNvSpPr>
          <p:nvPr>
            <p:ph type="ftr" sz="quarter" idx="11"/>
          </p:nvPr>
        </p:nvSpPr>
        <p:spPr/>
        <p:txBody>
          <a:bodyPr/>
          <a:lstStyle/>
          <a:p>
            <a:endParaRPr lang="es-EC" dirty="0"/>
          </a:p>
        </p:txBody>
      </p:sp>
      <p:sp>
        <p:nvSpPr>
          <p:cNvPr id="5" name="Marcador de número de diapositiva 4">
            <a:extLst>
              <a:ext uri="{FF2B5EF4-FFF2-40B4-BE49-F238E27FC236}">
                <a16:creationId xmlns:a16="http://schemas.microsoft.com/office/drawing/2014/main" id="{1A45E84C-30D1-42DF-9620-73F2B8AC3ADF}"/>
              </a:ext>
            </a:extLst>
          </p:cNvPr>
          <p:cNvSpPr>
            <a:spLocks noGrp="1"/>
          </p:cNvSpPr>
          <p:nvPr>
            <p:ph type="sldNum" sz="quarter" idx="12"/>
          </p:nvPr>
        </p:nvSpPr>
        <p:spPr/>
        <p:txBody>
          <a:bodyPr/>
          <a:lstStyle/>
          <a:p>
            <a:fld id="{6A33C112-C264-431B-8032-F72FE31931D2}" type="slidenum">
              <a:rPr lang="es-EC" smtClean="0"/>
              <a:t>‹Nº›</a:t>
            </a:fld>
            <a:endParaRPr lang="es-EC" dirty="0"/>
          </a:p>
        </p:txBody>
      </p:sp>
    </p:spTree>
    <p:extLst>
      <p:ext uri="{BB962C8B-B14F-4D97-AF65-F5344CB8AC3E}">
        <p14:creationId xmlns:p14="http://schemas.microsoft.com/office/powerpoint/2010/main" val="2380220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8442E74-BB0F-4895-9FDF-3F323AE2F042}"/>
              </a:ext>
            </a:extLst>
          </p:cNvPr>
          <p:cNvSpPr>
            <a:spLocks noGrp="1"/>
          </p:cNvSpPr>
          <p:nvPr>
            <p:ph type="dt" sz="half" idx="10"/>
          </p:nvPr>
        </p:nvSpPr>
        <p:spPr/>
        <p:txBody>
          <a:bodyPr/>
          <a:lstStyle/>
          <a:p>
            <a:fld id="{A3B0DC8C-BCF8-4AA9-8F75-33F21BB91CE2}" type="datetimeFigureOut">
              <a:rPr lang="es-EC" smtClean="0"/>
              <a:t>23/6/2025</a:t>
            </a:fld>
            <a:endParaRPr lang="es-EC" dirty="0"/>
          </a:p>
        </p:txBody>
      </p:sp>
      <p:sp>
        <p:nvSpPr>
          <p:cNvPr id="3" name="Marcador de pie de página 2">
            <a:extLst>
              <a:ext uri="{FF2B5EF4-FFF2-40B4-BE49-F238E27FC236}">
                <a16:creationId xmlns:a16="http://schemas.microsoft.com/office/drawing/2014/main" id="{C88A3848-7CD2-4500-8012-B8303634D159}"/>
              </a:ext>
            </a:extLst>
          </p:cNvPr>
          <p:cNvSpPr>
            <a:spLocks noGrp="1"/>
          </p:cNvSpPr>
          <p:nvPr>
            <p:ph type="ftr" sz="quarter" idx="11"/>
          </p:nvPr>
        </p:nvSpPr>
        <p:spPr/>
        <p:txBody>
          <a:bodyPr/>
          <a:lstStyle/>
          <a:p>
            <a:endParaRPr lang="es-EC" dirty="0"/>
          </a:p>
        </p:txBody>
      </p:sp>
      <p:sp>
        <p:nvSpPr>
          <p:cNvPr id="4" name="Marcador de número de diapositiva 3">
            <a:extLst>
              <a:ext uri="{FF2B5EF4-FFF2-40B4-BE49-F238E27FC236}">
                <a16:creationId xmlns:a16="http://schemas.microsoft.com/office/drawing/2014/main" id="{7C774F6E-6F63-4ACD-96C5-4113F90AA96F}"/>
              </a:ext>
            </a:extLst>
          </p:cNvPr>
          <p:cNvSpPr>
            <a:spLocks noGrp="1"/>
          </p:cNvSpPr>
          <p:nvPr>
            <p:ph type="sldNum" sz="quarter" idx="12"/>
          </p:nvPr>
        </p:nvSpPr>
        <p:spPr/>
        <p:txBody>
          <a:bodyPr/>
          <a:lstStyle/>
          <a:p>
            <a:fld id="{6A33C112-C264-431B-8032-F72FE31931D2}" type="slidenum">
              <a:rPr lang="es-EC" smtClean="0"/>
              <a:t>‹Nº›</a:t>
            </a:fld>
            <a:endParaRPr lang="es-EC" dirty="0"/>
          </a:p>
        </p:txBody>
      </p:sp>
    </p:spTree>
    <p:extLst>
      <p:ext uri="{BB962C8B-B14F-4D97-AF65-F5344CB8AC3E}">
        <p14:creationId xmlns:p14="http://schemas.microsoft.com/office/powerpoint/2010/main" val="93728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B3FAF0-F235-4AAF-89C6-6F89E721001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AE196B2-1536-4AA3-A113-526375B370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DEDA2DFC-19F7-49B8-9B2F-081BC16A00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8E0298-A269-48A1-9727-0CFE257E634A}"/>
              </a:ext>
            </a:extLst>
          </p:cNvPr>
          <p:cNvSpPr>
            <a:spLocks noGrp="1"/>
          </p:cNvSpPr>
          <p:nvPr>
            <p:ph type="dt" sz="half" idx="10"/>
          </p:nvPr>
        </p:nvSpPr>
        <p:spPr/>
        <p:txBody>
          <a:bodyPr/>
          <a:lstStyle/>
          <a:p>
            <a:fld id="{A3B0DC8C-BCF8-4AA9-8F75-33F21BB91CE2}" type="datetimeFigureOut">
              <a:rPr lang="es-EC" smtClean="0"/>
              <a:t>23/6/2025</a:t>
            </a:fld>
            <a:endParaRPr lang="es-EC" dirty="0"/>
          </a:p>
        </p:txBody>
      </p:sp>
      <p:sp>
        <p:nvSpPr>
          <p:cNvPr id="6" name="Marcador de pie de página 5">
            <a:extLst>
              <a:ext uri="{FF2B5EF4-FFF2-40B4-BE49-F238E27FC236}">
                <a16:creationId xmlns:a16="http://schemas.microsoft.com/office/drawing/2014/main" id="{86B62A42-2EE8-46AF-A7D6-0C60B308E0AD}"/>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FB935263-7D22-422E-8A11-E2E5BEFC44C8}"/>
              </a:ext>
            </a:extLst>
          </p:cNvPr>
          <p:cNvSpPr>
            <a:spLocks noGrp="1"/>
          </p:cNvSpPr>
          <p:nvPr>
            <p:ph type="sldNum" sz="quarter" idx="12"/>
          </p:nvPr>
        </p:nvSpPr>
        <p:spPr/>
        <p:txBody>
          <a:bodyPr/>
          <a:lstStyle/>
          <a:p>
            <a:fld id="{6A33C112-C264-431B-8032-F72FE31931D2}" type="slidenum">
              <a:rPr lang="es-EC" smtClean="0"/>
              <a:t>‹Nº›</a:t>
            </a:fld>
            <a:endParaRPr lang="es-EC" dirty="0"/>
          </a:p>
        </p:txBody>
      </p:sp>
    </p:spTree>
    <p:extLst>
      <p:ext uri="{BB962C8B-B14F-4D97-AF65-F5344CB8AC3E}">
        <p14:creationId xmlns:p14="http://schemas.microsoft.com/office/powerpoint/2010/main" val="2571413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7AB66A-6867-40F1-8DCB-9A749DDA64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33356812-51C4-4FED-947C-639A904FC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Marcador de texto 3">
            <a:extLst>
              <a:ext uri="{FF2B5EF4-FFF2-40B4-BE49-F238E27FC236}">
                <a16:creationId xmlns:a16="http://schemas.microsoft.com/office/drawing/2014/main" id="{7A01595B-FDB3-4506-9DBB-D78FC638A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77B9394-899C-4733-84D3-47AAAA1AF1B0}"/>
              </a:ext>
            </a:extLst>
          </p:cNvPr>
          <p:cNvSpPr>
            <a:spLocks noGrp="1"/>
          </p:cNvSpPr>
          <p:nvPr>
            <p:ph type="dt" sz="half" idx="10"/>
          </p:nvPr>
        </p:nvSpPr>
        <p:spPr/>
        <p:txBody>
          <a:bodyPr/>
          <a:lstStyle/>
          <a:p>
            <a:fld id="{A3B0DC8C-BCF8-4AA9-8F75-33F21BB91CE2}" type="datetimeFigureOut">
              <a:rPr lang="es-EC" smtClean="0"/>
              <a:t>23/6/2025</a:t>
            </a:fld>
            <a:endParaRPr lang="es-EC" dirty="0"/>
          </a:p>
        </p:txBody>
      </p:sp>
      <p:sp>
        <p:nvSpPr>
          <p:cNvPr id="6" name="Marcador de pie de página 5">
            <a:extLst>
              <a:ext uri="{FF2B5EF4-FFF2-40B4-BE49-F238E27FC236}">
                <a16:creationId xmlns:a16="http://schemas.microsoft.com/office/drawing/2014/main" id="{2FE58774-C030-4CD5-870E-44DB753685E4}"/>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BA0614D1-69D6-476A-ACFE-C7B623FA1F5B}"/>
              </a:ext>
            </a:extLst>
          </p:cNvPr>
          <p:cNvSpPr>
            <a:spLocks noGrp="1"/>
          </p:cNvSpPr>
          <p:nvPr>
            <p:ph type="sldNum" sz="quarter" idx="12"/>
          </p:nvPr>
        </p:nvSpPr>
        <p:spPr/>
        <p:txBody>
          <a:bodyPr/>
          <a:lstStyle/>
          <a:p>
            <a:fld id="{6A33C112-C264-431B-8032-F72FE31931D2}" type="slidenum">
              <a:rPr lang="es-EC" smtClean="0"/>
              <a:t>‹Nº›</a:t>
            </a:fld>
            <a:endParaRPr lang="es-EC" dirty="0"/>
          </a:p>
        </p:txBody>
      </p:sp>
    </p:spTree>
    <p:extLst>
      <p:ext uri="{BB962C8B-B14F-4D97-AF65-F5344CB8AC3E}">
        <p14:creationId xmlns:p14="http://schemas.microsoft.com/office/powerpoint/2010/main" val="3984253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E899F5A-60D2-457C-B0EA-DE85BDCE33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9789BF8-0592-4ACF-B22E-573C17F7A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26C03ED-C284-4FFB-96DC-ABD1F80BCE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0DC8C-BCF8-4AA9-8F75-33F21BB91CE2}" type="datetimeFigureOut">
              <a:rPr lang="es-EC" smtClean="0"/>
              <a:t>23/6/2025</a:t>
            </a:fld>
            <a:endParaRPr lang="es-EC" dirty="0"/>
          </a:p>
        </p:txBody>
      </p:sp>
      <p:sp>
        <p:nvSpPr>
          <p:cNvPr id="5" name="Marcador de pie de página 4">
            <a:extLst>
              <a:ext uri="{FF2B5EF4-FFF2-40B4-BE49-F238E27FC236}">
                <a16:creationId xmlns:a16="http://schemas.microsoft.com/office/drawing/2014/main" id="{0640629E-224D-46D7-9242-3FA18D57F4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Marcador de número de diapositiva 5">
            <a:extLst>
              <a:ext uri="{FF2B5EF4-FFF2-40B4-BE49-F238E27FC236}">
                <a16:creationId xmlns:a16="http://schemas.microsoft.com/office/drawing/2014/main" id="{3F64FCEE-F4EF-40C6-8529-902505C533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3C112-C264-431B-8032-F72FE31931D2}" type="slidenum">
              <a:rPr lang="es-EC" smtClean="0"/>
              <a:t>‹Nº›</a:t>
            </a:fld>
            <a:endParaRPr lang="es-EC" dirty="0"/>
          </a:p>
        </p:txBody>
      </p:sp>
    </p:spTree>
    <p:extLst>
      <p:ext uri="{BB962C8B-B14F-4D97-AF65-F5344CB8AC3E}">
        <p14:creationId xmlns:p14="http://schemas.microsoft.com/office/powerpoint/2010/main" val="564654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9"/>
          <p:cNvPicPr preferRelativeResize="0">
            <a:picLocks noGrp="1"/>
          </p:cNvPicPr>
          <p:nvPr>
            <p:ph type="pic" idx="2"/>
          </p:nvPr>
        </p:nvPicPr>
        <p:blipFill rotWithShape="1">
          <a:blip r:embed="rId3">
            <a:alphaModFix/>
          </a:blip>
          <a:srcRect t="12418" r="3119" b="18127"/>
          <a:stretch/>
        </p:blipFill>
        <p:spPr>
          <a:xfrm>
            <a:off x="-300" y="0"/>
            <a:ext cx="12192000" cy="5825600"/>
          </a:xfrm>
          <a:prstGeom prst="snip2DiagRect">
            <a:avLst>
              <a:gd name="adj1" fmla="val 0"/>
              <a:gd name="adj2" fmla="val 19615"/>
            </a:avLst>
          </a:prstGeom>
        </p:spPr>
      </p:pic>
      <p:grpSp>
        <p:nvGrpSpPr>
          <p:cNvPr id="218" name="Google Shape;218;p29"/>
          <p:cNvGrpSpPr/>
          <p:nvPr/>
        </p:nvGrpSpPr>
        <p:grpSpPr>
          <a:xfrm>
            <a:off x="-2546288" y="-1140101"/>
            <a:ext cx="14895205" cy="8562276"/>
            <a:chOff x="-1909716" y="-855076"/>
            <a:chExt cx="11171404" cy="6421707"/>
          </a:xfrm>
        </p:grpSpPr>
        <p:grpSp>
          <p:nvGrpSpPr>
            <p:cNvPr id="219" name="Google Shape;219;p29"/>
            <p:cNvGrpSpPr/>
            <p:nvPr/>
          </p:nvGrpSpPr>
          <p:grpSpPr>
            <a:xfrm rot="1180837">
              <a:off x="-1727850" y="878506"/>
              <a:ext cx="10807672" cy="2954542"/>
              <a:chOff x="-553366" y="2927810"/>
              <a:chExt cx="6312473" cy="1756827"/>
            </a:xfrm>
          </p:grpSpPr>
          <p:sp>
            <p:nvSpPr>
              <p:cNvPr id="220" name="Google Shape;220;p29"/>
              <p:cNvSpPr/>
              <p:nvPr/>
            </p:nvSpPr>
            <p:spPr>
              <a:xfrm rot="5221006">
                <a:off x="2245370" y="794418"/>
                <a:ext cx="901093" cy="5450310"/>
              </a:xfrm>
              <a:custGeom>
                <a:avLst/>
                <a:gdLst/>
                <a:ahLst/>
                <a:cxnLst/>
                <a:rect l="l" t="t" r="r" b="b"/>
                <a:pathLst>
                  <a:path w="18721" h="113235" fill="none" extrusionOk="0">
                    <a:moveTo>
                      <a:pt x="0" y="113235"/>
                    </a:moveTo>
                    <a:lnTo>
                      <a:pt x="18721" y="1"/>
                    </a:lnTo>
                  </a:path>
                </a:pathLst>
              </a:custGeom>
              <a:noFill/>
              <a:ln w="4775" cap="flat" cmpd="sng">
                <a:solidFill>
                  <a:schemeClr val="lt2"/>
                </a:solidFill>
                <a:prstDash val="solid"/>
                <a:miter lim="6152"/>
                <a:headEnd type="none" w="sm" len="sm"/>
                <a:tailEnd type="none" w="sm" len="sm"/>
              </a:ln>
            </p:spPr>
            <p:txBody>
              <a:bodyPr spcFirstLastPara="1" wrap="square" lIns="121900" tIns="121900" rIns="121900" bIns="121900" anchor="ctr" anchorCtr="0">
                <a:noAutofit/>
              </a:bodyPr>
              <a:lstStyle/>
              <a:p>
                <a:endParaRPr sz="2400" dirty="0"/>
              </a:p>
            </p:txBody>
          </p:sp>
          <p:sp>
            <p:nvSpPr>
              <p:cNvPr id="221" name="Google Shape;221;p29"/>
              <p:cNvSpPr/>
              <p:nvPr/>
            </p:nvSpPr>
            <p:spPr>
              <a:xfrm rot="5221006">
                <a:off x="2227412" y="802733"/>
                <a:ext cx="916206" cy="5541184"/>
              </a:xfrm>
              <a:custGeom>
                <a:avLst/>
                <a:gdLst/>
                <a:ahLst/>
                <a:cxnLst/>
                <a:rect l="l" t="t" r="r" b="b"/>
                <a:pathLst>
                  <a:path w="19035" h="115123" fill="none" extrusionOk="0">
                    <a:moveTo>
                      <a:pt x="1" y="115123"/>
                    </a:moveTo>
                    <a:lnTo>
                      <a:pt x="19035" y="0"/>
                    </a:lnTo>
                  </a:path>
                </a:pathLst>
              </a:custGeom>
              <a:noFill/>
              <a:ln w="4300" cap="flat" cmpd="sng">
                <a:solidFill>
                  <a:schemeClr val="lt2"/>
                </a:solidFill>
                <a:prstDash val="solid"/>
                <a:miter lim="6152"/>
                <a:headEnd type="none" w="sm" len="sm"/>
                <a:tailEnd type="none" w="sm" len="sm"/>
              </a:ln>
            </p:spPr>
            <p:txBody>
              <a:bodyPr spcFirstLastPara="1" wrap="square" lIns="121900" tIns="121900" rIns="121900" bIns="121900" anchor="ctr" anchorCtr="0">
                <a:noAutofit/>
              </a:bodyPr>
              <a:lstStyle/>
              <a:p>
                <a:endParaRPr sz="2400" dirty="0"/>
              </a:p>
            </p:txBody>
          </p:sp>
          <p:sp>
            <p:nvSpPr>
              <p:cNvPr id="222" name="Google Shape;222;p29"/>
              <p:cNvSpPr/>
              <p:nvPr/>
            </p:nvSpPr>
            <p:spPr>
              <a:xfrm rot="5221006">
                <a:off x="2209639" y="811496"/>
                <a:ext cx="931320" cy="5631818"/>
              </a:xfrm>
              <a:custGeom>
                <a:avLst/>
                <a:gdLst/>
                <a:ahLst/>
                <a:cxnLst/>
                <a:rect l="l" t="t" r="r" b="b"/>
                <a:pathLst>
                  <a:path w="19349" h="117006" fill="none" extrusionOk="0">
                    <a:moveTo>
                      <a:pt x="0" y="117006"/>
                    </a:moveTo>
                    <a:lnTo>
                      <a:pt x="19348" y="1"/>
                    </a:lnTo>
                  </a:path>
                </a:pathLst>
              </a:custGeom>
              <a:noFill/>
              <a:ln w="3850" cap="flat" cmpd="sng">
                <a:solidFill>
                  <a:schemeClr val="lt2"/>
                </a:solidFill>
                <a:prstDash val="solid"/>
                <a:miter lim="6152"/>
                <a:headEnd type="none" w="sm" len="sm"/>
                <a:tailEnd type="none" w="sm" len="sm"/>
              </a:ln>
            </p:spPr>
            <p:txBody>
              <a:bodyPr spcFirstLastPara="1" wrap="square" lIns="121900" tIns="121900" rIns="121900" bIns="121900" anchor="ctr" anchorCtr="0">
                <a:noAutofit/>
              </a:bodyPr>
              <a:lstStyle/>
              <a:p>
                <a:endParaRPr sz="2400" dirty="0"/>
              </a:p>
            </p:txBody>
          </p:sp>
          <p:sp>
            <p:nvSpPr>
              <p:cNvPr id="223" name="Google Shape;223;p29"/>
              <p:cNvSpPr/>
              <p:nvPr/>
            </p:nvSpPr>
            <p:spPr>
              <a:xfrm rot="5221006">
                <a:off x="2191674" y="819819"/>
                <a:ext cx="946145" cy="5722404"/>
              </a:xfrm>
              <a:custGeom>
                <a:avLst/>
                <a:gdLst/>
                <a:ahLst/>
                <a:cxnLst/>
                <a:rect l="l" t="t" r="r" b="b"/>
                <a:pathLst>
                  <a:path w="19657" h="118888" fill="none" extrusionOk="0">
                    <a:moveTo>
                      <a:pt x="1" y="118888"/>
                    </a:moveTo>
                    <a:lnTo>
                      <a:pt x="19656" y="0"/>
                    </a:lnTo>
                  </a:path>
                </a:pathLst>
              </a:custGeom>
              <a:noFill/>
              <a:ln w="3375" cap="flat" cmpd="sng">
                <a:solidFill>
                  <a:schemeClr val="lt2"/>
                </a:solidFill>
                <a:prstDash val="solid"/>
                <a:miter lim="6152"/>
                <a:headEnd type="none" w="sm" len="sm"/>
                <a:tailEnd type="none" w="sm" len="sm"/>
              </a:ln>
            </p:spPr>
            <p:txBody>
              <a:bodyPr spcFirstLastPara="1" wrap="square" lIns="121900" tIns="121900" rIns="121900" bIns="121900" anchor="ctr" anchorCtr="0">
                <a:noAutofit/>
              </a:bodyPr>
              <a:lstStyle/>
              <a:p>
                <a:endParaRPr sz="2400" dirty="0"/>
              </a:p>
            </p:txBody>
          </p:sp>
          <p:sp>
            <p:nvSpPr>
              <p:cNvPr id="224" name="Google Shape;224;p29"/>
              <p:cNvSpPr/>
              <p:nvPr/>
            </p:nvSpPr>
            <p:spPr>
              <a:xfrm rot="5221006">
                <a:off x="2174061" y="828414"/>
                <a:ext cx="960922" cy="5813038"/>
              </a:xfrm>
              <a:custGeom>
                <a:avLst/>
                <a:gdLst/>
                <a:ahLst/>
                <a:cxnLst/>
                <a:rect l="l" t="t" r="r" b="b"/>
                <a:pathLst>
                  <a:path w="19964" h="120771" fill="none" extrusionOk="0">
                    <a:moveTo>
                      <a:pt x="0" y="120771"/>
                    </a:moveTo>
                    <a:lnTo>
                      <a:pt x="19963" y="1"/>
                    </a:lnTo>
                  </a:path>
                </a:pathLst>
              </a:custGeom>
              <a:noFill/>
              <a:ln w="2925" cap="flat" cmpd="sng">
                <a:solidFill>
                  <a:schemeClr val="lt2"/>
                </a:solidFill>
                <a:prstDash val="solid"/>
                <a:miter lim="6152"/>
                <a:headEnd type="none" w="sm" len="sm"/>
                <a:tailEnd type="none" w="sm" len="sm"/>
              </a:ln>
            </p:spPr>
            <p:txBody>
              <a:bodyPr spcFirstLastPara="1" wrap="square" lIns="121900" tIns="121900" rIns="121900" bIns="121900" anchor="ctr" anchorCtr="0">
                <a:noAutofit/>
              </a:bodyPr>
              <a:lstStyle/>
              <a:p>
                <a:endParaRPr sz="2400" dirty="0"/>
              </a:p>
            </p:txBody>
          </p:sp>
          <p:sp>
            <p:nvSpPr>
              <p:cNvPr id="225" name="Google Shape;225;p29"/>
              <p:cNvSpPr/>
              <p:nvPr/>
            </p:nvSpPr>
            <p:spPr>
              <a:xfrm rot="5221006">
                <a:off x="2155942" y="836851"/>
                <a:ext cx="976324" cy="5903961"/>
              </a:xfrm>
              <a:custGeom>
                <a:avLst/>
                <a:gdLst/>
                <a:ahLst/>
                <a:cxnLst/>
                <a:rect l="l" t="t" r="r" b="b"/>
                <a:pathLst>
                  <a:path w="20284" h="122660" fill="none" extrusionOk="0">
                    <a:moveTo>
                      <a:pt x="1" y="122659"/>
                    </a:moveTo>
                    <a:lnTo>
                      <a:pt x="20284" y="0"/>
                    </a:lnTo>
                  </a:path>
                </a:pathLst>
              </a:custGeom>
              <a:noFill/>
              <a:ln w="2450" cap="flat" cmpd="sng">
                <a:solidFill>
                  <a:schemeClr val="lt2"/>
                </a:solidFill>
                <a:prstDash val="solid"/>
                <a:miter lim="6152"/>
                <a:headEnd type="none" w="sm" len="sm"/>
                <a:tailEnd type="none" w="sm" len="sm"/>
              </a:ln>
            </p:spPr>
            <p:txBody>
              <a:bodyPr spcFirstLastPara="1" wrap="square" lIns="121900" tIns="121900" rIns="121900" bIns="121900" anchor="ctr" anchorCtr="0">
                <a:noAutofit/>
              </a:bodyPr>
              <a:lstStyle/>
              <a:p>
                <a:endParaRPr sz="2400" dirty="0"/>
              </a:p>
            </p:txBody>
          </p:sp>
          <p:sp>
            <p:nvSpPr>
              <p:cNvPr id="226" name="Google Shape;226;p29"/>
              <p:cNvSpPr/>
              <p:nvPr/>
            </p:nvSpPr>
            <p:spPr>
              <a:xfrm rot="5221006">
                <a:off x="2138201" y="845325"/>
                <a:ext cx="991390" cy="5994546"/>
              </a:xfrm>
              <a:custGeom>
                <a:avLst/>
                <a:gdLst/>
                <a:ahLst/>
                <a:cxnLst/>
                <a:rect l="l" t="t" r="r" b="b"/>
                <a:pathLst>
                  <a:path w="20597" h="124542" fill="none" extrusionOk="0">
                    <a:moveTo>
                      <a:pt x="0" y="124542"/>
                    </a:moveTo>
                    <a:lnTo>
                      <a:pt x="20597" y="1"/>
                    </a:lnTo>
                  </a:path>
                </a:pathLst>
              </a:custGeom>
              <a:noFill/>
              <a:ln w="2000" cap="flat" cmpd="sng">
                <a:solidFill>
                  <a:schemeClr val="lt2"/>
                </a:solidFill>
                <a:prstDash val="solid"/>
                <a:miter lim="6152"/>
                <a:headEnd type="none" w="sm" len="sm"/>
                <a:tailEnd type="none" w="sm" len="sm"/>
              </a:ln>
            </p:spPr>
            <p:txBody>
              <a:bodyPr spcFirstLastPara="1" wrap="square" lIns="121900" tIns="121900" rIns="121900" bIns="121900" anchor="ctr" anchorCtr="0">
                <a:noAutofit/>
              </a:bodyPr>
              <a:lstStyle/>
              <a:p>
                <a:endParaRPr sz="2400" dirty="0"/>
              </a:p>
            </p:txBody>
          </p:sp>
          <p:sp>
            <p:nvSpPr>
              <p:cNvPr id="227" name="Google Shape;227;p29"/>
              <p:cNvSpPr/>
              <p:nvPr/>
            </p:nvSpPr>
            <p:spPr>
              <a:xfrm rot="5221006">
                <a:off x="2120372" y="853760"/>
                <a:ext cx="1006263" cy="6085517"/>
              </a:xfrm>
              <a:custGeom>
                <a:avLst/>
                <a:gdLst/>
                <a:ahLst/>
                <a:cxnLst/>
                <a:rect l="l" t="t" r="r" b="b"/>
                <a:pathLst>
                  <a:path w="20906" h="126432" fill="none" extrusionOk="0">
                    <a:moveTo>
                      <a:pt x="1" y="126431"/>
                    </a:moveTo>
                    <a:lnTo>
                      <a:pt x="20905" y="1"/>
                    </a:lnTo>
                  </a:path>
                </a:pathLst>
              </a:custGeom>
              <a:noFill/>
              <a:ln w="1375" cap="flat" cmpd="sng">
                <a:solidFill>
                  <a:schemeClr val="lt2"/>
                </a:solidFill>
                <a:prstDash val="solid"/>
                <a:miter lim="6152"/>
                <a:headEnd type="none" w="sm" len="sm"/>
                <a:tailEnd type="none" w="sm" len="sm"/>
              </a:ln>
            </p:spPr>
            <p:txBody>
              <a:bodyPr spcFirstLastPara="1" wrap="square" lIns="121900" tIns="121900" rIns="121900" bIns="121900" anchor="ctr" anchorCtr="0">
                <a:noAutofit/>
              </a:bodyPr>
              <a:lstStyle/>
              <a:p>
                <a:endParaRPr sz="2400" dirty="0"/>
              </a:p>
            </p:txBody>
          </p:sp>
          <p:sp>
            <p:nvSpPr>
              <p:cNvPr id="228" name="Google Shape;228;p29"/>
              <p:cNvSpPr/>
              <p:nvPr/>
            </p:nvSpPr>
            <p:spPr>
              <a:xfrm rot="5221006">
                <a:off x="2102558" y="862212"/>
                <a:ext cx="1021377" cy="6176103"/>
              </a:xfrm>
              <a:custGeom>
                <a:avLst/>
                <a:gdLst/>
                <a:ahLst/>
                <a:cxnLst/>
                <a:rect l="l" t="t" r="r" b="b"/>
                <a:pathLst>
                  <a:path w="21220" h="128314" fill="none" extrusionOk="0">
                    <a:moveTo>
                      <a:pt x="1" y="128313"/>
                    </a:moveTo>
                    <a:lnTo>
                      <a:pt x="21219" y="0"/>
                    </a:lnTo>
                  </a:path>
                </a:pathLst>
              </a:custGeom>
              <a:noFill/>
              <a:ln w="925" cap="flat" cmpd="sng">
                <a:solidFill>
                  <a:schemeClr val="lt2"/>
                </a:solidFill>
                <a:prstDash val="solid"/>
                <a:miter lim="6152"/>
                <a:headEnd type="none" w="sm" len="sm"/>
                <a:tailEnd type="none" w="sm" len="sm"/>
              </a:ln>
            </p:spPr>
            <p:txBody>
              <a:bodyPr spcFirstLastPara="1" wrap="square" lIns="121900" tIns="121900" rIns="121900" bIns="121900" anchor="ctr" anchorCtr="0">
                <a:noAutofit/>
              </a:bodyPr>
              <a:lstStyle/>
              <a:p>
                <a:endParaRPr sz="2400" dirty="0"/>
              </a:p>
            </p:txBody>
          </p:sp>
          <p:sp>
            <p:nvSpPr>
              <p:cNvPr id="229" name="Google Shape;229;p29"/>
              <p:cNvSpPr/>
              <p:nvPr/>
            </p:nvSpPr>
            <p:spPr>
              <a:xfrm rot="5221006">
                <a:off x="2084649" y="870526"/>
                <a:ext cx="1036442" cy="6267026"/>
              </a:xfrm>
              <a:custGeom>
                <a:avLst/>
                <a:gdLst/>
                <a:ahLst/>
                <a:cxnLst/>
                <a:rect l="l" t="t" r="r" b="b"/>
                <a:pathLst>
                  <a:path w="21533" h="130203" fill="none" extrusionOk="0">
                    <a:moveTo>
                      <a:pt x="0" y="130202"/>
                    </a:moveTo>
                    <a:lnTo>
                      <a:pt x="21532" y="1"/>
                    </a:lnTo>
                  </a:path>
                </a:pathLst>
              </a:custGeom>
              <a:noFill/>
              <a:ln w="450" cap="flat" cmpd="sng">
                <a:solidFill>
                  <a:schemeClr val="lt2"/>
                </a:solidFill>
                <a:prstDash val="solid"/>
                <a:miter lim="6152"/>
                <a:headEnd type="none" w="sm" len="sm"/>
                <a:tailEnd type="none" w="sm" len="sm"/>
              </a:ln>
            </p:spPr>
            <p:txBody>
              <a:bodyPr spcFirstLastPara="1" wrap="square" lIns="121900" tIns="121900" rIns="121900" bIns="121900" anchor="ctr" anchorCtr="0">
                <a:noAutofit/>
              </a:bodyPr>
              <a:lstStyle/>
              <a:p>
                <a:endParaRPr sz="2400" dirty="0"/>
              </a:p>
            </p:txBody>
          </p:sp>
        </p:grpSp>
        <p:grpSp>
          <p:nvGrpSpPr>
            <p:cNvPr id="230" name="Google Shape;230;p29"/>
            <p:cNvGrpSpPr/>
            <p:nvPr/>
          </p:nvGrpSpPr>
          <p:grpSpPr>
            <a:xfrm>
              <a:off x="0" y="774300"/>
              <a:ext cx="9144003" cy="4369200"/>
              <a:chOff x="0" y="774300"/>
              <a:chExt cx="9144003" cy="4369200"/>
            </a:xfrm>
          </p:grpSpPr>
          <p:pic>
            <p:nvPicPr>
              <p:cNvPr id="231" name="Google Shape;231;p29"/>
              <p:cNvPicPr preferRelativeResize="0"/>
              <p:nvPr/>
            </p:nvPicPr>
            <p:blipFill rotWithShape="1">
              <a:blip r:embed="rId4">
                <a:alphaModFix/>
              </a:blip>
              <a:srcRect t="14383"/>
              <a:stretch/>
            </p:blipFill>
            <p:spPr>
              <a:xfrm>
                <a:off x="0" y="1219200"/>
                <a:ext cx="9144003" cy="3924300"/>
              </a:xfrm>
              <a:prstGeom prst="rect">
                <a:avLst/>
              </a:prstGeom>
              <a:noFill/>
              <a:ln>
                <a:noFill/>
              </a:ln>
            </p:spPr>
          </p:pic>
          <p:pic>
            <p:nvPicPr>
              <p:cNvPr id="232" name="Google Shape;232;p29"/>
              <p:cNvPicPr preferRelativeResize="0"/>
              <p:nvPr/>
            </p:nvPicPr>
            <p:blipFill rotWithShape="1">
              <a:blip r:embed="rId5">
                <a:alphaModFix/>
              </a:blip>
              <a:srcRect t="15052"/>
              <a:stretch/>
            </p:blipFill>
            <p:spPr>
              <a:xfrm>
                <a:off x="0" y="774300"/>
                <a:ext cx="9144003" cy="4369199"/>
              </a:xfrm>
              <a:prstGeom prst="rect">
                <a:avLst/>
              </a:prstGeom>
              <a:noFill/>
              <a:ln>
                <a:noFill/>
              </a:ln>
            </p:spPr>
          </p:pic>
        </p:grpSp>
      </p:grpSp>
      <p:sp>
        <p:nvSpPr>
          <p:cNvPr id="234" name="Google Shape;234;p29"/>
          <p:cNvSpPr txBox="1">
            <a:spLocks noGrp="1"/>
          </p:cNvSpPr>
          <p:nvPr>
            <p:ph type="ctrTitle"/>
          </p:nvPr>
        </p:nvSpPr>
        <p:spPr>
          <a:xfrm>
            <a:off x="154818" y="3625929"/>
            <a:ext cx="5323976" cy="685356"/>
          </a:xfrm>
          <a:prstGeom prst="rect">
            <a:avLst/>
          </a:prstGeom>
        </p:spPr>
        <p:txBody>
          <a:bodyPr spcFirstLastPara="1" vert="horz" wrap="square" lIns="121900" tIns="121900" rIns="121900" bIns="121900" rtlCol="0" anchor="t" anchorCtr="0">
            <a:noAutofit/>
          </a:bodyPr>
          <a:lstStyle/>
          <a:p>
            <a:pPr algn="just"/>
            <a:r>
              <a:rPr lang="es-MX" sz="2667" dirty="0" smtClean="0">
                <a:solidFill>
                  <a:schemeClr val="bg1"/>
                </a:solidFill>
                <a:latin typeface="Arial Black" panose="020B0A04020102020204" pitchFamily="34" charset="0"/>
              </a:rPr>
              <a:t>PLURALISMO JURÍDICO</a:t>
            </a:r>
            <a:r>
              <a:rPr lang="es-MX" sz="2667" dirty="0">
                <a:solidFill>
                  <a:schemeClr val="bg1"/>
                </a:solidFill>
                <a:latin typeface="Arial Black" panose="020B0A04020102020204" pitchFamily="34" charset="0"/>
              </a:rPr>
              <a:t/>
            </a:r>
            <a:br>
              <a:rPr lang="es-MX" sz="2667" dirty="0">
                <a:solidFill>
                  <a:schemeClr val="bg1"/>
                </a:solidFill>
                <a:latin typeface="Arial Black" panose="020B0A04020102020204" pitchFamily="34" charset="0"/>
              </a:rPr>
            </a:br>
            <a:endParaRPr lang="es-MX" sz="2667" dirty="0">
              <a:solidFill>
                <a:schemeClr val="bg1"/>
              </a:solidFill>
              <a:latin typeface="Arial Black" panose="020B0A04020102020204" pitchFamily="34" charset="0"/>
            </a:endParaRPr>
          </a:p>
        </p:txBody>
      </p:sp>
      <p:cxnSp>
        <p:nvCxnSpPr>
          <p:cNvPr id="235" name="Google Shape;235;p29"/>
          <p:cNvCxnSpPr/>
          <p:nvPr/>
        </p:nvCxnSpPr>
        <p:spPr>
          <a:xfrm>
            <a:off x="3325052" y="4281110"/>
            <a:ext cx="2955600" cy="0"/>
          </a:xfrm>
          <a:prstGeom prst="straightConnector1">
            <a:avLst/>
          </a:prstGeom>
          <a:noFill/>
          <a:ln w="9525" cap="flat" cmpd="dbl">
            <a:solidFill>
              <a:schemeClr val="bg1"/>
            </a:solidFill>
            <a:prstDash val="solid"/>
            <a:round/>
            <a:headEnd type="none" w="med" len="med"/>
            <a:tailEnd type="none" w="med" len="med"/>
          </a:ln>
        </p:spPr>
      </p:cxnSp>
      <p:pic>
        <p:nvPicPr>
          <p:cNvPr id="236" name="Google Shape;236;p29"/>
          <p:cNvPicPr preferRelativeResize="0"/>
          <p:nvPr/>
        </p:nvPicPr>
        <p:blipFill rotWithShape="1">
          <a:blip r:embed="rId6">
            <a:alphaModFix/>
          </a:blip>
          <a:srcRect t="6290" b="-2324"/>
          <a:stretch/>
        </p:blipFill>
        <p:spPr>
          <a:xfrm>
            <a:off x="8064500" y="1"/>
            <a:ext cx="4127499" cy="1625599"/>
          </a:xfrm>
          <a:prstGeom prst="rect">
            <a:avLst/>
          </a:prstGeom>
          <a:noFill/>
          <a:ln>
            <a:noFill/>
          </a:ln>
        </p:spPr>
      </p:pic>
      <p:pic>
        <p:nvPicPr>
          <p:cNvPr id="1026" name="Picture 2" descr="Universidad Nacional de Chimborazo | Brands of the World™ | Download vector  logos and logotyp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 y="-27899"/>
            <a:ext cx="4128247" cy="141872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718618" y="4402674"/>
            <a:ext cx="6066623" cy="1938992"/>
          </a:xfrm>
          <a:prstGeom prst="rect">
            <a:avLst/>
          </a:prstGeom>
          <a:noFill/>
        </p:spPr>
        <p:txBody>
          <a:bodyPr wrap="square" rtlCol="0">
            <a:spAutoFit/>
          </a:bodyPr>
          <a:lstStyle/>
          <a:p>
            <a:pPr algn="r"/>
            <a:r>
              <a:rPr lang="es-MX" sz="2400" b="1" dirty="0">
                <a:solidFill>
                  <a:schemeClr val="bg1"/>
                </a:solidFill>
              </a:rPr>
              <a:t>Dr. Carlos Ernesto, Herrera Acosta PhD.</a:t>
            </a:r>
          </a:p>
          <a:p>
            <a:pPr algn="r"/>
            <a:r>
              <a:rPr lang="es-MX" sz="2400" b="1" dirty="0">
                <a:solidFill>
                  <a:schemeClr val="bg1"/>
                </a:solidFill>
              </a:rPr>
              <a:t>0984821011</a:t>
            </a:r>
          </a:p>
          <a:p>
            <a:pPr algn="r"/>
            <a:r>
              <a:rPr lang="es-MX" sz="2400" b="1" dirty="0">
                <a:solidFill>
                  <a:schemeClr val="bg1"/>
                </a:solidFill>
              </a:rPr>
              <a:t>ceherrera@Unach.edu.ec</a:t>
            </a:r>
          </a:p>
          <a:p>
            <a:endParaRPr lang="es-MX" sz="2400" dirty="0"/>
          </a:p>
          <a:p>
            <a:pPr lvl="0"/>
            <a:endParaRPr lang="es-MX" sz="2400" dirty="0"/>
          </a:p>
        </p:txBody>
      </p:sp>
    </p:spTree>
    <p:extLst>
      <p:ext uri="{BB962C8B-B14F-4D97-AF65-F5344CB8AC3E}">
        <p14:creationId xmlns:p14="http://schemas.microsoft.com/office/powerpoint/2010/main" val="1866732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ángulo 1"/>
          <p:cNvSpPr/>
          <p:nvPr/>
        </p:nvSpPr>
        <p:spPr>
          <a:xfrm>
            <a:off x="477672" y="446544"/>
            <a:ext cx="11286697" cy="4801314"/>
          </a:xfrm>
          <a:prstGeom prst="rect">
            <a:avLst/>
          </a:prstGeom>
        </p:spPr>
        <p:txBody>
          <a:bodyPr wrap="square">
            <a:spAutoFit/>
          </a:bodyPr>
          <a:lstStyle/>
          <a:p>
            <a:pPr algn="just"/>
            <a:r>
              <a:rPr lang="es-MX" b="1" dirty="0">
                <a:latin typeface="Palatino Linotype" panose="02040502050505030304" pitchFamily="18" charset="0"/>
              </a:rPr>
              <a:t>9. Bajo la responsabilidad de la jueza o juez que conoce el proceso, la prisión preventiva no podrá exceder de seis meses en las causas por delitos sancionados con prisión, ni de un año en los casos de delitos sancionados con reclusión. Si se exceden estos plazos, la orden de prisión preventiva quedará sin efecto.</a:t>
            </a:r>
            <a:br>
              <a:rPr lang="es-MX" b="1" dirty="0">
                <a:latin typeface="Palatino Linotype" panose="02040502050505030304" pitchFamily="18" charset="0"/>
              </a:rPr>
            </a:br>
            <a:r>
              <a:rPr lang="es-MX" b="1" dirty="0">
                <a:latin typeface="Palatino Linotype" panose="02040502050505030304" pitchFamily="18" charset="0"/>
              </a:rPr>
              <a:t/>
            </a:r>
            <a:br>
              <a:rPr lang="es-MX" b="1" dirty="0">
                <a:latin typeface="Palatino Linotype" panose="02040502050505030304" pitchFamily="18" charset="0"/>
              </a:rPr>
            </a:br>
            <a:r>
              <a:rPr lang="es-MX" b="1" dirty="0">
                <a:latin typeface="Palatino Linotype" panose="02040502050505030304" pitchFamily="18" charset="0"/>
              </a:rPr>
              <a:t>La orden de prisión preventiva se mantendrá vigente y se suspenderá ipso jure el decurso del plazo de la prisión preventiva si por cualquier medio, la persona procesada ha evadido, retardado, evitado o impedido su juzgamiento mediante actos orientados a provocar su caducidad. Si la dilación ocurriera durante el proceso o produjera la caducidad, sea esta por acciones u omisiones de juezas, jueces, fiscales, defensor público, peritos o servidores de órganos auxiliares, se considerará que estos han incurrido en falta gravísima y deberán ser sancionados de conformidad con la ley</a:t>
            </a:r>
            <a:r>
              <a:rPr lang="es-MX" b="1" dirty="0" smtClean="0">
                <a:latin typeface="Palatino Linotype" panose="02040502050505030304" pitchFamily="18" charset="0"/>
              </a:rPr>
              <a:t>.</a:t>
            </a:r>
          </a:p>
          <a:p>
            <a:pPr algn="just"/>
            <a:r>
              <a:rPr lang="es-MX" b="1" dirty="0">
                <a:latin typeface="Palatino Linotype" panose="02040502050505030304" pitchFamily="18" charset="0"/>
              </a:rPr>
              <a:t/>
            </a:r>
            <a:br>
              <a:rPr lang="es-MX" b="1" dirty="0">
                <a:latin typeface="Palatino Linotype" panose="02040502050505030304" pitchFamily="18" charset="0"/>
              </a:rPr>
            </a:br>
            <a:r>
              <a:rPr lang="es-MX" b="1" dirty="0">
                <a:latin typeface="Palatino Linotype" panose="02040502050505030304" pitchFamily="18" charset="0"/>
              </a:rPr>
              <a:t>10. Sin excepción alguna, dictado el auto de sobreseimiento o la sentencia absolutoria, la persona detenida recobrará inmediatamente su libertad, aún cuando estuviera pendiente cualquier consulta o recurso</a:t>
            </a:r>
            <a:r>
              <a:rPr lang="es-MX" b="1" dirty="0" smtClean="0">
                <a:latin typeface="Palatino Linotype" panose="02040502050505030304" pitchFamily="18" charset="0"/>
              </a:rPr>
              <a:t>.</a:t>
            </a:r>
          </a:p>
          <a:p>
            <a:pPr algn="just"/>
            <a:r>
              <a:rPr lang="es-MX" b="1" dirty="0">
                <a:latin typeface="Palatino Linotype" panose="02040502050505030304" pitchFamily="18" charset="0"/>
              </a:rPr>
              <a:t/>
            </a:r>
            <a:br>
              <a:rPr lang="es-MX" b="1" dirty="0">
                <a:latin typeface="Palatino Linotype" panose="02040502050505030304" pitchFamily="18" charset="0"/>
              </a:rPr>
            </a:br>
            <a:r>
              <a:rPr lang="es-MX" b="1" dirty="0">
                <a:latin typeface="Palatino Linotype" panose="02040502050505030304" pitchFamily="18" charset="0"/>
              </a:rPr>
              <a:t>11. La jueza o juez aplicará las medidas cautelares alternativas a la privación de libertad contempladas en la ley. Las sanciones alternativas se aplicarán de acuerdo con los casos, plazos, condiciones y requisitos establecidos en la ley.</a:t>
            </a:r>
          </a:p>
        </p:txBody>
      </p:sp>
    </p:spTree>
    <p:extLst>
      <p:ext uri="{BB962C8B-B14F-4D97-AF65-F5344CB8AC3E}">
        <p14:creationId xmlns:p14="http://schemas.microsoft.com/office/powerpoint/2010/main" val="345921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ángulo 1"/>
          <p:cNvSpPr/>
          <p:nvPr/>
        </p:nvSpPr>
        <p:spPr>
          <a:xfrm>
            <a:off x="504967" y="374262"/>
            <a:ext cx="10986447" cy="5632311"/>
          </a:xfrm>
          <a:prstGeom prst="rect">
            <a:avLst/>
          </a:prstGeom>
        </p:spPr>
        <p:txBody>
          <a:bodyPr wrap="square">
            <a:spAutoFit/>
          </a:bodyPr>
          <a:lstStyle/>
          <a:p>
            <a:pPr algn="just"/>
            <a:r>
              <a:rPr lang="es-MX" b="1" dirty="0">
                <a:latin typeface="Palatino Linotype" panose="02040502050505030304" pitchFamily="18" charset="0"/>
              </a:rPr>
              <a:t>12. Las personas declaradas culpables y sancionadas con penas de privación de libertad por sentencia condenatoria ejecutoriada, permanecerán en centros de rehabilitación social. Ninguna persona condenada por delitos comunes cumplirá la pena fuera de los centros de rehabilitación social del Estado, salvo los casos de penas alternativas y de libertad condicionada, de acuerdo con la ley</a:t>
            </a:r>
            <a:r>
              <a:rPr lang="es-MX" b="1" dirty="0" smtClean="0">
                <a:latin typeface="Palatino Linotype" panose="02040502050505030304" pitchFamily="18" charset="0"/>
              </a:rPr>
              <a:t>.</a:t>
            </a:r>
          </a:p>
          <a:p>
            <a:pPr algn="just"/>
            <a:r>
              <a:rPr lang="es-MX" b="1" dirty="0">
                <a:latin typeface="Palatino Linotype" panose="02040502050505030304" pitchFamily="18" charset="0"/>
              </a:rPr>
              <a:t/>
            </a:r>
            <a:br>
              <a:rPr lang="es-MX" b="1" dirty="0">
                <a:latin typeface="Palatino Linotype" panose="02040502050505030304" pitchFamily="18" charset="0"/>
              </a:rPr>
            </a:br>
            <a:r>
              <a:rPr lang="es-MX" b="1" dirty="0">
                <a:latin typeface="Palatino Linotype" panose="02040502050505030304" pitchFamily="18" charset="0"/>
              </a:rPr>
              <a:t>13. Para las adolescentes y los adolescentes infractores regirá un sistema de medidas socioeducativas proporcionales a la infracción atribuida. El Estado determinará mediante ley sanciones privativas y no privativas de libertad. La privación de la libertad será establecida como último recurso, por el periodo mínimo necesario, y se llevará a cabo en establecimientos diferentes a los de personas adultas</a:t>
            </a:r>
            <a:r>
              <a:rPr lang="es-MX" b="1" dirty="0" smtClean="0">
                <a:latin typeface="Palatino Linotype" panose="02040502050505030304" pitchFamily="18" charset="0"/>
              </a:rPr>
              <a:t>.</a:t>
            </a:r>
          </a:p>
          <a:p>
            <a:pPr algn="just"/>
            <a:r>
              <a:rPr lang="es-MX" b="1" dirty="0">
                <a:latin typeface="Palatino Linotype" panose="02040502050505030304" pitchFamily="18" charset="0"/>
              </a:rPr>
              <a:t/>
            </a:r>
            <a:br>
              <a:rPr lang="es-MX" b="1" dirty="0">
                <a:latin typeface="Palatino Linotype" panose="02040502050505030304" pitchFamily="18" charset="0"/>
              </a:rPr>
            </a:br>
            <a:r>
              <a:rPr lang="es-MX" b="1" dirty="0">
                <a:latin typeface="Palatino Linotype" panose="02040502050505030304" pitchFamily="18" charset="0"/>
              </a:rPr>
              <a:t>14. Al resolver la impugnación de una sanción, no se podrá empeorar la situación de la persona que recurre</a:t>
            </a:r>
            <a:r>
              <a:rPr lang="es-MX" b="1" dirty="0" smtClean="0">
                <a:latin typeface="Palatino Linotype" panose="02040502050505030304" pitchFamily="18" charset="0"/>
              </a:rPr>
              <a:t>.</a:t>
            </a:r>
          </a:p>
          <a:p>
            <a:pPr algn="just"/>
            <a:r>
              <a:rPr lang="es-MX" b="1" dirty="0">
                <a:latin typeface="Palatino Linotype" panose="02040502050505030304" pitchFamily="18" charset="0"/>
              </a:rPr>
              <a:t/>
            </a:r>
            <a:br>
              <a:rPr lang="es-MX" b="1" dirty="0">
                <a:latin typeface="Palatino Linotype" panose="02040502050505030304" pitchFamily="18" charset="0"/>
              </a:rPr>
            </a:br>
            <a:r>
              <a:rPr lang="es-MX" b="1" dirty="0">
                <a:latin typeface="Palatino Linotype" panose="02040502050505030304" pitchFamily="18" charset="0"/>
              </a:rPr>
              <a:t>Quien haya detenido a una persona con violación de estas normas será sancionado. La ley establecerá sanciones penales y administrativas por la detención arbitraria que se produzca en uso excesivo de la fuerza policial, en aplicación o interpretación abusiva de contravenciones u otras normas, o por motivos </a:t>
            </a:r>
            <a:r>
              <a:rPr lang="es-MX" b="1" dirty="0" smtClean="0">
                <a:latin typeface="Palatino Linotype" panose="02040502050505030304" pitchFamily="18" charset="0"/>
              </a:rPr>
              <a:t>discriminatorios.</a:t>
            </a:r>
          </a:p>
          <a:p>
            <a:pPr algn="just"/>
            <a:r>
              <a:rPr lang="es-MX" b="1" dirty="0">
                <a:latin typeface="Palatino Linotype" panose="02040502050505030304" pitchFamily="18" charset="0"/>
              </a:rPr>
              <a:t/>
            </a:r>
            <a:br>
              <a:rPr lang="es-MX" b="1" dirty="0">
                <a:latin typeface="Palatino Linotype" panose="02040502050505030304" pitchFamily="18" charset="0"/>
              </a:rPr>
            </a:br>
            <a:r>
              <a:rPr lang="es-MX" b="1" dirty="0">
                <a:latin typeface="Palatino Linotype" panose="02040502050505030304" pitchFamily="18" charset="0"/>
              </a:rPr>
              <a:t>Para los arrestos disciplinarios de los miembros de las Fuerzas Armadas y de la Policía Nacional, se aplicará lo dispuesto en la ley.</a:t>
            </a:r>
          </a:p>
        </p:txBody>
      </p:sp>
    </p:spTree>
    <p:extLst>
      <p:ext uri="{BB962C8B-B14F-4D97-AF65-F5344CB8AC3E}">
        <p14:creationId xmlns:p14="http://schemas.microsoft.com/office/powerpoint/2010/main" val="4143427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ángulo 1"/>
          <p:cNvSpPr/>
          <p:nvPr/>
        </p:nvSpPr>
        <p:spPr>
          <a:xfrm>
            <a:off x="3416490" y="136183"/>
            <a:ext cx="6096000" cy="569323"/>
          </a:xfrm>
          <a:prstGeom prst="rect">
            <a:avLst/>
          </a:prstGeom>
        </p:spPr>
        <p:txBody>
          <a:bodyPr>
            <a:spAutoFit/>
          </a:bodyPr>
          <a:lstStyle/>
          <a:p>
            <a:pPr>
              <a:lnSpc>
                <a:spcPct val="200000"/>
              </a:lnSpc>
            </a:pPr>
            <a:r>
              <a:rPr lang="es-MX" b="1" dirty="0">
                <a:solidFill>
                  <a:srgbClr val="FF0000"/>
                </a:solidFill>
                <a:latin typeface="Palatino Linotype" panose="02040502050505030304" pitchFamily="18" charset="0"/>
              </a:rPr>
              <a:t>2.4.3. Procedimientos </a:t>
            </a:r>
            <a:r>
              <a:rPr lang="es-MX" b="1" dirty="0" smtClean="0">
                <a:solidFill>
                  <a:srgbClr val="FF0000"/>
                </a:solidFill>
                <a:latin typeface="Palatino Linotype" panose="02040502050505030304" pitchFamily="18" charset="0"/>
              </a:rPr>
              <a:t>ordinarios</a:t>
            </a:r>
            <a:endParaRPr lang="es-MX" b="1" dirty="0">
              <a:solidFill>
                <a:srgbClr val="FF0000"/>
              </a:solidFill>
              <a:latin typeface="Palatino Linotype" panose="02040502050505030304" pitchFamily="18" charset="0"/>
            </a:endParaRPr>
          </a:p>
        </p:txBody>
      </p:sp>
      <p:sp>
        <p:nvSpPr>
          <p:cNvPr id="3" name="Rectángulo 2"/>
          <p:cNvSpPr/>
          <p:nvPr/>
        </p:nvSpPr>
        <p:spPr>
          <a:xfrm>
            <a:off x="477672" y="894393"/>
            <a:ext cx="11109277" cy="5632311"/>
          </a:xfrm>
          <a:prstGeom prst="rect">
            <a:avLst/>
          </a:prstGeom>
        </p:spPr>
        <p:txBody>
          <a:bodyPr wrap="square">
            <a:spAutoFit/>
          </a:bodyPr>
          <a:lstStyle/>
          <a:p>
            <a:pPr algn="just"/>
            <a:r>
              <a:rPr lang="es-MX" b="1" dirty="0" smtClean="0">
                <a:solidFill>
                  <a:srgbClr val="FF0000"/>
                </a:solidFill>
                <a:latin typeface="Palatino Linotype" panose="02040502050505030304" pitchFamily="18" charset="0"/>
              </a:rPr>
              <a:t>1.- PROCESOS DE CONOCIMIENTO</a:t>
            </a:r>
          </a:p>
          <a:p>
            <a:pPr algn="just"/>
            <a:endParaRPr lang="es-MX" b="1" dirty="0">
              <a:solidFill>
                <a:srgbClr val="FF0000"/>
              </a:solidFill>
              <a:latin typeface="Palatino Linotype" panose="02040502050505030304" pitchFamily="18" charset="0"/>
            </a:endParaRPr>
          </a:p>
          <a:p>
            <a:pPr algn="just"/>
            <a:r>
              <a:rPr lang="es-MX" b="1" dirty="0" smtClean="0">
                <a:solidFill>
                  <a:srgbClr val="FF0000"/>
                </a:solidFill>
                <a:latin typeface="Palatino Linotype" panose="02040502050505030304" pitchFamily="18" charset="0"/>
              </a:rPr>
              <a:t>1.1. PROCEDIMIENTO ORDINARIO</a:t>
            </a:r>
            <a:r>
              <a:rPr lang="es-MX" b="1" dirty="0" smtClean="0">
                <a:latin typeface="Palatino Linotype" panose="02040502050505030304" pitchFamily="18" charset="0"/>
              </a:rPr>
              <a:t>, </a:t>
            </a:r>
            <a:r>
              <a:rPr lang="es-MX" b="1" dirty="0">
                <a:latin typeface="Palatino Linotype" panose="02040502050505030304" pitchFamily="18" charset="0"/>
              </a:rPr>
              <a:t>aplicable a todas las causas que no tengan una vía de sustanciación previamente en la ley; </a:t>
            </a:r>
          </a:p>
          <a:p>
            <a:pPr algn="just"/>
            <a:endParaRPr lang="es-MX" b="1" dirty="0" smtClean="0">
              <a:latin typeface="Palatino Linotype" panose="02040502050505030304" pitchFamily="18" charset="0"/>
            </a:endParaRPr>
          </a:p>
          <a:p>
            <a:pPr algn="just"/>
            <a:r>
              <a:rPr lang="es-MX" b="1" dirty="0" smtClean="0">
                <a:solidFill>
                  <a:srgbClr val="FF0000"/>
                </a:solidFill>
                <a:latin typeface="Palatino Linotype" panose="02040502050505030304" pitchFamily="18" charset="0"/>
              </a:rPr>
              <a:t>1.2. PROCEDIMIENTO SUMARIO </a:t>
            </a:r>
            <a:r>
              <a:rPr lang="es-MX" b="1" dirty="0" smtClean="0">
                <a:latin typeface="Palatino Linotype" panose="02040502050505030304" pitchFamily="18" charset="0"/>
              </a:rPr>
              <a:t>para </a:t>
            </a:r>
            <a:r>
              <a:rPr lang="es-MX" b="1" dirty="0">
                <a:latin typeface="Palatino Linotype" panose="02040502050505030304" pitchFamily="18" charset="0"/>
              </a:rPr>
              <a:t>ventilar derechos personales y deudas dinerarias de baja cuantía que no sean exigibles por otra vía; </a:t>
            </a:r>
            <a:endParaRPr lang="es-MX" b="1" dirty="0" smtClean="0">
              <a:latin typeface="Palatino Linotype" panose="02040502050505030304" pitchFamily="18" charset="0"/>
            </a:endParaRPr>
          </a:p>
          <a:p>
            <a:pPr algn="just"/>
            <a:endParaRPr lang="es-MX" b="1" dirty="0">
              <a:latin typeface="Palatino Linotype" panose="02040502050505030304" pitchFamily="18" charset="0"/>
            </a:endParaRPr>
          </a:p>
          <a:p>
            <a:pPr algn="just"/>
            <a:r>
              <a:rPr lang="es-MX" b="1" dirty="0" smtClean="0">
                <a:solidFill>
                  <a:srgbClr val="FF0000"/>
                </a:solidFill>
                <a:latin typeface="Palatino Linotype" panose="02040502050505030304" pitchFamily="18" charset="0"/>
              </a:rPr>
              <a:t>1.3. PROCEDIMIENTO MONITORIO</a:t>
            </a:r>
            <a:r>
              <a:rPr lang="es-MX" b="1" dirty="0" smtClean="0">
                <a:latin typeface="Palatino Linotype" panose="02040502050505030304" pitchFamily="18" charset="0"/>
              </a:rPr>
              <a:t>, </a:t>
            </a:r>
            <a:r>
              <a:rPr lang="es-MX" b="1" dirty="0">
                <a:latin typeface="Palatino Linotype" panose="02040502050505030304" pitchFamily="18" charset="0"/>
              </a:rPr>
              <a:t>a través del cual se pueden cobrar deudas de baja cuantía que no constituyan título ejecutivo. En este proceso, la o el juzgador tendría amplias facultades para valorar la petición y de considerarlo procedente, ordenar el pago dentro de determinado plazo. </a:t>
            </a:r>
            <a:endParaRPr lang="es-MX" b="1" dirty="0" smtClean="0">
              <a:latin typeface="Palatino Linotype" panose="02040502050505030304" pitchFamily="18" charset="0"/>
            </a:endParaRPr>
          </a:p>
          <a:p>
            <a:pPr algn="just"/>
            <a:endParaRPr lang="es-MX" b="1" dirty="0">
              <a:latin typeface="Palatino Linotype" panose="02040502050505030304" pitchFamily="18" charset="0"/>
            </a:endParaRPr>
          </a:p>
          <a:p>
            <a:pPr algn="just"/>
            <a:r>
              <a:rPr lang="es-MX" b="1" dirty="0" smtClean="0">
                <a:solidFill>
                  <a:srgbClr val="FF0000"/>
                </a:solidFill>
                <a:latin typeface="Palatino Linotype" panose="02040502050505030304" pitchFamily="18" charset="0"/>
              </a:rPr>
              <a:t>2.- PROCESOS DE EJECUCIÓN</a:t>
            </a:r>
          </a:p>
          <a:p>
            <a:pPr algn="just"/>
            <a:endParaRPr lang="es-MX" b="1" dirty="0">
              <a:solidFill>
                <a:srgbClr val="FF0000"/>
              </a:solidFill>
              <a:latin typeface="Palatino Linotype" panose="02040502050505030304" pitchFamily="18" charset="0"/>
            </a:endParaRPr>
          </a:p>
          <a:p>
            <a:pPr algn="just"/>
            <a:r>
              <a:rPr lang="es-MX" b="1" dirty="0" smtClean="0">
                <a:solidFill>
                  <a:srgbClr val="FF0000"/>
                </a:solidFill>
                <a:latin typeface="Palatino Linotype" panose="02040502050505030304" pitchFamily="18" charset="0"/>
              </a:rPr>
              <a:t>2.1</a:t>
            </a:r>
            <a:r>
              <a:rPr lang="es-MX" b="1" dirty="0">
                <a:solidFill>
                  <a:srgbClr val="FF0000"/>
                </a:solidFill>
                <a:latin typeface="Palatino Linotype" panose="02040502050505030304" pitchFamily="18" charset="0"/>
              </a:rPr>
              <a:t>. </a:t>
            </a:r>
            <a:r>
              <a:rPr lang="es-MX" b="1" dirty="0" smtClean="0">
                <a:solidFill>
                  <a:srgbClr val="FF0000"/>
                </a:solidFill>
                <a:latin typeface="Palatino Linotype" panose="02040502050505030304" pitchFamily="18" charset="0"/>
              </a:rPr>
              <a:t>PROCEDIMIENTO EJECUTIVO, </a:t>
            </a:r>
            <a:r>
              <a:rPr lang="es-MX" b="1" dirty="0">
                <a:latin typeface="Palatino Linotype" panose="02040502050505030304" pitchFamily="18" charset="0"/>
              </a:rPr>
              <a:t>para el cobro </a:t>
            </a:r>
            <a:r>
              <a:rPr lang="es-MX" b="1" dirty="0" smtClean="0">
                <a:latin typeface="Palatino Linotype" panose="02040502050505030304" pitchFamily="18" charset="0"/>
              </a:rPr>
              <a:t>de títulos ejecutivos</a:t>
            </a:r>
          </a:p>
          <a:p>
            <a:pPr algn="just"/>
            <a:endParaRPr lang="es-MX" b="1" dirty="0">
              <a:latin typeface="Palatino Linotype" panose="02040502050505030304" pitchFamily="18" charset="0"/>
            </a:endParaRPr>
          </a:p>
          <a:p>
            <a:pPr algn="just"/>
            <a:r>
              <a:rPr lang="es-MX" b="1" dirty="0" smtClean="0">
                <a:solidFill>
                  <a:srgbClr val="FF0000"/>
                </a:solidFill>
                <a:latin typeface="Palatino Linotype" panose="02040502050505030304" pitchFamily="18" charset="0"/>
              </a:rPr>
              <a:t>3.- PROCEDIMIENTOS ESPECIALES</a:t>
            </a:r>
          </a:p>
          <a:p>
            <a:pPr algn="just"/>
            <a:endParaRPr lang="es-MX" b="1" dirty="0">
              <a:solidFill>
                <a:srgbClr val="FF0000"/>
              </a:solidFill>
              <a:latin typeface="Palatino Linotype" panose="02040502050505030304" pitchFamily="18" charset="0"/>
            </a:endParaRPr>
          </a:p>
          <a:p>
            <a:pPr algn="just"/>
            <a:r>
              <a:rPr lang="es-MX" b="1" dirty="0" smtClean="0">
                <a:solidFill>
                  <a:srgbClr val="FF0000"/>
                </a:solidFill>
                <a:latin typeface="Palatino Linotype" panose="02040502050505030304" pitchFamily="18" charset="0"/>
              </a:rPr>
              <a:t>3.1. PROCESOS CONTENCIOSO TRIBUTARIO Y CONTENCIOSO ADMINISTRATIVO </a:t>
            </a:r>
            <a:r>
              <a:rPr lang="es-MX" b="1" dirty="0" smtClean="0">
                <a:latin typeface="Palatino Linotype" panose="02040502050505030304" pitchFamily="18" charset="0"/>
              </a:rPr>
              <a:t>que</a:t>
            </a:r>
            <a:r>
              <a:rPr lang="es-MX" b="1" dirty="0">
                <a:latin typeface="Palatino Linotype" panose="02040502050505030304" pitchFamily="18" charset="0"/>
              </a:rPr>
              <a:t>, dependiendo de la acción, seguirán la vía ordinaria o sumaria</a:t>
            </a:r>
            <a:r>
              <a:rPr lang="es-MX" b="1" dirty="0" smtClean="0">
                <a:latin typeface="Palatino Linotype" panose="02040502050505030304" pitchFamily="18" charset="0"/>
              </a:rPr>
              <a:t>. (COGEP)</a:t>
            </a:r>
            <a:endParaRPr lang="es-MX" b="1" dirty="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301232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ángulo 2"/>
          <p:cNvSpPr/>
          <p:nvPr/>
        </p:nvSpPr>
        <p:spPr>
          <a:xfrm>
            <a:off x="504968" y="471313"/>
            <a:ext cx="11109277" cy="6186309"/>
          </a:xfrm>
          <a:prstGeom prst="rect">
            <a:avLst/>
          </a:prstGeom>
        </p:spPr>
        <p:txBody>
          <a:bodyPr wrap="square">
            <a:spAutoFit/>
          </a:bodyPr>
          <a:lstStyle/>
          <a:p>
            <a:pPr algn="just"/>
            <a:r>
              <a:rPr lang="es-MX" b="1" dirty="0" smtClean="0">
                <a:solidFill>
                  <a:srgbClr val="FF0000"/>
                </a:solidFill>
                <a:latin typeface="Palatino Linotype" panose="02040502050505030304" pitchFamily="18" charset="0"/>
              </a:rPr>
              <a:t>4.- PROCESO PENAL</a:t>
            </a:r>
          </a:p>
          <a:p>
            <a:pPr algn="just"/>
            <a:endParaRPr lang="es-MX" b="1" dirty="0" smtClean="0">
              <a:solidFill>
                <a:srgbClr val="FF0000"/>
              </a:solidFill>
              <a:latin typeface="Palatino Linotype" panose="02040502050505030304" pitchFamily="18" charset="0"/>
            </a:endParaRPr>
          </a:p>
          <a:p>
            <a:pPr algn="just"/>
            <a:r>
              <a:rPr lang="es-MX" b="1" dirty="0">
                <a:solidFill>
                  <a:srgbClr val="FF0000"/>
                </a:solidFill>
                <a:latin typeface="Palatino Linotype" panose="02040502050505030304" pitchFamily="18" charset="0"/>
              </a:rPr>
              <a:t>Art. 1.- </a:t>
            </a:r>
            <a:r>
              <a:rPr lang="es-MX" b="1" dirty="0">
                <a:latin typeface="Palatino Linotype" panose="02040502050505030304" pitchFamily="18" charset="0"/>
              </a:rPr>
              <a:t>Finalidad.- Este Código tiene como finalidad normar el poder punitivo del Estado, tipificar las infracciones penales, establecer el procedimiento para el juzgamiento de las personas con estricta observancia del debido proceso, promover la rehabilitación social de las personas sentenciadas y la reparación integral de las víctimas. </a:t>
            </a:r>
            <a:endParaRPr lang="es-MX" b="1" dirty="0" smtClean="0">
              <a:latin typeface="Palatino Linotype" panose="02040502050505030304" pitchFamily="18" charset="0"/>
            </a:endParaRPr>
          </a:p>
          <a:p>
            <a:pPr algn="just"/>
            <a:endParaRPr lang="es-MX" b="1" dirty="0">
              <a:solidFill>
                <a:srgbClr val="FF0000"/>
              </a:solidFill>
              <a:latin typeface="Palatino Linotype" panose="02040502050505030304" pitchFamily="18" charset="0"/>
            </a:endParaRPr>
          </a:p>
          <a:p>
            <a:pPr algn="just"/>
            <a:r>
              <a:rPr lang="es-MX" b="1" dirty="0">
                <a:solidFill>
                  <a:srgbClr val="FF0000"/>
                </a:solidFill>
                <a:latin typeface="Palatino Linotype" panose="02040502050505030304" pitchFamily="18" charset="0"/>
              </a:rPr>
              <a:t>Art. 2.- </a:t>
            </a:r>
            <a:r>
              <a:rPr lang="es-MX" b="1" dirty="0">
                <a:latin typeface="Palatino Linotype" panose="02040502050505030304" pitchFamily="18" charset="0"/>
              </a:rPr>
              <a:t>Principios generales.- En materia penal se aplican todos los principios que emanan de la Constitución de la República, de los instrumentos internacionales de derechos humanos y los desarrollados en este Código. En particular se aplicarán los principios de tutela judicial efectiva y debida diligencia a fin de garantizar la reparación integral para las víctimas y la prevención de la reincidencia y de la impunidad. </a:t>
            </a:r>
            <a:endParaRPr lang="es-MX" b="1" dirty="0" smtClean="0">
              <a:latin typeface="Palatino Linotype" panose="02040502050505030304" pitchFamily="18" charset="0"/>
            </a:endParaRPr>
          </a:p>
          <a:p>
            <a:pPr algn="just"/>
            <a:endParaRPr lang="es-MX" b="1" dirty="0">
              <a:solidFill>
                <a:srgbClr val="FF0000"/>
              </a:solidFill>
              <a:latin typeface="Palatino Linotype" panose="02040502050505030304" pitchFamily="18" charset="0"/>
            </a:endParaRPr>
          </a:p>
          <a:p>
            <a:pPr algn="just"/>
            <a:r>
              <a:rPr lang="es-MX" b="1" dirty="0">
                <a:solidFill>
                  <a:srgbClr val="FF0000"/>
                </a:solidFill>
                <a:latin typeface="Palatino Linotype" panose="02040502050505030304" pitchFamily="18" charset="0"/>
              </a:rPr>
              <a:t>Art. 3.- </a:t>
            </a:r>
            <a:r>
              <a:rPr lang="es-MX" b="1" dirty="0">
                <a:latin typeface="Palatino Linotype" panose="02040502050505030304" pitchFamily="18" charset="0"/>
              </a:rPr>
              <a:t>Principio de mínima intervención.- La intervención penal está legitimada siempre y cuando sea estrictamente necesaria para la protección de las personas. Constituye el último recurso, cuando no son suficientes los mecanismos extrapenales</a:t>
            </a:r>
            <a:r>
              <a:rPr lang="es-MX" b="1" dirty="0" smtClean="0">
                <a:latin typeface="Palatino Linotype" panose="02040502050505030304" pitchFamily="18" charset="0"/>
              </a:rPr>
              <a:t>.</a:t>
            </a:r>
          </a:p>
          <a:p>
            <a:pPr algn="just"/>
            <a:endParaRPr lang="es-MX" b="1" dirty="0">
              <a:solidFill>
                <a:srgbClr val="FF0000"/>
              </a:solidFill>
              <a:latin typeface="Palatino Linotype" panose="02040502050505030304" pitchFamily="18" charset="0"/>
            </a:endParaRPr>
          </a:p>
          <a:p>
            <a:pPr algn="just"/>
            <a:r>
              <a:rPr lang="es-MX" b="1" dirty="0">
                <a:solidFill>
                  <a:srgbClr val="FF0000"/>
                </a:solidFill>
                <a:latin typeface="Palatino Linotype" panose="02040502050505030304" pitchFamily="18" charset="0"/>
              </a:rPr>
              <a:t>Art. 18.- </a:t>
            </a:r>
            <a:r>
              <a:rPr lang="es-MX" b="1" dirty="0">
                <a:latin typeface="Palatino Linotype" panose="02040502050505030304" pitchFamily="18" charset="0"/>
              </a:rPr>
              <a:t>Infracción penal.- Es la conducta típica, antijurídica y culpable cuya sanción se encuentra prevista en este Código. </a:t>
            </a:r>
            <a:endParaRPr lang="es-MX" b="1" dirty="0" smtClean="0">
              <a:latin typeface="Palatino Linotype" panose="02040502050505030304" pitchFamily="18" charset="0"/>
            </a:endParaRPr>
          </a:p>
          <a:p>
            <a:pPr algn="just"/>
            <a:endParaRPr lang="es-MX" b="1" dirty="0">
              <a:solidFill>
                <a:srgbClr val="FF0000"/>
              </a:solidFill>
              <a:latin typeface="Palatino Linotype" panose="02040502050505030304" pitchFamily="18" charset="0"/>
            </a:endParaRPr>
          </a:p>
          <a:p>
            <a:pPr algn="just"/>
            <a:r>
              <a:rPr lang="es-MX" b="1" dirty="0">
                <a:solidFill>
                  <a:srgbClr val="FF0000"/>
                </a:solidFill>
                <a:latin typeface="Palatino Linotype" panose="02040502050505030304" pitchFamily="18" charset="0"/>
              </a:rPr>
              <a:t>Art. 19.- </a:t>
            </a:r>
            <a:r>
              <a:rPr lang="es-MX" b="1" dirty="0">
                <a:latin typeface="Palatino Linotype" panose="02040502050505030304" pitchFamily="18" charset="0"/>
              </a:rPr>
              <a:t>Clasificación de las infracciones.- Las infracciones se clasifican en delitos y contravenciones</a:t>
            </a:r>
            <a:r>
              <a:rPr lang="es-MX" b="1" dirty="0" smtClean="0">
                <a:latin typeface="Palatino Linotype" panose="02040502050505030304" pitchFamily="18" charset="0"/>
              </a:rPr>
              <a:t>. (COIP) </a:t>
            </a:r>
            <a:endParaRPr lang="es-MX" b="1" dirty="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2282387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27337" t="7363" b="13632"/>
          <a:stretch/>
        </p:blipFill>
        <p:spPr>
          <a:xfrm>
            <a:off x="2197289" y="189218"/>
            <a:ext cx="7620625" cy="6477713"/>
          </a:xfrm>
          <a:prstGeom prst="rect">
            <a:avLst/>
          </a:prstGeom>
        </p:spPr>
      </p:pic>
    </p:spTree>
    <p:extLst>
      <p:ext uri="{BB962C8B-B14F-4D97-AF65-F5344CB8AC3E}">
        <p14:creationId xmlns:p14="http://schemas.microsoft.com/office/powerpoint/2010/main" val="2931244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9671" t="7139" r="9205" b="8604"/>
          <a:stretch/>
        </p:blipFill>
        <p:spPr>
          <a:xfrm>
            <a:off x="2197291" y="213816"/>
            <a:ext cx="8038530" cy="6507382"/>
          </a:xfrm>
          <a:prstGeom prst="rect">
            <a:avLst/>
          </a:prstGeom>
        </p:spPr>
      </p:pic>
    </p:spTree>
    <p:extLst>
      <p:ext uri="{BB962C8B-B14F-4D97-AF65-F5344CB8AC3E}">
        <p14:creationId xmlns:p14="http://schemas.microsoft.com/office/powerpoint/2010/main" val="3466436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68374F1-334D-3F5F-DFE3-9CE5166A541B}"/>
              </a:ext>
            </a:extLst>
          </p:cNvPr>
          <p:cNvSpPr txBox="1"/>
          <p:nvPr/>
        </p:nvSpPr>
        <p:spPr>
          <a:xfrm>
            <a:off x="725715" y="232229"/>
            <a:ext cx="11001828" cy="3647152"/>
          </a:xfrm>
          <a:prstGeom prst="rect">
            <a:avLst/>
          </a:prstGeom>
          <a:noFill/>
        </p:spPr>
        <p:txBody>
          <a:bodyPr wrap="square" rtlCol="0">
            <a:spAutoFit/>
          </a:bodyPr>
          <a:lstStyle/>
          <a:p>
            <a:pPr>
              <a:lnSpc>
                <a:spcPct val="150000"/>
              </a:lnSpc>
            </a:pPr>
            <a:r>
              <a:rPr lang="es-EC" sz="2000" b="1" dirty="0" smtClean="0">
                <a:solidFill>
                  <a:srgbClr val="FF0000"/>
                </a:solidFill>
                <a:latin typeface="Palatino Linotype" panose="02040502050505030304" pitchFamily="18" charset="0"/>
              </a:rPr>
              <a:t>3.- CIERRE</a:t>
            </a:r>
          </a:p>
          <a:p>
            <a:pPr>
              <a:lnSpc>
                <a:spcPct val="150000"/>
              </a:lnSpc>
            </a:pPr>
            <a:endParaRPr lang="es-EC" sz="800" b="1" dirty="0">
              <a:solidFill>
                <a:srgbClr val="FF0000"/>
              </a:solidFill>
              <a:latin typeface="Palatino Linotype" panose="02040502050505030304" pitchFamily="18" charset="0"/>
            </a:endParaRPr>
          </a:p>
          <a:p>
            <a:pPr>
              <a:lnSpc>
                <a:spcPct val="150000"/>
              </a:lnSpc>
            </a:pPr>
            <a:r>
              <a:rPr lang="es-EC" b="1" dirty="0" smtClean="0">
                <a:solidFill>
                  <a:srgbClr val="FF0000"/>
                </a:solidFill>
                <a:latin typeface="Palatino Linotype" panose="02040502050505030304" pitchFamily="18" charset="0"/>
              </a:rPr>
              <a:t>3.1. Tareas </a:t>
            </a:r>
            <a:endParaRPr lang="es-EC" b="1" dirty="0" smtClean="0">
              <a:solidFill>
                <a:srgbClr val="FF0000"/>
              </a:solidFill>
              <a:latin typeface="Palatino Linotype" panose="02040502050505030304" pitchFamily="18" charset="0"/>
            </a:endParaRPr>
          </a:p>
          <a:p>
            <a:pPr>
              <a:lnSpc>
                <a:spcPct val="150000"/>
              </a:lnSpc>
            </a:pPr>
            <a:endParaRPr lang="es-EC" b="1" dirty="0">
              <a:solidFill>
                <a:srgbClr val="FF0000"/>
              </a:solidFill>
              <a:latin typeface="Palatino Linotype" panose="02040502050505030304" pitchFamily="18" charset="0"/>
            </a:endParaRPr>
          </a:p>
          <a:p>
            <a:pPr>
              <a:lnSpc>
                <a:spcPct val="150000"/>
              </a:lnSpc>
            </a:pPr>
            <a:r>
              <a:rPr lang="es-EC" b="1" dirty="0" smtClean="0">
                <a:latin typeface="Palatino Linotype" panose="02040502050505030304" pitchFamily="18" charset="0"/>
              </a:rPr>
              <a:t>Presentar la fundamentación teórica de la investigación formativa </a:t>
            </a:r>
          </a:p>
          <a:p>
            <a:pPr>
              <a:lnSpc>
                <a:spcPct val="150000"/>
              </a:lnSpc>
            </a:pPr>
            <a:endParaRPr lang="es-EC" b="1" dirty="0">
              <a:latin typeface="Palatino Linotype" panose="02040502050505030304" pitchFamily="18" charset="0"/>
            </a:endParaRPr>
          </a:p>
          <a:p>
            <a:pPr>
              <a:lnSpc>
                <a:spcPct val="150000"/>
              </a:lnSpc>
            </a:pPr>
            <a:r>
              <a:rPr lang="es-EC" b="1" dirty="0" smtClean="0">
                <a:latin typeface="Palatino Linotype" panose="02040502050505030304" pitchFamily="18" charset="0"/>
              </a:rPr>
              <a:t>Elaboración y aplicación del instrumentos de investigación del artículo académico </a:t>
            </a:r>
          </a:p>
          <a:p>
            <a:pPr>
              <a:lnSpc>
                <a:spcPct val="150000"/>
              </a:lnSpc>
            </a:pPr>
            <a:endParaRPr lang="es-EC" b="1" dirty="0">
              <a:latin typeface="Palatino Linotype" panose="02040502050505030304" pitchFamily="18" charset="0"/>
            </a:endParaRPr>
          </a:p>
          <a:p>
            <a:pPr>
              <a:lnSpc>
                <a:spcPct val="150000"/>
              </a:lnSpc>
            </a:pPr>
            <a:r>
              <a:rPr lang="es-EC" b="1" dirty="0" smtClean="0">
                <a:latin typeface="Palatino Linotype" panose="02040502050505030304" pitchFamily="18" charset="0"/>
              </a:rPr>
              <a:t>Control de lectura </a:t>
            </a:r>
            <a:endParaRPr lang="es-EC" b="1" dirty="0" smtClean="0">
              <a:latin typeface="Palatino Linotype" panose="02040502050505030304" pitchFamily="18" charset="0"/>
            </a:endParaRPr>
          </a:p>
        </p:txBody>
      </p:sp>
    </p:spTree>
    <p:extLst>
      <p:ext uri="{BB962C8B-B14F-4D97-AF65-F5344CB8AC3E}">
        <p14:creationId xmlns:p14="http://schemas.microsoft.com/office/powerpoint/2010/main" val="694369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7F14D7-DEFC-4ABF-AB9E-456C02DAEFFF}"/>
              </a:ext>
            </a:extLst>
          </p:cNvPr>
          <p:cNvSpPr txBox="1"/>
          <p:nvPr/>
        </p:nvSpPr>
        <p:spPr>
          <a:xfrm>
            <a:off x="381000" y="574302"/>
            <a:ext cx="11178654" cy="4801314"/>
          </a:xfrm>
          <a:prstGeom prst="rect">
            <a:avLst/>
          </a:prstGeom>
          <a:noFill/>
        </p:spPr>
        <p:txBody>
          <a:bodyPr wrap="square">
            <a:spAutoFit/>
          </a:bodyPr>
          <a:lstStyle/>
          <a:p>
            <a:pPr algn="l">
              <a:lnSpc>
                <a:spcPct val="150000"/>
              </a:lnSpc>
            </a:pPr>
            <a:r>
              <a:rPr lang="es-ES" b="1" i="0" dirty="0">
                <a:solidFill>
                  <a:srgbClr val="FF0000"/>
                </a:solidFill>
                <a:effectLst/>
                <a:latin typeface="Palatino Linotype" panose="02040502050505030304" pitchFamily="18" charset="0"/>
              </a:rPr>
              <a:t>SEMANA </a:t>
            </a:r>
            <a:r>
              <a:rPr lang="es-ES" b="1" dirty="0" smtClean="0">
                <a:solidFill>
                  <a:srgbClr val="FF0000"/>
                </a:solidFill>
                <a:latin typeface="Palatino Linotype" panose="02040502050505030304" pitchFamily="18" charset="0"/>
              </a:rPr>
              <a:t>12</a:t>
            </a:r>
            <a:endParaRPr lang="es-ES" b="1" i="0" dirty="0">
              <a:solidFill>
                <a:srgbClr val="FF0000"/>
              </a:solidFill>
              <a:effectLst/>
              <a:latin typeface="Palatino Linotype" panose="02040502050505030304" pitchFamily="18" charset="0"/>
            </a:endParaRPr>
          </a:p>
          <a:p>
            <a:pPr algn="l">
              <a:lnSpc>
                <a:spcPct val="150000"/>
              </a:lnSpc>
            </a:pPr>
            <a:endParaRPr lang="es-ES" sz="800" b="1" dirty="0" smtClean="0">
              <a:solidFill>
                <a:srgbClr val="FF0000"/>
              </a:solidFill>
              <a:latin typeface="Palatino Linotype" panose="02040502050505030304" pitchFamily="18" charset="0"/>
            </a:endParaRPr>
          </a:p>
          <a:p>
            <a:pPr algn="l">
              <a:lnSpc>
                <a:spcPct val="150000"/>
              </a:lnSpc>
            </a:pPr>
            <a:r>
              <a:rPr lang="es-ES" b="1" dirty="0" smtClean="0">
                <a:solidFill>
                  <a:srgbClr val="FF0000"/>
                </a:solidFill>
                <a:latin typeface="Palatino Linotype" panose="02040502050505030304" pitchFamily="18" charset="0"/>
              </a:rPr>
              <a:t>FECHA</a:t>
            </a:r>
            <a:r>
              <a:rPr lang="es-ES" b="1" dirty="0">
                <a:solidFill>
                  <a:srgbClr val="FF0000"/>
                </a:solidFill>
                <a:latin typeface="Palatino Linotype" panose="02040502050505030304" pitchFamily="18" charset="0"/>
              </a:rPr>
              <a:t>: </a:t>
            </a:r>
            <a:r>
              <a:rPr lang="es-ES" b="1" dirty="0" smtClean="0">
                <a:latin typeface="Palatino Linotype" panose="02040502050505030304" pitchFamily="18" charset="0"/>
              </a:rPr>
              <a:t>19 </a:t>
            </a:r>
            <a:r>
              <a:rPr lang="es-ES" b="1" dirty="0" smtClean="0">
                <a:latin typeface="Palatino Linotype" panose="02040502050505030304" pitchFamily="18" charset="0"/>
              </a:rPr>
              <a:t>de junio de 2025</a:t>
            </a:r>
            <a:endParaRPr lang="es-ES" b="1" i="0" dirty="0">
              <a:effectLst/>
              <a:latin typeface="Palatino Linotype" panose="02040502050505030304" pitchFamily="18" charset="0"/>
            </a:endParaRPr>
          </a:p>
          <a:p>
            <a:pPr>
              <a:lnSpc>
                <a:spcPct val="150000"/>
              </a:lnSpc>
            </a:pPr>
            <a:r>
              <a:rPr lang="es-MX" b="1" dirty="0" smtClean="0">
                <a:solidFill>
                  <a:srgbClr val="FF0000"/>
                </a:solidFill>
                <a:latin typeface="Palatino Linotype" panose="02040502050505030304" pitchFamily="18" charset="0"/>
              </a:rPr>
              <a:t>UNIDAD II: </a:t>
            </a:r>
            <a:r>
              <a:rPr lang="es-MX" b="1" dirty="0">
                <a:latin typeface="Palatino Linotype" panose="02040502050505030304" pitchFamily="18" charset="0"/>
              </a:rPr>
              <a:t>JUSTICIA ORDINARIA EN ECUADOR</a:t>
            </a:r>
            <a:endParaRPr lang="es-MX" b="1" dirty="0" smtClean="0">
              <a:latin typeface="Palatino Linotype" panose="02040502050505030304" pitchFamily="18" charset="0"/>
            </a:endParaRPr>
          </a:p>
          <a:p>
            <a:pPr>
              <a:lnSpc>
                <a:spcPct val="150000"/>
              </a:lnSpc>
            </a:pPr>
            <a:r>
              <a:rPr lang="es-ES" b="1" dirty="0" smtClean="0">
                <a:solidFill>
                  <a:srgbClr val="FF0000"/>
                </a:solidFill>
                <a:latin typeface="Palatino Linotype" panose="02040502050505030304" pitchFamily="18" charset="0"/>
              </a:rPr>
              <a:t>TEMA:  </a:t>
            </a:r>
            <a:r>
              <a:rPr lang="es-MX" b="1" dirty="0">
                <a:latin typeface="Palatino Linotype" panose="02040502050505030304" pitchFamily="18" charset="0"/>
              </a:rPr>
              <a:t>2.4. </a:t>
            </a:r>
            <a:r>
              <a:rPr lang="es-MX" b="1" dirty="0" smtClean="0">
                <a:latin typeface="Palatino Linotype" panose="02040502050505030304" pitchFamily="18" charset="0"/>
              </a:rPr>
              <a:t>Problemas fundamentales de la justicia ordinaria</a:t>
            </a:r>
          </a:p>
          <a:p>
            <a:pPr>
              <a:lnSpc>
                <a:spcPct val="150000"/>
              </a:lnSpc>
            </a:pPr>
            <a:endParaRPr lang="es-ES" sz="800" b="1" dirty="0" smtClean="0">
              <a:latin typeface="Palatino Linotype" panose="02040502050505030304" pitchFamily="18" charset="0"/>
            </a:endParaRPr>
          </a:p>
          <a:p>
            <a:pPr marL="342900" indent="-342900" algn="l">
              <a:lnSpc>
                <a:spcPct val="150000"/>
              </a:lnSpc>
              <a:buAutoNum type="arabicPeriod"/>
            </a:pPr>
            <a:r>
              <a:rPr lang="es-ES" b="1" i="0" dirty="0" smtClean="0">
                <a:solidFill>
                  <a:srgbClr val="FF0000"/>
                </a:solidFill>
                <a:effectLst/>
                <a:latin typeface="Palatino Linotype" panose="02040502050505030304" pitchFamily="18" charset="0"/>
              </a:rPr>
              <a:t>INICIO</a:t>
            </a:r>
            <a:endParaRPr lang="es-ES" b="1" i="0" dirty="0">
              <a:solidFill>
                <a:srgbClr val="FF0000"/>
              </a:solidFill>
              <a:effectLst/>
              <a:latin typeface="Palatino Linotype" panose="02040502050505030304" pitchFamily="18" charset="0"/>
            </a:endParaRPr>
          </a:p>
          <a:p>
            <a:pPr algn="l">
              <a:lnSpc>
                <a:spcPct val="150000"/>
              </a:lnSpc>
            </a:pPr>
            <a:endParaRPr lang="es-ES" sz="800" b="1" i="0" dirty="0">
              <a:effectLst/>
              <a:latin typeface="Palatino Linotype" panose="02040502050505030304" pitchFamily="18" charset="0"/>
            </a:endParaRPr>
          </a:p>
          <a:p>
            <a:pPr algn="l">
              <a:lnSpc>
                <a:spcPct val="150000"/>
              </a:lnSpc>
            </a:pPr>
            <a:r>
              <a:rPr lang="es-ES" b="1" i="0" dirty="0">
                <a:solidFill>
                  <a:srgbClr val="FF0000"/>
                </a:solidFill>
                <a:effectLst/>
                <a:latin typeface="Palatino Linotype" panose="02040502050505030304" pitchFamily="18" charset="0"/>
              </a:rPr>
              <a:t>1.1. Objetivo de la clase</a:t>
            </a:r>
            <a:r>
              <a:rPr lang="es-ES" b="1" i="0" dirty="0" smtClean="0">
                <a:solidFill>
                  <a:srgbClr val="FF0000"/>
                </a:solidFill>
                <a:effectLst/>
                <a:latin typeface="Palatino Linotype" panose="02040502050505030304" pitchFamily="18" charset="0"/>
              </a:rPr>
              <a:t>.</a:t>
            </a:r>
            <a:endParaRPr lang="es-MX" b="1" dirty="0" smtClean="0">
              <a:latin typeface="Palatino Linotype" panose="02040502050505030304" pitchFamily="18" charset="0"/>
            </a:endParaRPr>
          </a:p>
          <a:p>
            <a:pPr algn="just">
              <a:lnSpc>
                <a:spcPct val="150000"/>
              </a:lnSpc>
            </a:pPr>
            <a:endParaRPr lang="es-MX" b="1" dirty="0" smtClean="0">
              <a:latin typeface="Palatino Linotype" panose="02040502050505030304" pitchFamily="18" charset="0"/>
            </a:endParaRPr>
          </a:p>
          <a:p>
            <a:pPr algn="just">
              <a:lnSpc>
                <a:spcPct val="150000"/>
              </a:lnSpc>
            </a:pPr>
            <a:r>
              <a:rPr lang="es-MX" b="1" dirty="0">
                <a:latin typeface="Palatino Linotype" panose="02040502050505030304" pitchFamily="18" charset="0"/>
              </a:rPr>
              <a:t>Analizar la estructura y organización de la Función Judicial del Ecuador, mediante el estudio de sus órganos, competencias y principios constitucionales, con el fin de comprender </a:t>
            </a:r>
            <a:r>
              <a:rPr lang="es-MX" b="1" dirty="0" smtClean="0">
                <a:latin typeface="Palatino Linotype" panose="02040502050505030304" pitchFamily="18" charset="0"/>
              </a:rPr>
              <a:t>su contribución en el fortalecimiento del Estado constitucional de derechos y justicia </a:t>
            </a:r>
            <a:endParaRPr lang="es-MX" sz="800" b="1" i="0" dirty="0">
              <a:solidFill>
                <a:srgbClr val="555555"/>
              </a:solidFill>
              <a:effectLst/>
              <a:latin typeface="Palatino Linotype" panose="02040502050505030304" pitchFamily="18" charset="0"/>
            </a:endParaRPr>
          </a:p>
        </p:txBody>
      </p:sp>
    </p:spTree>
    <p:extLst>
      <p:ext uri="{BB962C8B-B14F-4D97-AF65-F5344CB8AC3E}">
        <p14:creationId xmlns:p14="http://schemas.microsoft.com/office/powerpoint/2010/main" val="1996751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13B7B1-C3D8-43CC-9C31-567E2D85B513}"/>
              </a:ext>
            </a:extLst>
          </p:cNvPr>
          <p:cNvSpPr txBox="1"/>
          <p:nvPr/>
        </p:nvSpPr>
        <p:spPr>
          <a:xfrm>
            <a:off x="757449" y="321186"/>
            <a:ext cx="10870443" cy="4401205"/>
          </a:xfrm>
          <a:prstGeom prst="rect">
            <a:avLst/>
          </a:prstGeom>
          <a:noFill/>
        </p:spPr>
        <p:txBody>
          <a:bodyPr wrap="square">
            <a:spAutoFit/>
          </a:bodyPr>
          <a:lstStyle/>
          <a:p>
            <a:pPr>
              <a:lnSpc>
                <a:spcPct val="200000"/>
              </a:lnSpc>
            </a:pPr>
            <a:r>
              <a:rPr lang="es-ES" sz="2000" b="1" dirty="0">
                <a:solidFill>
                  <a:srgbClr val="FF0000"/>
                </a:solidFill>
                <a:latin typeface="Palatino Linotype" panose="02040502050505030304" pitchFamily="18" charset="0"/>
              </a:rPr>
              <a:t>2. </a:t>
            </a:r>
            <a:r>
              <a:rPr lang="es-ES" sz="2000" b="1" dirty="0" smtClean="0">
                <a:solidFill>
                  <a:srgbClr val="FF0000"/>
                </a:solidFill>
                <a:latin typeface="Palatino Linotype" panose="02040502050505030304" pitchFamily="18" charset="0"/>
              </a:rPr>
              <a:t>DESARROLLO</a:t>
            </a:r>
            <a:endParaRPr lang="es-ES" sz="2000" b="1" dirty="0">
              <a:latin typeface="Palatino Linotype" panose="02040502050505030304" pitchFamily="18" charset="0"/>
            </a:endParaRPr>
          </a:p>
          <a:p>
            <a:pPr>
              <a:lnSpc>
                <a:spcPct val="200000"/>
              </a:lnSpc>
            </a:pPr>
            <a:r>
              <a:rPr lang="es-MX" sz="2000" b="1" dirty="0">
                <a:solidFill>
                  <a:srgbClr val="FF0000"/>
                </a:solidFill>
                <a:latin typeface="Palatino Linotype" panose="02040502050505030304" pitchFamily="18" charset="0"/>
              </a:rPr>
              <a:t>2.4. PROBLEMAS FUNDAMENTALES DE LA JUSTICIA ORDINARIA</a:t>
            </a:r>
          </a:p>
          <a:p>
            <a:pPr>
              <a:lnSpc>
                <a:spcPct val="200000"/>
              </a:lnSpc>
            </a:pPr>
            <a:r>
              <a:rPr lang="es-MX" sz="2000" b="1" dirty="0">
                <a:latin typeface="Palatino Linotype" panose="02040502050505030304" pitchFamily="18" charset="0"/>
              </a:rPr>
              <a:t>2.4.1. Jurisdicción y Competencia</a:t>
            </a:r>
          </a:p>
          <a:p>
            <a:pPr>
              <a:lnSpc>
                <a:spcPct val="200000"/>
              </a:lnSpc>
            </a:pPr>
            <a:r>
              <a:rPr lang="es-MX" sz="2000" b="1" dirty="0">
                <a:latin typeface="Palatino Linotype" panose="02040502050505030304" pitchFamily="18" charset="0"/>
              </a:rPr>
              <a:t>2.4.2. El debido proceso en la justicia </a:t>
            </a:r>
            <a:r>
              <a:rPr lang="es-MX" sz="2000" b="1" dirty="0" smtClean="0">
                <a:latin typeface="Palatino Linotype" panose="02040502050505030304" pitchFamily="18" charset="0"/>
              </a:rPr>
              <a:t>ordinaria</a:t>
            </a:r>
          </a:p>
          <a:p>
            <a:pPr>
              <a:lnSpc>
                <a:spcPct val="200000"/>
              </a:lnSpc>
            </a:pPr>
            <a:r>
              <a:rPr lang="es-MX" sz="2000" b="1" dirty="0" smtClean="0">
                <a:latin typeface="Palatino Linotype" panose="02040502050505030304" pitchFamily="18" charset="0"/>
              </a:rPr>
              <a:t>2.4.3</a:t>
            </a:r>
            <a:r>
              <a:rPr lang="es-MX" sz="2000" b="1" dirty="0">
                <a:latin typeface="Palatino Linotype" panose="02040502050505030304" pitchFamily="18" charset="0"/>
              </a:rPr>
              <a:t>. Procedimientos ordinarios</a:t>
            </a:r>
          </a:p>
          <a:p>
            <a:pPr>
              <a:lnSpc>
                <a:spcPct val="200000"/>
              </a:lnSpc>
            </a:pPr>
            <a:r>
              <a:rPr lang="es-MX" sz="2000" b="1" dirty="0" smtClean="0">
                <a:latin typeface="Palatino Linotype" panose="02040502050505030304" pitchFamily="18" charset="0"/>
              </a:rPr>
              <a:t>2.4.4</a:t>
            </a:r>
            <a:r>
              <a:rPr lang="es-MX" sz="2000" b="1" dirty="0">
                <a:latin typeface="Palatino Linotype" panose="02040502050505030304" pitchFamily="18" charset="0"/>
              </a:rPr>
              <a:t>. Los derechos humanos en la justicia ordinaria</a:t>
            </a:r>
          </a:p>
          <a:p>
            <a:pPr>
              <a:lnSpc>
                <a:spcPct val="200000"/>
              </a:lnSpc>
            </a:pPr>
            <a:r>
              <a:rPr lang="es-MX" sz="2000" b="1" dirty="0">
                <a:latin typeface="Palatino Linotype" panose="02040502050505030304" pitchFamily="18" charset="0"/>
              </a:rPr>
              <a:t>2.4.5. La rehabilitación social</a:t>
            </a:r>
          </a:p>
        </p:txBody>
      </p:sp>
    </p:spTree>
    <p:extLst>
      <p:ext uri="{BB962C8B-B14F-4D97-AF65-F5344CB8AC3E}">
        <p14:creationId xmlns:p14="http://schemas.microsoft.com/office/powerpoint/2010/main" val="1540282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68374F1-334D-3F5F-DFE3-9CE5166A541B}"/>
              </a:ext>
            </a:extLst>
          </p:cNvPr>
          <p:cNvSpPr txBox="1"/>
          <p:nvPr/>
        </p:nvSpPr>
        <p:spPr>
          <a:xfrm>
            <a:off x="725715" y="232229"/>
            <a:ext cx="11001828" cy="3231654"/>
          </a:xfrm>
          <a:prstGeom prst="rect">
            <a:avLst/>
          </a:prstGeom>
          <a:noFill/>
        </p:spPr>
        <p:txBody>
          <a:bodyPr wrap="square" rtlCol="0">
            <a:spAutoFit/>
          </a:bodyPr>
          <a:lstStyle/>
          <a:p>
            <a:pPr>
              <a:lnSpc>
                <a:spcPct val="150000"/>
              </a:lnSpc>
            </a:pPr>
            <a:r>
              <a:rPr lang="es-EC" sz="2000" b="1" dirty="0" smtClean="0">
                <a:solidFill>
                  <a:srgbClr val="FF0000"/>
                </a:solidFill>
                <a:latin typeface="Palatino Linotype" panose="02040502050505030304" pitchFamily="18" charset="0"/>
              </a:rPr>
              <a:t>3.- CIERRE</a:t>
            </a:r>
          </a:p>
          <a:p>
            <a:pPr>
              <a:lnSpc>
                <a:spcPct val="150000"/>
              </a:lnSpc>
            </a:pPr>
            <a:endParaRPr lang="es-EC" sz="800" b="1" dirty="0">
              <a:solidFill>
                <a:srgbClr val="FF0000"/>
              </a:solidFill>
              <a:latin typeface="Palatino Linotype" panose="02040502050505030304" pitchFamily="18" charset="0"/>
            </a:endParaRPr>
          </a:p>
          <a:p>
            <a:pPr>
              <a:lnSpc>
                <a:spcPct val="150000"/>
              </a:lnSpc>
            </a:pPr>
            <a:r>
              <a:rPr lang="es-EC" b="1" dirty="0" smtClean="0">
                <a:solidFill>
                  <a:srgbClr val="FF0000"/>
                </a:solidFill>
                <a:latin typeface="Palatino Linotype" panose="02040502050505030304" pitchFamily="18" charset="0"/>
              </a:rPr>
              <a:t>3.1. Tareas </a:t>
            </a:r>
          </a:p>
          <a:p>
            <a:pPr>
              <a:lnSpc>
                <a:spcPct val="150000"/>
              </a:lnSpc>
            </a:pPr>
            <a:endParaRPr lang="es-EC" b="1" dirty="0">
              <a:solidFill>
                <a:srgbClr val="FF0000"/>
              </a:solidFill>
              <a:latin typeface="Palatino Linotype" panose="02040502050505030304" pitchFamily="18" charset="0"/>
            </a:endParaRPr>
          </a:p>
          <a:p>
            <a:pPr>
              <a:lnSpc>
                <a:spcPct val="150000"/>
              </a:lnSpc>
            </a:pPr>
            <a:r>
              <a:rPr lang="es-EC" b="1" dirty="0" smtClean="0">
                <a:latin typeface="Palatino Linotype" panose="02040502050505030304" pitchFamily="18" charset="0"/>
              </a:rPr>
              <a:t>Presentación del instrumento de investigación del artículo científico (validación)</a:t>
            </a:r>
          </a:p>
          <a:p>
            <a:pPr>
              <a:lnSpc>
                <a:spcPct val="150000"/>
              </a:lnSpc>
            </a:pPr>
            <a:endParaRPr lang="es-EC" b="1" dirty="0">
              <a:latin typeface="Palatino Linotype" panose="02040502050505030304" pitchFamily="18" charset="0"/>
            </a:endParaRPr>
          </a:p>
          <a:p>
            <a:pPr>
              <a:lnSpc>
                <a:spcPct val="150000"/>
              </a:lnSpc>
            </a:pPr>
            <a:r>
              <a:rPr lang="es-EC" b="1" dirty="0" smtClean="0">
                <a:latin typeface="Palatino Linotype" panose="02040502050505030304" pitchFamily="18" charset="0"/>
              </a:rPr>
              <a:t>Elaboración del </a:t>
            </a:r>
            <a:r>
              <a:rPr lang="es-EC" b="1" dirty="0">
                <a:latin typeface="Palatino Linotype" panose="02040502050505030304" pitchFamily="18" charset="0"/>
              </a:rPr>
              <a:t>instrumento de investigación del </a:t>
            </a:r>
            <a:r>
              <a:rPr lang="es-EC" b="1" dirty="0" smtClean="0">
                <a:latin typeface="Palatino Linotype" panose="02040502050505030304" pitchFamily="18" charset="0"/>
              </a:rPr>
              <a:t>informe de investigación </a:t>
            </a:r>
            <a:endParaRPr lang="es-EC" b="1" dirty="0">
              <a:latin typeface="Palatino Linotype" panose="02040502050505030304" pitchFamily="18" charset="0"/>
            </a:endParaRPr>
          </a:p>
          <a:p>
            <a:pPr>
              <a:lnSpc>
                <a:spcPct val="150000"/>
              </a:lnSpc>
            </a:pPr>
            <a:endParaRPr lang="es-EC" b="1" dirty="0">
              <a:latin typeface="Palatino Linotype" panose="02040502050505030304" pitchFamily="18" charset="0"/>
            </a:endParaRPr>
          </a:p>
        </p:txBody>
      </p:sp>
    </p:spTree>
    <p:extLst>
      <p:ext uri="{BB962C8B-B14F-4D97-AF65-F5344CB8AC3E}">
        <p14:creationId xmlns:p14="http://schemas.microsoft.com/office/powerpoint/2010/main" val="3375511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7F14D7-DEFC-4ABF-AB9E-456C02DAEFFF}"/>
              </a:ext>
            </a:extLst>
          </p:cNvPr>
          <p:cNvSpPr txBox="1"/>
          <p:nvPr/>
        </p:nvSpPr>
        <p:spPr>
          <a:xfrm>
            <a:off x="381000" y="574302"/>
            <a:ext cx="11178654" cy="4801314"/>
          </a:xfrm>
          <a:prstGeom prst="rect">
            <a:avLst/>
          </a:prstGeom>
          <a:noFill/>
        </p:spPr>
        <p:txBody>
          <a:bodyPr wrap="square">
            <a:spAutoFit/>
          </a:bodyPr>
          <a:lstStyle/>
          <a:p>
            <a:pPr algn="l">
              <a:lnSpc>
                <a:spcPct val="150000"/>
              </a:lnSpc>
            </a:pPr>
            <a:r>
              <a:rPr lang="es-ES" b="1" i="0" dirty="0">
                <a:solidFill>
                  <a:srgbClr val="FF0000"/>
                </a:solidFill>
                <a:effectLst/>
                <a:latin typeface="Palatino Linotype" panose="02040502050505030304" pitchFamily="18" charset="0"/>
              </a:rPr>
              <a:t>SEMANA </a:t>
            </a:r>
            <a:r>
              <a:rPr lang="es-ES" b="1" dirty="0" smtClean="0">
                <a:solidFill>
                  <a:srgbClr val="FF0000"/>
                </a:solidFill>
                <a:latin typeface="Palatino Linotype" panose="02040502050505030304" pitchFamily="18" charset="0"/>
              </a:rPr>
              <a:t>12</a:t>
            </a:r>
            <a:endParaRPr lang="es-ES" b="1" i="0" dirty="0">
              <a:solidFill>
                <a:srgbClr val="FF0000"/>
              </a:solidFill>
              <a:effectLst/>
              <a:latin typeface="Palatino Linotype" panose="02040502050505030304" pitchFamily="18" charset="0"/>
            </a:endParaRPr>
          </a:p>
          <a:p>
            <a:pPr algn="l">
              <a:lnSpc>
                <a:spcPct val="150000"/>
              </a:lnSpc>
            </a:pPr>
            <a:endParaRPr lang="es-ES" sz="800" b="1" dirty="0" smtClean="0">
              <a:solidFill>
                <a:srgbClr val="FF0000"/>
              </a:solidFill>
              <a:latin typeface="Palatino Linotype" panose="02040502050505030304" pitchFamily="18" charset="0"/>
            </a:endParaRPr>
          </a:p>
          <a:p>
            <a:pPr algn="l">
              <a:lnSpc>
                <a:spcPct val="150000"/>
              </a:lnSpc>
            </a:pPr>
            <a:r>
              <a:rPr lang="es-ES" b="1" dirty="0" smtClean="0">
                <a:solidFill>
                  <a:srgbClr val="FF0000"/>
                </a:solidFill>
                <a:latin typeface="Palatino Linotype" panose="02040502050505030304" pitchFamily="18" charset="0"/>
              </a:rPr>
              <a:t>FECHA</a:t>
            </a:r>
            <a:r>
              <a:rPr lang="es-ES" b="1" dirty="0">
                <a:solidFill>
                  <a:srgbClr val="FF0000"/>
                </a:solidFill>
                <a:latin typeface="Palatino Linotype" panose="02040502050505030304" pitchFamily="18" charset="0"/>
              </a:rPr>
              <a:t>: </a:t>
            </a:r>
            <a:r>
              <a:rPr lang="es-ES" b="1" dirty="0" smtClean="0">
                <a:latin typeface="Palatino Linotype" panose="02040502050505030304" pitchFamily="18" charset="0"/>
              </a:rPr>
              <a:t>17 de junio de 2025</a:t>
            </a:r>
            <a:endParaRPr lang="es-ES" b="1" i="0" dirty="0">
              <a:effectLst/>
              <a:latin typeface="Palatino Linotype" panose="02040502050505030304" pitchFamily="18" charset="0"/>
            </a:endParaRPr>
          </a:p>
          <a:p>
            <a:pPr>
              <a:lnSpc>
                <a:spcPct val="150000"/>
              </a:lnSpc>
            </a:pPr>
            <a:r>
              <a:rPr lang="es-MX" b="1" dirty="0" smtClean="0">
                <a:solidFill>
                  <a:srgbClr val="FF0000"/>
                </a:solidFill>
                <a:latin typeface="Palatino Linotype" panose="02040502050505030304" pitchFamily="18" charset="0"/>
              </a:rPr>
              <a:t>UNIDAD II: </a:t>
            </a:r>
            <a:r>
              <a:rPr lang="es-MX" b="1" dirty="0">
                <a:latin typeface="Palatino Linotype" panose="02040502050505030304" pitchFamily="18" charset="0"/>
              </a:rPr>
              <a:t>JUSTICIA ORDINARIA EN ECUADOR</a:t>
            </a:r>
            <a:endParaRPr lang="es-MX" b="1" dirty="0" smtClean="0">
              <a:latin typeface="Palatino Linotype" panose="02040502050505030304" pitchFamily="18" charset="0"/>
            </a:endParaRPr>
          </a:p>
          <a:p>
            <a:pPr>
              <a:lnSpc>
                <a:spcPct val="150000"/>
              </a:lnSpc>
            </a:pPr>
            <a:r>
              <a:rPr lang="es-ES" b="1" dirty="0" smtClean="0">
                <a:solidFill>
                  <a:srgbClr val="FF0000"/>
                </a:solidFill>
                <a:latin typeface="Palatino Linotype" panose="02040502050505030304" pitchFamily="18" charset="0"/>
              </a:rPr>
              <a:t>TEMA:  </a:t>
            </a:r>
            <a:r>
              <a:rPr lang="es-MX" b="1" dirty="0">
                <a:latin typeface="Palatino Linotype" panose="02040502050505030304" pitchFamily="18" charset="0"/>
              </a:rPr>
              <a:t>2.4. </a:t>
            </a:r>
            <a:r>
              <a:rPr lang="es-MX" b="1" dirty="0" smtClean="0">
                <a:latin typeface="Palatino Linotype" panose="02040502050505030304" pitchFamily="18" charset="0"/>
              </a:rPr>
              <a:t>Problemas fundamentales de la justicia ordinaria</a:t>
            </a:r>
          </a:p>
          <a:p>
            <a:pPr>
              <a:lnSpc>
                <a:spcPct val="150000"/>
              </a:lnSpc>
            </a:pPr>
            <a:endParaRPr lang="es-ES" sz="800" b="1" dirty="0" smtClean="0">
              <a:latin typeface="Palatino Linotype" panose="02040502050505030304" pitchFamily="18" charset="0"/>
            </a:endParaRPr>
          </a:p>
          <a:p>
            <a:pPr marL="342900" indent="-342900" algn="l">
              <a:lnSpc>
                <a:spcPct val="150000"/>
              </a:lnSpc>
              <a:buAutoNum type="arabicPeriod"/>
            </a:pPr>
            <a:r>
              <a:rPr lang="es-ES" b="1" i="0" dirty="0" smtClean="0">
                <a:solidFill>
                  <a:srgbClr val="FF0000"/>
                </a:solidFill>
                <a:effectLst/>
                <a:latin typeface="Palatino Linotype" panose="02040502050505030304" pitchFamily="18" charset="0"/>
              </a:rPr>
              <a:t>INICIO</a:t>
            </a:r>
            <a:endParaRPr lang="es-ES" b="1" i="0" dirty="0">
              <a:solidFill>
                <a:srgbClr val="FF0000"/>
              </a:solidFill>
              <a:effectLst/>
              <a:latin typeface="Palatino Linotype" panose="02040502050505030304" pitchFamily="18" charset="0"/>
            </a:endParaRPr>
          </a:p>
          <a:p>
            <a:pPr algn="l">
              <a:lnSpc>
                <a:spcPct val="150000"/>
              </a:lnSpc>
            </a:pPr>
            <a:endParaRPr lang="es-ES" sz="800" b="1" i="0" dirty="0">
              <a:effectLst/>
              <a:latin typeface="Palatino Linotype" panose="02040502050505030304" pitchFamily="18" charset="0"/>
            </a:endParaRPr>
          </a:p>
          <a:p>
            <a:pPr algn="l">
              <a:lnSpc>
                <a:spcPct val="150000"/>
              </a:lnSpc>
            </a:pPr>
            <a:r>
              <a:rPr lang="es-ES" b="1" i="0" dirty="0">
                <a:solidFill>
                  <a:srgbClr val="FF0000"/>
                </a:solidFill>
                <a:effectLst/>
                <a:latin typeface="Palatino Linotype" panose="02040502050505030304" pitchFamily="18" charset="0"/>
              </a:rPr>
              <a:t>1.1. Objetivo de la clase</a:t>
            </a:r>
            <a:r>
              <a:rPr lang="es-ES" b="1" i="0" dirty="0" smtClean="0">
                <a:solidFill>
                  <a:srgbClr val="FF0000"/>
                </a:solidFill>
                <a:effectLst/>
                <a:latin typeface="Palatino Linotype" panose="02040502050505030304" pitchFamily="18" charset="0"/>
              </a:rPr>
              <a:t>.</a:t>
            </a:r>
            <a:endParaRPr lang="es-MX" b="1" dirty="0" smtClean="0">
              <a:latin typeface="Palatino Linotype" panose="02040502050505030304" pitchFamily="18" charset="0"/>
            </a:endParaRPr>
          </a:p>
          <a:p>
            <a:pPr algn="just">
              <a:lnSpc>
                <a:spcPct val="150000"/>
              </a:lnSpc>
            </a:pPr>
            <a:endParaRPr lang="es-MX" b="1" dirty="0" smtClean="0">
              <a:latin typeface="Palatino Linotype" panose="02040502050505030304" pitchFamily="18" charset="0"/>
            </a:endParaRPr>
          </a:p>
          <a:p>
            <a:pPr algn="just">
              <a:lnSpc>
                <a:spcPct val="150000"/>
              </a:lnSpc>
            </a:pPr>
            <a:r>
              <a:rPr lang="es-MX" b="1" dirty="0">
                <a:latin typeface="Palatino Linotype" panose="02040502050505030304" pitchFamily="18" charset="0"/>
              </a:rPr>
              <a:t>Analizar la estructura y organización de la Función Judicial del Ecuador, mediante el estudio de sus órganos, competencias y principios constitucionales, con el fin de comprender </a:t>
            </a:r>
            <a:r>
              <a:rPr lang="es-MX" b="1" dirty="0" smtClean="0">
                <a:latin typeface="Palatino Linotype" panose="02040502050505030304" pitchFamily="18" charset="0"/>
              </a:rPr>
              <a:t>su contribución en el fortalecimiento del Estado constitucional de derechos y justicia </a:t>
            </a:r>
            <a:endParaRPr lang="es-MX" sz="800" b="1" i="0" dirty="0">
              <a:solidFill>
                <a:srgbClr val="555555"/>
              </a:solidFill>
              <a:effectLst/>
              <a:latin typeface="Palatino Linotype" panose="02040502050505030304" pitchFamily="18" charset="0"/>
            </a:endParaRPr>
          </a:p>
        </p:txBody>
      </p:sp>
    </p:spTree>
    <p:extLst>
      <p:ext uri="{BB962C8B-B14F-4D97-AF65-F5344CB8AC3E}">
        <p14:creationId xmlns:p14="http://schemas.microsoft.com/office/powerpoint/2010/main" val="456370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7F14D7-DEFC-4ABF-AB9E-456C02DAEFFF}"/>
              </a:ext>
            </a:extLst>
          </p:cNvPr>
          <p:cNvSpPr txBox="1"/>
          <p:nvPr/>
        </p:nvSpPr>
        <p:spPr>
          <a:xfrm>
            <a:off x="381000" y="574302"/>
            <a:ext cx="11178654" cy="4801314"/>
          </a:xfrm>
          <a:prstGeom prst="rect">
            <a:avLst/>
          </a:prstGeom>
          <a:noFill/>
        </p:spPr>
        <p:txBody>
          <a:bodyPr wrap="square">
            <a:spAutoFit/>
          </a:bodyPr>
          <a:lstStyle/>
          <a:p>
            <a:pPr algn="l">
              <a:lnSpc>
                <a:spcPct val="150000"/>
              </a:lnSpc>
            </a:pPr>
            <a:r>
              <a:rPr lang="es-ES" b="1" i="0" dirty="0">
                <a:solidFill>
                  <a:srgbClr val="FF0000"/>
                </a:solidFill>
                <a:effectLst/>
                <a:latin typeface="Palatino Linotype" panose="02040502050505030304" pitchFamily="18" charset="0"/>
              </a:rPr>
              <a:t>SEMANA </a:t>
            </a:r>
            <a:r>
              <a:rPr lang="es-ES" b="1" dirty="0" smtClean="0">
                <a:solidFill>
                  <a:srgbClr val="FF0000"/>
                </a:solidFill>
                <a:latin typeface="Palatino Linotype" panose="02040502050505030304" pitchFamily="18" charset="0"/>
              </a:rPr>
              <a:t>12</a:t>
            </a:r>
            <a:endParaRPr lang="es-ES" b="1" i="0" dirty="0">
              <a:solidFill>
                <a:srgbClr val="FF0000"/>
              </a:solidFill>
              <a:effectLst/>
              <a:latin typeface="Palatino Linotype" panose="02040502050505030304" pitchFamily="18" charset="0"/>
            </a:endParaRPr>
          </a:p>
          <a:p>
            <a:pPr algn="l">
              <a:lnSpc>
                <a:spcPct val="150000"/>
              </a:lnSpc>
            </a:pPr>
            <a:endParaRPr lang="es-ES" sz="800" b="1" dirty="0" smtClean="0">
              <a:solidFill>
                <a:srgbClr val="FF0000"/>
              </a:solidFill>
              <a:latin typeface="Palatino Linotype" panose="02040502050505030304" pitchFamily="18" charset="0"/>
            </a:endParaRPr>
          </a:p>
          <a:p>
            <a:pPr algn="l">
              <a:lnSpc>
                <a:spcPct val="150000"/>
              </a:lnSpc>
            </a:pPr>
            <a:r>
              <a:rPr lang="es-ES" b="1" dirty="0" smtClean="0">
                <a:solidFill>
                  <a:srgbClr val="FF0000"/>
                </a:solidFill>
                <a:latin typeface="Palatino Linotype" panose="02040502050505030304" pitchFamily="18" charset="0"/>
              </a:rPr>
              <a:t>FECHA</a:t>
            </a:r>
            <a:r>
              <a:rPr lang="es-ES" b="1" dirty="0">
                <a:solidFill>
                  <a:srgbClr val="FF0000"/>
                </a:solidFill>
                <a:latin typeface="Palatino Linotype" panose="02040502050505030304" pitchFamily="18" charset="0"/>
              </a:rPr>
              <a:t>: </a:t>
            </a:r>
            <a:r>
              <a:rPr lang="es-ES" b="1" dirty="0" smtClean="0">
                <a:latin typeface="Palatino Linotype" panose="02040502050505030304" pitchFamily="18" charset="0"/>
              </a:rPr>
              <a:t>20</a:t>
            </a:r>
            <a:r>
              <a:rPr lang="es-ES" b="1" dirty="0" smtClean="0">
                <a:latin typeface="Palatino Linotype" panose="02040502050505030304" pitchFamily="18" charset="0"/>
              </a:rPr>
              <a:t> </a:t>
            </a:r>
            <a:r>
              <a:rPr lang="es-ES" b="1" dirty="0" smtClean="0">
                <a:latin typeface="Palatino Linotype" panose="02040502050505030304" pitchFamily="18" charset="0"/>
              </a:rPr>
              <a:t>de junio de 2025</a:t>
            </a:r>
            <a:endParaRPr lang="es-ES" b="1" i="0" dirty="0">
              <a:effectLst/>
              <a:latin typeface="Palatino Linotype" panose="02040502050505030304" pitchFamily="18" charset="0"/>
            </a:endParaRPr>
          </a:p>
          <a:p>
            <a:pPr>
              <a:lnSpc>
                <a:spcPct val="150000"/>
              </a:lnSpc>
            </a:pPr>
            <a:r>
              <a:rPr lang="es-MX" b="1" dirty="0" smtClean="0">
                <a:solidFill>
                  <a:srgbClr val="FF0000"/>
                </a:solidFill>
                <a:latin typeface="Palatino Linotype" panose="02040502050505030304" pitchFamily="18" charset="0"/>
              </a:rPr>
              <a:t>UNIDAD II: </a:t>
            </a:r>
            <a:r>
              <a:rPr lang="es-MX" b="1" dirty="0">
                <a:latin typeface="Palatino Linotype" panose="02040502050505030304" pitchFamily="18" charset="0"/>
              </a:rPr>
              <a:t>JUSTICIA ORDINARIA EN ECUADOR</a:t>
            </a:r>
            <a:endParaRPr lang="es-MX" b="1" dirty="0" smtClean="0">
              <a:latin typeface="Palatino Linotype" panose="02040502050505030304" pitchFamily="18" charset="0"/>
            </a:endParaRPr>
          </a:p>
          <a:p>
            <a:pPr>
              <a:lnSpc>
                <a:spcPct val="150000"/>
              </a:lnSpc>
            </a:pPr>
            <a:r>
              <a:rPr lang="es-ES" b="1" dirty="0" smtClean="0">
                <a:solidFill>
                  <a:srgbClr val="FF0000"/>
                </a:solidFill>
                <a:latin typeface="Palatino Linotype" panose="02040502050505030304" pitchFamily="18" charset="0"/>
              </a:rPr>
              <a:t>TEMA:  </a:t>
            </a:r>
            <a:r>
              <a:rPr lang="es-MX" b="1" dirty="0">
                <a:latin typeface="Palatino Linotype" panose="02040502050505030304" pitchFamily="18" charset="0"/>
              </a:rPr>
              <a:t>2.4. </a:t>
            </a:r>
            <a:r>
              <a:rPr lang="es-MX" b="1" dirty="0" smtClean="0">
                <a:latin typeface="Palatino Linotype" panose="02040502050505030304" pitchFamily="18" charset="0"/>
              </a:rPr>
              <a:t>Problemas fundamentales de la justicia ordinaria</a:t>
            </a:r>
          </a:p>
          <a:p>
            <a:pPr>
              <a:lnSpc>
                <a:spcPct val="150000"/>
              </a:lnSpc>
            </a:pPr>
            <a:endParaRPr lang="es-ES" sz="800" b="1" dirty="0" smtClean="0">
              <a:latin typeface="Palatino Linotype" panose="02040502050505030304" pitchFamily="18" charset="0"/>
            </a:endParaRPr>
          </a:p>
          <a:p>
            <a:pPr marL="342900" indent="-342900" algn="l">
              <a:lnSpc>
                <a:spcPct val="150000"/>
              </a:lnSpc>
              <a:buAutoNum type="arabicPeriod"/>
            </a:pPr>
            <a:r>
              <a:rPr lang="es-ES" b="1" i="0" dirty="0" smtClean="0">
                <a:solidFill>
                  <a:srgbClr val="FF0000"/>
                </a:solidFill>
                <a:effectLst/>
                <a:latin typeface="Palatino Linotype" panose="02040502050505030304" pitchFamily="18" charset="0"/>
              </a:rPr>
              <a:t>INICIO</a:t>
            </a:r>
            <a:endParaRPr lang="es-ES" b="1" i="0" dirty="0">
              <a:solidFill>
                <a:srgbClr val="FF0000"/>
              </a:solidFill>
              <a:effectLst/>
              <a:latin typeface="Palatino Linotype" panose="02040502050505030304" pitchFamily="18" charset="0"/>
            </a:endParaRPr>
          </a:p>
          <a:p>
            <a:pPr algn="l">
              <a:lnSpc>
                <a:spcPct val="150000"/>
              </a:lnSpc>
            </a:pPr>
            <a:endParaRPr lang="es-ES" sz="800" b="1" i="0" dirty="0">
              <a:effectLst/>
              <a:latin typeface="Palatino Linotype" panose="02040502050505030304" pitchFamily="18" charset="0"/>
            </a:endParaRPr>
          </a:p>
          <a:p>
            <a:pPr algn="l">
              <a:lnSpc>
                <a:spcPct val="150000"/>
              </a:lnSpc>
            </a:pPr>
            <a:r>
              <a:rPr lang="es-ES" b="1" i="0" dirty="0">
                <a:solidFill>
                  <a:srgbClr val="FF0000"/>
                </a:solidFill>
                <a:effectLst/>
                <a:latin typeface="Palatino Linotype" panose="02040502050505030304" pitchFamily="18" charset="0"/>
              </a:rPr>
              <a:t>1.1. Objetivo de la clase</a:t>
            </a:r>
            <a:r>
              <a:rPr lang="es-ES" b="1" i="0" dirty="0" smtClean="0">
                <a:solidFill>
                  <a:srgbClr val="FF0000"/>
                </a:solidFill>
                <a:effectLst/>
                <a:latin typeface="Palatino Linotype" panose="02040502050505030304" pitchFamily="18" charset="0"/>
              </a:rPr>
              <a:t>.</a:t>
            </a:r>
            <a:endParaRPr lang="es-MX" b="1" dirty="0" smtClean="0">
              <a:latin typeface="Palatino Linotype" panose="02040502050505030304" pitchFamily="18" charset="0"/>
            </a:endParaRPr>
          </a:p>
          <a:p>
            <a:pPr algn="just">
              <a:lnSpc>
                <a:spcPct val="150000"/>
              </a:lnSpc>
            </a:pPr>
            <a:endParaRPr lang="es-MX" b="1" dirty="0" smtClean="0">
              <a:latin typeface="Palatino Linotype" panose="02040502050505030304" pitchFamily="18" charset="0"/>
            </a:endParaRPr>
          </a:p>
          <a:p>
            <a:pPr algn="just">
              <a:lnSpc>
                <a:spcPct val="150000"/>
              </a:lnSpc>
            </a:pPr>
            <a:r>
              <a:rPr lang="es-MX" b="1" dirty="0">
                <a:latin typeface="Palatino Linotype" panose="02040502050505030304" pitchFamily="18" charset="0"/>
              </a:rPr>
              <a:t>Analizar la estructura y organización de la Función Judicial del Ecuador, mediante el estudio de sus órganos, competencias y principios constitucionales, con el fin de comprender </a:t>
            </a:r>
            <a:r>
              <a:rPr lang="es-MX" b="1" dirty="0" smtClean="0">
                <a:latin typeface="Palatino Linotype" panose="02040502050505030304" pitchFamily="18" charset="0"/>
              </a:rPr>
              <a:t>su contribución en el fortalecimiento del Estado constitucional de derechos y justicia </a:t>
            </a:r>
            <a:endParaRPr lang="es-MX" sz="800" b="1" i="0" dirty="0">
              <a:solidFill>
                <a:srgbClr val="555555"/>
              </a:solidFill>
              <a:effectLst/>
              <a:latin typeface="Palatino Linotype" panose="02040502050505030304" pitchFamily="18" charset="0"/>
            </a:endParaRPr>
          </a:p>
        </p:txBody>
      </p:sp>
    </p:spTree>
    <p:extLst>
      <p:ext uri="{BB962C8B-B14F-4D97-AF65-F5344CB8AC3E}">
        <p14:creationId xmlns:p14="http://schemas.microsoft.com/office/powerpoint/2010/main" val="2405343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13B7B1-C3D8-43CC-9C31-567E2D85B513}"/>
              </a:ext>
            </a:extLst>
          </p:cNvPr>
          <p:cNvSpPr txBox="1"/>
          <p:nvPr/>
        </p:nvSpPr>
        <p:spPr>
          <a:xfrm>
            <a:off x="757449" y="321186"/>
            <a:ext cx="10870443" cy="4401205"/>
          </a:xfrm>
          <a:prstGeom prst="rect">
            <a:avLst/>
          </a:prstGeom>
          <a:noFill/>
        </p:spPr>
        <p:txBody>
          <a:bodyPr wrap="square">
            <a:spAutoFit/>
          </a:bodyPr>
          <a:lstStyle/>
          <a:p>
            <a:pPr>
              <a:lnSpc>
                <a:spcPct val="200000"/>
              </a:lnSpc>
            </a:pPr>
            <a:r>
              <a:rPr lang="es-ES" sz="2000" b="1" dirty="0">
                <a:solidFill>
                  <a:srgbClr val="FF0000"/>
                </a:solidFill>
                <a:latin typeface="Palatino Linotype" panose="02040502050505030304" pitchFamily="18" charset="0"/>
              </a:rPr>
              <a:t>2. </a:t>
            </a:r>
            <a:r>
              <a:rPr lang="es-ES" sz="2000" b="1" dirty="0" smtClean="0">
                <a:solidFill>
                  <a:srgbClr val="FF0000"/>
                </a:solidFill>
                <a:latin typeface="Palatino Linotype" panose="02040502050505030304" pitchFamily="18" charset="0"/>
              </a:rPr>
              <a:t>DESARROLLO</a:t>
            </a:r>
            <a:endParaRPr lang="es-ES" sz="2000" b="1" dirty="0">
              <a:latin typeface="Palatino Linotype" panose="02040502050505030304" pitchFamily="18" charset="0"/>
            </a:endParaRPr>
          </a:p>
          <a:p>
            <a:pPr>
              <a:lnSpc>
                <a:spcPct val="200000"/>
              </a:lnSpc>
            </a:pPr>
            <a:r>
              <a:rPr lang="es-MX" sz="2000" b="1" dirty="0">
                <a:solidFill>
                  <a:srgbClr val="FF0000"/>
                </a:solidFill>
                <a:latin typeface="Palatino Linotype" panose="02040502050505030304" pitchFamily="18" charset="0"/>
              </a:rPr>
              <a:t>2.4. PROBLEMAS FUNDAMENTALES DE LA JUSTICIA ORDINARIA</a:t>
            </a:r>
          </a:p>
          <a:p>
            <a:pPr>
              <a:lnSpc>
                <a:spcPct val="200000"/>
              </a:lnSpc>
            </a:pPr>
            <a:r>
              <a:rPr lang="es-MX" sz="2000" b="1" dirty="0">
                <a:latin typeface="Palatino Linotype" panose="02040502050505030304" pitchFamily="18" charset="0"/>
              </a:rPr>
              <a:t>2.4.1. Jurisdicción y Competencia</a:t>
            </a:r>
          </a:p>
          <a:p>
            <a:pPr>
              <a:lnSpc>
                <a:spcPct val="200000"/>
              </a:lnSpc>
            </a:pPr>
            <a:r>
              <a:rPr lang="es-MX" sz="2000" b="1" dirty="0">
                <a:latin typeface="Palatino Linotype" panose="02040502050505030304" pitchFamily="18" charset="0"/>
              </a:rPr>
              <a:t>2.4.2. El debido proceso en la justicia </a:t>
            </a:r>
            <a:r>
              <a:rPr lang="es-MX" sz="2000" b="1" dirty="0" smtClean="0">
                <a:latin typeface="Palatino Linotype" panose="02040502050505030304" pitchFamily="18" charset="0"/>
              </a:rPr>
              <a:t>ordinaria</a:t>
            </a:r>
          </a:p>
          <a:p>
            <a:pPr>
              <a:lnSpc>
                <a:spcPct val="200000"/>
              </a:lnSpc>
            </a:pPr>
            <a:r>
              <a:rPr lang="es-MX" sz="2000" b="1" dirty="0" smtClean="0">
                <a:latin typeface="Palatino Linotype" panose="02040502050505030304" pitchFamily="18" charset="0"/>
              </a:rPr>
              <a:t>2.4.3</a:t>
            </a:r>
            <a:r>
              <a:rPr lang="es-MX" sz="2000" b="1" dirty="0">
                <a:latin typeface="Palatino Linotype" panose="02040502050505030304" pitchFamily="18" charset="0"/>
              </a:rPr>
              <a:t>. Procedimientos ordinarios</a:t>
            </a:r>
          </a:p>
          <a:p>
            <a:pPr>
              <a:lnSpc>
                <a:spcPct val="200000"/>
              </a:lnSpc>
            </a:pPr>
            <a:r>
              <a:rPr lang="es-MX" sz="2000" b="1" dirty="0" smtClean="0">
                <a:latin typeface="Palatino Linotype" panose="02040502050505030304" pitchFamily="18" charset="0"/>
              </a:rPr>
              <a:t>2.4.4</a:t>
            </a:r>
            <a:r>
              <a:rPr lang="es-MX" sz="2000" b="1" dirty="0">
                <a:latin typeface="Palatino Linotype" panose="02040502050505030304" pitchFamily="18" charset="0"/>
              </a:rPr>
              <a:t>. Los derechos humanos en la justicia ordinaria</a:t>
            </a:r>
          </a:p>
          <a:p>
            <a:pPr>
              <a:lnSpc>
                <a:spcPct val="200000"/>
              </a:lnSpc>
            </a:pPr>
            <a:r>
              <a:rPr lang="es-MX" sz="2000" b="1" dirty="0">
                <a:latin typeface="Palatino Linotype" panose="02040502050505030304" pitchFamily="18" charset="0"/>
              </a:rPr>
              <a:t>2.4.5. La rehabilitación social</a:t>
            </a:r>
          </a:p>
        </p:txBody>
      </p:sp>
    </p:spTree>
    <p:extLst>
      <p:ext uri="{BB962C8B-B14F-4D97-AF65-F5344CB8AC3E}">
        <p14:creationId xmlns:p14="http://schemas.microsoft.com/office/powerpoint/2010/main" val="3524002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68374F1-334D-3F5F-DFE3-9CE5166A541B}"/>
              </a:ext>
            </a:extLst>
          </p:cNvPr>
          <p:cNvSpPr txBox="1"/>
          <p:nvPr/>
        </p:nvSpPr>
        <p:spPr>
          <a:xfrm>
            <a:off x="725715" y="232229"/>
            <a:ext cx="11001828" cy="2816156"/>
          </a:xfrm>
          <a:prstGeom prst="rect">
            <a:avLst/>
          </a:prstGeom>
          <a:noFill/>
        </p:spPr>
        <p:txBody>
          <a:bodyPr wrap="square" rtlCol="0">
            <a:spAutoFit/>
          </a:bodyPr>
          <a:lstStyle/>
          <a:p>
            <a:pPr>
              <a:lnSpc>
                <a:spcPct val="150000"/>
              </a:lnSpc>
            </a:pPr>
            <a:r>
              <a:rPr lang="es-EC" sz="2000" b="1" dirty="0" smtClean="0">
                <a:solidFill>
                  <a:srgbClr val="FF0000"/>
                </a:solidFill>
                <a:latin typeface="Palatino Linotype" panose="02040502050505030304" pitchFamily="18" charset="0"/>
              </a:rPr>
              <a:t>3.- CIERRE</a:t>
            </a:r>
          </a:p>
          <a:p>
            <a:pPr>
              <a:lnSpc>
                <a:spcPct val="150000"/>
              </a:lnSpc>
            </a:pPr>
            <a:endParaRPr lang="es-EC" sz="800" b="1" dirty="0">
              <a:solidFill>
                <a:srgbClr val="FF0000"/>
              </a:solidFill>
              <a:latin typeface="Palatino Linotype" panose="02040502050505030304" pitchFamily="18" charset="0"/>
            </a:endParaRPr>
          </a:p>
          <a:p>
            <a:pPr>
              <a:lnSpc>
                <a:spcPct val="150000"/>
              </a:lnSpc>
            </a:pPr>
            <a:r>
              <a:rPr lang="es-EC" b="1" dirty="0" smtClean="0">
                <a:solidFill>
                  <a:srgbClr val="FF0000"/>
                </a:solidFill>
                <a:latin typeface="Palatino Linotype" panose="02040502050505030304" pitchFamily="18" charset="0"/>
              </a:rPr>
              <a:t>3.1. Tareas </a:t>
            </a:r>
          </a:p>
          <a:p>
            <a:pPr>
              <a:lnSpc>
                <a:spcPct val="150000"/>
              </a:lnSpc>
            </a:pPr>
            <a:endParaRPr lang="es-EC" b="1" dirty="0">
              <a:solidFill>
                <a:srgbClr val="FF0000"/>
              </a:solidFill>
              <a:latin typeface="Palatino Linotype" panose="02040502050505030304" pitchFamily="18" charset="0"/>
            </a:endParaRPr>
          </a:p>
          <a:p>
            <a:pPr algn="just">
              <a:lnSpc>
                <a:spcPct val="150000"/>
              </a:lnSpc>
            </a:pPr>
            <a:r>
              <a:rPr lang="es-EC" b="1" dirty="0" smtClean="0">
                <a:latin typeface="Palatino Linotype" panose="02040502050505030304" pitchFamily="18" charset="0"/>
              </a:rPr>
              <a:t>Elaboración de la metodología y resultados del artículo académico</a:t>
            </a:r>
          </a:p>
          <a:p>
            <a:pPr algn="just">
              <a:lnSpc>
                <a:spcPct val="150000"/>
              </a:lnSpc>
            </a:pPr>
            <a:endParaRPr lang="es-EC" b="1" dirty="0">
              <a:latin typeface="Palatino Linotype" panose="02040502050505030304" pitchFamily="18" charset="0"/>
            </a:endParaRPr>
          </a:p>
          <a:p>
            <a:pPr algn="just">
              <a:lnSpc>
                <a:spcPct val="150000"/>
              </a:lnSpc>
            </a:pPr>
            <a:r>
              <a:rPr lang="es-EC" b="1" dirty="0" smtClean="0">
                <a:latin typeface="Palatino Linotype" panose="02040502050505030304" pitchFamily="18" charset="0"/>
              </a:rPr>
              <a:t>Presentación de la estructura del informe de la investigación formativa</a:t>
            </a:r>
            <a:r>
              <a:rPr lang="es-EC" b="1" dirty="0">
                <a:latin typeface="Palatino Linotype" panose="02040502050505030304" pitchFamily="18" charset="0"/>
              </a:rPr>
              <a:t> </a:t>
            </a:r>
            <a:r>
              <a:rPr lang="es-EC" b="1" dirty="0" smtClean="0">
                <a:latin typeface="Palatino Linotype" panose="02040502050505030304" pitchFamily="18" charset="0"/>
              </a:rPr>
              <a:t>y elaboración de la metodología </a:t>
            </a:r>
            <a:endParaRPr lang="es-EC" b="1" dirty="0">
              <a:latin typeface="Palatino Linotype" panose="02040502050505030304" pitchFamily="18" charset="0"/>
            </a:endParaRPr>
          </a:p>
        </p:txBody>
      </p:sp>
    </p:spTree>
    <p:extLst>
      <p:ext uri="{BB962C8B-B14F-4D97-AF65-F5344CB8AC3E}">
        <p14:creationId xmlns:p14="http://schemas.microsoft.com/office/powerpoint/2010/main" val="2384910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13B7B1-C3D8-43CC-9C31-567E2D85B513}"/>
              </a:ext>
            </a:extLst>
          </p:cNvPr>
          <p:cNvSpPr txBox="1"/>
          <p:nvPr/>
        </p:nvSpPr>
        <p:spPr>
          <a:xfrm>
            <a:off x="757449" y="321186"/>
            <a:ext cx="10870443" cy="4401205"/>
          </a:xfrm>
          <a:prstGeom prst="rect">
            <a:avLst/>
          </a:prstGeom>
          <a:noFill/>
        </p:spPr>
        <p:txBody>
          <a:bodyPr wrap="square">
            <a:spAutoFit/>
          </a:bodyPr>
          <a:lstStyle/>
          <a:p>
            <a:pPr>
              <a:lnSpc>
                <a:spcPct val="200000"/>
              </a:lnSpc>
            </a:pPr>
            <a:r>
              <a:rPr lang="es-ES" sz="2000" b="1" dirty="0">
                <a:solidFill>
                  <a:srgbClr val="FF0000"/>
                </a:solidFill>
                <a:latin typeface="Palatino Linotype" panose="02040502050505030304" pitchFamily="18" charset="0"/>
              </a:rPr>
              <a:t>2. </a:t>
            </a:r>
            <a:r>
              <a:rPr lang="es-ES" sz="2000" b="1" dirty="0" smtClean="0">
                <a:solidFill>
                  <a:srgbClr val="FF0000"/>
                </a:solidFill>
                <a:latin typeface="Palatino Linotype" panose="02040502050505030304" pitchFamily="18" charset="0"/>
              </a:rPr>
              <a:t>DESARROLLO</a:t>
            </a:r>
            <a:endParaRPr lang="es-ES" sz="2000" b="1" dirty="0">
              <a:latin typeface="Palatino Linotype" panose="02040502050505030304" pitchFamily="18" charset="0"/>
            </a:endParaRPr>
          </a:p>
          <a:p>
            <a:pPr>
              <a:lnSpc>
                <a:spcPct val="200000"/>
              </a:lnSpc>
            </a:pPr>
            <a:r>
              <a:rPr lang="es-MX" sz="2000" b="1" dirty="0">
                <a:solidFill>
                  <a:srgbClr val="FF0000"/>
                </a:solidFill>
                <a:latin typeface="Palatino Linotype" panose="02040502050505030304" pitchFamily="18" charset="0"/>
              </a:rPr>
              <a:t>2.4. PROBLEMAS FUNDAMENTALES DE LA JUSTICIA ORDINARIA</a:t>
            </a:r>
          </a:p>
          <a:p>
            <a:pPr>
              <a:lnSpc>
                <a:spcPct val="200000"/>
              </a:lnSpc>
            </a:pPr>
            <a:r>
              <a:rPr lang="es-MX" sz="2000" b="1" dirty="0">
                <a:latin typeface="Palatino Linotype" panose="02040502050505030304" pitchFamily="18" charset="0"/>
              </a:rPr>
              <a:t>2.4.1. Jurisdicción y Competencia</a:t>
            </a:r>
          </a:p>
          <a:p>
            <a:pPr>
              <a:lnSpc>
                <a:spcPct val="200000"/>
              </a:lnSpc>
            </a:pPr>
            <a:r>
              <a:rPr lang="es-MX" sz="2000" b="1" dirty="0">
                <a:latin typeface="Palatino Linotype" panose="02040502050505030304" pitchFamily="18" charset="0"/>
              </a:rPr>
              <a:t>2.4.2. El debido proceso en la justicia </a:t>
            </a:r>
            <a:r>
              <a:rPr lang="es-MX" sz="2000" b="1" dirty="0" smtClean="0">
                <a:latin typeface="Palatino Linotype" panose="02040502050505030304" pitchFamily="18" charset="0"/>
              </a:rPr>
              <a:t>ordinaria</a:t>
            </a:r>
          </a:p>
          <a:p>
            <a:pPr>
              <a:lnSpc>
                <a:spcPct val="200000"/>
              </a:lnSpc>
            </a:pPr>
            <a:r>
              <a:rPr lang="es-MX" sz="2000" b="1" dirty="0" smtClean="0">
                <a:latin typeface="Palatino Linotype" panose="02040502050505030304" pitchFamily="18" charset="0"/>
              </a:rPr>
              <a:t>2.4.3</a:t>
            </a:r>
            <a:r>
              <a:rPr lang="es-MX" sz="2000" b="1" dirty="0">
                <a:latin typeface="Palatino Linotype" panose="02040502050505030304" pitchFamily="18" charset="0"/>
              </a:rPr>
              <a:t>. Procedimientos ordinarios</a:t>
            </a:r>
          </a:p>
          <a:p>
            <a:pPr>
              <a:lnSpc>
                <a:spcPct val="200000"/>
              </a:lnSpc>
            </a:pPr>
            <a:r>
              <a:rPr lang="es-MX" sz="2000" b="1" dirty="0" smtClean="0">
                <a:latin typeface="Palatino Linotype" panose="02040502050505030304" pitchFamily="18" charset="0"/>
              </a:rPr>
              <a:t>2.4.4</a:t>
            </a:r>
            <a:r>
              <a:rPr lang="es-MX" sz="2000" b="1" dirty="0">
                <a:latin typeface="Palatino Linotype" panose="02040502050505030304" pitchFamily="18" charset="0"/>
              </a:rPr>
              <a:t>. Los derechos humanos en la justicia ordinaria</a:t>
            </a:r>
          </a:p>
          <a:p>
            <a:pPr>
              <a:lnSpc>
                <a:spcPct val="200000"/>
              </a:lnSpc>
            </a:pPr>
            <a:r>
              <a:rPr lang="es-MX" sz="2000" b="1" dirty="0">
                <a:latin typeface="Palatino Linotype" panose="02040502050505030304" pitchFamily="18" charset="0"/>
              </a:rPr>
              <a:t>2.4.5. La rehabilitación social</a:t>
            </a:r>
          </a:p>
        </p:txBody>
      </p:sp>
    </p:spTree>
    <p:extLst>
      <p:ext uri="{BB962C8B-B14F-4D97-AF65-F5344CB8AC3E}">
        <p14:creationId xmlns:p14="http://schemas.microsoft.com/office/powerpoint/2010/main" val="3960973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6843" b="7875"/>
          <a:stretch/>
        </p:blipFill>
        <p:spPr>
          <a:xfrm>
            <a:off x="360515" y="409433"/>
            <a:ext cx="11342943" cy="6045958"/>
          </a:xfrm>
          <a:prstGeom prst="rect">
            <a:avLst/>
          </a:prstGeom>
        </p:spPr>
      </p:pic>
    </p:spTree>
    <p:extLst>
      <p:ext uri="{BB962C8B-B14F-4D97-AF65-F5344CB8AC3E}">
        <p14:creationId xmlns:p14="http://schemas.microsoft.com/office/powerpoint/2010/main" val="2847822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ángulo 1"/>
          <p:cNvSpPr/>
          <p:nvPr/>
        </p:nvSpPr>
        <p:spPr>
          <a:xfrm>
            <a:off x="727881" y="647216"/>
            <a:ext cx="11009194" cy="5909310"/>
          </a:xfrm>
          <a:prstGeom prst="rect">
            <a:avLst/>
          </a:prstGeom>
        </p:spPr>
        <p:txBody>
          <a:bodyPr wrap="square">
            <a:spAutoFit/>
          </a:bodyPr>
          <a:lstStyle/>
          <a:p>
            <a:pPr algn="just"/>
            <a:r>
              <a:rPr lang="es-MX" b="1" dirty="0" smtClean="0">
                <a:solidFill>
                  <a:srgbClr val="FF0000"/>
                </a:solidFill>
                <a:latin typeface="Palatino Linotype" panose="02040502050505030304" pitchFamily="18" charset="0"/>
              </a:rPr>
              <a:t>CRE: Art. 11 n.9</a:t>
            </a:r>
            <a:r>
              <a:rPr lang="es-MX" b="1" dirty="0">
                <a:solidFill>
                  <a:srgbClr val="FF0000"/>
                </a:solidFill>
                <a:latin typeface="Palatino Linotype" panose="02040502050505030304" pitchFamily="18" charset="0"/>
              </a:rPr>
              <a:t>. </a:t>
            </a:r>
            <a:r>
              <a:rPr lang="es-MX" b="1" dirty="0">
                <a:latin typeface="Palatino Linotype" panose="02040502050505030304" pitchFamily="18" charset="0"/>
              </a:rPr>
              <a:t>El más alto deber del Estado consiste en respetar y hacer respetar los derechos garantizados en la Constitución</a:t>
            </a:r>
            <a:r>
              <a:rPr lang="es-MX" b="1" dirty="0" smtClean="0">
                <a:latin typeface="Palatino Linotype" panose="02040502050505030304" pitchFamily="18" charset="0"/>
              </a:rPr>
              <a:t>.</a:t>
            </a:r>
            <a:r>
              <a:rPr lang="es-MX" b="1" dirty="0">
                <a:latin typeface="Palatino Linotype" panose="02040502050505030304" pitchFamily="18" charset="0"/>
              </a:rPr>
              <a:t> El Estado será responsable por detención arbitraria, error judicial, retardo injustificado o inadecuada administración de justicia, violación del derecho a la tutela judicial efectiva, y por las violaciones de los principios y reglas del debido proceso</a:t>
            </a:r>
            <a:r>
              <a:rPr lang="es-MX" b="1" dirty="0" smtClean="0">
                <a:latin typeface="Palatino Linotype" panose="02040502050505030304" pitchFamily="18" charset="0"/>
              </a:rPr>
              <a:t>.</a:t>
            </a:r>
          </a:p>
          <a:p>
            <a:pPr algn="just"/>
            <a:endParaRPr lang="es-MX" b="1" dirty="0">
              <a:latin typeface="Palatino Linotype" panose="02040502050505030304" pitchFamily="18" charset="0"/>
            </a:endParaRPr>
          </a:p>
          <a:p>
            <a:pPr algn="just"/>
            <a:r>
              <a:rPr lang="es-MX" b="1" dirty="0">
                <a:solidFill>
                  <a:srgbClr val="FF0000"/>
                </a:solidFill>
                <a:latin typeface="Palatino Linotype" panose="02040502050505030304" pitchFamily="18" charset="0"/>
              </a:rPr>
              <a:t>Art. 76.- </a:t>
            </a:r>
            <a:r>
              <a:rPr lang="es-MX" b="1" dirty="0">
                <a:latin typeface="Palatino Linotype" panose="02040502050505030304" pitchFamily="18" charset="0"/>
              </a:rPr>
              <a:t>En todo proceso en el que se determinen derechos y obligaciones de cualquier orden, se asegurará el derecho al debido proceso que incluirá las siguientes garantías </a:t>
            </a:r>
            <a:r>
              <a:rPr lang="es-MX" b="1" dirty="0" smtClean="0">
                <a:latin typeface="Palatino Linotype" panose="02040502050505030304" pitchFamily="18" charset="0"/>
              </a:rPr>
              <a:t>básicas:</a:t>
            </a:r>
          </a:p>
          <a:p>
            <a:pPr algn="just"/>
            <a:endParaRPr lang="es-MX" b="1" dirty="0" smtClean="0">
              <a:latin typeface="Palatino Linotype" panose="02040502050505030304" pitchFamily="18" charset="0"/>
            </a:endParaRPr>
          </a:p>
          <a:p>
            <a:pPr algn="just"/>
            <a:r>
              <a:rPr lang="es-MX" b="1" dirty="0" smtClean="0">
                <a:latin typeface="Palatino Linotype" panose="02040502050505030304" pitchFamily="18" charset="0"/>
              </a:rPr>
              <a:t>1. Corresponde </a:t>
            </a:r>
            <a:r>
              <a:rPr lang="es-MX" b="1" dirty="0">
                <a:latin typeface="Palatino Linotype" panose="02040502050505030304" pitchFamily="18" charset="0"/>
              </a:rPr>
              <a:t>a toda autoridad administrativa o judicial, garantizar el cumplimiento de las normas y los derechos de las </a:t>
            </a:r>
            <a:r>
              <a:rPr lang="es-MX" b="1" dirty="0" smtClean="0">
                <a:latin typeface="Palatino Linotype" panose="02040502050505030304" pitchFamily="18" charset="0"/>
              </a:rPr>
              <a:t>partes.</a:t>
            </a:r>
          </a:p>
          <a:p>
            <a:pPr algn="just"/>
            <a:endParaRPr lang="es-MX" b="1" dirty="0" smtClean="0">
              <a:latin typeface="Palatino Linotype" panose="02040502050505030304" pitchFamily="18" charset="0"/>
            </a:endParaRPr>
          </a:p>
          <a:p>
            <a:pPr algn="just"/>
            <a:r>
              <a:rPr lang="es-MX" b="1" dirty="0" smtClean="0">
                <a:latin typeface="Palatino Linotype" panose="02040502050505030304" pitchFamily="18" charset="0"/>
              </a:rPr>
              <a:t>2</a:t>
            </a:r>
            <a:r>
              <a:rPr lang="es-MX" b="1" dirty="0">
                <a:latin typeface="Palatino Linotype" panose="02040502050505030304" pitchFamily="18" charset="0"/>
              </a:rPr>
              <a:t>. Se presumirá la inocencia de toda persona, y será tratada como tal, mientras no se declare su responsabilidad mediante resolución firme o sentencia </a:t>
            </a:r>
            <a:r>
              <a:rPr lang="es-MX" b="1" dirty="0" smtClean="0">
                <a:latin typeface="Palatino Linotype" panose="02040502050505030304" pitchFamily="18" charset="0"/>
              </a:rPr>
              <a:t>ejecutoriada.</a:t>
            </a:r>
          </a:p>
          <a:p>
            <a:pPr algn="just"/>
            <a:endParaRPr lang="es-MX" b="1" dirty="0" smtClean="0">
              <a:latin typeface="Palatino Linotype" panose="02040502050505030304" pitchFamily="18" charset="0"/>
            </a:endParaRPr>
          </a:p>
          <a:p>
            <a:pPr algn="just"/>
            <a:r>
              <a:rPr lang="es-MX" b="1" dirty="0" smtClean="0">
                <a:latin typeface="Palatino Linotype" panose="02040502050505030304" pitchFamily="18" charset="0"/>
              </a:rPr>
              <a:t>3</a:t>
            </a:r>
            <a:r>
              <a:rPr lang="es-MX" b="1" dirty="0">
                <a:latin typeface="Palatino Linotype" panose="02040502050505030304" pitchFamily="18" charset="0"/>
              </a:rPr>
              <a:t>. Nadie podrá ser juzgado ni sancionado por un acto u omisión que, al momento de cometerse, no esté tipificado en la ley como infracción penal, administrativa o de otra naturaleza; ni se le aplicará una sanción no prevista por la Constitución o la ley. Sólo se podrá juzgar a una persona ante un juez o autoridad competente y con observancia del trámite propio de cada </a:t>
            </a:r>
            <a:r>
              <a:rPr lang="es-MX" b="1" dirty="0" smtClean="0">
                <a:latin typeface="Palatino Linotype" panose="02040502050505030304" pitchFamily="18" charset="0"/>
              </a:rPr>
              <a:t>procedimiento.</a:t>
            </a:r>
          </a:p>
          <a:p>
            <a:pPr algn="just"/>
            <a:endParaRPr lang="es-MX" b="1" dirty="0" smtClean="0">
              <a:latin typeface="Palatino Linotype" panose="02040502050505030304" pitchFamily="18" charset="0"/>
            </a:endParaRPr>
          </a:p>
          <a:p>
            <a:pPr algn="just"/>
            <a:r>
              <a:rPr lang="es-MX" b="1" dirty="0" smtClean="0">
                <a:latin typeface="Palatino Linotype" panose="02040502050505030304" pitchFamily="18" charset="0"/>
              </a:rPr>
              <a:t>4</a:t>
            </a:r>
            <a:r>
              <a:rPr lang="es-MX" b="1" dirty="0">
                <a:latin typeface="Palatino Linotype" panose="02040502050505030304" pitchFamily="18" charset="0"/>
              </a:rPr>
              <a:t>. Las pruebas obtenidas o actuadas con violación de la Constitución o la ley no tendrán validez alguna y carecerán de eficacia probatoria</a:t>
            </a:r>
            <a:r>
              <a:rPr lang="es-MX" b="1" dirty="0" smtClean="0">
                <a:latin typeface="Palatino Linotype" panose="02040502050505030304" pitchFamily="18" charset="0"/>
              </a:rPr>
              <a:t>.</a:t>
            </a:r>
          </a:p>
        </p:txBody>
      </p:sp>
      <p:sp>
        <p:nvSpPr>
          <p:cNvPr id="3" name="Rectángulo 2"/>
          <p:cNvSpPr/>
          <p:nvPr/>
        </p:nvSpPr>
        <p:spPr>
          <a:xfrm>
            <a:off x="3697970" y="885"/>
            <a:ext cx="5069016" cy="569323"/>
          </a:xfrm>
          <a:prstGeom prst="rect">
            <a:avLst/>
          </a:prstGeom>
        </p:spPr>
        <p:txBody>
          <a:bodyPr wrap="none">
            <a:spAutoFit/>
          </a:bodyPr>
          <a:lstStyle/>
          <a:p>
            <a:pPr>
              <a:lnSpc>
                <a:spcPct val="200000"/>
              </a:lnSpc>
            </a:pPr>
            <a:r>
              <a:rPr lang="es-MX" b="1" dirty="0">
                <a:solidFill>
                  <a:srgbClr val="FF0000"/>
                </a:solidFill>
                <a:latin typeface="Palatino Linotype" panose="02040502050505030304" pitchFamily="18" charset="0"/>
              </a:rPr>
              <a:t>2.4.2. El debido proceso en la justicia ordinaria</a:t>
            </a:r>
          </a:p>
        </p:txBody>
      </p:sp>
    </p:spTree>
    <p:extLst>
      <p:ext uri="{BB962C8B-B14F-4D97-AF65-F5344CB8AC3E}">
        <p14:creationId xmlns:p14="http://schemas.microsoft.com/office/powerpoint/2010/main" val="3897902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ángulo 1"/>
          <p:cNvSpPr/>
          <p:nvPr/>
        </p:nvSpPr>
        <p:spPr>
          <a:xfrm>
            <a:off x="382137" y="197346"/>
            <a:ext cx="11436823" cy="6463308"/>
          </a:xfrm>
          <a:prstGeom prst="rect">
            <a:avLst/>
          </a:prstGeom>
        </p:spPr>
        <p:txBody>
          <a:bodyPr wrap="square">
            <a:spAutoFit/>
          </a:bodyPr>
          <a:lstStyle/>
          <a:p>
            <a:pPr algn="just"/>
            <a:r>
              <a:rPr lang="es-MX" b="1" dirty="0">
                <a:latin typeface="Palatino Linotype" panose="02040502050505030304" pitchFamily="18" charset="0"/>
              </a:rPr>
              <a:t>5. En caso de conflicto entre dos leyes de la misma materia que contemplen sanciones diferentes para un mismo hecho, se aplicará la menos rigurosa, aún cuando su promulgación sea posterior a la infracción. En caso de duda sobre una norma que contenga sanciones, se la aplicará en el sentido más favorable a la persona infractora</a:t>
            </a:r>
            <a:r>
              <a:rPr lang="es-MX" b="1" dirty="0" smtClean="0">
                <a:latin typeface="Palatino Linotype" panose="02040502050505030304" pitchFamily="18" charset="0"/>
              </a:rPr>
              <a:t>.</a:t>
            </a:r>
          </a:p>
          <a:p>
            <a:pPr algn="just"/>
            <a:r>
              <a:rPr lang="es-MX" b="1" dirty="0">
                <a:latin typeface="Palatino Linotype" panose="02040502050505030304" pitchFamily="18" charset="0"/>
              </a:rPr>
              <a:t/>
            </a:r>
            <a:br>
              <a:rPr lang="es-MX" b="1" dirty="0">
                <a:latin typeface="Palatino Linotype" panose="02040502050505030304" pitchFamily="18" charset="0"/>
              </a:rPr>
            </a:br>
            <a:r>
              <a:rPr lang="es-MX" b="1" dirty="0">
                <a:latin typeface="Palatino Linotype" panose="02040502050505030304" pitchFamily="18" charset="0"/>
              </a:rPr>
              <a:t>6. La ley establecerá la debida proporcionalidad entre las infracciones y las sanciones penales, administrativas o de otra naturaleza</a:t>
            </a:r>
            <a:r>
              <a:rPr lang="es-MX" b="1" dirty="0" smtClean="0">
                <a:latin typeface="Palatino Linotype" panose="02040502050505030304" pitchFamily="18" charset="0"/>
              </a:rPr>
              <a:t>.</a:t>
            </a:r>
          </a:p>
          <a:p>
            <a:pPr algn="just"/>
            <a:r>
              <a:rPr lang="es-MX" b="1" dirty="0">
                <a:latin typeface="Palatino Linotype" panose="02040502050505030304" pitchFamily="18" charset="0"/>
              </a:rPr>
              <a:t/>
            </a:r>
            <a:br>
              <a:rPr lang="es-MX" b="1" dirty="0">
                <a:latin typeface="Palatino Linotype" panose="02040502050505030304" pitchFamily="18" charset="0"/>
              </a:rPr>
            </a:br>
            <a:r>
              <a:rPr lang="es-MX" b="1" dirty="0">
                <a:latin typeface="Palatino Linotype" panose="02040502050505030304" pitchFamily="18" charset="0"/>
              </a:rPr>
              <a:t>7. El derecho de las personas a la defensa incluirá las siguientes garantías</a:t>
            </a:r>
            <a:r>
              <a:rPr lang="es-MX" b="1" dirty="0" smtClean="0">
                <a:latin typeface="Palatino Linotype" panose="02040502050505030304" pitchFamily="18" charset="0"/>
              </a:rPr>
              <a:t>:</a:t>
            </a:r>
          </a:p>
          <a:p>
            <a:pPr algn="just"/>
            <a:r>
              <a:rPr lang="es-MX" b="1" dirty="0">
                <a:latin typeface="Palatino Linotype" panose="02040502050505030304" pitchFamily="18" charset="0"/>
              </a:rPr>
              <a:t/>
            </a:r>
            <a:br>
              <a:rPr lang="es-MX" b="1" dirty="0">
                <a:latin typeface="Palatino Linotype" panose="02040502050505030304" pitchFamily="18" charset="0"/>
              </a:rPr>
            </a:br>
            <a:r>
              <a:rPr lang="es-MX" b="1" dirty="0" smtClean="0">
                <a:latin typeface="Palatino Linotype" panose="02040502050505030304" pitchFamily="18" charset="0"/>
              </a:rPr>
              <a:t>a</a:t>
            </a:r>
            <a:r>
              <a:rPr lang="es-MX" b="1" dirty="0">
                <a:latin typeface="Palatino Linotype" panose="02040502050505030304" pitchFamily="18" charset="0"/>
              </a:rPr>
              <a:t>) Nadie podrá ser privado del derecho a la defensa en ninguna etapa o grado del procedimiento</a:t>
            </a:r>
            <a:r>
              <a:rPr lang="es-MX" b="1" dirty="0" smtClean="0">
                <a:latin typeface="Palatino Linotype" panose="02040502050505030304" pitchFamily="18" charset="0"/>
              </a:rPr>
              <a:t>.</a:t>
            </a:r>
          </a:p>
          <a:p>
            <a:pPr algn="just"/>
            <a:r>
              <a:rPr lang="es-MX" b="1" dirty="0">
                <a:latin typeface="Palatino Linotype" panose="02040502050505030304" pitchFamily="18" charset="0"/>
              </a:rPr>
              <a:t/>
            </a:r>
            <a:br>
              <a:rPr lang="es-MX" b="1" dirty="0">
                <a:latin typeface="Palatino Linotype" panose="02040502050505030304" pitchFamily="18" charset="0"/>
              </a:rPr>
            </a:br>
            <a:r>
              <a:rPr lang="es-MX" b="1" dirty="0">
                <a:latin typeface="Palatino Linotype" panose="02040502050505030304" pitchFamily="18" charset="0"/>
              </a:rPr>
              <a:t>b) Contar con el tiempo y con los medios adecuados para la preparación de su defensa</a:t>
            </a:r>
            <a:r>
              <a:rPr lang="es-MX" b="1" dirty="0" smtClean="0">
                <a:latin typeface="Palatino Linotype" panose="02040502050505030304" pitchFamily="18" charset="0"/>
              </a:rPr>
              <a:t>.</a:t>
            </a:r>
          </a:p>
          <a:p>
            <a:pPr algn="just"/>
            <a:r>
              <a:rPr lang="es-MX" b="1" dirty="0">
                <a:latin typeface="Palatino Linotype" panose="02040502050505030304" pitchFamily="18" charset="0"/>
              </a:rPr>
              <a:t/>
            </a:r>
            <a:br>
              <a:rPr lang="es-MX" b="1" dirty="0">
                <a:latin typeface="Palatino Linotype" panose="02040502050505030304" pitchFamily="18" charset="0"/>
              </a:rPr>
            </a:br>
            <a:r>
              <a:rPr lang="es-MX" b="1" dirty="0">
                <a:latin typeface="Palatino Linotype" panose="02040502050505030304" pitchFamily="18" charset="0"/>
              </a:rPr>
              <a:t>c) Ser escuchado en el momento oportuno y en igualdad de condiciones</a:t>
            </a:r>
            <a:r>
              <a:rPr lang="es-MX" b="1" dirty="0" smtClean="0">
                <a:latin typeface="Palatino Linotype" panose="02040502050505030304" pitchFamily="18" charset="0"/>
              </a:rPr>
              <a:t>.</a:t>
            </a:r>
          </a:p>
          <a:p>
            <a:pPr algn="just"/>
            <a:r>
              <a:rPr lang="es-MX" b="1" dirty="0">
                <a:latin typeface="Palatino Linotype" panose="02040502050505030304" pitchFamily="18" charset="0"/>
              </a:rPr>
              <a:t/>
            </a:r>
            <a:br>
              <a:rPr lang="es-MX" b="1" dirty="0">
                <a:latin typeface="Palatino Linotype" panose="02040502050505030304" pitchFamily="18" charset="0"/>
              </a:rPr>
            </a:br>
            <a:r>
              <a:rPr lang="es-MX" b="1" dirty="0">
                <a:latin typeface="Palatino Linotype" panose="02040502050505030304" pitchFamily="18" charset="0"/>
              </a:rPr>
              <a:t>d) Los procedimientos serán públicos salvo las excepciones previstas por la ley. Las partes podrán acceder a todos los documentos y actuaciones del procedimiento</a:t>
            </a:r>
            <a:r>
              <a:rPr lang="es-MX" b="1" dirty="0" smtClean="0">
                <a:latin typeface="Palatino Linotype" panose="02040502050505030304" pitchFamily="18" charset="0"/>
              </a:rPr>
              <a:t>.</a:t>
            </a:r>
          </a:p>
          <a:p>
            <a:pPr algn="just"/>
            <a:endParaRPr lang="es-MX" b="1" dirty="0" smtClean="0">
              <a:latin typeface="Palatino Linotype" panose="02040502050505030304" pitchFamily="18" charset="0"/>
            </a:endParaRPr>
          </a:p>
          <a:p>
            <a:pPr algn="just"/>
            <a:r>
              <a:rPr lang="es-MX" b="1" dirty="0">
                <a:latin typeface="Palatino Linotype" panose="02040502050505030304" pitchFamily="18" charset="0"/>
              </a:rPr>
              <a:t>e) Nadie podrá ser interrogado, ni aún con fines de investigación, por la Fiscalía General del Estado, por una autoridad policial o por cualquier otra, sin la presencia de un abogado particular o un defensor público, ni fuera de los recintos autorizados para el efecto</a:t>
            </a:r>
            <a:r>
              <a:rPr lang="es-MX" b="1" dirty="0" smtClean="0">
                <a:latin typeface="Palatino Linotype" panose="02040502050505030304" pitchFamily="18" charset="0"/>
              </a:rPr>
              <a:t>.</a:t>
            </a:r>
          </a:p>
          <a:p>
            <a:pPr algn="just"/>
            <a:endParaRPr lang="es-MX" b="1" dirty="0">
              <a:latin typeface="Palatino Linotype" panose="02040502050505030304" pitchFamily="18" charset="0"/>
            </a:endParaRPr>
          </a:p>
        </p:txBody>
      </p:sp>
    </p:spTree>
    <p:extLst>
      <p:ext uri="{BB962C8B-B14F-4D97-AF65-F5344CB8AC3E}">
        <p14:creationId xmlns:p14="http://schemas.microsoft.com/office/powerpoint/2010/main" val="4122678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ángulo 1"/>
          <p:cNvSpPr/>
          <p:nvPr/>
        </p:nvSpPr>
        <p:spPr>
          <a:xfrm>
            <a:off x="163773" y="345450"/>
            <a:ext cx="11559654" cy="6309420"/>
          </a:xfrm>
          <a:prstGeom prst="rect">
            <a:avLst/>
          </a:prstGeom>
        </p:spPr>
        <p:txBody>
          <a:bodyPr wrap="square">
            <a:spAutoFit/>
          </a:bodyPr>
          <a:lstStyle/>
          <a:p>
            <a:pPr algn="just"/>
            <a:r>
              <a:rPr lang="es-MX" sz="1700" b="1" dirty="0">
                <a:latin typeface="Palatino Linotype" panose="02040502050505030304" pitchFamily="18" charset="0"/>
              </a:rPr>
              <a:t>f) Ser asistido gratuitamente por una traductora o traductor o intérprete, si no comprende o no habla el idioma en el que se sustancia el procedimiento</a:t>
            </a:r>
            <a:r>
              <a:rPr lang="es-MX" sz="1700" b="1" dirty="0" smtClean="0">
                <a:latin typeface="Palatino Linotype" panose="02040502050505030304" pitchFamily="18" charset="0"/>
              </a:rPr>
              <a:t>.</a:t>
            </a:r>
          </a:p>
          <a:p>
            <a:pPr algn="just"/>
            <a:endParaRPr lang="es-MX" sz="1700" b="1" dirty="0">
              <a:latin typeface="Palatino Linotype" panose="02040502050505030304" pitchFamily="18" charset="0"/>
            </a:endParaRPr>
          </a:p>
          <a:p>
            <a:pPr algn="just"/>
            <a:r>
              <a:rPr lang="es-MX" sz="1700" b="1" dirty="0">
                <a:latin typeface="Palatino Linotype" panose="02040502050505030304" pitchFamily="18" charset="0"/>
              </a:rPr>
              <a:t>g) En procedimientos judiciales, ser asistido por una abogada o abogado de su elección o por defensora o defensor público; no podrá restringirse el acceso ni la comunicación libre y privada con su defensora o defensor</a:t>
            </a:r>
            <a:r>
              <a:rPr lang="es-MX" sz="1700" b="1" dirty="0" smtClean="0">
                <a:latin typeface="Palatino Linotype" panose="02040502050505030304" pitchFamily="18" charset="0"/>
              </a:rPr>
              <a:t>.</a:t>
            </a:r>
          </a:p>
          <a:p>
            <a:pPr algn="just"/>
            <a:endParaRPr lang="es-MX" sz="1700" b="1" dirty="0">
              <a:latin typeface="Palatino Linotype" panose="02040502050505030304" pitchFamily="18" charset="0"/>
            </a:endParaRPr>
          </a:p>
          <a:p>
            <a:pPr algn="just"/>
            <a:r>
              <a:rPr lang="es-MX" sz="1700" b="1" dirty="0" smtClean="0">
                <a:latin typeface="Palatino Linotype" panose="02040502050505030304" pitchFamily="18" charset="0"/>
              </a:rPr>
              <a:t>h</a:t>
            </a:r>
            <a:r>
              <a:rPr lang="es-MX" sz="1700" b="1" dirty="0">
                <a:latin typeface="Palatino Linotype" panose="02040502050505030304" pitchFamily="18" charset="0"/>
              </a:rPr>
              <a:t>) Presentar de forma verbal o escrita las razones o argumentos de los que se crea asistida y replicar los argumentos de las otras partes; presentar pruebas y contradecir las que se presenten en su contra</a:t>
            </a:r>
            <a:r>
              <a:rPr lang="es-MX" sz="1700" b="1" dirty="0" smtClean="0">
                <a:latin typeface="Palatino Linotype" panose="02040502050505030304" pitchFamily="18" charset="0"/>
              </a:rPr>
              <a:t>.</a:t>
            </a:r>
          </a:p>
          <a:p>
            <a:pPr algn="just"/>
            <a:r>
              <a:rPr lang="es-MX" sz="1700" b="1" dirty="0">
                <a:latin typeface="Palatino Linotype" panose="02040502050505030304" pitchFamily="18" charset="0"/>
              </a:rPr>
              <a:t/>
            </a:r>
            <a:br>
              <a:rPr lang="es-MX" sz="1700" b="1" dirty="0">
                <a:latin typeface="Palatino Linotype" panose="02040502050505030304" pitchFamily="18" charset="0"/>
              </a:rPr>
            </a:br>
            <a:r>
              <a:rPr lang="es-MX" sz="1700" b="1" dirty="0">
                <a:latin typeface="Palatino Linotype" panose="02040502050505030304" pitchFamily="18" charset="0"/>
              </a:rPr>
              <a:t>i) Nadie podrá ser juzgado más de una vez por la misma causa y materia. Los casos resueltos por la jurisdicción indígena deberán ser considerados para este efecto</a:t>
            </a:r>
            <a:r>
              <a:rPr lang="es-MX" sz="1700" b="1" dirty="0" smtClean="0">
                <a:latin typeface="Palatino Linotype" panose="02040502050505030304" pitchFamily="18" charset="0"/>
              </a:rPr>
              <a:t>.</a:t>
            </a:r>
          </a:p>
          <a:p>
            <a:pPr algn="just"/>
            <a:r>
              <a:rPr lang="es-MX" sz="1700" b="1" dirty="0">
                <a:latin typeface="Palatino Linotype" panose="02040502050505030304" pitchFamily="18" charset="0"/>
              </a:rPr>
              <a:t/>
            </a:r>
            <a:br>
              <a:rPr lang="es-MX" sz="1700" b="1" dirty="0">
                <a:latin typeface="Palatino Linotype" panose="02040502050505030304" pitchFamily="18" charset="0"/>
              </a:rPr>
            </a:br>
            <a:r>
              <a:rPr lang="es-MX" sz="1700" b="1" dirty="0">
                <a:latin typeface="Palatino Linotype" panose="02040502050505030304" pitchFamily="18" charset="0"/>
              </a:rPr>
              <a:t>j) Quienes actúen como testigos o peritos estarán obligados a comparecer ante la jueza, juez o autoridad, y a responder al interrogatorio respectivo</a:t>
            </a:r>
            <a:r>
              <a:rPr lang="es-MX" sz="1700" b="1" dirty="0" smtClean="0">
                <a:latin typeface="Palatino Linotype" panose="02040502050505030304" pitchFamily="18" charset="0"/>
              </a:rPr>
              <a:t>.</a:t>
            </a:r>
          </a:p>
          <a:p>
            <a:pPr algn="just"/>
            <a:r>
              <a:rPr lang="es-MX" sz="1700" b="1" dirty="0">
                <a:latin typeface="Palatino Linotype" panose="02040502050505030304" pitchFamily="18" charset="0"/>
              </a:rPr>
              <a:t/>
            </a:r>
            <a:br>
              <a:rPr lang="es-MX" sz="1700" b="1" dirty="0">
                <a:latin typeface="Palatino Linotype" panose="02040502050505030304" pitchFamily="18" charset="0"/>
              </a:rPr>
            </a:br>
            <a:r>
              <a:rPr lang="es-MX" sz="1700" b="1" dirty="0">
                <a:latin typeface="Palatino Linotype" panose="02040502050505030304" pitchFamily="18" charset="0"/>
              </a:rPr>
              <a:t>k) Ser juzgado por una jueza o juez independiente, imparcial y competente. Nadie será juzgado por tribunales de excepción o por comisiones especiales creadas para el efecto</a:t>
            </a:r>
            <a:r>
              <a:rPr lang="es-MX" sz="1700" b="1" dirty="0" smtClean="0">
                <a:latin typeface="Palatino Linotype" panose="02040502050505030304" pitchFamily="18" charset="0"/>
              </a:rPr>
              <a:t>.</a:t>
            </a:r>
          </a:p>
          <a:p>
            <a:pPr algn="just"/>
            <a:r>
              <a:rPr lang="es-MX" sz="1700" b="1" dirty="0">
                <a:latin typeface="Palatino Linotype" panose="02040502050505030304" pitchFamily="18" charset="0"/>
              </a:rPr>
              <a:t/>
            </a:r>
            <a:br>
              <a:rPr lang="es-MX" sz="1700" b="1" dirty="0">
                <a:latin typeface="Palatino Linotype" panose="02040502050505030304" pitchFamily="18" charset="0"/>
              </a:rPr>
            </a:br>
            <a:r>
              <a:rPr lang="es-MX" sz="1700" b="1" dirty="0">
                <a:latin typeface="Palatino Linotype" panose="02040502050505030304" pitchFamily="18" charset="0"/>
              </a:rPr>
              <a:t>l) Las resoluciones de los poderes públicos deberán ser motivadas. No habrá motivación si en la resolución no se enuncian las normas o principios jurídicos en que se funda y no se explica la pertinencia de su aplicación a los antecedentes de hecho. Los actos administrativos, resoluciones o fallos que no se encuentren debidamente motivados se considerarán nulos. Las servidoras o servidores responsables serán sancionados</a:t>
            </a:r>
            <a:r>
              <a:rPr lang="es-MX" sz="1700" b="1" dirty="0" smtClean="0">
                <a:latin typeface="Palatino Linotype" panose="02040502050505030304" pitchFamily="18" charset="0"/>
              </a:rPr>
              <a:t>.</a:t>
            </a:r>
          </a:p>
          <a:p>
            <a:pPr algn="just"/>
            <a:r>
              <a:rPr lang="es-MX" sz="1700" b="1" dirty="0">
                <a:latin typeface="Palatino Linotype" panose="02040502050505030304" pitchFamily="18" charset="0"/>
              </a:rPr>
              <a:t/>
            </a:r>
            <a:br>
              <a:rPr lang="es-MX" sz="1700" b="1" dirty="0">
                <a:latin typeface="Palatino Linotype" panose="02040502050505030304" pitchFamily="18" charset="0"/>
              </a:rPr>
            </a:br>
            <a:r>
              <a:rPr lang="es-MX" sz="1700" b="1" dirty="0">
                <a:latin typeface="Palatino Linotype" panose="02040502050505030304" pitchFamily="18" charset="0"/>
              </a:rPr>
              <a:t>m) Recurrir el fallo o resolución en todos los procedimientos en los que se decida sobre sus derechos.</a:t>
            </a:r>
          </a:p>
        </p:txBody>
      </p:sp>
    </p:spTree>
    <p:extLst>
      <p:ext uri="{BB962C8B-B14F-4D97-AF65-F5344CB8AC3E}">
        <p14:creationId xmlns:p14="http://schemas.microsoft.com/office/powerpoint/2010/main" val="4270268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ángulo 1"/>
          <p:cNvSpPr/>
          <p:nvPr/>
        </p:nvSpPr>
        <p:spPr>
          <a:xfrm>
            <a:off x="354842" y="197346"/>
            <a:ext cx="11313994" cy="6386364"/>
          </a:xfrm>
          <a:prstGeom prst="rect">
            <a:avLst/>
          </a:prstGeom>
        </p:spPr>
        <p:txBody>
          <a:bodyPr wrap="square">
            <a:spAutoFit/>
          </a:bodyPr>
          <a:lstStyle/>
          <a:p>
            <a:pPr algn="just"/>
            <a:r>
              <a:rPr lang="es-MX" sz="1700" b="1" dirty="0">
                <a:solidFill>
                  <a:srgbClr val="FF0000"/>
                </a:solidFill>
                <a:latin typeface="Palatino Linotype" panose="02040502050505030304" pitchFamily="18" charset="0"/>
              </a:rPr>
              <a:t>Art. 77.- </a:t>
            </a:r>
            <a:r>
              <a:rPr lang="es-MX" sz="1700" b="1" dirty="0">
                <a:latin typeface="Palatino Linotype" panose="02040502050505030304" pitchFamily="18" charset="0"/>
              </a:rPr>
              <a:t>En todo proceso penal en que se haya privado de la libertad a una persona, se observarán las siguientes garantías básicas</a:t>
            </a:r>
            <a:r>
              <a:rPr lang="es-MX" sz="1700" b="1" dirty="0" smtClean="0">
                <a:latin typeface="Palatino Linotype" panose="02040502050505030304" pitchFamily="18" charset="0"/>
              </a:rPr>
              <a:t>:</a:t>
            </a:r>
          </a:p>
          <a:p>
            <a:pPr algn="just"/>
            <a:r>
              <a:rPr lang="es-MX" sz="1700" b="1" dirty="0">
                <a:latin typeface="Palatino Linotype" panose="02040502050505030304" pitchFamily="18" charset="0"/>
              </a:rPr>
              <a:t/>
            </a:r>
            <a:br>
              <a:rPr lang="es-MX" sz="1700" b="1" dirty="0">
                <a:latin typeface="Palatino Linotype" panose="02040502050505030304" pitchFamily="18" charset="0"/>
              </a:rPr>
            </a:br>
            <a:r>
              <a:rPr lang="es-MX" sz="1700" b="1" dirty="0" smtClean="0">
                <a:latin typeface="Palatino Linotype" panose="02040502050505030304" pitchFamily="18" charset="0"/>
              </a:rPr>
              <a:t>1</a:t>
            </a:r>
            <a:r>
              <a:rPr lang="es-MX" sz="1700" b="1" dirty="0">
                <a:latin typeface="Palatino Linotype" panose="02040502050505030304" pitchFamily="18" charset="0"/>
              </a:rPr>
              <a:t>. La privación de la libertad no será la regla general y se aplicará para garantizar la comparecencia del imputado o acusado al proceso, el derecho de la víctima del delito a una justicia pronta, oportuna y sin dilaciones, y para asegurar el cumplimiento de la pena; procederá por orden escrita de jueza o juez competente, en los casos, por el tiempo y con las formalidades establecidas en la ley. Se exceptúan los delitos flagrantes, en cuyo caso no podrá mantenerse a la persona detenida sin formula de juicio por más de veinticuatro horas. Las medidas no privativas de libertad se aplicarán de conformidad con los casos, plazos, condiciones y requisitos establecidos en la ley</a:t>
            </a:r>
            <a:r>
              <a:rPr lang="es-MX" sz="1700" b="1" dirty="0" smtClean="0">
                <a:latin typeface="Palatino Linotype" panose="02040502050505030304" pitchFamily="18" charset="0"/>
              </a:rPr>
              <a:t>.</a:t>
            </a:r>
          </a:p>
          <a:p>
            <a:pPr algn="just"/>
            <a:r>
              <a:rPr lang="es-MX" sz="1700" b="1" dirty="0">
                <a:latin typeface="Palatino Linotype" panose="02040502050505030304" pitchFamily="18" charset="0"/>
              </a:rPr>
              <a:t/>
            </a:r>
            <a:br>
              <a:rPr lang="es-MX" sz="1700" b="1" dirty="0">
                <a:latin typeface="Palatino Linotype" panose="02040502050505030304" pitchFamily="18" charset="0"/>
              </a:rPr>
            </a:br>
            <a:r>
              <a:rPr lang="es-MX" sz="1700" b="1" dirty="0">
                <a:latin typeface="Palatino Linotype" panose="02040502050505030304" pitchFamily="18" charset="0"/>
              </a:rPr>
              <a:t>2. Ninguna persona podrá ser admitida en un centro de privación de libertad sin una orden escrita emitida por jueza o juez competente, salvo en caso de delito flagrante. Las personas procesadas o indiciadas en juicio penal que se hallen privadas de libertad permanecerán en centros de privación provisional de libertad legalmente establecidos</a:t>
            </a:r>
            <a:r>
              <a:rPr lang="es-MX" sz="1700" b="1" dirty="0" smtClean="0">
                <a:latin typeface="Palatino Linotype" panose="02040502050505030304" pitchFamily="18" charset="0"/>
              </a:rPr>
              <a:t>.</a:t>
            </a:r>
          </a:p>
          <a:p>
            <a:pPr algn="just"/>
            <a:endParaRPr lang="es-MX" sz="1700" b="1" dirty="0">
              <a:latin typeface="Palatino Linotype" panose="02040502050505030304" pitchFamily="18" charset="0"/>
            </a:endParaRPr>
          </a:p>
          <a:p>
            <a:pPr algn="just"/>
            <a:r>
              <a:rPr lang="es-MX" sz="1700" b="1" dirty="0">
                <a:latin typeface="Palatino Linotype" panose="02040502050505030304" pitchFamily="18" charset="0"/>
              </a:rPr>
              <a:t>3. Toda persona, en el momento de la detención, tendrá derecho a conocer en forma clara y en un lenguaje sencillo las razones de su detención, la identidad de la jueza o juez, o autoridad que la ordenó, la de quienes la ejecutan y la de las personas responsables del respectivo interrogatorio</a:t>
            </a:r>
            <a:r>
              <a:rPr lang="es-MX" sz="1700" b="1" dirty="0" smtClean="0">
                <a:latin typeface="Palatino Linotype" panose="02040502050505030304" pitchFamily="18" charset="0"/>
              </a:rPr>
              <a:t>.</a:t>
            </a:r>
          </a:p>
          <a:p>
            <a:pPr algn="just"/>
            <a:endParaRPr lang="es-MX" sz="1700" b="1" dirty="0">
              <a:latin typeface="Palatino Linotype" panose="02040502050505030304" pitchFamily="18" charset="0"/>
            </a:endParaRPr>
          </a:p>
          <a:p>
            <a:pPr algn="just"/>
            <a:r>
              <a:rPr lang="es-MX" sz="1700" b="1" dirty="0">
                <a:latin typeface="Palatino Linotype" panose="02040502050505030304" pitchFamily="18" charset="0"/>
              </a:rPr>
              <a:t>4. En el momento de la detención, la agente o el agente informará a la persona detenida de su derecho a permanecer en silencio, a solicitar la asistencia de una abogada o abogado, o de una defensora o defensor público en caso de que no pudiera designarlo por sí mismo, y a comunicarse con un familiar o con cualquier persona que indique.</a:t>
            </a:r>
            <a:endParaRPr lang="es-MX" sz="1700" b="1" dirty="0" smtClean="0">
              <a:latin typeface="Palatino Linotype" panose="02040502050505030304" pitchFamily="18" charset="0"/>
            </a:endParaRPr>
          </a:p>
          <a:p>
            <a:pPr algn="just"/>
            <a:endParaRPr lang="es-MX" b="1" dirty="0">
              <a:latin typeface="Palatino Linotype" panose="02040502050505030304" pitchFamily="18" charset="0"/>
            </a:endParaRPr>
          </a:p>
        </p:txBody>
      </p:sp>
    </p:spTree>
    <p:extLst>
      <p:ext uri="{BB962C8B-B14F-4D97-AF65-F5344CB8AC3E}">
        <p14:creationId xmlns:p14="http://schemas.microsoft.com/office/powerpoint/2010/main" val="514472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ángulo 1"/>
          <p:cNvSpPr/>
          <p:nvPr/>
        </p:nvSpPr>
        <p:spPr>
          <a:xfrm>
            <a:off x="395786" y="277211"/>
            <a:ext cx="11191163" cy="5909310"/>
          </a:xfrm>
          <a:prstGeom prst="rect">
            <a:avLst/>
          </a:prstGeom>
        </p:spPr>
        <p:txBody>
          <a:bodyPr wrap="square">
            <a:spAutoFit/>
          </a:bodyPr>
          <a:lstStyle/>
          <a:p>
            <a:pPr algn="just"/>
            <a:r>
              <a:rPr lang="es-MX" b="1" dirty="0">
                <a:latin typeface="Palatino Linotype" panose="02040502050505030304" pitchFamily="18" charset="0"/>
              </a:rPr>
              <a:t>5. Si la persona detenida fuera extranjera, quien lleve a cabo la detención informará inmediatamente al representante consular de su país</a:t>
            </a:r>
            <a:r>
              <a:rPr lang="es-MX" b="1" dirty="0" smtClean="0">
                <a:latin typeface="Palatino Linotype" panose="02040502050505030304" pitchFamily="18" charset="0"/>
              </a:rPr>
              <a:t>.</a:t>
            </a:r>
          </a:p>
          <a:p>
            <a:pPr algn="just"/>
            <a:r>
              <a:rPr lang="es-MX" b="1" dirty="0">
                <a:latin typeface="Palatino Linotype" panose="02040502050505030304" pitchFamily="18" charset="0"/>
              </a:rPr>
              <a:t/>
            </a:r>
            <a:br>
              <a:rPr lang="es-MX" b="1" dirty="0">
                <a:latin typeface="Palatino Linotype" panose="02040502050505030304" pitchFamily="18" charset="0"/>
              </a:rPr>
            </a:br>
            <a:r>
              <a:rPr lang="es-MX" b="1" dirty="0">
                <a:latin typeface="Palatino Linotype" panose="02040502050505030304" pitchFamily="18" charset="0"/>
              </a:rPr>
              <a:t>6. Nadie podrá ser incomunicado</a:t>
            </a:r>
            <a:r>
              <a:rPr lang="es-MX" b="1" dirty="0" smtClean="0">
                <a:latin typeface="Palatino Linotype" panose="02040502050505030304" pitchFamily="18" charset="0"/>
              </a:rPr>
              <a:t>.</a:t>
            </a:r>
          </a:p>
          <a:p>
            <a:pPr algn="just"/>
            <a:r>
              <a:rPr lang="es-MX" b="1" dirty="0">
                <a:latin typeface="Palatino Linotype" panose="02040502050505030304" pitchFamily="18" charset="0"/>
              </a:rPr>
              <a:t/>
            </a:r>
            <a:br>
              <a:rPr lang="es-MX" b="1" dirty="0">
                <a:latin typeface="Palatino Linotype" panose="02040502050505030304" pitchFamily="18" charset="0"/>
              </a:rPr>
            </a:br>
            <a:r>
              <a:rPr lang="es-MX" b="1" dirty="0">
                <a:latin typeface="Palatino Linotype" panose="02040502050505030304" pitchFamily="18" charset="0"/>
              </a:rPr>
              <a:t>7. El derecho de toda persona a la defensa incluye</a:t>
            </a:r>
            <a:r>
              <a:rPr lang="es-MX" b="1" dirty="0" smtClean="0">
                <a:latin typeface="Palatino Linotype" panose="02040502050505030304" pitchFamily="18" charset="0"/>
              </a:rPr>
              <a:t>:</a:t>
            </a:r>
          </a:p>
          <a:p>
            <a:pPr algn="just"/>
            <a:r>
              <a:rPr lang="es-MX" b="1" dirty="0">
                <a:latin typeface="Palatino Linotype" panose="02040502050505030304" pitchFamily="18" charset="0"/>
              </a:rPr>
              <a:t/>
            </a:r>
            <a:br>
              <a:rPr lang="es-MX" b="1" dirty="0">
                <a:latin typeface="Palatino Linotype" panose="02040502050505030304" pitchFamily="18" charset="0"/>
              </a:rPr>
            </a:br>
            <a:r>
              <a:rPr lang="es-MX" b="1" dirty="0">
                <a:latin typeface="Palatino Linotype" panose="02040502050505030304" pitchFamily="18" charset="0"/>
              </a:rPr>
              <a:t>a) Ser informada, de forma previa y detallada, en su lengua propia y en lenguaje sencillo de las acciones y procedimientos formulados en su contra, y de la identidad de la autoridad responsable de la acción o procedimiento</a:t>
            </a:r>
            <a:r>
              <a:rPr lang="es-MX" b="1" dirty="0" smtClean="0">
                <a:latin typeface="Palatino Linotype" panose="02040502050505030304" pitchFamily="18" charset="0"/>
              </a:rPr>
              <a:t>.</a:t>
            </a:r>
          </a:p>
          <a:p>
            <a:pPr algn="just"/>
            <a:r>
              <a:rPr lang="es-MX" b="1" dirty="0">
                <a:latin typeface="Palatino Linotype" panose="02040502050505030304" pitchFamily="18" charset="0"/>
              </a:rPr>
              <a:t/>
            </a:r>
            <a:br>
              <a:rPr lang="es-MX" b="1" dirty="0">
                <a:latin typeface="Palatino Linotype" panose="02040502050505030304" pitchFamily="18" charset="0"/>
              </a:rPr>
            </a:br>
            <a:r>
              <a:rPr lang="es-MX" b="1" dirty="0">
                <a:latin typeface="Palatino Linotype" panose="02040502050505030304" pitchFamily="18" charset="0"/>
              </a:rPr>
              <a:t>b) Acogerse al silencio</a:t>
            </a:r>
            <a:r>
              <a:rPr lang="es-MX" b="1" dirty="0" smtClean="0">
                <a:latin typeface="Palatino Linotype" panose="02040502050505030304" pitchFamily="18" charset="0"/>
              </a:rPr>
              <a:t>.</a:t>
            </a:r>
          </a:p>
          <a:p>
            <a:pPr algn="just"/>
            <a:r>
              <a:rPr lang="es-MX" b="1" dirty="0">
                <a:latin typeface="Palatino Linotype" panose="02040502050505030304" pitchFamily="18" charset="0"/>
              </a:rPr>
              <a:t/>
            </a:r>
            <a:br>
              <a:rPr lang="es-MX" b="1" dirty="0">
                <a:latin typeface="Palatino Linotype" panose="02040502050505030304" pitchFamily="18" charset="0"/>
              </a:rPr>
            </a:br>
            <a:r>
              <a:rPr lang="es-MX" b="1" dirty="0">
                <a:latin typeface="Palatino Linotype" panose="02040502050505030304" pitchFamily="18" charset="0"/>
              </a:rPr>
              <a:t>c) Nadie podrá ser forzado a declarar en contra de sí mismo, sobre asuntos que puedan ocasionar su responsabilidad penal</a:t>
            </a:r>
            <a:r>
              <a:rPr lang="es-MX" b="1" dirty="0" smtClean="0">
                <a:latin typeface="Palatino Linotype" panose="02040502050505030304" pitchFamily="18" charset="0"/>
              </a:rPr>
              <a:t>.</a:t>
            </a:r>
          </a:p>
          <a:p>
            <a:pPr algn="just"/>
            <a:r>
              <a:rPr lang="es-MX" b="1" dirty="0">
                <a:latin typeface="Palatino Linotype" panose="02040502050505030304" pitchFamily="18" charset="0"/>
              </a:rPr>
              <a:t/>
            </a:r>
            <a:br>
              <a:rPr lang="es-MX" b="1" dirty="0">
                <a:latin typeface="Palatino Linotype" panose="02040502050505030304" pitchFamily="18" charset="0"/>
              </a:rPr>
            </a:br>
            <a:r>
              <a:rPr lang="es-MX" b="1" dirty="0">
                <a:latin typeface="Palatino Linotype" panose="02040502050505030304" pitchFamily="18" charset="0"/>
              </a:rPr>
              <a:t>8. Nadie podrá ser llamado a declarar en juicio penal contra su cónyuge, pareja o parientes hasta el cuarto grado de consanguinidad o segundo de afinidad, excepto en el caso de violencia intrafamiliar, sexual y de género. Serán admisibles las declaraciones voluntarias de las víctimas de un delito o de los parientes de éstas, con independencia del grado de parentesco. Estas personas podrán plantear y proseguir la acción penal correspondiente.</a:t>
            </a:r>
          </a:p>
        </p:txBody>
      </p:sp>
    </p:spTree>
    <p:extLst>
      <p:ext uri="{BB962C8B-B14F-4D97-AF65-F5344CB8AC3E}">
        <p14:creationId xmlns:p14="http://schemas.microsoft.com/office/powerpoint/2010/main" val="35243810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1280</Words>
  <Application>Microsoft Office PowerPoint</Application>
  <PresentationFormat>Panorámica</PresentationFormat>
  <Paragraphs>161</Paragraphs>
  <Slides>22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Arial Black</vt:lpstr>
      <vt:lpstr>Calibri</vt:lpstr>
      <vt:lpstr>Calibri Light</vt:lpstr>
      <vt:lpstr>Palatino Linotype</vt:lpstr>
      <vt:lpstr>Tema de Office</vt:lpstr>
      <vt:lpstr>PLURALISMO JURÍDICO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SYSTEMarket</cp:lastModifiedBy>
  <cp:revision>82</cp:revision>
  <dcterms:created xsi:type="dcterms:W3CDTF">2024-09-10T14:06:18Z</dcterms:created>
  <dcterms:modified xsi:type="dcterms:W3CDTF">2025-06-23T09:15:37Z</dcterms:modified>
</cp:coreProperties>
</file>