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notesMasterIdLst>
    <p:notesMasterId r:id="rId24"/>
  </p:notesMasterIdLst>
  <p:sldIdLst>
    <p:sldId id="381" r:id="rId2"/>
    <p:sldId id="382" r:id="rId3"/>
    <p:sldId id="383" r:id="rId4"/>
    <p:sldId id="384" r:id="rId5"/>
    <p:sldId id="385" r:id="rId6"/>
    <p:sldId id="386" r:id="rId7"/>
    <p:sldId id="387" r:id="rId8"/>
    <p:sldId id="388" r:id="rId9"/>
    <p:sldId id="389" r:id="rId10"/>
    <p:sldId id="390" r:id="rId11"/>
    <p:sldId id="391" r:id="rId12"/>
    <p:sldId id="392" r:id="rId13"/>
    <p:sldId id="393" r:id="rId14"/>
    <p:sldId id="394" r:id="rId15"/>
    <p:sldId id="395" r:id="rId16"/>
    <p:sldId id="396" r:id="rId17"/>
    <p:sldId id="397" r:id="rId18"/>
    <p:sldId id="398" r:id="rId19"/>
    <p:sldId id="399" r:id="rId20"/>
    <p:sldId id="400" r:id="rId21"/>
    <p:sldId id="401" r:id="rId22"/>
    <p:sldId id="402" r:id="rId23"/>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0" d="100"/>
          <a:sy n="80" d="100"/>
        </p:scale>
        <p:origin x="58" y="1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3C0209-AD60-4F7E-95E0-B344FE2E97C7}" type="datetimeFigureOut">
              <a:rPr lang="es-EC" smtClean="0"/>
              <a:t>16/2/2023</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DE2131-33D2-4C8C-8188-F68B8826AD5D}" type="slidenum">
              <a:rPr lang="es-EC" smtClean="0"/>
              <a:t>‹Nº›</a:t>
            </a:fld>
            <a:endParaRPr lang="es-EC"/>
          </a:p>
        </p:txBody>
      </p:sp>
    </p:spTree>
    <p:extLst>
      <p:ext uri="{BB962C8B-B14F-4D97-AF65-F5344CB8AC3E}">
        <p14:creationId xmlns:p14="http://schemas.microsoft.com/office/powerpoint/2010/main" val="2214235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D4B987A1-FE04-47BA-82C5-68B352BDF6F3}" type="datetime1">
              <a:rPr lang="es-EC" smtClean="0"/>
              <a:t>16/2/2023</a:t>
            </a:fld>
            <a:endParaRPr lang="es-EC"/>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s-EC"/>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11D76B93-FD95-48A9-B710-2DE92ADF6007}" type="slidenum">
              <a:rPr lang="es-EC" smtClean="0"/>
              <a:t>‹Nº›</a:t>
            </a:fld>
            <a:endParaRPr lang="es-EC"/>
          </a:p>
        </p:txBody>
      </p:sp>
    </p:spTree>
    <p:extLst>
      <p:ext uri="{BB962C8B-B14F-4D97-AF65-F5344CB8AC3E}">
        <p14:creationId xmlns:p14="http://schemas.microsoft.com/office/powerpoint/2010/main" val="670623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9F1234B-88E0-4581-9680-361E78937AD6}" type="datetime1">
              <a:rPr lang="es-EC" smtClean="0"/>
              <a:t>16/2/2023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11D76B93-FD95-48A9-B710-2DE92ADF6007}" type="slidenum">
              <a:rPr lang="es-EC" smtClean="0"/>
              <a:t>‹Nº›</a:t>
            </a:fld>
            <a:endParaRPr lang="es-EC"/>
          </a:p>
        </p:txBody>
      </p:sp>
    </p:spTree>
    <p:extLst>
      <p:ext uri="{BB962C8B-B14F-4D97-AF65-F5344CB8AC3E}">
        <p14:creationId xmlns:p14="http://schemas.microsoft.com/office/powerpoint/2010/main" val="2877356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F353BED2-5FE6-4972-B302-2D8619686F07}" type="datetime1">
              <a:rPr lang="es-EC" smtClean="0"/>
              <a:t>16/2/2023</a:t>
            </a:fld>
            <a:endParaRPr lang="es-EC"/>
          </a:p>
        </p:txBody>
      </p:sp>
      <p:sp>
        <p:nvSpPr>
          <p:cNvPr id="5" name="Footer Placeholder 4"/>
          <p:cNvSpPr>
            <a:spLocks noGrp="1"/>
          </p:cNvSpPr>
          <p:nvPr>
            <p:ph type="ftr" sz="quarter" idx="11"/>
          </p:nvPr>
        </p:nvSpPr>
        <p:spPr>
          <a:xfrm>
            <a:off x="774923" y="5951811"/>
            <a:ext cx="7896279" cy="365125"/>
          </a:xfrm>
        </p:spPr>
        <p:txBody>
          <a:bodyPr/>
          <a:lstStyle/>
          <a:p>
            <a:endParaRPr lang="es-EC"/>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11D76B93-FD95-48A9-B710-2DE92ADF6007}" type="slidenum">
              <a:rPr lang="es-EC" smtClean="0"/>
              <a:t>‹Nº›</a:t>
            </a:fld>
            <a:endParaRPr lang="es-EC"/>
          </a:p>
        </p:txBody>
      </p:sp>
    </p:spTree>
    <p:extLst>
      <p:ext uri="{BB962C8B-B14F-4D97-AF65-F5344CB8AC3E}">
        <p14:creationId xmlns:p14="http://schemas.microsoft.com/office/powerpoint/2010/main" val="4019920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962C2C4-5F02-4667-B8DF-C99D8FA18AC8}" type="datetime1">
              <a:rPr lang="es-EC" smtClean="0"/>
              <a:t>16/2/2023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a:xfrm>
            <a:off x="10558300" y="5956137"/>
            <a:ext cx="1052508" cy="365125"/>
          </a:xfrm>
        </p:spPr>
        <p:txBody>
          <a:bodyPr/>
          <a:lstStyle/>
          <a:p>
            <a:fld id="{11D76B93-FD95-48A9-B710-2DE92ADF6007}" type="slidenum">
              <a:rPr lang="es-EC" smtClean="0"/>
              <a:t>‹Nº›</a:t>
            </a:fld>
            <a:endParaRPr lang="es-EC"/>
          </a:p>
        </p:txBody>
      </p:sp>
    </p:spTree>
    <p:extLst>
      <p:ext uri="{BB962C8B-B14F-4D97-AF65-F5344CB8AC3E}">
        <p14:creationId xmlns:p14="http://schemas.microsoft.com/office/powerpoint/2010/main" val="1029829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5AF8F51E-22ED-49F6-9EF4-A45446D118A4}" type="datetime1">
              <a:rPr lang="es-EC" smtClean="0"/>
              <a:t>16/2/2023</a:t>
            </a:fld>
            <a:endParaRPr lang="es-EC"/>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s-EC"/>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11D76B93-FD95-48A9-B710-2DE92ADF6007}" type="slidenum">
              <a:rPr lang="es-EC" smtClean="0"/>
              <a:t>‹Nº›</a:t>
            </a:fld>
            <a:endParaRPr lang="es-EC"/>
          </a:p>
        </p:txBody>
      </p:sp>
    </p:spTree>
    <p:extLst>
      <p:ext uri="{BB962C8B-B14F-4D97-AF65-F5344CB8AC3E}">
        <p14:creationId xmlns:p14="http://schemas.microsoft.com/office/powerpoint/2010/main" val="3090489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67C96A0-8B90-4461-B3A9-6CA3EB47E171}" type="datetime1">
              <a:rPr lang="es-EC" smtClean="0"/>
              <a:t>16/2/2023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11D76B93-FD95-48A9-B710-2DE92ADF6007}" type="slidenum">
              <a:rPr lang="es-EC" smtClean="0"/>
              <a:t>‹Nº›</a:t>
            </a:fld>
            <a:endParaRPr lang="es-EC"/>
          </a:p>
        </p:txBody>
      </p:sp>
    </p:spTree>
    <p:extLst>
      <p:ext uri="{BB962C8B-B14F-4D97-AF65-F5344CB8AC3E}">
        <p14:creationId xmlns:p14="http://schemas.microsoft.com/office/powerpoint/2010/main" val="3132427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ABF3EBF-DEFC-4AA5-8CAD-06E0D884478A}" type="datetime1">
              <a:rPr lang="es-EC" smtClean="0"/>
              <a:t>16/2/2023</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11D76B93-FD95-48A9-B710-2DE92ADF6007}" type="slidenum">
              <a:rPr lang="es-EC" smtClean="0"/>
              <a:t>‹Nº›</a:t>
            </a:fld>
            <a:endParaRPr lang="es-EC"/>
          </a:p>
        </p:txBody>
      </p:sp>
    </p:spTree>
    <p:extLst>
      <p:ext uri="{BB962C8B-B14F-4D97-AF65-F5344CB8AC3E}">
        <p14:creationId xmlns:p14="http://schemas.microsoft.com/office/powerpoint/2010/main" val="1351506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6333025-FF83-455B-B69B-38862C6167A8}" type="datetime1">
              <a:rPr lang="es-EC" smtClean="0"/>
              <a:t>16/2/2023</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11D76B93-FD95-48A9-B710-2DE92ADF6007}" type="slidenum">
              <a:rPr lang="es-EC" smtClean="0"/>
              <a:t>‹Nº›</a:t>
            </a:fld>
            <a:endParaRPr lang="es-EC"/>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4231426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12413D-036C-42BF-A023-44F6F0F515B8}" type="datetime1">
              <a:rPr lang="es-EC" smtClean="0"/>
              <a:t>16/2/2023</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11D76B93-FD95-48A9-B710-2DE92ADF6007}" type="slidenum">
              <a:rPr lang="es-EC" smtClean="0"/>
              <a:t>‹Nº›</a:t>
            </a:fld>
            <a:endParaRPr lang="es-EC"/>
          </a:p>
        </p:txBody>
      </p:sp>
    </p:spTree>
    <p:extLst>
      <p:ext uri="{BB962C8B-B14F-4D97-AF65-F5344CB8AC3E}">
        <p14:creationId xmlns:p14="http://schemas.microsoft.com/office/powerpoint/2010/main" val="94470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86E41D27-6179-4247-8589-0D4734CF229F}" type="datetime1">
              <a:rPr lang="es-EC" smtClean="0"/>
              <a:t>16/2/2023</a:t>
            </a:fld>
            <a:endParaRPr lang="es-EC"/>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s-EC"/>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11D76B93-FD95-48A9-B710-2DE92ADF6007}" type="slidenum">
              <a:rPr lang="es-EC" smtClean="0"/>
              <a:t>‹Nº›</a:t>
            </a:fld>
            <a:endParaRPr lang="es-EC"/>
          </a:p>
        </p:txBody>
      </p:sp>
    </p:spTree>
    <p:extLst>
      <p:ext uri="{BB962C8B-B14F-4D97-AF65-F5344CB8AC3E}">
        <p14:creationId xmlns:p14="http://schemas.microsoft.com/office/powerpoint/2010/main" val="2501167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D8928BF-3C35-4831-BA0E-C8A6C045277A}" type="datetime1">
              <a:rPr lang="es-EC" smtClean="0"/>
              <a:t>16/2/2023</a:t>
            </a:fld>
            <a:endParaRPr lang="es-EC"/>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D76B93-FD95-48A9-B710-2DE92ADF6007}" type="slidenum">
              <a:rPr lang="es-EC" smtClean="0"/>
              <a:t>‹Nº›</a:t>
            </a:fld>
            <a:endParaRPr lang="es-EC"/>
          </a:p>
        </p:txBody>
      </p:sp>
    </p:spTree>
    <p:extLst>
      <p:ext uri="{BB962C8B-B14F-4D97-AF65-F5344CB8AC3E}">
        <p14:creationId xmlns:p14="http://schemas.microsoft.com/office/powerpoint/2010/main" val="1512015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1A501FA8-15AC-4BD6-A467-F0F8FBECC0B1}" type="datetime1">
              <a:rPr lang="es-EC" smtClean="0"/>
              <a:t>16/2/2023</a:t>
            </a:fld>
            <a:endParaRPr lang="es-EC"/>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s-EC"/>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11D76B93-FD95-48A9-B710-2DE92ADF6007}" type="slidenum">
              <a:rPr lang="es-EC" smtClean="0"/>
              <a:t>‹Nº›</a:t>
            </a:fld>
            <a:endParaRPr lang="es-EC"/>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9882035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who.int/roadsafety/decade_of_action/plan/plan_spanish.pdf?ua=1"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hyperlink" Target="https://publications.iadb.org/publications/spanish/document/Auditor%C3%ADas-e-inspecciones-de-seguridad-vial-en-Am%C3%A9rica-Latina.pdf"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568700" y="495233"/>
            <a:ext cx="5054589"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s-MX" sz="3200" b="1" kern="0" dirty="0">
                <a:solidFill>
                  <a:prstClr val="black"/>
                </a:solidFill>
                <a:latin typeface="Times New Roman" panose="02020603050405020304" pitchFamily="18" charset="0"/>
                <a:ea typeface="+mj-ea"/>
                <a:cs typeface="Times New Roman" panose="02020603050405020304" pitchFamily="18" charset="0"/>
              </a:rPr>
              <a:t>CARRETERAS SEGURAS</a:t>
            </a:r>
          </a:p>
        </p:txBody>
      </p:sp>
      <p:sp>
        <p:nvSpPr>
          <p:cNvPr id="3" name="Rectángulo 2"/>
          <p:cNvSpPr/>
          <p:nvPr/>
        </p:nvSpPr>
        <p:spPr>
          <a:xfrm>
            <a:off x="673176" y="1080008"/>
            <a:ext cx="10845635" cy="5777992"/>
          </a:xfrm>
          <a:prstGeom prst="rect">
            <a:avLst/>
          </a:prstGeom>
        </p:spPr>
        <p:txBody>
          <a:bodyPr wrap="square">
            <a:spAutoFit/>
          </a:bodyPr>
          <a:lstStyle/>
          <a:p>
            <a:pPr lvl="0" algn="just">
              <a:lnSpc>
                <a:spcPct val="90000"/>
              </a:lnSpc>
              <a:spcBef>
                <a:spcPts val="1000"/>
              </a:spcBef>
            </a:pPr>
            <a:r>
              <a:rPr lang="es-EC" sz="2800" b="0" dirty="0">
                <a:solidFill>
                  <a:srgbClr val="212529"/>
                </a:solidFill>
                <a:effectLst/>
                <a:latin typeface="Times New Roman" panose="02020603050405020304" pitchFamily="18" charset="0"/>
                <a:cs typeface="Times New Roman" panose="02020603050405020304" pitchFamily="18" charset="0"/>
              </a:rPr>
              <a:t>Las auditorías e inspecciones de seguridad vial constituyen valiosas herramientas para la planificación, diseño, construcción y mantenimiento de carreteras más seguras e inclusivas, maximizando el aprovechamiento de los recursos por medio de la aplicación de evaluaciones independientes y objetivas, que promueven la incorporación de estándares de ingeniería con resultados y efectividad comprobados</a:t>
            </a:r>
            <a:r>
              <a:rPr lang="es-EC" sz="2800" dirty="0">
                <a:latin typeface="Times New Roman" panose="02020603050405020304" pitchFamily="18" charset="0"/>
                <a:cs typeface="Times New Roman" panose="02020603050405020304" pitchFamily="18" charset="0"/>
              </a:rPr>
              <a:t>.</a:t>
            </a:r>
          </a:p>
          <a:p>
            <a:pPr lvl="0" algn="just">
              <a:lnSpc>
                <a:spcPct val="90000"/>
              </a:lnSpc>
              <a:spcBef>
                <a:spcPts val="1000"/>
              </a:spcBef>
            </a:pPr>
            <a:r>
              <a:rPr lang="es-EC" sz="2800" b="0" i="0" dirty="0">
                <a:solidFill>
                  <a:srgbClr val="212529"/>
                </a:solidFill>
                <a:effectLst/>
                <a:latin typeface="Gotham-Light"/>
              </a:rPr>
              <a:t>Como el viejo dicho lo dice “es mejor prevenir que lamentar”, ¿por qué no aplicamos esta popular creencia también a nuestras carreteras?</a:t>
            </a:r>
          </a:p>
          <a:p>
            <a:pPr lvl="0" algn="just">
              <a:lnSpc>
                <a:spcPct val="90000"/>
              </a:lnSpc>
              <a:spcBef>
                <a:spcPts val="1000"/>
              </a:spcBef>
            </a:pPr>
            <a:r>
              <a:rPr lang="es-EC" sz="2800" b="0" i="0" dirty="0">
                <a:solidFill>
                  <a:srgbClr val="212529"/>
                </a:solidFill>
                <a:effectLst/>
                <a:latin typeface="Gotham-Light"/>
              </a:rPr>
              <a:t>El </a:t>
            </a:r>
            <a:r>
              <a:rPr lang="es-EC" sz="2800" b="0" i="0" u="none" strike="noStrike" dirty="0">
                <a:solidFill>
                  <a:srgbClr val="004E70"/>
                </a:solidFill>
                <a:effectLst/>
                <a:latin typeface="GothamNarrow-XLight"/>
                <a:hlinkClick r:id="rId2"/>
              </a:rPr>
              <a:t>Plan Mundial</a:t>
            </a:r>
            <a:r>
              <a:rPr lang="es-EC" sz="2800" b="0" i="0" dirty="0">
                <a:solidFill>
                  <a:srgbClr val="212529"/>
                </a:solidFill>
                <a:effectLst/>
                <a:latin typeface="Gotham-Light"/>
              </a:rPr>
              <a:t> para el Decenio de Acción para la Seguridad Vial 2011-2020, incluye como segundo pilar las acciones para la planificación, el diseño, la construcción y gestión de vías más seguras para todos los usuarios. Sin embargo, en nuestra región aún falta mucho por hacer para adoptar técnicas efectivas para reducir la tasa de mortalidad en las carreteras.</a:t>
            </a:r>
            <a:endParaRPr lang="es-EC" sz="2800" b="0" i="0" dirty="0">
              <a:solidFill>
                <a:srgbClr val="212529"/>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403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B340E1B-2C6F-ACB8-8FBE-831E2550B79A}"/>
              </a:ext>
            </a:extLst>
          </p:cNvPr>
          <p:cNvPicPr>
            <a:picLocks noChangeAspect="1"/>
          </p:cNvPicPr>
          <p:nvPr/>
        </p:nvPicPr>
        <p:blipFill>
          <a:blip r:embed="rId2"/>
          <a:stretch>
            <a:fillRect/>
          </a:stretch>
        </p:blipFill>
        <p:spPr>
          <a:xfrm>
            <a:off x="2003395" y="811000"/>
            <a:ext cx="8185210" cy="5931590"/>
          </a:xfrm>
          <a:prstGeom prst="rect">
            <a:avLst/>
          </a:prstGeom>
        </p:spPr>
      </p:pic>
    </p:spTree>
    <p:extLst>
      <p:ext uri="{BB962C8B-B14F-4D97-AF65-F5344CB8AC3E}">
        <p14:creationId xmlns:p14="http://schemas.microsoft.com/office/powerpoint/2010/main" val="3848804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00975" y="955722"/>
            <a:ext cx="11237651" cy="4871077"/>
          </a:xfrm>
          <a:prstGeom prst="rect">
            <a:avLst/>
          </a:prstGeom>
        </p:spPr>
        <p:txBody>
          <a:bodyPr wrap="square">
            <a:spAutoFit/>
          </a:bodyPr>
          <a:lstStyle/>
          <a:p>
            <a:pPr lvl="0" algn="just">
              <a:lnSpc>
                <a:spcPct val="90000"/>
              </a:lnSpc>
              <a:spcBef>
                <a:spcPts val="1000"/>
              </a:spcBef>
            </a:pPr>
            <a:r>
              <a:rPr lang="es-EC" sz="2800" b="1" dirty="0"/>
              <a:t>Estados Unidos </a:t>
            </a:r>
            <a:r>
              <a:rPr lang="es-EC" sz="2800" dirty="0"/>
              <a:t>La preocupación por estos asuntos también es destacada, donde las aplicaciones telemáticas juegan un papel trascendente para la movilidad de los ciudadanos norteamericanos en el presente. </a:t>
            </a:r>
          </a:p>
          <a:p>
            <a:pPr lvl="0" algn="just">
              <a:lnSpc>
                <a:spcPct val="90000"/>
              </a:lnSpc>
              <a:spcBef>
                <a:spcPts val="1000"/>
              </a:spcBef>
            </a:pPr>
            <a:r>
              <a:rPr lang="es-EC" sz="2800" dirty="0"/>
              <a:t>Las diferentes iniciativas federales sobre telemática se coordinan desde el Departamento de Transportes, a partir del Programa Nacional sobre SIT. </a:t>
            </a:r>
          </a:p>
          <a:p>
            <a:pPr lvl="0" algn="just">
              <a:lnSpc>
                <a:spcPct val="90000"/>
              </a:lnSpc>
              <a:spcBef>
                <a:spcPts val="1000"/>
              </a:spcBef>
            </a:pPr>
            <a:r>
              <a:rPr lang="es-EC" sz="2800" dirty="0"/>
              <a:t>En este sentido, la apuesta por los SIT es casi común al resto de países, y se resumen en: </a:t>
            </a:r>
          </a:p>
          <a:p>
            <a:pPr marL="457200" lvl="0" indent="-457200" algn="just">
              <a:lnSpc>
                <a:spcPct val="90000"/>
              </a:lnSpc>
              <a:spcBef>
                <a:spcPts val="1000"/>
              </a:spcBef>
              <a:buFontTx/>
              <a:buChar char="-"/>
            </a:pPr>
            <a:r>
              <a:rPr lang="es-EC" sz="2800" b="1" dirty="0"/>
              <a:t>Funcionales:</a:t>
            </a:r>
            <a:r>
              <a:rPr lang="es-EC" sz="2800" dirty="0"/>
              <a:t> establecimiento de una red de sistemas que satisfaga a la demanda de movilidad de manera eficiente. </a:t>
            </a:r>
          </a:p>
          <a:p>
            <a:pPr marL="457200" lvl="0" indent="-457200" algn="just">
              <a:lnSpc>
                <a:spcPct val="90000"/>
              </a:lnSpc>
              <a:spcBef>
                <a:spcPts val="1000"/>
              </a:spcBef>
              <a:buFontTx/>
              <a:buChar char="-"/>
            </a:pPr>
            <a:r>
              <a:rPr lang="es-EC" sz="2800" b="1" dirty="0"/>
              <a:t>Seguridad: </a:t>
            </a:r>
            <a:r>
              <a:rPr lang="es-EC" sz="2800" dirty="0"/>
              <a:t>desarrollo de sistemas de seguridad a bordo que reduzcan de manera sustancial la siniestralidad en el sistema viario. </a:t>
            </a:r>
          </a:p>
        </p:txBody>
      </p:sp>
    </p:spTree>
    <p:extLst>
      <p:ext uri="{BB962C8B-B14F-4D97-AF65-F5344CB8AC3E}">
        <p14:creationId xmlns:p14="http://schemas.microsoft.com/office/powerpoint/2010/main" val="2193901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59293" y="955722"/>
            <a:ext cx="11079333" cy="3451201"/>
          </a:xfrm>
          <a:prstGeom prst="rect">
            <a:avLst/>
          </a:prstGeom>
        </p:spPr>
        <p:txBody>
          <a:bodyPr wrap="square">
            <a:spAutoFit/>
          </a:bodyPr>
          <a:lstStyle/>
          <a:p>
            <a:pPr marL="457200" lvl="0" indent="-457200" algn="just">
              <a:lnSpc>
                <a:spcPct val="90000"/>
              </a:lnSpc>
              <a:spcBef>
                <a:spcPts val="1000"/>
              </a:spcBef>
              <a:buFontTx/>
              <a:buChar char="-"/>
            </a:pPr>
            <a:r>
              <a:rPr lang="es-EC" sz="2800" b="1" dirty="0"/>
              <a:t>Económico:</a:t>
            </a:r>
            <a:r>
              <a:rPr lang="es-EC" sz="2800" dirty="0"/>
              <a:t> los sistemas inteligentes contribuyen a reducir costes en la administración y usuarios, que pueden alcanzar el 90%, cuando se aplican tecnologías de intercambio de información electrónica. </a:t>
            </a:r>
          </a:p>
          <a:p>
            <a:pPr lvl="0" algn="just">
              <a:lnSpc>
                <a:spcPct val="90000"/>
              </a:lnSpc>
              <a:spcBef>
                <a:spcPts val="1000"/>
              </a:spcBef>
            </a:pPr>
            <a:endParaRPr lang="es-EC" sz="2800" dirty="0"/>
          </a:p>
          <a:p>
            <a:pPr lvl="0" algn="just">
              <a:lnSpc>
                <a:spcPct val="90000"/>
              </a:lnSpc>
              <a:spcBef>
                <a:spcPts val="1000"/>
              </a:spcBef>
            </a:pPr>
            <a:r>
              <a:rPr lang="es-EC" sz="2800" dirty="0"/>
              <a:t>El gran salto adelante de los Estados Unidos en esta materia se ha plasmado en el desarrollo de la “arquitectura de los SIT” que engloba la generalidad de estos sistemas y establece los vínculos y relaciones estructurales, orgánicas y técnicas entre unos y otros.</a:t>
            </a:r>
          </a:p>
        </p:txBody>
      </p:sp>
    </p:spTree>
    <p:extLst>
      <p:ext uri="{BB962C8B-B14F-4D97-AF65-F5344CB8AC3E}">
        <p14:creationId xmlns:p14="http://schemas.microsoft.com/office/powerpoint/2010/main" val="2481229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54D7F78-8D1C-FB62-D8F9-05A39963D643}"/>
              </a:ext>
            </a:extLst>
          </p:cNvPr>
          <p:cNvPicPr>
            <a:picLocks noChangeAspect="1"/>
          </p:cNvPicPr>
          <p:nvPr/>
        </p:nvPicPr>
        <p:blipFill>
          <a:blip r:embed="rId2"/>
          <a:stretch>
            <a:fillRect/>
          </a:stretch>
        </p:blipFill>
        <p:spPr>
          <a:xfrm>
            <a:off x="1823486" y="858789"/>
            <a:ext cx="8021850" cy="5631138"/>
          </a:xfrm>
          <a:prstGeom prst="rect">
            <a:avLst/>
          </a:prstGeom>
        </p:spPr>
      </p:pic>
    </p:spTree>
    <p:extLst>
      <p:ext uri="{BB962C8B-B14F-4D97-AF65-F5344CB8AC3E}">
        <p14:creationId xmlns:p14="http://schemas.microsoft.com/office/powerpoint/2010/main" val="2765972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22530A7-1FB9-B97F-DA8C-25C5BEAFC51F}"/>
              </a:ext>
            </a:extLst>
          </p:cNvPr>
          <p:cNvSpPr txBox="1"/>
          <p:nvPr/>
        </p:nvSpPr>
        <p:spPr>
          <a:xfrm>
            <a:off x="1009095" y="1020931"/>
            <a:ext cx="10372078" cy="3970318"/>
          </a:xfrm>
          <a:prstGeom prst="rect">
            <a:avLst/>
          </a:prstGeom>
          <a:noFill/>
        </p:spPr>
        <p:txBody>
          <a:bodyPr wrap="square">
            <a:spAutoFit/>
          </a:bodyPr>
          <a:lstStyle/>
          <a:p>
            <a:r>
              <a:rPr lang="es-EC" sz="2800" dirty="0">
                <a:latin typeface="Times New Roman" panose="02020603050405020304" pitchFamily="18" charset="0"/>
                <a:cs typeface="Times New Roman" panose="02020603050405020304" pitchFamily="18" charset="0"/>
              </a:rPr>
              <a:t>La variedad de programas e investigaciones puestas en marcha es muy amplia, y entre los campos a que se dedican es posible destacar:</a:t>
            </a:r>
          </a:p>
          <a:p>
            <a:endParaRPr lang="es-EC" sz="2800" dirty="0">
              <a:latin typeface="Times New Roman" panose="02020603050405020304" pitchFamily="18" charset="0"/>
              <a:cs typeface="Times New Roman" panose="02020603050405020304" pitchFamily="18" charset="0"/>
            </a:endParaRPr>
          </a:p>
          <a:p>
            <a:r>
              <a:rPr lang="es-EC" sz="2800" dirty="0">
                <a:latin typeface="Times New Roman" panose="02020603050405020304" pitchFamily="18" charset="0"/>
                <a:cs typeface="Times New Roman" panose="02020603050405020304" pitchFamily="18" charset="0"/>
              </a:rPr>
              <a:t> - Sistemas avanzados para entornos rurales. </a:t>
            </a:r>
          </a:p>
          <a:p>
            <a:r>
              <a:rPr lang="es-EC" sz="2800" dirty="0">
                <a:latin typeface="Times New Roman" panose="02020603050405020304" pitchFamily="18" charset="0"/>
                <a:cs typeface="Times New Roman" panose="02020603050405020304" pitchFamily="18" charset="0"/>
              </a:rPr>
              <a:t> - Sistemas de guiado automático para carreteras. </a:t>
            </a:r>
          </a:p>
          <a:p>
            <a:pPr marL="457200" indent="-457200">
              <a:buFontTx/>
              <a:buChar char="-"/>
            </a:pPr>
            <a:r>
              <a:rPr lang="es-EC" sz="2800" dirty="0">
                <a:latin typeface="Times New Roman" panose="02020603050405020304" pitchFamily="18" charset="0"/>
                <a:cs typeface="Times New Roman" panose="02020603050405020304" pitchFamily="18" charset="0"/>
              </a:rPr>
              <a:t>Aplicaciones para vehículos comerciales y gestión de flotas. </a:t>
            </a:r>
          </a:p>
          <a:p>
            <a:pPr marL="457200" indent="-457200">
              <a:buFontTx/>
              <a:buChar char="-"/>
            </a:pPr>
            <a:r>
              <a:rPr lang="es-EC" sz="2800" dirty="0">
                <a:latin typeface="Times New Roman" panose="02020603050405020304" pitchFamily="18" charset="0"/>
                <a:cs typeface="Times New Roman" panose="02020603050405020304" pitchFamily="18" charset="0"/>
              </a:rPr>
              <a:t>Coordinación intermodal. </a:t>
            </a:r>
          </a:p>
          <a:p>
            <a:pPr marL="457200" indent="-457200">
              <a:buFontTx/>
              <a:buChar char="-"/>
            </a:pPr>
            <a:r>
              <a:rPr lang="es-EC" sz="2800" dirty="0">
                <a:latin typeface="Times New Roman" panose="02020603050405020304" pitchFamily="18" charset="0"/>
                <a:cs typeface="Times New Roman" panose="02020603050405020304" pitchFamily="18" charset="0"/>
              </a:rPr>
              <a:t>Gestión de tráfico metropolitano y optimización de la capacidad viaria.</a:t>
            </a:r>
          </a:p>
        </p:txBody>
      </p:sp>
    </p:spTree>
    <p:extLst>
      <p:ext uri="{BB962C8B-B14F-4D97-AF65-F5344CB8AC3E}">
        <p14:creationId xmlns:p14="http://schemas.microsoft.com/office/powerpoint/2010/main" val="1512372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22530A7-1FB9-B97F-DA8C-25C5BEAFC51F}"/>
              </a:ext>
            </a:extLst>
          </p:cNvPr>
          <p:cNvSpPr txBox="1"/>
          <p:nvPr/>
        </p:nvSpPr>
        <p:spPr>
          <a:xfrm>
            <a:off x="452760" y="585926"/>
            <a:ext cx="11283519" cy="6124754"/>
          </a:xfrm>
          <a:prstGeom prst="rect">
            <a:avLst/>
          </a:prstGeom>
          <a:noFill/>
        </p:spPr>
        <p:txBody>
          <a:bodyPr wrap="square">
            <a:spAutoFit/>
          </a:bodyPr>
          <a:lstStyle/>
          <a:p>
            <a:r>
              <a:rPr lang="es-EC" sz="2800" b="1" dirty="0">
                <a:latin typeface="Times New Roman" panose="02020603050405020304" pitchFamily="18" charset="0"/>
                <a:cs typeface="Times New Roman" panose="02020603050405020304" pitchFamily="18" charset="0"/>
              </a:rPr>
              <a:t>Europa</a:t>
            </a:r>
            <a:r>
              <a:rPr lang="es-EC" sz="2800" dirty="0">
                <a:latin typeface="Times New Roman" panose="02020603050405020304" pitchFamily="18" charset="0"/>
                <a:cs typeface="Times New Roman" panose="02020603050405020304" pitchFamily="18" charset="0"/>
              </a:rPr>
              <a:t> </a:t>
            </a:r>
          </a:p>
          <a:p>
            <a:r>
              <a:rPr lang="es-EC" sz="2800" dirty="0">
                <a:latin typeface="Times New Roman" panose="02020603050405020304" pitchFamily="18" charset="0"/>
                <a:cs typeface="Times New Roman" panose="02020603050405020304" pitchFamily="18" charset="0"/>
              </a:rPr>
              <a:t>Sin duda la coordinación europea de las iniciativas de transporte tiene grandes ventajas y es deseable; pero la puesta en práctica de esta coordinación supone grados de esfuerzo muy diferentes dependiendo del país de que se trate. La heterogeneidad de las situaciones de los diversos estados miembros es el principal escollo al que se enfrenta el proceso de unidad, bien por una cuestión de prioridades de los recursos o por una incompatibilidad de determinadas actuaciones. Como ejemplo, la actitud frente a las aplicaciones telemáticas del tráfico interurbano, por parte de las autoridades públicas será diferente en países donde se considera que la red de infraestructuras está completamente consolidada, que en aquellos donde se está en proceso de consolidación, existiendo marcadas diferencias en cuanto a la problemática más destacada en cada país, tal y como a continuación se resume para algunos estados miembros de la Unión Europea:</a:t>
            </a:r>
          </a:p>
        </p:txBody>
      </p:sp>
    </p:spTree>
    <p:extLst>
      <p:ext uri="{BB962C8B-B14F-4D97-AF65-F5344CB8AC3E}">
        <p14:creationId xmlns:p14="http://schemas.microsoft.com/office/powerpoint/2010/main" val="3231689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22530A7-1FB9-B97F-DA8C-25C5BEAFC51F}"/>
              </a:ext>
            </a:extLst>
          </p:cNvPr>
          <p:cNvSpPr txBox="1"/>
          <p:nvPr/>
        </p:nvSpPr>
        <p:spPr>
          <a:xfrm>
            <a:off x="523781" y="417249"/>
            <a:ext cx="11283519" cy="6555641"/>
          </a:xfrm>
          <a:prstGeom prst="rect">
            <a:avLst/>
          </a:prstGeom>
          <a:noFill/>
        </p:spPr>
        <p:txBody>
          <a:bodyPr wrap="square">
            <a:spAutoFit/>
          </a:bodyPr>
          <a:lstStyle/>
          <a:p>
            <a:r>
              <a:rPr lang="es-EC" sz="2800" b="1" dirty="0"/>
              <a:t>Países Bajos: </a:t>
            </a:r>
            <a:r>
              <a:rPr lang="es-EC" sz="2800" dirty="0"/>
              <a:t>elevada densidad circulatoria de vehículos pesados de matrícula extranjera que atraviesan el país. </a:t>
            </a:r>
          </a:p>
          <a:p>
            <a:pPr marL="457200" indent="-457200">
              <a:buFontTx/>
              <a:buChar char="-"/>
            </a:pPr>
            <a:r>
              <a:rPr lang="es-EC" sz="2800" b="1" dirty="0"/>
              <a:t>Reino Unido: </a:t>
            </a:r>
            <a:r>
              <a:rPr lang="es-EC" sz="2800" dirty="0"/>
              <a:t>meteorología adversa y alta demanda concentrada entorno a áreas metropolitanas lo que impone retos para la maximización de la capacidad viaria con estrategias como “</a:t>
            </a:r>
            <a:r>
              <a:rPr lang="es-EC" sz="2800" dirty="0" err="1"/>
              <a:t>Hard</a:t>
            </a:r>
            <a:r>
              <a:rPr lang="es-EC" sz="2800" dirty="0"/>
              <a:t> </a:t>
            </a:r>
            <a:r>
              <a:rPr lang="es-EC" sz="2800" dirty="0" err="1"/>
              <a:t>Shoulder</a:t>
            </a:r>
            <a:r>
              <a:rPr lang="es-EC" sz="2800" dirty="0"/>
              <a:t> Running”. </a:t>
            </a:r>
          </a:p>
          <a:p>
            <a:pPr marL="457200" indent="-457200">
              <a:buFontTx/>
              <a:buChar char="-"/>
            </a:pPr>
            <a:r>
              <a:rPr lang="es-EC" sz="2800" b="1" dirty="0"/>
              <a:t>Grecia: </a:t>
            </a:r>
            <a:r>
              <a:rPr lang="es-EC" sz="2800" dirty="0"/>
              <a:t>gestión del Transporte intermodal para la conexión entre península e islas. </a:t>
            </a:r>
          </a:p>
          <a:p>
            <a:pPr marL="457200" indent="-457200">
              <a:buFontTx/>
              <a:buChar char="-"/>
            </a:pPr>
            <a:r>
              <a:rPr lang="es-EC" sz="2800" b="1" dirty="0"/>
              <a:t>Países Nórdicos: </a:t>
            </a:r>
            <a:r>
              <a:rPr lang="es-EC" sz="2800" dirty="0"/>
              <a:t>vialidad invernal.</a:t>
            </a:r>
          </a:p>
          <a:p>
            <a:pPr marL="457200" indent="-457200">
              <a:buFontTx/>
              <a:buChar char="-"/>
            </a:pPr>
            <a:r>
              <a:rPr lang="es-EC" sz="2800" b="1" dirty="0"/>
              <a:t>España: </a:t>
            </a:r>
            <a:r>
              <a:rPr lang="es-EC" sz="2800" dirty="0"/>
              <a:t>estacionalidad de la demanda acentuada por turismo (usuarios no frecuentes y con vehículos de alquiler), dominio de la carretera en el transporte de mercancías, Operación Paso del Estrecho cada verano (desplazamientos hacia Norte de África de emigrantes que retornan por vacaciones), déficit de demanda entorno a áreas metropolitanas y problemas medioambientales.</a:t>
            </a:r>
            <a:endParaRPr lang="es-EC"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606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22530A7-1FB9-B97F-DA8C-25C5BEAFC51F}"/>
              </a:ext>
            </a:extLst>
          </p:cNvPr>
          <p:cNvSpPr txBox="1"/>
          <p:nvPr/>
        </p:nvSpPr>
        <p:spPr>
          <a:xfrm>
            <a:off x="523781" y="417249"/>
            <a:ext cx="11283519" cy="6555641"/>
          </a:xfrm>
          <a:prstGeom prst="rect">
            <a:avLst/>
          </a:prstGeom>
          <a:noFill/>
        </p:spPr>
        <p:txBody>
          <a:bodyPr wrap="square">
            <a:spAutoFit/>
          </a:bodyPr>
          <a:lstStyle/>
          <a:p>
            <a:r>
              <a:rPr lang="es-EC" sz="2800" b="1" dirty="0"/>
              <a:t>Países Bajos: </a:t>
            </a:r>
            <a:r>
              <a:rPr lang="es-EC" sz="2800" dirty="0"/>
              <a:t>elevada densidad circulatoria de vehículos pesados de matrícula extranjera que atraviesan el país. </a:t>
            </a:r>
          </a:p>
          <a:p>
            <a:pPr marL="457200" indent="-457200">
              <a:buFontTx/>
              <a:buChar char="-"/>
            </a:pPr>
            <a:r>
              <a:rPr lang="es-EC" sz="2800" b="1" dirty="0"/>
              <a:t>Reino Unido: </a:t>
            </a:r>
            <a:r>
              <a:rPr lang="es-EC" sz="2800" dirty="0"/>
              <a:t>meteorología adversa y alta demanda concentrada entorno a áreas metropolitanas lo que impone retos para la maximización de la capacidad viaria con estrategias como “</a:t>
            </a:r>
            <a:r>
              <a:rPr lang="es-EC" sz="2800" dirty="0" err="1"/>
              <a:t>Hard</a:t>
            </a:r>
            <a:r>
              <a:rPr lang="es-EC" sz="2800" dirty="0"/>
              <a:t> </a:t>
            </a:r>
            <a:r>
              <a:rPr lang="es-EC" sz="2800" dirty="0" err="1"/>
              <a:t>Shoulder</a:t>
            </a:r>
            <a:r>
              <a:rPr lang="es-EC" sz="2800" dirty="0"/>
              <a:t> Running”. </a:t>
            </a:r>
          </a:p>
          <a:p>
            <a:pPr marL="457200" indent="-457200">
              <a:buFontTx/>
              <a:buChar char="-"/>
            </a:pPr>
            <a:r>
              <a:rPr lang="es-EC" sz="2800" b="1" dirty="0"/>
              <a:t>Grecia: </a:t>
            </a:r>
            <a:r>
              <a:rPr lang="es-EC" sz="2800" dirty="0"/>
              <a:t>gestión del Transporte intermodal para la conexión entre península e islas. </a:t>
            </a:r>
          </a:p>
          <a:p>
            <a:pPr marL="457200" indent="-457200">
              <a:buFontTx/>
              <a:buChar char="-"/>
            </a:pPr>
            <a:r>
              <a:rPr lang="es-EC" sz="2800" b="1" dirty="0"/>
              <a:t>Países Nórdicos: </a:t>
            </a:r>
            <a:r>
              <a:rPr lang="es-EC" sz="2800" dirty="0"/>
              <a:t>vialidad invernal.</a:t>
            </a:r>
          </a:p>
          <a:p>
            <a:pPr marL="457200" indent="-457200">
              <a:buFontTx/>
              <a:buChar char="-"/>
            </a:pPr>
            <a:r>
              <a:rPr lang="es-EC" sz="2800" b="1" dirty="0"/>
              <a:t>España: </a:t>
            </a:r>
            <a:r>
              <a:rPr lang="es-EC" sz="2800" dirty="0"/>
              <a:t>estacionalidad de la demanda acentuada por turismo (usuarios no frecuentes y con vehículos de alquiler), dominio de la carretera en el transporte de mercancías, Operación Paso del Estrecho cada verano (desplazamientos hacia Norte de África de emigrantes que retornan por vacaciones), déficit de demanda entorno a áreas metropolitanas y problemas medioambientales.</a:t>
            </a:r>
            <a:endParaRPr lang="es-EC"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384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238FD51-0D25-94CA-5683-CCA6C238E923}"/>
              </a:ext>
            </a:extLst>
          </p:cNvPr>
          <p:cNvSpPr txBox="1"/>
          <p:nvPr/>
        </p:nvSpPr>
        <p:spPr>
          <a:xfrm>
            <a:off x="649549" y="797510"/>
            <a:ext cx="10892901" cy="5262979"/>
          </a:xfrm>
          <a:prstGeom prst="rect">
            <a:avLst/>
          </a:prstGeom>
          <a:noFill/>
        </p:spPr>
        <p:txBody>
          <a:bodyPr wrap="square">
            <a:spAutoFit/>
          </a:bodyPr>
          <a:lstStyle/>
          <a:p>
            <a:r>
              <a:rPr lang="es-EC" sz="2800" b="1" dirty="0">
                <a:latin typeface="Times New Roman" panose="02020603050405020304" pitchFamily="18" charset="0"/>
                <a:cs typeface="Times New Roman" panose="02020603050405020304" pitchFamily="18" charset="0"/>
              </a:rPr>
              <a:t>Aplicaciones de SIT </a:t>
            </a:r>
          </a:p>
          <a:p>
            <a:endParaRPr lang="es-EC" sz="2800" b="1" dirty="0">
              <a:latin typeface="Times New Roman" panose="02020603050405020304" pitchFamily="18" charset="0"/>
              <a:cs typeface="Times New Roman" panose="02020603050405020304" pitchFamily="18" charset="0"/>
            </a:endParaRPr>
          </a:p>
          <a:p>
            <a:r>
              <a:rPr lang="es-EC" sz="2800" dirty="0">
                <a:latin typeface="Times New Roman" panose="02020603050405020304" pitchFamily="18" charset="0"/>
                <a:cs typeface="Times New Roman" panose="02020603050405020304" pitchFamily="18" charset="0"/>
              </a:rPr>
              <a:t>La reducción continuada de la siniestralidad y la mortalidad en las carreteras europeas coincide con el inicio del despliegue y operación de SIT en carretera en los siguientes ámbitos:</a:t>
            </a:r>
          </a:p>
          <a:p>
            <a:endParaRPr lang="es-EC" sz="2800" dirty="0">
              <a:latin typeface="Times New Roman" panose="02020603050405020304" pitchFamily="18" charset="0"/>
              <a:cs typeface="Times New Roman" panose="02020603050405020304" pitchFamily="18" charset="0"/>
            </a:endParaRPr>
          </a:p>
          <a:p>
            <a:pPr marL="457200" indent="-457200">
              <a:buFontTx/>
              <a:buChar char="-"/>
            </a:pPr>
            <a:r>
              <a:rPr lang="es-EC" sz="2800" dirty="0">
                <a:latin typeface="Times New Roman" panose="02020603050405020304" pitchFamily="18" charset="0"/>
                <a:cs typeface="Times New Roman" panose="02020603050405020304" pitchFamily="18" charset="0"/>
              </a:rPr>
              <a:t>TIPO 1: provisión de información del tráfico y seguridad vial en ruta y </a:t>
            </a:r>
            <a:r>
              <a:rPr lang="es-EC" sz="2800" dirty="0" err="1">
                <a:latin typeface="Times New Roman" panose="02020603050405020304" pitchFamily="18" charset="0"/>
                <a:cs typeface="Times New Roman" panose="02020603050405020304" pitchFamily="18" charset="0"/>
              </a:rPr>
              <a:t>pre-viaje</a:t>
            </a:r>
            <a:r>
              <a:rPr lang="es-EC" sz="2800" dirty="0">
                <a:latin typeface="Times New Roman" panose="02020603050405020304" pitchFamily="18" charset="0"/>
                <a:cs typeface="Times New Roman" panose="02020603050405020304" pitchFamily="18" charset="0"/>
              </a:rPr>
              <a:t>. </a:t>
            </a:r>
          </a:p>
          <a:p>
            <a:pPr marL="457200" indent="-457200">
              <a:buFontTx/>
              <a:buChar char="-"/>
            </a:pPr>
            <a:r>
              <a:rPr lang="es-EC" sz="2800" dirty="0">
                <a:latin typeface="Times New Roman" panose="02020603050405020304" pitchFamily="18" charset="0"/>
                <a:cs typeface="Times New Roman" panose="02020603050405020304" pitchFamily="18" charset="0"/>
              </a:rPr>
              <a:t>TIPO 2: control y vigilancia del tráfico. </a:t>
            </a:r>
          </a:p>
          <a:p>
            <a:pPr marL="457200" indent="-457200">
              <a:buFontTx/>
              <a:buChar char="-"/>
            </a:pPr>
            <a:r>
              <a:rPr lang="es-EC" sz="2800" dirty="0">
                <a:latin typeface="Times New Roman" panose="02020603050405020304" pitchFamily="18" charset="0"/>
                <a:cs typeface="Times New Roman" panose="02020603050405020304" pitchFamily="18" charset="0"/>
              </a:rPr>
              <a:t>TIPO 3: detección automática de parámetros relacionados directa e indirectamente con el tráfico. </a:t>
            </a:r>
          </a:p>
          <a:p>
            <a:pPr marL="457200" indent="-457200">
              <a:buFontTx/>
              <a:buChar char="-"/>
            </a:pPr>
            <a:r>
              <a:rPr lang="es-EC" sz="2800" dirty="0">
                <a:latin typeface="Times New Roman" panose="02020603050405020304" pitchFamily="18" charset="0"/>
                <a:cs typeface="Times New Roman" panose="02020603050405020304" pitchFamily="18" charset="0"/>
              </a:rPr>
              <a:t>TIPO 4: detección, captación y tramitación automática de infracciones</a:t>
            </a:r>
          </a:p>
        </p:txBody>
      </p:sp>
    </p:spTree>
    <p:extLst>
      <p:ext uri="{BB962C8B-B14F-4D97-AF65-F5344CB8AC3E}">
        <p14:creationId xmlns:p14="http://schemas.microsoft.com/office/powerpoint/2010/main" val="3276861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F01AC19-3039-29E7-54BA-0C408B8AD6CC}"/>
              </a:ext>
            </a:extLst>
          </p:cNvPr>
          <p:cNvPicPr>
            <a:picLocks noChangeAspect="1"/>
          </p:cNvPicPr>
          <p:nvPr/>
        </p:nvPicPr>
        <p:blipFill>
          <a:blip r:embed="rId2"/>
          <a:stretch>
            <a:fillRect/>
          </a:stretch>
        </p:blipFill>
        <p:spPr>
          <a:xfrm>
            <a:off x="571500" y="1733550"/>
            <a:ext cx="4457700" cy="3971245"/>
          </a:xfrm>
          <a:prstGeom prst="rect">
            <a:avLst/>
          </a:prstGeom>
        </p:spPr>
      </p:pic>
      <p:pic>
        <p:nvPicPr>
          <p:cNvPr id="6" name="Imagen 5">
            <a:extLst>
              <a:ext uri="{FF2B5EF4-FFF2-40B4-BE49-F238E27FC236}">
                <a16:creationId xmlns:a16="http://schemas.microsoft.com/office/drawing/2014/main" id="{3878EA85-DB91-6A2B-C98D-B606788B6428}"/>
              </a:ext>
            </a:extLst>
          </p:cNvPr>
          <p:cNvPicPr>
            <a:picLocks noChangeAspect="1"/>
          </p:cNvPicPr>
          <p:nvPr/>
        </p:nvPicPr>
        <p:blipFill>
          <a:blip r:embed="rId3"/>
          <a:stretch>
            <a:fillRect/>
          </a:stretch>
        </p:blipFill>
        <p:spPr>
          <a:xfrm>
            <a:off x="5605462" y="4000500"/>
            <a:ext cx="5724525" cy="2057400"/>
          </a:xfrm>
          <a:prstGeom prst="rect">
            <a:avLst/>
          </a:prstGeom>
        </p:spPr>
      </p:pic>
      <p:pic>
        <p:nvPicPr>
          <p:cNvPr id="8" name="Imagen 7">
            <a:extLst>
              <a:ext uri="{FF2B5EF4-FFF2-40B4-BE49-F238E27FC236}">
                <a16:creationId xmlns:a16="http://schemas.microsoft.com/office/drawing/2014/main" id="{0A1573C3-B64B-BB4C-C89D-5917B976EEDD}"/>
              </a:ext>
            </a:extLst>
          </p:cNvPr>
          <p:cNvPicPr>
            <a:picLocks noChangeAspect="1"/>
          </p:cNvPicPr>
          <p:nvPr/>
        </p:nvPicPr>
        <p:blipFill>
          <a:blip r:embed="rId4"/>
          <a:stretch>
            <a:fillRect/>
          </a:stretch>
        </p:blipFill>
        <p:spPr>
          <a:xfrm>
            <a:off x="5395912" y="1295400"/>
            <a:ext cx="5781675" cy="2133600"/>
          </a:xfrm>
          <a:prstGeom prst="rect">
            <a:avLst/>
          </a:prstGeom>
        </p:spPr>
      </p:pic>
    </p:spTree>
    <p:extLst>
      <p:ext uri="{BB962C8B-B14F-4D97-AF65-F5344CB8AC3E}">
        <p14:creationId xmlns:p14="http://schemas.microsoft.com/office/powerpoint/2010/main" val="1172401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93283" y="1151030"/>
            <a:ext cx="10845635" cy="4874155"/>
          </a:xfrm>
          <a:prstGeom prst="rect">
            <a:avLst/>
          </a:prstGeom>
        </p:spPr>
        <p:txBody>
          <a:bodyPr wrap="square">
            <a:spAutoFit/>
          </a:bodyPr>
          <a:lstStyle/>
          <a:p>
            <a:pPr lvl="0" algn="just">
              <a:lnSpc>
                <a:spcPct val="90000"/>
              </a:lnSpc>
              <a:spcBef>
                <a:spcPts val="1000"/>
              </a:spcBef>
            </a:pPr>
            <a:r>
              <a:rPr lang="es-EC" sz="2800" b="0" i="0" dirty="0">
                <a:solidFill>
                  <a:srgbClr val="212529"/>
                </a:solidFill>
                <a:effectLst/>
                <a:latin typeface="Times New Roman" panose="02020603050405020304" pitchFamily="18" charset="0"/>
                <a:cs typeface="Times New Roman" panose="02020603050405020304" pitchFamily="18" charset="0"/>
              </a:rPr>
              <a:t>Un </a:t>
            </a:r>
            <a:r>
              <a:rPr lang="es-EC" sz="2800" b="0" i="0" u="none" strike="noStrike" dirty="0">
                <a:solidFill>
                  <a:srgbClr val="004E70"/>
                </a:solidFill>
                <a:effectLst/>
                <a:latin typeface="Times New Roman" panose="02020603050405020304" pitchFamily="18" charset="0"/>
                <a:cs typeface="Times New Roman" panose="02020603050405020304" pitchFamily="18" charset="0"/>
                <a:hlinkClick r:id="rId2"/>
              </a:rPr>
              <a:t>diagnóstico</a:t>
            </a:r>
            <a:r>
              <a:rPr lang="es-EC" sz="2800" b="0" i="0" dirty="0">
                <a:solidFill>
                  <a:srgbClr val="212529"/>
                </a:solidFill>
                <a:effectLst/>
                <a:latin typeface="Times New Roman" panose="02020603050405020304" pitchFamily="18" charset="0"/>
                <a:cs typeface="Times New Roman" panose="02020603050405020304" pitchFamily="18" charset="0"/>
              </a:rPr>
              <a:t> realizado por el BID concluye que en América Latina la aplicación de los procesos de Auditorías e Inspecciones de Seguridad Vial (ASV e ISV, respectivamente) son incipientes y poco desarrollados. Se evidenciaron pocas aplicaciones de las ASV e ISV en la región, y aquellas que existen han sido realizadas principalmente por iniciativas puntuales de funcionarios o por algunas instituciones gubernamentales u organismos internacionales, más que por una política que obedezca a un plan efectivo para su realización. </a:t>
            </a:r>
          </a:p>
          <a:p>
            <a:pPr lvl="0" algn="just">
              <a:lnSpc>
                <a:spcPct val="90000"/>
              </a:lnSpc>
              <a:spcBef>
                <a:spcPts val="1000"/>
              </a:spcBef>
            </a:pPr>
            <a:r>
              <a:rPr lang="es-EC" sz="2800" b="0" i="0" dirty="0">
                <a:solidFill>
                  <a:srgbClr val="212529"/>
                </a:solidFill>
                <a:effectLst/>
                <a:latin typeface="Times New Roman" panose="02020603050405020304" pitchFamily="18" charset="0"/>
                <a:cs typeface="Times New Roman" panose="02020603050405020304" pitchFamily="18" charset="0"/>
              </a:rPr>
              <a:t>Además, existen dificultades para poder hacerlo por la escasez de recursos humanos destinados a este propósito y al tener un carácter multisectorial, la coordinación para ponerlas en práctica no es fácil llevando al extremo de hacer casi imposible su aplicación.</a:t>
            </a:r>
          </a:p>
        </p:txBody>
      </p:sp>
    </p:spTree>
    <p:extLst>
      <p:ext uri="{BB962C8B-B14F-4D97-AF65-F5344CB8AC3E}">
        <p14:creationId xmlns:p14="http://schemas.microsoft.com/office/powerpoint/2010/main" val="2400100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1BADEB9-B4C4-9211-CA1B-03FAD87E5B78}"/>
              </a:ext>
            </a:extLst>
          </p:cNvPr>
          <p:cNvPicPr>
            <a:picLocks noChangeAspect="1"/>
          </p:cNvPicPr>
          <p:nvPr/>
        </p:nvPicPr>
        <p:blipFill>
          <a:blip r:embed="rId2"/>
          <a:stretch>
            <a:fillRect/>
          </a:stretch>
        </p:blipFill>
        <p:spPr>
          <a:xfrm>
            <a:off x="5473801" y="3790950"/>
            <a:ext cx="6400983" cy="2762250"/>
          </a:xfrm>
          <a:prstGeom prst="rect">
            <a:avLst/>
          </a:prstGeom>
        </p:spPr>
      </p:pic>
      <p:pic>
        <p:nvPicPr>
          <p:cNvPr id="7" name="Imagen 6">
            <a:extLst>
              <a:ext uri="{FF2B5EF4-FFF2-40B4-BE49-F238E27FC236}">
                <a16:creationId xmlns:a16="http://schemas.microsoft.com/office/drawing/2014/main" id="{7E334DDB-CC52-79B9-E3FE-89B5DBAD18A1}"/>
              </a:ext>
            </a:extLst>
          </p:cNvPr>
          <p:cNvPicPr>
            <a:picLocks noChangeAspect="1"/>
          </p:cNvPicPr>
          <p:nvPr/>
        </p:nvPicPr>
        <p:blipFill>
          <a:blip r:embed="rId3"/>
          <a:stretch>
            <a:fillRect/>
          </a:stretch>
        </p:blipFill>
        <p:spPr>
          <a:xfrm>
            <a:off x="304800" y="661987"/>
            <a:ext cx="5232531" cy="3128963"/>
          </a:xfrm>
          <a:prstGeom prst="rect">
            <a:avLst/>
          </a:prstGeom>
        </p:spPr>
      </p:pic>
    </p:spTree>
    <p:extLst>
      <p:ext uri="{BB962C8B-B14F-4D97-AF65-F5344CB8AC3E}">
        <p14:creationId xmlns:p14="http://schemas.microsoft.com/office/powerpoint/2010/main" val="1030010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3EA5E9E-81AA-B0CA-FB82-D64A02D851D1}"/>
              </a:ext>
            </a:extLst>
          </p:cNvPr>
          <p:cNvPicPr>
            <a:picLocks noChangeAspect="1"/>
          </p:cNvPicPr>
          <p:nvPr/>
        </p:nvPicPr>
        <p:blipFill>
          <a:blip r:embed="rId2"/>
          <a:stretch>
            <a:fillRect/>
          </a:stretch>
        </p:blipFill>
        <p:spPr>
          <a:xfrm>
            <a:off x="533400" y="689516"/>
            <a:ext cx="3922764" cy="3230021"/>
          </a:xfrm>
          <a:prstGeom prst="rect">
            <a:avLst/>
          </a:prstGeom>
        </p:spPr>
      </p:pic>
      <p:pic>
        <p:nvPicPr>
          <p:cNvPr id="6" name="Imagen 5">
            <a:extLst>
              <a:ext uri="{FF2B5EF4-FFF2-40B4-BE49-F238E27FC236}">
                <a16:creationId xmlns:a16="http://schemas.microsoft.com/office/drawing/2014/main" id="{6A07DC7C-6161-C87D-F6C5-20CFEB385F0E}"/>
              </a:ext>
            </a:extLst>
          </p:cNvPr>
          <p:cNvPicPr>
            <a:picLocks noChangeAspect="1"/>
          </p:cNvPicPr>
          <p:nvPr/>
        </p:nvPicPr>
        <p:blipFill>
          <a:blip r:embed="rId3"/>
          <a:stretch>
            <a:fillRect/>
          </a:stretch>
        </p:blipFill>
        <p:spPr>
          <a:xfrm>
            <a:off x="7571085" y="689516"/>
            <a:ext cx="4087515" cy="3190899"/>
          </a:xfrm>
          <a:prstGeom prst="rect">
            <a:avLst/>
          </a:prstGeom>
        </p:spPr>
      </p:pic>
      <p:pic>
        <p:nvPicPr>
          <p:cNvPr id="9" name="Imagen 8">
            <a:extLst>
              <a:ext uri="{FF2B5EF4-FFF2-40B4-BE49-F238E27FC236}">
                <a16:creationId xmlns:a16="http://schemas.microsoft.com/office/drawing/2014/main" id="{B2BD5941-4EC9-B924-33A2-65F6D3E60D74}"/>
              </a:ext>
            </a:extLst>
          </p:cNvPr>
          <p:cNvPicPr>
            <a:picLocks noChangeAspect="1"/>
          </p:cNvPicPr>
          <p:nvPr/>
        </p:nvPicPr>
        <p:blipFill>
          <a:blip r:embed="rId4"/>
          <a:stretch>
            <a:fillRect/>
          </a:stretch>
        </p:blipFill>
        <p:spPr>
          <a:xfrm>
            <a:off x="4129926" y="689515"/>
            <a:ext cx="3932147" cy="3190899"/>
          </a:xfrm>
          <a:prstGeom prst="rect">
            <a:avLst/>
          </a:prstGeom>
        </p:spPr>
      </p:pic>
      <p:pic>
        <p:nvPicPr>
          <p:cNvPr id="11" name="Imagen 10">
            <a:extLst>
              <a:ext uri="{FF2B5EF4-FFF2-40B4-BE49-F238E27FC236}">
                <a16:creationId xmlns:a16="http://schemas.microsoft.com/office/drawing/2014/main" id="{15EB07FB-116F-4859-42B8-290DD74ADFF7}"/>
              </a:ext>
            </a:extLst>
          </p:cNvPr>
          <p:cNvPicPr>
            <a:picLocks noChangeAspect="1"/>
          </p:cNvPicPr>
          <p:nvPr/>
        </p:nvPicPr>
        <p:blipFill>
          <a:blip r:embed="rId5"/>
          <a:stretch>
            <a:fillRect/>
          </a:stretch>
        </p:blipFill>
        <p:spPr>
          <a:xfrm>
            <a:off x="2362200" y="4048125"/>
            <a:ext cx="7010400" cy="2809875"/>
          </a:xfrm>
          <a:prstGeom prst="rect">
            <a:avLst/>
          </a:prstGeom>
        </p:spPr>
      </p:pic>
    </p:spTree>
    <p:extLst>
      <p:ext uri="{BB962C8B-B14F-4D97-AF65-F5344CB8AC3E}">
        <p14:creationId xmlns:p14="http://schemas.microsoft.com/office/powerpoint/2010/main" val="123103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09EFDF0-156E-6C46-0FF8-DB8B9FE5879E}"/>
              </a:ext>
            </a:extLst>
          </p:cNvPr>
          <p:cNvPicPr>
            <a:picLocks noChangeAspect="1"/>
          </p:cNvPicPr>
          <p:nvPr/>
        </p:nvPicPr>
        <p:blipFill>
          <a:blip r:embed="rId2"/>
          <a:stretch>
            <a:fillRect/>
          </a:stretch>
        </p:blipFill>
        <p:spPr>
          <a:xfrm>
            <a:off x="119062" y="747713"/>
            <a:ext cx="4554735" cy="3214688"/>
          </a:xfrm>
          <a:prstGeom prst="rect">
            <a:avLst/>
          </a:prstGeom>
        </p:spPr>
      </p:pic>
      <p:pic>
        <p:nvPicPr>
          <p:cNvPr id="7" name="Imagen 6">
            <a:extLst>
              <a:ext uri="{FF2B5EF4-FFF2-40B4-BE49-F238E27FC236}">
                <a16:creationId xmlns:a16="http://schemas.microsoft.com/office/drawing/2014/main" id="{2B06CF31-90B3-6E4F-3FF7-820B54DA6794}"/>
              </a:ext>
            </a:extLst>
          </p:cNvPr>
          <p:cNvPicPr>
            <a:picLocks noChangeAspect="1"/>
          </p:cNvPicPr>
          <p:nvPr/>
        </p:nvPicPr>
        <p:blipFill>
          <a:blip r:embed="rId3"/>
          <a:stretch>
            <a:fillRect/>
          </a:stretch>
        </p:blipFill>
        <p:spPr>
          <a:xfrm>
            <a:off x="5953125" y="609600"/>
            <a:ext cx="4752975" cy="3251599"/>
          </a:xfrm>
          <a:prstGeom prst="rect">
            <a:avLst/>
          </a:prstGeom>
        </p:spPr>
      </p:pic>
      <p:pic>
        <p:nvPicPr>
          <p:cNvPr id="10" name="Imagen 9">
            <a:extLst>
              <a:ext uri="{FF2B5EF4-FFF2-40B4-BE49-F238E27FC236}">
                <a16:creationId xmlns:a16="http://schemas.microsoft.com/office/drawing/2014/main" id="{18F4C5C6-2BC6-A1B3-5C42-200B07702441}"/>
              </a:ext>
            </a:extLst>
          </p:cNvPr>
          <p:cNvPicPr>
            <a:picLocks noChangeAspect="1"/>
          </p:cNvPicPr>
          <p:nvPr/>
        </p:nvPicPr>
        <p:blipFill>
          <a:blip r:embed="rId4"/>
          <a:stretch>
            <a:fillRect/>
          </a:stretch>
        </p:blipFill>
        <p:spPr>
          <a:xfrm>
            <a:off x="314325" y="4105220"/>
            <a:ext cx="5295900" cy="2609905"/>
          </a:xfrm>
          <a:prstGeom prst="rect">
            <a:avLst/>
          </a:prstGeom>
        </p:spPr>
      </p:pic>
      <p:pic>
        <p:nvPicPr>
          <p:cNvPr id="13" name="Imagen 12">
            <a:extLst>
              <a:ext uri="{FF2B5EF4-FFF2-40B4-BE49-F238E27FC236}">
                <a16:creationId xmlns:a16="http://schemas.microsoft.com/office/drawing/2014/main" id="{A1C0BB15-5F9B-EC21-7C93-BD92002B2F1F}"/>
              </a:ext>
            </a:extLst>
          </p:cNvPr>
          <p:cNvPicPr>
            <a:picLocks noChangeAspect="1"/>
          </p:cNvPicPr>
          <p:nvPr/>
        </p:nvPicPr>
        <p:blipFill>
          <a:blip r:embed="rId5"/>
          <a:stretch>
            <a:fillRect/>
          </a:stretch>
        </p:blipFill>
        <p:spPr>
          <a:xfrm>
            <a:off x="6325144" y="3962401"/>
            <a:ext cx="4247606" cy="2609905"/>
          </a:xfrm>
          <a:prstGeom prst="rect">
            <a:avLst/>
          </a:prstGeom>
        </p:spPr>
      </p:pic>
    </p:spTree>
    <p:extLst>
      <p:ext uri="{BB962C8B-B14F-4D97-AF65-F5344CB8AC3E}">
        <p14:creationId xmlns:p14="http://schemas.microsoft.com/office/powerpoint/2010/main" val="3841293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673182" y="937966"/>
            <a:ext cx="10845635" cy="5262979"/>
          </a:xfrm>
          <a:prstGeom prst="rect">
            <a:avLst/>
          </a:prstGeom>
        </p:spPr>
        <p:txBody>
          <a:bodyPr wrap="square">
            <a:spAutoFit/>
          </a:bodyPr>
          <a:lstStyle/>
          <a:p>
            <a:pPr algn="l"/>
            <a:r>
              <a:rPr lang="es-EC" sz="2800" b="0" i="0" dirty="0">
                <a:solidFill>
                  <a:srgbClr val="212529"/>
                </a:solidFill>
                <a:effectLst/>
                <a:latin typeface="Times New Roman" panose="02020603050405020304" pitchFamily="18" charset="0"/>
                <a:cs typeface="Times New Roman" panose="02020603050405020304" pitchFamily="18" charset="0"/>
              </a:rPr>
              <a:t>Se ha demostrado que la aplicación de ASV o ISV pueden reducir considerablemente la cantidad de siniestros de tráfico en una zona determinada. Estas medidas no necesariamente llevan a grandes costos económicos, pero sí llevan a salvar vidas y evitar siniestros, reduciendo los costos para el estado y la sociedad en general.</a:t>
            </a:r>
          </a:p>
          <a:p>
            <a:pPr algn="l"/>
            <a:endParaRPr lang="es-EC" sz="2800" b="0" i="0" dirty="0">
              <a:solidFill>
                <a:srgbClr val="212529"/>
              </a:solidFill>
              <a:effectLst/>
              <a:latin typeface="Times New Roman" panose="02020603050405020304" pitchFamily="18" charset="0"/>
              <a:cs typeface="Times New Roman" panose="02020603050405020304" pitchFamily="18" charset="0"/>
            </a:endParaRPr>
          </a:p>
          <a:p>
            <a:pPr algn="l"/>
            <a:r>
              <a:rPr lang="es-EC" sz="2800" b="0" i="0" dirty="0">
                <a:solidFill>
                  <a:srgbClr val="212529"/>
                </a:solidFill>
                <a:effectLst/>
                <a:latin typeface="Times New Roman" panose="02020603050405020304" pitchFamily="18" charset="0"/>
                <a:cs typeface="Times New Roman" panose="02020603050405020304" pitchFamily="18" charset="0"/>
              </a:rPr>
              <a:t>Una infraestructura vial segura es aquella compuesta por elementos que colaboran en la reducción de la cantidad y gravedad de posibles siniestros de tránsito. Para ello, el análisis de riesgo de la siniestralidad vial es una estrategia realizada por grupos de especialistas que proponen introducir medidas de seguridad como resultado de un proceso sistemático, con base en estándares técnicos de eficacia demostrada.</a:t>
            </a:r>
          </a:p>
        </p:txBody>
      </p:sp>
    </p:spTree>
    <p:extLst>
      <p:ext uri="{BB962C8B-B14F-4D97-AF65-F5344CB8AC3E}">
        <p14:creationId xmlns:p14="http://schemas.microsoft.com/office/powerpoint/2010/main" val="1570139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821680" y="733246"/>
            <a:ext cx="6047657" cy="6124754"/>
          </a:xfrm>
          <a:prstGeom prst="rect">
            <a:avLst/>
          </a:prstGeom>
        </p:spPr>
        <p:txBody>
          <a:bodyPr wrap="square">
            <a:spAutoFit/>
          </a:bodyPr>
          <a:lstStyle/>
          <a:p>
            <a:pPr algn="l"/>
            <a:r>
              <a:rPr lang="es-EC" sz="2800" dirty="0">
                <a:solidFill>
                  <a:srgbClr val="212529"/>
                </a:solidFill>
                <a:latin typeface="Times New Roman" panose="02020603050405020304" pitchFamily="18" charset="0"/>
                <a:cs typeface="Times New Roman" panose="02020603050405020304" pitchFamily="18" charset="0"/>
              </a:rPr>
              <a:t>Existe una necesidad de incorporar las ASV asegurar que se cumpla el nivel de seguridad de los proyectos viales desde las primeras etapas de la planeación, en donde son más efectivas para evitar inversiones costosas después de construida la infraestructura vial.</a:t>
            </a:r>
          </a:p>
          <a:p>
            <a:pPr algn="l"/>
            <a:r>
              <a:rPr lang="es-EC" sz="2800" b="0" i="0" dirty="0">
                <a:solidFill>
                  <a:srgbClr val="212529"/>
                </a:solidFill>
                <a:effectLst/>
                <a:latin typeface="Times New Roman" panose="02020603050405020304" pitchFamily="18" charset="0"/>
                <a:cs typeface="Times New Roman" panose="02020603050405020304" pitchFamily="18" charset="0"/>
              </a:rPr>
              <a:t>Las ISV llevan a corregir la infraestructura ya existente para hacer la más segura para los usuarios.</a:t>
            </a:r>
          </a:p>
          <a:p>
            <a:pPr algn="l"/>
            <a:r>
              <a:rPr lang="es-EC" sz="2800" dirty="0">
                <a:solidFill>
                  <a:srgbClr val="212529"/>
                </a:solidFill>
                <a:latin typeface="Times New Roman" panose="02020603050405020304" pitchFamily="18" charset="0"/>
                <a:cs typeface="Times New Roman" panose="02020603050405020304" pitchFamily="18" charset="0"/>
              </a:rPr>
              <a:t>Los elementos incluidos en las ISV deben presentarse como factores de reducción de los riesgos de sinestros de tránsito.</a:t>
            </a:r>
            <a:endParaRPr lang="es-EC" sz="2800" b="0" i="0" dirty="0">
              <a:solidFill>
                <a:srgbClr val="212529"/>
              </a:solidFill>
              <a:effectLst/>
              <a:latin typeface="Times New Roman" panose="02020603050405020304" pitchFamily="18" charset="0"/>
              <a:cs typeface="Times New Roman" panose="02020603050405020304" pitchFamily="18" charset="0"/>
            </a:endParaRPr>
          </a:p>
        </p:txBody>
      </p:sp>
      <p:pic>
        <p:nvPicPr>
          <p:cNvPr id="6" name="Imagen 5">
            <a:extLst>
              <a:ext uri="{FF2B5EF4-FFF2-40B4-BE49-F238E27FC236}">
                <a16:creationId xmlns:a16="http://schemas.microsoft.com/office/drawing/2014/main" id="{0D9EE4A2-4B80-65EC-2AD4-227B3CD809FD}"/>
              </a:ext>
            </a:extLst>
          </p:cNvPr>
          <p:cNvPicPr>
            <a:picLocks noChangeAspect="1"/>
          </p:cNvPicPr>
          <p:nvPr/>
        </p:nvPicPr>
        <p:blipFill>
          <a:blip r:embed="rId2"/>
          <a:stretch>
            <a:fillRect/>
          </a:stretch>
        </p:blipFill>
        <p:spPr>
          <a:xfrm>
            <a:off x="292183" y="2136457"/>
            <a:ext cx="5293071" cy="2828925"/>
          </a:xfrm>
          <a:prstGeom prst="rect">
            <a:avLst/>
          </a:prstGeom>
        </p:spPr>
      </p:pic>
    </p:spTree>
    <p:extLst>
      <p:ext uri="{BB962C8B-B14F-4D97-AF65-F5344CB8AC3E}">
        <p14:creationId xmlns:p14="http://schemas.microsoft.com/office/powerpoint/2010/main" val="128607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837554" y="601765"/>
            <a:ext cx="9049272"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s-MX" sz="3200" b="1" kern="0">
                <a:solidFill>
                  <a:prstClr val="black"/>
                </a:solidFill>
                <a:latin typeface="Times New Roman" panose="02020603050405020304" pitchFamily="18" charset="0"/>
                <a:ea typeface="+mj-ea"/>
                <a:cs typeface="Times New Roman" panose="02020603050405020304" pitchFamily="18" charset="0"/>
              </a:rPr>
              <a:t>SISTEMAS INTELIGENTES DE TRANSPORTE</a:t>
            </a:r>
            <a:endParaRPr lang="es-MX" sz="3200" b="1" kern="0" dirty="0">
              <a:solidFill>
                <a:prstClr val="black"/>
              </a:solidFill>
              <a:latin typeface="Times New Roman" panose="02020603050405020304" pitchFamily="18" charset="0"/>
              <a:ea typeface="+mj-ea"/>
              <a:cs typeface="Times New Roman" panose="02020603050405020304" pitchFamily="18" charset="0"/>
            </a:endParaRPr>
          </a:p>
        </p:txBody>
      </p:sp>
      <p:sp>
        <p:nvSpPr>
          <p:cNvPr id="3" name="Rectángulo 2"/>
          <p:cNvSpPr/>
          <p:nvPr/>
        </p:nvSpPr>
        <p:spPr>
          <a:xfrm>
            <a:off x="585926" y="1186540"/>
            <a:ext cx="6218842" cy="5521512"/>
          </a:xfrm>
          <a:prstGeom prst="rect">
            <a:avLst/>
          </a:prstGeom>
        </p:spPr>
        <p:txBody>
          <a:bodyPr wrap="square">
            <a:spAutoFit/>
          </a:bodyPr>
          <a:lstStyle/>
          <a:p>
            <a:pPr lvl="0" algn="just">
              <a:lnSpc>
                <a:spcPct val="90000"/>
              </a:lnSpc>
              <a:spcBef>
                <a:spcPts val="1000"/>
              </a:spcBef>
            </a:pPr>
            <a:r>
              <a:rPr lang="es-EC" sz="2800" dirty="0">
                <a:latin typeface="Times New Roman" panose="02020603050405020304" pitchFamily="18" charset="0"/>
                <a:cs typeface="Times New Roman" panose="02020603050405020304" pitchFamily="18" charset="0"/>
              </a:rPr>
              <a:t>Los Sistemas Inteligentes de Transporte (SIT), en inglés </a:t>
            </a:r>
            <a:r>
              <a:rPr lang="es-EC" sz="2800" dirty="0" err="1">
                <a:latin typeface="Times New Roman" panose="02020603050405020304" pitchFamily="18" charset="0"/>
                <a:cs typeface="Times New Roman" panose="02020603050405020304" pitchFamily="18" charset="0"/>
              </a:rPr>
              <a:t>Intelligent</a:t>
            </a:r>
            <a:r>
              <a:rPr lang="es-EC" sz="2800" dirty="0">
                <a:latin typeface="Times New Roman" panose="02020603050405020304" pitchFamily="18" charset="0"/>
                <a:cs typeface="Times New Roman" panose="02020603050405020304" pitchFamily="18" charset="0"/>
              </a:rPr>
              <a:t> </a:t>
            </a:r>
            <a:r>
              <a:rPr lang="es-EC" sz="2800" dirty="0" err="1">
                <a:latin typeface="Times New Roman" panose="02020603050405020304" pitchFamily="18" charset="0"/>
                <a:cs typeface="Times New Roman" panose="02020603050405020304" pitchFamily="18" charset="0"/>
              </a:rPr>
              <a:t>Transportation</a:t>
            </a:r>
            <a:r>
              <a:rPr lang="es-EC" sz="2800" dirty="0">
                <a:latin typeface="Times New Roman" panose="02020603050405020304" pitchFamily="18" charset="0"/>
                <a:cs typeface="Times New Roman" panose="02020603050405020304" pitchFamily="18" charset="0"/>
              </a:rPr>
              <a:t> </a:t>
            </a:r>
            <a:r>
              <a:rPr lang="es-EC" sz="2800" dirty="0" err="1">
                <a:latin typeface="Times New Roman" panose="02020603050405020304" pitchFamily="18" charset="0"/>
                <a:cs typeface="Times New Roman" panose="02020603050405020304" pitchFamily="18" charset="0"/>
              </a:rPr>
              <a:t>Systems</a:t>
            </a:r>
            <a:r>
              <a:rPr lang="es-EC" sz="2800" dirty="0">
                <a:latin typeface="Times New Roman" panose="02020603050405020304" pitchFamily="18" charset="0"/>
                <a:cs typeface="Times New Roman" panose="02020603050405020304" pitchFamily="18" charset="0"/>
              </a:rPr>
              <a:t> (ITS), aplicados a la gestión de la movilidad por carretera tratan de garantizar la máxima fluidez y seguridad vial, así como minimizar los efectos negativos sobre el medioambiente. Asimismo, el resto de los modos de transporte también contemplan la implantación de SIT, y como consecuencia, se alcanza la intermodalidad cuando todos se encuentran integrados y el conjunto de modos se operan de modo coordinado.</a:t>
            </a:r>
            <a:endParaRPr lang="es-EC" sz="2800" b="0" i="0" dirty="0">
              <a:solidFill>
                <a:srgbClr val="212529"/>
              </a:solidFill>
              <a:effectLst/>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13CD8018-38B3-2851-06FA-6FA65E4FD169}"/>
              </a:ext>
            </a:extLst>
          </p:cNvPr>
          <p:cNvPicPr>
            <a:picLocks noChangeAspect="1"/>
          </p:cNvPicPr>
          <p:nvPr/>
        </p:nvPicPr>
        <p:blipFill>
          <a:blip r:embed="rId2"/>
          <a:stretch>
            <a:fillRect/>
          </a:stretch>
        </p:blipFill>
        <p:spPr>
          <a:xfrm>
            <a:off x="6804768" y="1990725"/>
            <a:ext cx="5041981" cy="4061596"/>
          </a:xfrm>
          <a:prstGeom prst="rect">
            <a:avLst/>
          </a:prstGeom>
        </p:spPr>
      </p:pic>
    </p:spTree>
    <p:extLst>
      <p:ext uri="{BB962C8B-B14F-4D97-AF65-F5344CB8AC3E}">
        <p14:creationId xmlns:p14="http://schemas.microsoft.com/office/powerpoint/2010/main" val="548940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81741" y="538471"/>
            <a:ext cx="11363416" cy="6165790"/>
          </a:xfrm>
          <a:prstGeom prst="rect">
            <a:avLst/>
          </a:prstGeom>
        </p:spPr>
        <p:txBody>
          <a:bodyPr wrap="square">
            <a:spAutoFit/>
          </a:bodyPr>
          <a:lstStyle/>
          <a:p>
            <a:pPr lvl="0" algn="just">
              <a:lnSpc>
                <a:spcPct val="90000"/>
              </a:lnSpc>
              <a:spcBef>
                <a:spcPts val="1000"/>
              </a:spcBef>
            </a:pPr>
            <a:r>
              <a:rPr lang="es-EC" sz="2800" dirty="0">
                <a:latin typeface="Times New Roman" panose="02020603050405020304" pitchFamily="18" charset="0"/>
                <a:cs typeface="Times New Roman" panose="02020603050405020304" pitchFamily="18" charset="0"/>
              </a:rPr>
              <a:t>El objetivo fundamental en el control y gestión del tráfico es la seguridad vial, por lo que debe alcanzarse un nivel tan alto como sea posible. La gestión del tráfico pretende la adopción de medidas y técnicas que favorezcan la disminución de los accidentes de tráfico.</a:t>
            </a:r>
          </a:p>
          <a:p>
            <a:pPr lvl="0" algn="just">
              <a:lnSpc>
                <a:spcPct val="90000"/>
              </a:lnSpc>
              <a:spcBef>
                <a:spcPts val="1000"/>
              </a:spcBef>
            </a:pPr>
            <a:r>
              <a:rPr lang="es-EC" sz="2800" dirty="0">
                <a:latin typeface="Times New Roman" panose="02020603050405020304" pitchFamily="18" charset="0"/>
                <a:cs typeface="Times New Roman" panose="02020603050405020304" pitchFamily="18" charset="0"/>
              </a:rPr>
              <a:t>Así, los conceptos tradicionales para enfocar la seguridad vial están comenzando a cambiar y ya no se basan de manera casi exclusiva en la necesaria responsabilidad del conductor, sino en continuar la línea seguida hasta ahora en todos los países en materia educación, formación, vigilancia y sanción, en su caso, de aquellas conductas peligrosas tanto sociales como individuales, a la hora de manejar el vehículo.</a:t>
            </a:r>
          </a:p>
          <a:p>
            <a:pPr lvl="0" algn="just">
              <a:lnSpc>
                <a:spcPct val="90000"/>
              </a:lnSpc>
              <a:spcBef>
                <a:spcPts val="1000"/>
              </a:spcBef>
            </a:pPr>
            <a:r>
              <a:rPr lang="es-EC" sz="2800" dirty="0">
                <a:latin typeface="Times New Roman" panose="02020603050405020304" pitchFamily="18" charset="0"/>
                <a:cs typeface="Times New Roman" panose="02020603050405020304" pitchFamily="18" charset="0"/>
              </a:rPr>
              <a:t>Tal y como es sabido de otros temas, en la mayoría de los estudios científicos el Factor Humano es responsable de hasta el 93% de los accidentes viarios. En efecto, el conductor es un ser humano y por tanto comete errores en el momento más insospechado, aunque posea las aptitudes psicofísicas, conozca la técnica de conducción y circule habitualmente con la precaución debida.</a:t>
            </a:r>
            <a:endParaRPr lang="es-EC" sz="2800" b="0" i="0" dirty="0">
              <a:solidFill>
                <a:srgbClr val="212529"/>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6070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621436" y="1026743"/>
            <a:ext cx="11017189" cy="5261953"/>
          </a:xfrm>
          <a:prstGeom prst="rect">
            <a:avLst/>
          </a:prstGeom>
        </p:spPr>
        <p:txBody>
          <a:bodyPr wrap="square">
            <a:spAutoFit/>
          </a:bodyPr>
          <a:lstStyle/>
          <a:p>
            <a:pPr lvl="0" algn="just">
              <a:lnSpc>
                <a:spcPct val="90000"/>
              </a:lnSpc>
              <a:spcBef>
                <a:spcPts val="1000"/>
              </a:spcBef>
            </a:pPr>
            <a:r>
              <a:rPr lang="es-EC" sz="2800" dirty="0">
                <a:latin typeface="Times New Roman" panose="02020603050405020304" pitchFamily="18" charset="0"/>
                <a:cs typeface="Times New Roman" panose="02020603050405020304" pitchFamily="18" charset="0"/>
              </a:rPr>
              <a:t>En consecuencia, y de acuerdo con lo defendido por la Seguridad Sostenible holandesa, el sistema de transporte por carretera debe en primer lugar tratar de minimizar la probabilidad de que ese error o decisión desacertada tenga lugar, y en segundo lugar, permitir que ese error no sea fatídico y, llegados a este punto, son los campos de la infraestructura y el vehículo donde están puestas las mayores esperanzas en la aplicación de la telemática vial, siguiendo los pasos dados desde hace varios lustros, en otros modos de transportes como el aéreo. </a:t>
            </a:r>
          </a:p>
          <a:p>
            <a:pPr lvl="0" algn="just">
              <a:lnSpc>
                <a:spcPct val="90000"/>
              </a:lnSpc>
              <a:spcBef>
                <a:spcPts val="1000"/>
              </a:spcBef>
            </a:pPr>
            <a:r>
              <a:rPr lang="es-EC" sz="2800" dirty="0">
                <a:latin typeface="Times New Roman" panose="02020603050405020304" pitchFamily="18" charset="0"/>
                <a:cs typeface="Times New Roman" panose="02020603050405020304" pitchFamily="18" charset="0"/>
              </a:rPr>
              <a:t>Al mismo tiempo, es fundamental garantizar que el equipo embarcado en el vehículo o instalado en la carretera, no lleve consigo un aumento del riesgo de distracción ni suponga ningún otro efecto que acreciente el riesgo. A continuación, se realiza un repaso del contexto de SIT en distintos países del mundo.</a:t>
            </a:r>
            <a:endParaRPr lang="es-EC" sz="2800" b="0" i="0" dirty="0">
              <a:solidFill>
                <a:srgbClr val="212529"/>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2283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87405" y="795924"/>
            <a:ext cx="11017189" cy="5646674"/>
          </a:xfrm>
          <a:prstGeom prst="rect">
            <a:avLst/>
          </a:prstGeom>
        </p:spPr>
        <p:txBody>
          <a:bodyPr wrap="square">
            <a:spAutoFit/>
          </a:bodyPr>
          <a:lstStyle/>
          <a:p>
            <a:pPr lvl="0" algn="just">
              <a:lnSpc>
                <a:spcPct val="90000"/>
              </a:lnSpc>
              <a:spcBef>
                <a:spcPts val="1000"/>
              </a:spcBef>
            </a:pPr>
            <a:r>
              <a:rPr lang="es-EC" sz="2800" b="1" dirty="0"/>
              <a:t>Japón</a:t>
            </a:r>
            <a:r>
              <a:rPr lang="es-EC" sz="2800" dirty="0"/>
              <a:t> fue uno de los primeros países en lanzar un programa de investigación y desarrollo para los SIT en el año 1973 cuando el Ministerio de Comercio Internacional e Industria (MITI) inició el desarrollo del Sistema del Control del Tráfico de Automóviles denominado CACS (Comprehensive </a:t>
            </a:r>
            <a:r>
              <a:rPr lang="es-EC" sz="2800" dirty="0" err="1"/>
              <a:t>Automobile</a:t>
            </a:r>
            <a:r>
              <a:rPr lang="es-EC" sz="2800" dirty="0"/>
              <a:t> </a:t>
            </a:r>
            <a:r>
              <a:rPr lang="es-EC" sz="2800" dirty="0" err="1"/>
              <a:t>Traffic</a:t>
            </a:r>
            <a:r>
              <a:rPr lang="es-EC" sz="2800" dirty="0"/>
              <a:t> Control </a:t>
            </a:r>
            <a:r>
              <a:rPr lang="es-EC" sz="2800" dirty="0" err="1"/>
              <a:t>System</a:t>
            </a:r>
            <a:r>
              <a:rPr lang="es-EC" sz="2800" dirty="0"/>
              <a:t>). </a:t>
            </a:r>
          </a:p>
          <a:p>
            <a:pPr lvl="0" algn="just">
              <a:lnSpc>
                <a:spcPct val="90000"/>
              </a:lnSpc>
              <a:spcBef>
                <a:spcPts val="1000"/>
              </a:spcBef>
            </a:pPr>
            <a:r>
              <a:rPr lang="es-EC" sz="2800" dirty="0"/>
              <a:t>Desde entonces Japón ha estado implicado de forma muy activa en todas las actividades relacionadas con los SIT en las áreas de carreteras, vehículos, información y telecomunicación. </a:t>
            </a:r>
          </a:p>
          <a:p>
            <a:pPr lvl="0" algn="just">
              <a:lnSpc>
                <a:spcPct val="90000"/>
              </a:lnSpc>
              <a:spcBef>
                <a:spcPts val="1000"/>
              </a:spcBef>
            </a:pPr>
            <a:r>
              <a:rPr lang="es-EC" sz="2800" dirty="0"/>
              <a:t>La planificación de los SIT se vertebra de la siguiente forma: </a:t>
            </a:r>
          </a:p>
          <a:p>
            <a:pPr marL="457200" lvl="0" indent="-457200" algn="just">
              <a:lnSpc>
                <a:spcPct val="90000"/>
              </a:lnSpc>
              <a:spcBef>
                <a:spcPts val="1000"/>
              </a:spcBef>
              <a:buFontTx/>
              <a:buChar char="-"/>
            </a:pPr>
            <a:r>
              <a:rPr lang="es-EC" sz="2800" dirty="0"/>
              <a:t>Un proyecto nacional sobre SIT, respaldado por el gobierno que define unas líneas genéricas de actuación. </a:t>
            </a:r>
          </a:p>
          <a:p>
            <a:pPr marL="457200" lvl="0" indent="-457200" algn="just">
              <a:lnSpc>
                <a:spcPct val="90000"/>
              </a:lnSpc>
              <a:spcBef>
                <a:spcPts val="1000"/>
              </a:spcBef>
              <a:buFontTx/>
              <a:buChar char="-"/>
            </a:pPr>
            <a:r>
              <a:rPr lang="es-EC" sz="2800" dirty="0"/>
              <a:t>Nueve campos de desarrollo de servicios para el usuario de aplicación inmediata, coordinados por los diferentes ministerios implicados.</a:t>
            </a:r>
            <a:endParaRPr lang="es-EC" sz="2800" b="0" i="0" dirty="0">
              <a:solidFill>
                <a:srgbClr val="212529"/>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6115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78527" y="1062253"/>
            <a:ext cx="10873667" cy="3063403"/>
          </a:xfrm>
          <a:prstGeom prst="rect">
            <a:avLst/>
          </a:prstGeom>
        </p:spPr>
        <p:txBody>
          <a:bodyPr wrap="square">
            <a:spAutoFit/>
          </a:bodyPr>
          <a:lstStyle/>
          <a:p>
            <a:pPr marL="457200" lvl="0" indent="-457200" algn="just">
              <a:lnSpc>
                <a:spcPct val="90000"/>
              </a:lnSpc>
              <a:spcBef>
                <a:spcPts val="1000"/>
              </a:spcBef>
              <a:buFontTx/>
              <a:buChar char="-"/>
            </a:pPr>
            <a:r>
              <a:rPr lang="es-EC" sz="2800" dirty="0"/>
              <a:t>Veinte campos de desarrollo de servicios a largo plazo, con un horizonte situado en los próximos veinte años. </a:t>
            </a:r>
          </a:p>
          <a:p>
            <a:pPr marL="457200" lvl="0" indent="-457200" algn="just">
              <a:lnSpc>
                <a:spcPct val="90000"/>
              </a:lnSpc>
              <a:spcBef>
                <a:spcPts val="1000"/>
              </a:spcBef>
              <a:buFontTx/>
              <a:buChar char="-"/>
            </a:pPr>
            <a:r>
              <a:rPr lang="es-EC" sz="2800" dirty="0"/>
              <a:t>Además, está la actuación de diversas organizaciones promotoras de los sistemas de SIT, de tipo interdisciplinar (universidades, ministerios, comités de normalización, industria, etc.). </a:t>
            </a:r>
          </a:p>
          <a:p>
            <a:pPr marL="457200" lvl="0" indent="-457200" algn="just">
              <a:lnSpc>
                <a:spcPct val="90000"/>
              </a:lnSpc>
              <a:spcBef>
                <a:spcPts val="1000"/>
              </a:spcBef>
              <a:buFontTx/>
              <a:buChar char="-"/>
            </a:pPr>
            <a:r>
              <a:rPr lang="es-EC" sz="2800" dirty="0"/>
              <a:t>El respaldo de una gran industria de telecomunicaciones, con unas perspectivas de mercado impresionantes.</a:t>
            </a:r>
            <a:endParaRPr lang="es-EC" sz="2800" b="0" i="0" dirty="0">
              <a:solidFill>
                <a:srgbClr val="212529"/>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7628612"/>
      </p:ext>
    </p:extLst>
  </p:cSld>
  <p:clrMapOvr>
    <a:masterClrMapping/>
  </p:clrMapOvr>
</p:sld>
</file>

<file path=ppt/theme/theme1.xml><?xml version="1.0" encoding="utf-8"?>
<a:theme xmlns:a="http://schemas.openxmlformats.org/drawingml/2006/main" name="Dividendo">
  <a:themeElements>
    <a:clrScheme name="Dividendo">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o">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o">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TM03457464[[fn=Dividendo]]</Template>
  <TotalTime>49676</TotalTime>
  <Words>1874</Words>
  <Application>Microsoft Office PowerPoint</Application>
  <PresentationFormat>Panorámica</PresentationFormat>
  <Paragraphs>62</Paragraphs>
  <Slides>22</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22</vt:i4>
      </vt:variant>
    </vt:vector>
  </HeadingPairs>
  <TitlesOfParts>
    <vt:vector size="30" baseType="lpstr">
      <vt:lpstr>Arial</vt:lpstr>
      <vt:lpstr>Calibri</vt:lpstr>
      <vt:lpstr>Gill Sans MT</vt:lpstr>
      <vt:lpstr>Gotham-Light</vt:lpstr>
      <vt:lpstr>GothamNarrow-XLight</vt:lpstr>
      <vt:lpstr>Times New Roman</vt:lpstr>
      <vt:lpstr>Wingdings 2</vt:lpstr>
      <vt:lpstr>Dividendo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SYSTEMarket</dc:creator>
  <cp:lastModifiedBy>Angel Edmundo Paredes Garcia</cp:lastModifiedBy>
  <cp:revision>106</cp:revision>
  <dcterms:created xsi:type="dcterms:W3CDTF">2018-05-06T04:10:44Z</dcterms:created>
  <dcterms:modified xsi:type="dcterms:W3CDTF">2023-02-16T17:35:04Z</dcterms:modified>
</cp:coreProperties>
</file>