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77" r:id="rId5"/>
    <p:sldId id="280" r:id="rId6"/>
    <p:sldId id="286" r:id="rId7"/>
    <p:sldId id="262" r:id="rId8"/>
    <p:sldId id="278" r:id="rId9"/>
    <p:sldId id="287" r:id="rId10"/>
    <p:sldId id="263" r:id="rId11"/>
    <p:sldId id="288" r:id="rId12"/>
    <p:sldId id="268" r:id="rId13"/>
    <p:sldId id="279" r:id="rId14"/>
    <p:sldId id="283" r:id="rId15"/>
    <p:sldId id="284" r:id="rId16"/>
    <p:sldId id="282" r:id="rId17"/>
    <p:sldId id="28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458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249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9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257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19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97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7954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366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838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728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70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333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748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849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025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75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D9EAC-CE3B-40ED-8751-9262DBC48DEB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3DB300-CFB0-461C-B21D-E5D43A0FB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673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cylKJYyNw" TargetMode="External"/><Relationship Id="rId2" Type="http://schemas.openxmlformats.org/officeDocument/2006/relationships/hyperlink" Target="https://www.youtube.com/watch?v=k_tgecp1UT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79416-6957-4AC3-8492-CF61EBB02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3327" y="1979187"/>
            <a:ext cx="7766936" cy="1646302"/>
          </a:xfrm>
        </p:spPr>
        <p:txBody>
          <a:bodyPr/>
          <a:lstStyle/>
          <a:p>
            <a:pPr algn="ctr"/>
            <a:r>
              <a:rPr lang="es-EC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PROCESOS AFECTIVOS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CDD268-465A-4B1F-BFAD-22508E075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793" y="3797086"/>
            <a:ext cx="11016414" cy="22978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¿Cómo se manifiestan los procesos afectivos?</a:t>
            </a:r>
          </a:p>
          <a:p>
            <a:pPr algn="ctr"/>
            <a:endParaRPr lang="es-EC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s-EC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https://www.youtube.com/watch?v=k_tgecp1UTs</a:t>
            </a:r>
            <a:endParaRPr lang="es-EC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s-EC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https://www.youtube.com/watch?v=aKcylKJYyNw</a:t>
            </a:r>
            <a:r>
              <a:rPr lang="es-EC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just"/>
            <a:endParaRPr lang="es-EC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s-EC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Sentimientos, emociones, estados sentimentales, instintos y pulsaciones </a:t>
            </a:r>
          </a:p>
        </p:txBody>
      </p:sp>
      <p:pic>
        <p:nvPicPr>
          <p:cNvPr id="1026" name="Picture 2" descr="Procesos afectivos Preguntas y respuestas para cuestionarios y hojas de  trabajo - Quizizz">
            <a:extLst>
              <a:ext uri="{FF2B5EF4-FFF2-40B4-BE49-F238E27FC236}">
                <a16:creationId xmlns:a16="http://schemas.microsoft.com/office/drawing/2014/main" id="{00CF4644-F892-4D84-8039-47C997C2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93" y="363450"/>
            <a:ext cx="4060613" cy="227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6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2A81826-238F-46DC-8922-E62FE08ED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227868"/>
              </p:ext>
            </p:extLst>
          </p:nvPr>
        </p:nvGraphicFramePr>
        <p:xfrm>
          <a:off x="1530269" y="609600"/>
          <a:ext cx="969050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5252">
                  <a:extLst>
                    <a:ext uri="{9D8B030D-6E8A-4147-A177-3AD203B41FA5}">
                      <a16:colId xmlns:a16="http://schemas.microsoft.com/office/drawing/2014/main" val="2527133966"/>
                    </a:ext>
                  </a:extLst>
                </a:gridCol>
                <a:gridCol w="4845252">
                  <a:extLst>
                    <a:ext uri="{9D8B030D-6E8A-4147-A177-3AD203B41FA5}">
                      <a16:colId xmlns:a16="http://schemas.microsoft.com/office/drawing/2014/main" val="1077120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Emociones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Sentimientos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47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Transitorias y con intensidad mayor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larga duración, mas complejos y menos intensos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7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Aparecen rápido y son inconscientes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Son más lentas y conscientes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84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Aparecen primero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Aparecen después, sin emoción no hay sentimiento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21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Son reacciones psicofisiológicas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Interpretación de las reacciones emocionales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Pueden ser reconocidas fácilmente por las demás personas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son fácilmente observadas por los demás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3825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D481826-9E4B-407C-92B5-72ACF6063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929"/>
              </p:ext>
            </p:extLst>
          </p:nvPr>
        </p:nvGraphicFramePr>
        <p:xfrm>
          <a:off x="2311521" y="4962495"/>
          <a:ext cx="8128000" cy="1188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517904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4967215"/>
                    </a:ext>
                  </a:extLst>
                </a:gridCol>
              </a:tblGrid>
              <a:tr h="86116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Alegría, tristeza, ira, miedo, asco, sorpresa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Simpatía, amistad, agradecimiento, amor. Odio, responsabilidad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83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21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3B207-0A13-4318-BF52-68415EBC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80D2D5C-DCE2-4D96-8854-9FA7C913D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0" y="576943"/>
            <a:ext cx="7041921" cy="5892220"/>
          </a:xfrm>
        </p:spPr>
      </p:pic>
    </p:spTree>
    <p:extLst>
      <p:ext uri="{BB962C8B-B14F-4D97-AF65-F5344CB8AC3E}">
        <p14:creationId xmlns:p14="http://schemas.microsoft.com/office/powerpoint/2010/main" val="14862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962A1-812A-4BF9-B5AC-B732A630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6" y="271652"/>
            <a:ext cx="8596668" cy="1320800"/>
          </a:xfrm>
        </p:spPr>
        <p:txBody>
          <a:bodyPr>
            <a:normAutofit/>
          </a:bodyPr>
          <a:lstStyle/>
          <a:p>
            <a:r>
              <a:rPr lang="es-MX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Estados sentimentales:</a:t>
            </a:r>
            <a:endParaRPr lang="es-EC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38CC6D-1FDC-4753-8A36-628F30AF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1159987"/>
            <a:ext cx="10743184" cy="4538026"/>
          </a:xfrm>
        </p:spPr>
        <p:txBody>
          <a:bodyPr>
            <a:normAutofit/>
          </a:bodyPr>
          <a:lstStyle/>
          <a:p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Son disposiciones afectivas más prolongadas que las emociones y los sentimientos.</a:t>
            </a:r>
          </a:p>
          <a:p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Representan un tono emocional general que influye en cómo percibimos e interactuamos con el mundo durante un período extendido.</a:t>
            </a:r>
            <a:endParaRPr lang="es-EC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Qué pasa cuándo nos enamoramos? | Nosotras respondemos | EL PAÍS">
            <a:extLst>
              <a:ext uri="{FF2B5EF4-FFF2-40B4-BE49-F238E27FC236}">
                <a16:creationId xmlns:a16="http://schemas.microsoft.com/office/drawing/2014/main" id="{90684644-0FCD-43AD-AF4C-FF906D94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0" y="2688335"/>
            <a:ext cx="2262752" cy="169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0785963-1440-4FF3-BD32-02DC4569DA30}"/>
              </a:ext>
            </a:extLst>
          </p:cNvPr>
          <p:cNvSpPr/>
          <p:nvPr/>
        </p:nvSpPr>
        <p:spPr>
          <a:xfrm>
            <a:off x="3203556" y="2626747"/>
            <a:ext cx="3119751" cy="21383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Menos intensos que las emociones, pero más persistentes; pueden ser positivos (como la serenidad) o negativos (como la melancolía).</a:t>
            </a:r>
            <a:endParaRPr lang="es-EC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C57D94-D009-4030-A634-BB572C88854B}"/>
              </a:ext>
            </a:extLst>
          </p:cNvPr>
          <p:cNvSpPr/>
          <p:nvPr/>
        </p:nvSpPr>
        <p:spPr>
          <a:xfrm>
            <a:off x="655246" y="4975556"/>
            <a:ext cx="5807547" cy="13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Características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Duración prolongada (horas o días)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Activado o deprimido </a:t>
            </a:r>
            <a:endParaRPr lang="es-EC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ADA0CEB-1441-4385-9F02-8E912EF4EB40}"/>
              </a:ext>
            </a:extLst>
          </p:cNvPr>
          <p:cNvSpPr/>
          <p:nvPr/>
        </p:nvSpPr>
        <p:spPr>
          <a:xfrm>
            <a:off x="7127483" y="2688335"/>
            <a:ext cx="4293031" cy="1038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Eutimia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Depresión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Hipomanía o manía   </a:t>
            </a:r>
            <a:endParaRPr lang="es-EC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8" name="Picture 4" descr="Detalle de noticias">
            <a:extLst>
              <a:ext uri="{FF2B5EF4-FFF2-40B4-BE49-F238E27FC236}">
                <a16:creationId xmlns:a16="http://schemas.microsoft.com/office/drawing/2014/main" id="{D75AA81D-11E9-49E3-9886-5BECFE45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24" y="4070651"/>
            <a:ext cx="3810001" cy="213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8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E80CE-9407-4AAD-90BC-D9355946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/>
              <a:t>Pasiones </a:t>
            </a:r>
            <a:endParaRPr lang="es-EC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2ACBCD-C112-40EC-8DF4-239A7F5A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5829"/>
            <a:ext cx="10394857" cy="3880773"/>
          </a:xfrm>
        </p:spPr>
        <p:txBody>
          <a:bodyPr>
            <a:normAutofit/>
          </a:bodyPr>
          <a:lstStyle/>
          <a:p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Son estados afectivos intensos y duraderos que dominan el pensamiento y la conducta del individuo hacia un objeto o meta específica.</a:t>
            </a:r>
          </a:p>
          <a:p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En algunos casos produce la ruptura del equilibrio psíquico del individuo </a:t>
            </a:r>
          </a:p>
          <a:p>
            <a:pPr lvl="1"/>
            <a:r>
              <a:rPr lang="es-MX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Positivos: orientan al sujeto hacia valores culturales positivos </a:t>
            </a:r>
          </a:p>
          <a:p>
            <a:pPr lvl="1"/>
            <a:r>
              <a:rPr lang="es-MX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Negativas: llevan a la persona a la autodestrucción, producen una ruptura con el mundo exterior.</a:t>
            </a:r>
            <a:endParaRPr lang="es-EC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100" name="Picture 4" descr="Puede el fútbol considerarse cultura? | Meer">
            <a:extLst>
              <a:ext uri="{FF2B5EF4-FFF2-40B4-BE49-F238E27FC236}">
                <a16:creationId xmlns:a16="http://schemas.microsoft.com/office/drawing/2014/main" id="{32B9A5AA-82F3-4DB5-903F-1752A927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5" y="4184804"/>
            <a:ext cx="3667953" cy="20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44F201-4182-44B0-A981-ABB6E19A7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814" y="4041913"/>
            <a:ext cx="3310558" cy="22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1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58558-FA79-4F41-B0BB-9B562EAE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4446"/>
          </a:xfrm>
        </p:spPr>
        <p:txBody>
          <a:bodyPr/>
          <a:lstStyle/>
          <a:p>
            <a:r>
              <a:rPr lang="es-MX" dirty="0"/>
              <a:t>Trastornos de la afectividad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2A95C8-80AE-4DF5-8438-49438E1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4119"/>
            <a:ext cx="8596668" cy="989350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Conjunto de trastornos cuya principal característica subyacente es la alteración del estado de animo del individuo. </a:t>
            </a:r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A5BD788-4A15-4F9A-B2BB-C55016991AD3}"/>
              </a:ext>
            </a:extLst>
          </p:cNvPr>
          <p:cNvSpPr txBox="1">
            <a:spLocks/>
          </p:cNvSpPr>
          <p:nvPr/>
        </p:nvSpPr>
        <p:spPr>
          <a:xfrm>
            <a:off x="677334" y="2276008"/>
            <a:ext cx="8596668" cy="8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Trastornos cuantitativos </a:t>
            </a:r>
            <a:endParaRPr lang="es-EC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A1C21B4-D5DE-40F3-A90E-46B35B5FAA34}"/>
              </a:ext>
            </a:extLst>
          </p:cNvPr>
          <p:cNvSpPr txBox="1">
            <a:spLocks/>
          </p:cNvSpPr>
          <p:nvPr/>
        </p:nvSpPr>
        <p:spPr>
          <a:xfrm>
            <a:off x="677334" y="3155431"/>
            <a:ext cx="8596668" cy="3092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Hipotimia: bajo tono afectivo marcado por la tristeza, abatimiento, inhibición</a:t>
            </a:r>
          </a:p>
          <a:p>
            <a:r>
              <a:rPr lang="es-MX" dirty="0"/>
              <a:t>Eutimia: normalidad, humor equilibrado y estado afectivo equilibrado </a:t>
            </a:r>
          </a:p>
          <a:p>
            <a:r>
              <a:rPr lang="es-MX" dirty="0"/>
              <a:t>Hipertimia: exagerado nivel de estado afectivo, alegría exagerada </a:t>
            </a:r>
          </a:p>
          <a:p>
            <a:r>
              <a:rPr lang="es-MX" dirty="0"/>
              <a:t>Euforia: alegría exagerada, introduciendo a un estado de hipertimia</a:t>
            </a:r>
          </a:p>
          <a:p>
            <a:r>
              <a:rPr lang="es-MX" dirty="0"/>
              <a:t>Depresión: caracterizada por tristeza, inhibición, bradipsiquia</a:t>
            </a:r>
          </a:p>
          <a:p>
            <a:r>
              <a:rPr lang="es-MX" dirty="0"/>
              <a:t>Melancolía: tristeza y recuerdos de un periodo de felicidad. </a:t>
            </a:r>
          </a:p>
        </p:txBody>
      </p:sp>
    </p:spTree>
    <p:extLst>
      <p:ext uri="{BB962C8B-B14F-4D97-AF65-F5344CB8AC3E}">
        <p14:creationId xmlns:p14="http://schemas.microsoft.com/office/powerpoint/2010/main" val="291978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ÁRMACOS ANTIDEPRESSIVOS TRANSCRIÇÃO – AULA 4 Transtornos de humor são  relacionados a transtornos afetivos. Afeto é a exp">
            <a:extLst>
              <a:ext uri="{FF2B5EF4-FFF2-40B4-BE49-F238E27FC236}">
                <a16:creationId xmlns:a16="http://schemas.microsoft.com/office/drawing/2014/main" id="{8F091C20-6D77-4CB2-96CE-B6F71E0B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49" y="988961"/>
            <a:ext cx="6714066" cy="45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6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2AA0F-E8B4-45C7-B2FD-3162E35F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Trastorno depresivo mayor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F82CC-1FA2-4570-9666-02170C498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759" y="1618939"/>
            <a:ext cx="5813079" cy="4422424"/>
          </a:xfrm>
        </p:spPr>
        <p:txBody>
          <a:bodyPr/>
          <a:lstStyle/>
          <a:p>
            <a:pPr algn="just"/>
            <a:r>
              <a:rPr lang="es-MX" dirty="0"/>
              <a:t>La OMS define a la depresión como el más común de los trastornos mentales</a:t>
            </a:r>
          </a:p>
          <a:p>
            <a:pPr algn="just"/>
            <a:r>
              <a:rPr lang="es-MX" dirty="0"/>
              <a:t>Es una enfermedad que afecta el estado de animo, los pensamientos y por lo tanto al organismo total. Es un sentimiento persistente de inutilidad, de perdida de interés por el mundo y de falta de esperanza en el futuro que modifica negativamente la funcionalidad del sujeto. </a:t>
            </a:r>
          </a:p>
          <a:p>
            <a:pPr algn="just"/>
            <a:r>
              <a:rPr lang="es-MX" dirty="0"/>
              <a:t>Llanto, irritabilidad, tristeza, rumiaciones obsesivas, ansiedad, fobias, preocupación excesiva por la salud física y quejas de dolor. </a:t>
            </a:r>
            <a:endParaRPr lang="es-EC" dirty="0"/>
          </a:p>
        </p:txBody>
      </p:sp>
      <p:pic>
        <p:nvPicPr>
          <p:cNvPr id="6148" name="Picture 4" descr="Trastorno Depresión Mayor (TDM)">
            <a:extLst>
              <a:ext uri="{FF2B5EF4-FFF2-40B4-BE49-F238E27FC236}">
                <a16:creationId xmlns:a16="http://schemas.microsoft.com/office/drawing/2014/main" id="{D6984805-C85C-41FE-9779-F02B1FF5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" y="1449604"/>
            <a:ext cx="4422425" cy="44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7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2AA0F-E8B4-45C7-B2FD-3162E35F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Trastorno bipolar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F82CC-1FA2-4570-9666-02170C498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759" y="1618939"/>
            <a:ext cx="5813079" cy="4422424"/>
          </a:xfrm>
        </p:spPr>
        <p:txBody>
          <a:bodyPr/>
          <a:lstStyle/>
          <a:p>
            <a:pPr algn="just"/>
            <a:r>
              <a:rPr lang="es-MX" dirty="0"/>
              <a:t>La OMS define a la depresión como el más común de los trastornos mentales</a:t>
            </a:r>
          </a:p>
          <a:p>
            <a:pPr algn="just"/>
            <a:r>
              <a:rPr lang="es-MX" dirty="0"/>
              <a:t>Es una enfermedad que afecta el estado de animo, los pensamientos y por lo tanto al organismo total. Es un sentimiento persistente de inutilidad, de perdida de interés por el mundo y de falta de esperanza en el futuro que modifica negativamente la funcionalidad del sujeto. </a:t>
            </a:r>
          </a:p>
          <a:p>
            <a:pPr algn="just"/>
            <a:r>
              <a:rPr lang="es-MX" dirty="0"/>
              <a:t>Llanto, irritabilidad, tristeza, rumiaciones obsesivas, ansiedad, fobias, preocupación excesiva por la salud física y quejas de dolor. </a:t>
            </a:r>
            <a:endParaRPr lang="es-EC" dirty="0"/>
          </a:p>
        </p:txBody>
      </p:sp>
      <p:pic>
        <p:nvPicPr>
          <p:cNvPr id="6148" name="Picture 4" descr="Trastorno Depresión Mayor (TDM)">
            <a:extLst>
              <a:ext uri="{FF2B5EF4-FFF2-40B4-BE49-F238E27FC236}">
                <a16:creationId xmlns:a16="http://schemas.microsoft.com/office/drawing/2014/main" id="{D6984805-C85C-41FE-9779-F02B1FF5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" y="1618938"/>
            <a:ext cx="4422425" cy="44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94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▷ Etapas del Duelo | ¿Cómo es un proceso de pérdida?">
            <a:extLst>
              <a:ext uri="{FF2B5EF4-FFF2-40B4-BE49-F238E27FC236}">
                <a16:creationId xmlns:a16="http://schemas.microsoft.com/office/drawing/2014/main" id="{1B7E7EEC-0489-4D88-AF32-1433E97B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14300"/>
            <a:ext cx="813435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80EBE71-4CBF-4D2F-A9C0-42A77221DAF3}"/>
              </a:ext>
            </a:extLst>
          </p:cNvPr>
          <p:cNvSpPr/>
          <p:nvPr/>
        </p:nvSpPr>
        <p:spPr>
          <a:xfrm>
            <a:off x="4035287" y="5786243"/>
            <a:ext cx="1669774" cy="606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“Esto no me puede estar pasando a mi”</a:t>
            </a:r>
            <a:endParaRPr lang="es-EC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54DAFB5-0FCD-4EEF-BB19-9A7AE51B8CAC}"/>
              </a:ext>
            </a:extLst>
          </p:cNvPr>
          <p:cNvSpPr/>
          <p:nvPr/>
        </p:nvSpPr>
        <p:spPr>
          <a:xfrm>
            <a:off x="4535556" y="1819413"/>
            <a:ext cx="1669774" cy="606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“No es justo”</a:t>
            </a:r>
          </a:p>
          <a:p>
            <a:pPr algn="ctr"/>
            <a:r>
              <a:rPr lang="es-MX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¿Por qué a mi? </a:t>
            </a:r>
            <a:endParaRPr lang="es-EC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F8FFAC-ACCD-4D01-BCC0-DF142DB857E8}"/>
              </a:ext>
            </a:extLst>
          </p:cNvPr>
          <p:cNvSpPr/>
          <p:nvPr/>
        </p:nvSpPr>
        <p:spPr>
          <a:xfrm>
            <a:off x="6019800" y="3930387"/>
            <a:ext cx="1669774" cy="606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¿Que hubiese pasado si…? </a:t>
            </a:r>
            <a:endParaRPr lang="es-EC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9DA1AFC-7EF9-4290-B68D-ACFFA9B83D78}"/>
              </a:ext>
            </a:extLst>
          </p:cNvPr>
          <p:cNvSpPr/>
          <p:nvPr/>
        </p:nvSpPr>
        <p:spPr>
          <a:xfrm>
            <a:off x="7056552" y="5945256"/>
            <a:ext cx="1669774" cy="606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“Extraño a mi ser querido”</a:t>
            </a:r>
          </a:p>
          <a:p>
            <a:pPr algn="ctr"/>
            <a:r>
              <a:rPr lang="es-MX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¿Por qué seguir?</a:t>
            </a:r>
            <a:endParaRPr lang="es-EC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EF6D0CA-ACD6-4190-AF73-2117B012D07D}"/>
              </a:ext>
            </a:extLst>
          </p:cNvPr>
          <p:cNvSpPr/>
          <p:nvPr/>
        </p:nvSpPr>
        <p:spPr>
          <a:xfrm>
            <a:off x="8303677" y="1213126"/>
            <a:ext cx="1669774" cy="606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“Todo va ha estar bien”</a:t>
            </a:r>
            <a:endParaRPr lang="es-EC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1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ente, Piensa y Actúa - YouTube">
            <a:extLst>
              <a:ext uri="{FF2B5EF4-FFF2-40B4-BE49-F238E27FC236}">
                <a16:creationId xmlns:a16="http://schemas.microsoft.com/office/drawing/2014/main" id="{CB5CD1B2-A3CD-412C-B79E-08297BB6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5" y="534736"/>
            <a:ext cx="2767263" cy="276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340A2A8-D4B3-4014-BBC1-7A40C7C5B4BD}"/>
              </a:ext>
            </a:extLst>
          </p:cNvPr>
          <p:cNvSpPr/>
          <p:nvPr/>
        </p:nvSpPr>
        <p:spPr>
          <a:xfrm>
            <a:off x="2586038" y="489617"/>
            <a:ext cx="3371850" cy="1428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Emociones </a:t>
            </a:r>
          </a:p>
          <a:p>
            <a:pPr algn="ctr"/>
            <a:endParaRPr lang="es-EC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s-EC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Parte racional </a:t>
            </a:r>
          </a:p>
        </p:txBody>
      </p:sp>
      <p:pic>
        <p:nvPicPr>
          <p:cNvPr id="2052" name="Picture 4" descr="Set Von V Und X Icons Schaltflächen Flache Runde Check Stornieren Symbol  Aufkleber Stock Vektor Art und mehr Bilder von Häkchen - Schriftsymbol -  iStock">
            <a:extLst>
              <a:ext uri="{FF2B5EF4-FFF2-40B4-BE49-F238E27FC236}">
                <a16:creationId xmlns:a16="http://schemas.microsoft.com/office/drawing/2014/main" id="{0195A695-EA45-465A-B4C4-B5E4ED12D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51"/>
          <a:stretch/>
        </p:blipFill>
        <p:spPr bwMode="auto">
          <a:xfrm>
            <a:off x="5143371" y="1203992"/>
            <a:ext cx="638178" cy="6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t Von V Und X Icons Schaltflächen Flache Runde Check Stornieren Symbol  Aufkleber Stock Vektor Art und mehr Bilder von Häkchen - Schriftsymbol -  iStock">
            <a:extLst>
              <a:ext uri="{FF2B5EF4-FFF2-40B4-BE49-F238E27FC236}">
                <a16:creationId xmlns:a16="http://schemas.microsoft.com/office/drawing/2014/main" id="{154AD1E2-349F-4FD7-AC74-CDF903A3D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1"/>
          <a:stretch/>
        </p:blipFill>
        <p:spPr bwMode="auto">
          <a:xfrm>
            <a:off x="5098567" y="589753"/>
            <a:ext cx="638177" cy="6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C39D9A0-822F-4FFC-BC9C-954E19CA7E2F}"/>
              </a:ext>
            </a:extLst>
          </p:cNvPr>
          <p:cNvSpPr/>
          <p:nvPr/>
        </p:nvSpPr>
        <p:spPr>
          <a:xfrm>
            <a:off x="6002693" y="534735"/>
            <a:ext cx="5687992" cy="18227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Es el conjunto de reacciones ante las vivencias emocionales y que se expresar mediante el comportamiento emocional y  sentimientos </a:t>
            </a:r>
          </a:p>
          <a:p>
            <a:pPr algn="ctr"/>
            <a:r>
              <a:rPr lang="es-EC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SUPERVIVENCIA </a:t>
            </a:r>
          </a:p>
        </p:txBody>
      </p:sp>
      <p:pic>
        <p:nvPicPr>
          <p:cNvPr id="2054" name="Picture 6" descr="La corteza cerebral: morfología, histología y localización">
            <a:extLst>
              <a:ext uri="{FF2B5EF4-FFF2-40B4-BE49-F238E27FC236}">
                <a16:creationId xmlns:a16="http://schemas.microsoft.com/office/drawing/2014/main" id="{6430B262-A17D-484A-96F4-7686B85A0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2431" r="30985" b="4554"/>
          <a:stretch/>
        </p:blipFill>
        <p:spPr bwMode="auto">
          <a:xfrm>
            <a:off x="735573" y="3962066"/>
            <a:ext cx="2298746" cy="199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F2620BA-CEAB-4A1C-A30C-01D9CE46D5A4}"/>
              </a:ext>
            </a:extLst>
          </p:cNvPr>
          <p:cNvSpPr/>
          <p:nvPr/>
        </p:nvSpPr>
        <p:spPr>
          <a:xfrm>
            <a:off x="3460151" y="3962065"/>
            <a:ext cx="3371851" cy="2406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Reflejan cómo los seres humanos experimentan y reaccionan emocionalmente ante el entorno</a:t>
            </a:r>
            <a:endParaRPr lang="es-EC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8" name="Picture 10" descr="Contribuciones, David Rapaport al Psicoanálisis | AMPIEP">
            <a:extLst>
              <a:ext uri="{FF2B5EF4-FFF2-40B4-BE49-F238E27FC236}">
                <a16:creationId xmlns:a16="http://schemas.microsoft.com/office/drawing/2014/main" id="{F41A8B24-AFB8-491F-B910-A3936A172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4" t="6683"/>
          <a:stretch/>
        </p:blipFill>
        <p:spPr bwMode="auto">
          <a:xfrm>
            <a:off x="8593643" y="2660650"/>
            <a:ext cx="1853477" cy="199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E66A2A07-133D-4063-9ACB-20CE40A1151D}"/>
              </a:ext>
            </a:extLst>
          </p:cNvPr>
          <p:cNvSpPr/>
          <p:nvPr/>
        </p:nvSpPr>
        <p:spPr>
          <a:xfrm>
            <a:off x="7350079" y="4960270"/>
            <a:ext cx="4340606" cy="1362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Puede reprimir un sentimiento, emoción o instinto pero no puede provocarlos.</a:t>
            </a:r>
          </a:p>
        </p:txBody>
      </p:sp>
    </p:spTree>
    <p:extLst>
      <p:ext uri="{BB962C8B-B14F-4D97-AF65-F5344CB8AC3E}">
        <p14:creationId xmlns:p14="http://schemas.microsoft.com/office/powerpoint/2010/main" val="425005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0093D-005C-461D-B8A3-028EAEE3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5637"/>
            <a:ext cx="11038416" cy="762001"/>
          </a:xfrm>
        </p:spPr>
        <p:txBody>
          <a:bodyPr>
            <a:noAutofit/>
          </a:bodyPr>
          <a:lstStyle/>
          <a:p>
            <a:r>
              <a:rPr lang="es-EC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Emociones: </a:t>
            </a:r>
            <a:br>
              <a:rPr lang="es-EC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s-EC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EC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es-EC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A4557C-2661-4959-B3FA-8E312C8FA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97638"/>
            <a:ext cx="7721231" cy="25891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Comprende una serie de repercusiones </a:t>
            </a:r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psicofisiológicas inmediatas y automáticas que surgen como respuesta a estímulos externos o internos</a:t>
            </a:r>
            <a:endParaRPr lang="es-EC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C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Corta duración y elevada intensidad</a:t>
            </a:r>
          </a:p>
          <a:p>
            <a:r>
              <a:rPr lang="es-EC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 modificaciones fisiológicas significativas </a:t>
            </a:r>
          </a:p>
          <a:p>
            <a:r>
              <a:rPr lang="es-EC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Aparecen por un estimulo en un contexto especifico </a:t>
            </a:r>
          </a:p>
          <a:p>
            <a:r>
              <a:rPr lang="es-EC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Comunes al hombre y el animal </a:t>
            </a:r>
          </a:p>
          <a:p>
            <a:endParaRPr lang="es-EC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8B4066E-0701-43BA-B3C6-3F8315183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4806"/>
              </p:ext>
            </p:extLst>
          </p:nvPr>
        </p:nvGraphicFramePr>
        <p:xfrm>
          <a:off x="3438702" y="4410683"/>
          <a:ext cx="592613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0">
                  <a:extLst>
                    <a:ext uri="{9D8B030D-6E8A-4147-A177-3AD203B41FA5}">
                      <a16:colId xmlns:a16="http://schemas.microsoft.com/office/drawing/2014/main" val="783370107"/>
                    </a:ext>
                  </a:extLst>
                </a:gridCol>
                <a:gridCol w="3043238">
                  <a:extLst>
                    <a:ext uri="{9D8B030D-6E8A-4147-A177-3AD203B41FA5}">
                      <a16:colId xmlns:a16="http://schemas.microsoft.com/office/drawing/2014/main" val="4287530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Componente </a:t>
                      </a:r>
                      <a:r>
                        <a:rPr lang="es-EC" sz="20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conductal</a:t>
                      </a:r>
                      <a:r>
                        <a:rPr lang="es-EC" sz="2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Componente fisiológico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3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Gestos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Expresiones faciales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Distancia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Comunicación verbal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Sonrojarse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Sudoración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Temblor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Respiración agitada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Pupilas dilatadas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846809"/>
                  </a:ext>
                </a:extLst>
              </a:tr>
            </a:tbl>
          </a:graphicData>
        </a:graphic>
      </p:graphicFrame>
      <p:pic>
        <p:nvPicPr>
          <p:cNvPr id="2050" name="Picture 2" descr="El dibujo infantil: un reflejo de las emociones del niño | Faros HSJBCN">
            <a:extLst>
              <a:ext uri="{FF2B5EF4-FFF2-40B4-BE49-F238E27FC236}">
                <a16:creationId xmlns:a16="http://schemas.microsoft.com/office/drawing/2014/main" id="{D61AB0AB-25BC-42C3-9113-9C92846D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48" y="1297028"/>
            <a:ext cx="3038818" cy="2231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7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7E06D-E024-4A8C-9B69-3D77706C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Categoría de las emociones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F37194-23F4-4A5C-8E0C-0A039AFC7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 descr="Cuatro pasos para comenzar a hablar de emociones con tus hijos. -">
            <a:extLst>
              <a:ext uri="{FF2B5EF4-FFF2-40B4-BE49-F238E27FC236}">
                <a16:creationId xmlns:a16="http://schemas.microsoft.com/office/drawing/2014/main" id="{8C3C17B0-AFD0-43FA-A096-F32AE046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35" y="1586368"/>
            <a:ext cx="5651634" cy="477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8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286AA-3E1D-4357-B2DD-AB00E42E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Cerebro y emociones 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E41ECD-1974-408F-BD7D-60C95C40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67627"/>
            <a:ext cx="5092883" cy="3880773"/>
          </a:xfrm>
        </p:spPr>
        <p:txBody>
          <a:bodyPr>
            <a:normAutofit/>
          </a:bodyPr>
          <a:lstStyle/>
          <a:p>
            <a:pPr algn="just"/>
            <a:r>
              <a:rPr lang="es-MX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Sistema límbico </a:t>
            </a:r>
          </a:p>
          <a:p>
            <a:pPr lvl="1" algn="just"/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Hipocampo: procesa recuerdos </a:t>
            </a:r>
          </a:p>
          <a:p>
            <a:pPr lvl="1" algn="just"/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Amígdala: estímulos sensoriales y evaluación emocional</a:t>
            </a:r>
          </a:p>
          <a:p>
            <a:pPr lvl="1" algn="just"/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Tálamo: envió a la corteza </a:t>
            </a:r>
            <a:endParaRPr lang="es-EC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22" name="Picture 2" descr="EMOCIONES Y CEREBRO by Blanca Anahí Gama Garcia on Prezi">
            <a:extLst>
              <a:ext uri="{FF2B5EF4-FFF2-40B4-BE49-F238E27FC236}">
                <a16:creationId xmlns:a16="http://schemas.microsoft.com/office/drawing/2014/main" id="{43997C39-CB6F-425D-BAB2-858C5109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34" y="2246243"/>
            <a:ext cx="5172766" cy="29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7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067C6-03E3-450B-8F4D-349C9A93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BE22755-DE98-47EB-95CD-66D79386D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58" y="377494"/>
            <a:ext cx="7883056" cy="6103012"/>
          </a:xfrm>
        </p:spPr>
      </p:pic>
    </p:spTree>
    <p:extLst>
      <p:ext uri="{BB962C8B-B14F-4D97-AF65-F5344CB8AC3E}">
        <p14:creationId xmlns:p14="http://schemas.microsoft.com/office/powerpoint/2010/main" val="109846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9C5EC-A14D-4C1F-91A7-E3B0812F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37"/>
            <a:ext cx="8596668" cy="1320800"/>
          </a:xfrm>
        </p:spPr>
        <p:txBody>
          <a:bodyPr>
            <a:normAutofit/>
          </a:bodyPr>
          <a:lstStyle/>
          <a:p>
            <a:r>
              <a:rPr lang="es-EC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Los sentimientos: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28D1BF-3311-4111-83FF-82944FC5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8739"/>
            <a:ext cx="8596668" cy="4712624"/>
          </a:xfrm>
        </p:spPr>
        <p:txBody>
          <a:bodyPr>
            <a:normAutofit/>
          </a:bodyPr>
          <a:lstStyle/>
          <a:p>
            <a:endParaRPr lang="es-MX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Son relativamente estables: FORMACIÓN DE UN VINCULO</a:t>
            </a:r>
          </a:p>
          <a:p>
            <a:pPr algn="just"/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Son procesos afectivos que resultan de las emociones </a:t>
            </a:r>
          </a:p>
          <a:p>
            <a:pPr algn="just"/>
            <a:r>
              <a:rPr lang="es-MX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Surgen de asociaciones mentales (emoción + pensamiento)</a:t>
            </a:r>
          </a:p>
          <a:p>
            <a:pPr algn="just"/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Poseen menor intensidad pero son mas estables.</a:t>
            </a:r>
          </a:p>
          <a:p>
            <a:pPr algn="just"/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Comprometen una vida afectiva (voluntad e inteligencia)</a:t>
            </a:r>
          </a:p>
          <a:p>
            <a:pPr algn="just"/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Ej. Enojo, frustración, gratitud, bondad (Amor a la pareja; cariño a un profesor)</a:t>
            </a:r>
          </a:p>
          <a:p>
            <a:pPr algn="just"/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Son experimentados por seres humanos</a:t>
            </a:r>
            <a:endParaRPr lang="es-EC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Esenciales diferencias entre emociones y sentimientos: NO son lo mismo">
            <a:extLst>
              <a:ext uri="{FF2B5EF4-FFF2-40B4-BE49-F238E27FC236}">
                <a16:creationId xmlns:a16="http://schemas.microsoft.com/office/drawing/2014/main" id="{E2BA9795-3CC3-46D0-8E9C-E1A05F8A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57" y="828109"/>
            <a:ext cx="3129072" cy="208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3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1F4A2-3956-4516-83B6-A6D1B344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2D737D-2D9F-4C6D-BFD6-20684BCE4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86A1756-1555-44A6-AA50-2A6327511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16894"/>
              </p:ext>
            </p:extLst>
          </p:nvPr>
        </p:nvGraphicFramePr>
        <p:xfrm>
          <a:off x="1136542" y="1930400"/>
          <a:ext cx="9918915" cy="257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963">
                  <a:extLst>
                    <a:ext uri="{9D8B030D-6E8A-4147-A177-3AD203B41FA5}">
                      <a16:colId xmlns:a16="http://schemas.microsoft.com/office/drawing/2014/main" val="4094996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74306075"/>
                    </a:ext>
                  </a:extLst>
                </a:gridCol>
                <a:gridCol w="3661619">
                  <a:extLst>
                    <a:ext uri="{9D8B030D-6E8A-4147-A177-3AD203B41FA5}">
                      <a16:colId xmlns:a16="http://schemas.microsoft.com/office/drawing/2014/main" val="1119576084"/>
                    </a:ext>
                  </a:extLst>
                </a:gridCol>
              </a:tblGrid>
              <a:tr h="558352">
                <a:tc gridSpan="3"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Clasificación </a:t>
                      </a:r>
                      <a:endParaRPr lang="es-EC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6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Éticos </a:t>
                      </a:r>
                      <a:endParaRPr lang="es-EC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Estéticos </a:t>
                      </a:r>
                      <a:endParaRPr lang="es-EC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Trascendentales </a:t>
                      </a:r>
                      <a:endParaRPr lang="es-EC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Agrado en los deberes morales. Ej. Agradecimiento, honor, merito, responsabilidad.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Agrado ante lo hermoso y sublime. Ej. Tristeza al ver una película. 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Íntimamente relacionado con lo que esta mas allá de los sentidos. Ej. Ciencia, religión.</a:t>
                      </a:r>
                      <a:endParaRPr lang="es-EC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5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2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BF96C-BE02-4934-B2B4-AF442416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1B350EE-F314-440F-A0D2-EC3285B1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10" y="609600"/>
            <a:ext cx="8475433" cy="5541630"/>
          </a:xfrm>
        </p:spPr>
      </p:pic>
    </p:spTree>
    <p:extLst>
      <p:ext uri="{BB962C8B-B14F-4D97-AF65-F5344CB8AC3E}">
        <p14:creationId xmlns:p14="http://schemas.microsoft.com/office/powerpoint/2010/main" val="15116736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1886</TotalTime>
  <Words>837</Words>
  <Application>Microsoft Office PowerPoint</Application>
  <PresentationFormat>Panorámica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 Light</vt:lpstr>
      <vt:lpstr>Trebuchet MS</vt:lpstr>
      <vt:lpstr>Wingdings 3</vt:lpstr>
      <vt:lpstr>Faceta</vt:lpstr>
      <vt:lpstr>PROCESOS AFECTIVOS </vt:lpstr>
      <vt:lpstr>Presentación de PowerPoint</vt:lpstr>
      <vt:lpstr>Emociones:     </vt:lpstr>
      <vt:lpstr>Categoría de las emociones </vt:lpstr>
      <vt:lpstr>Cerebro y emociones </vt:lpstr>
      <vt:lpstr>Presentación de PowerPoint</vt:lpstr>
      <vt:lpstr>Los sentimientos: </vt:lpstr>
      <vt:lpstr>Presentación de PowerPoint</vt:lpstr>
      <vt:lpstr>Presentación de PowerPoint</vt:lpstr>
      <vt:lpstr>Presentación de PowerPoint</vt:lpstr>
      <vt:lpstr>Presentación de PowerPoint</vt:lpstr>
      <vt:lpstr>Estados sentimentales:</vt:lpstr>
      <vt:lpstr>Pasiones </vt:lpstr>
      <vt:lpstr>Trastornos de la afectividad</vt:lpstr>
      <vt:lpstr>Presentación de PowerPoint</vt:lpstr>
      <vt:lpstr>Trastorno depresivo mayor </vt:lpstr>
      <vt:lpstr>Trastorno bipolar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AFECTIVOS</dc:title>
  <dc:creator>Liliana Robalino Morales</dc:creator>
  <cp:lastModifiedBy>Liliana Margoth Robalino Morales</cp:lastModifiedBy>
  <cp:revision>77</cp:revision>
  <dcterms:created xsi:type="dcterms:W3CDTF">2023-04-24T18:07:36Z</dcterms:created>
  <dcterms:modified xsi:type="dcterms:W3CDTF">2025-04-22T15:48:36Z</dcterms:modified>
</cp:coreProperties>
</file>