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5" r:id="rId8"/>
    <p:sldId id="261" r:id="rId9"/>
    <p:sldId id="264" r:id="rId10"/>
    <p:sldId id="266" r:id="rId11"/>
    <p:sldId id="267" r:id="rId12"/>
    <p:sldId id="268" r:id="rId13"/>
    <p:sldId id="269" r:id="rId14"/>
    <p:sldId id="270" r:id="rId15"/>
    <p:sldId id="271" r:id="rId16"/>
    <p:sldId id="272" r:id="rId17"/>
    <p:sldId id="273" r:id="rId18"/>
    <p:sldId id="274" r:id="rId19"/>
    <p:sldId id="275" r:id="rId20"/>
    <p:sldId id="281" r:id="rId21"/>
    <p:sldId id="277" r:id="rId22"/>
    <p:sldId id="278" r:id="rId23"/>
    <p:sldId id="279" r:id="rId2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6" d="100"/>
          <a:sy n="66" d="100"/>
        </p:scale>
        <p:origin x="14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5D3238-2D19-45B4-8F2A-8B47DFFC1653}"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093DAC2A-623C-4D5D-B5E8-34BE01C1C5C2}">
      <dgm:prSet/>
      <dgm:spPr/>
      <dgm:t>
        <a:bodyPr/>
        <a:lstStyle/>
        <a:p>
          <a:r>
            <a:rPr lang="es-EC"/>
            <a:t>Los lípidos son un conjunto de moléculas orgánicas (la mayoría biomoléculas), que están constituidas principalmente por carbono e hidrógeno y en menor medida por oxígeno. También pueden contener fósforo, azufre y nitrógeno.</a:t>
          </a:r>
          <a:endParaRPr lang="en-US"/>
        </a:p>
      </dgm:t>
    </dgm:pt>
    <dgm:pt modelId="{C8907C0F-ACDC-47A7-AC2A-AEFED9B7AC65}" type="parTrans" cxnId="{426B6D06-6459-4231-BD24-1EB36A1BACB2}">
      <dgm:prSet/>
      <dgm:spPr/>
      <dgm:t>
        <a:bodyPr/>
        <a:lstStyle/>
        <a:p>
          <a:endParaRPr lang="en-US"/>
        </a:p>
      </dgm:t>
    </dgm:pt>
    <dgm:pt modelId="{12923F04-B131-476C-8C80-415FDBE755C5}" type="sibTrans" cxnId="{426B6D06-6459-4231-BD24-1EB36A1BACB2}">
      <dgm:prSet/>
      <dgm:spPr/>
      <dgm:t>
        <a:bodyPr/>
        <a:lstStyle/>
        <a:p>
          <a:endParaRPr lang="en-US"/>
        </a:p>
      </dgm:t>
    </dgm:pt>
    <dgm:pt modelId="{7131DE8A-8102-4464-BA03-E438CCB59067}">
      <dgm:prSet/>
      <dgm:spPr/>
      <dgm:t>
        <a:bodyPr/>
        <a:lstStyle/>
        <a:p>
          <a:r>
            <a:rPr lang="es-EC"/>
            <a:t>Debido a su estructura, son moléculas hidrófobas (insolubles en agua), pero son solubles en disolventes orgánicos no polares como la bencina, el benceno y el cloroformo lo que permite su extracción mediante este tipo de disolventes. A los lípidos se les llama incorrectamente grasas, ya que las grasas son solo un tipo de lípidos procedentes de animales y son los más ampliamente distribuidos en la naturaleza.</a:t>
          </a:r>
          <a:endParaRPr lang="en-US"/>
        </a:p>
      </dgm:t>
    </dgm:pt>
    <dgm:pt modelId="{46DE5394-6842-428E-9BA6-8462E856D7F5}" type="parTrans" cxnId="{1F02A7AA-977B-4771-A406-E1FABCD45273}">
      <dgm:prSet/>
      <dgm:spPr/>
      <dgm:t>
        <a:bodyPr/>
        <a:lstStyle/>
        <a:p>
          <a:endParaRPr lang="en-US"/>
        </a:p>
      </dgm:t>
    </dgm:pt>
    <dgm:pt modelId="{2C0AD880-20C4-4A9D-BE2C-08FCA7B0E5B9}" type="sibTrans" cxnId="{1F02A7AA-977B-4771-A406-E1FABCD45273}">
      <dgm:prSet/>
      <dgm:spPr/>
      <dgm:t>
        <a:bodyPr/>
        <a:lstStyle/>
        <a:p>
          <a:endParaRPr lang="en-US"/>
        </a:p>
      </dgm:t>
    </dgm:pt>
    <dgm:pt modelId="{0D26702F-E5C6-44E0-814F-0F009E37F349}" type="pres">
      <dgm:prSet presAssocID="{4D5D3238-2D19-45B4-8F2A-8B47DFFC1653}" presName="Name0" presStyleCnt="0">
        <dgm:presLayoutVars>
          <dgm:dir/>
          <dgm:animLvl val="lvl"/>
          <dgm:resizeHandles val="exact"/>
        </dgm:presLayoutVars>
      </dgm:prSet>
      <dgm:spPr/>
    </dgm:pt>
    <dgm:pt modelId="{09BE441A-5929-4371-AC55-580CC1F48CFA}" type="pres">
      <dgm:prSet presAssocID="{7131DE8A-8102-4464-BA03-E438CCB59067}" presName="boxAndChildren" presStyleCnt="0"/>
      <dgm:spPr/>
    </dgm:pt>
    <dgm:pt modelId="{F66EAE03-7B67-45A5-9940-7601395288D5}" type="pres">
      <dgm:prSet presAssocID="{7131DE8A-8102-4464-BA03-E438CCB59067}" presName="parentTextBox" presStyleLbl="node1" presStyleIdx="0" presStyleCnt="2"/>
      <dgm:spPr/>
    </dgm:pt>
    <dgm:pt modelId="{7EDE81EB-BC76-4A36-8EAD-0C1C26860506}" type="pres">
      <dgm:prSet presAssocID="{12923F04-B131-476C-8C80-415FDBE755C5}" presName="sp" presStyleCnt="0"/>
      <dgm:spPr/>
    </dgm:pt>
    <dgm:pt modelId="{9E3D060E-1C2F-4F66-9704-707D4F9533B2}" type="pres">
      <dgm:prSet presAssocID="{093DAC2A-623C-4D5D-B5E8-34BE01C1C5C2}" presName="arrowAndChildren" presStyleCnt="0"/>
      <dgm:spPr/>
    </dgm:pt>
    <dgm:pt modelId="{4B564E89-8C61-43F1-B8AC-B6860049C21B}" type="pres">
      <dgm:prSet presAssocID="{093DAC2A-623C-4D5D-B5E8-34BE01C1C5C2}" presName="parentTextArrow" presStyleLbl="node1" presStyleIdx="1" presStyleCnt="2"/>
      <dgm:spPr/>
    </dgm:pt>
  </dgm:ptLst>
  <dgm:cxnLst>
    <dgm:cxn modelId="{426B6D06-6459-4231-BD24-1EB36A1BACB2}" srcId="{4D5D3238-2D19-45B4-8F2A-8B47DFFC1653}" destId="{093DAC2A-623C-4D5D-B5E8-34BE01C1C5C2}" srcOrd="0" destOrd="0" parTransId="{C8907C0F-ACDC-47A7-AC2A-AEFED9B7AC65}" sibTransId="{12923F04-B131-476C-8C80-415FDBE755C5}"/>
    <dgm:cxn modelId="{67DBA63A-6A21-47B6-9674-0F5EFCB2FAC7}" type="presOf" srcId="{093DAC2A-623C-4D5D-B5E8-34BE01C1C5C2}" destId="{4B564E89-8C61-43F1-B8AC-B6860049C21B}" srcOrd="0" destOrd="0" presId="urn:microsoft.com/office/officeart/2005/8/layout/process4"/>
    <dgm:cxn modelId="{F6450858-6C55-45FE-A973-A255A32C65A2}" type="presOf" srcId="{4D5D3238-2D19-45B4-8F2A-8B47DFFC1653}" destId="{0D26702F-E5C6-44E0-814F-0F009E37F349}" srcOrd="0" destOrd="0" presId="urn:microsoft.com/office/officeart/2005/8/layout/process4"/>
    <dgm:cxn modelId="{1F02A7AA-977B-4771-A406-E1FABCD45273}" srcId="{4D5D3238-2D19-45B4-8F2A-8B47DFFC1653}" destId="{7131DE8A-8102-4464-BA03-E438CCB59067}" srcOrd="1" destOrd="0" parTransId="{46DE5394-6842-428E-9BA6-8462E856D7F5}" sibTransId="{2C0AD880-20C4-4A9D-BE2C-08FCA7B0E5B9}"/>
    <dgm:cxn modelId="{70CF5AAC-C312-4E9D-A5D6-6F5F241C6CDA}" type="presOf" srcId="{7131DE8A-8102-4464-BA03-E438CCB59067}" destId="{F66EAE03-7B67-45A5-9940-7601395288D5}" srcOrd="0" destOrd="0" presId="urn:microsoft.com/office/officeart/2005/8/layout/process4"/>
    <dgm:cxn modelId="{50E7431C-BB98-4C38-9B71-9152CC80D91A}" type="presParOf" srcId="{0D26702F-E5C6-44E0-814F-0F009E37F349}" destId="{09BE441A-5929-4371-AC55-580CC1F48CFA}" srcOrd="0" destOrd="0" presId="urn:microsoft.com/office/officeart/2005/8/layout/process4"/>
    <dgm:cxn modelId="{8D2DA16F-FF71-4B9A-A94E-11E0A90EA880}" type="presParOf" srcId="{09BE441A-5929-4371-AC55-580CC1F48CFA}" destId="{F66EAE03-7B67-45A5-9940-7601395288D5}" srcOrd="0" destOrd="0" presId="urn:microsoft.com/office/officeart/2005/8/layout/process4"/>
    <dgm:cxn modelId="{DF160FBD-D385-4920-8070-71A5B7EDDC79}" type="presParOf" srcId="{0D26702F-E5C6-44E0-814F-0F009E37F349}" destId="{7EDE81EB-BC76-4A36-8EAD-0C1C26860506}" srcOrd="1" destOrd="0" presId="urn:microsoft.com/office/officeart/2005/8/layout/process4"/>
    <dgm:cxn modelId="{5F3DB738-4D64-49CC-8942-01415EDF6338}" type="presParOf" srcId="{0D26702F-E5C6-44E0-814F-0F009E37F349}" destId="{9E3D060E-1C2F-4F66-9704-707D4F9533B2}" srcOrd="2" destOrd="0" presId="urn:microsoft.com/office/officeart/2005/8/layout/process4"/>
    <dgm:cxn modelId="{F30BA7EF-BF17-4D0E-84B5-01CD89236050}" type="presParOf" srcId="{9E3D060E-1C2F-4F66-9704-707D4F9533B2}" destId="{4B564E89-8C61-43F1-B8AC-B6860049C21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EAE03-7B67-45A5-9940-7601395288D5}">
      <dsp:nvSpPr>
        <dsp:cNvPr id="0" name=""/>
        <dsp:cNvSpPr/>
      </dsp:nvSpPr>
      <dsp:spPr>
        <a:xfrm>
          <a:off x="0" y="2626263"/>
          <a:ext cx="10515600" cy="17231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C" sz="2000" kern="1200"/>
            <a:t>Debido a su estructura, son moléculas hidrófobas (insolubles en agua), pero son solubles en disolventes orgánicos no polares como la bencina, el benceno y el cloroformo lo que permite su extracción mediante este tipo de disolventes. A los lípidos se les llama incorrectamente grasas, ya que las grasas son solo un tipo de lípidos procedentes de animales y son los más ampliamente distribuidos en la naturaleza.</a:t>
          </a:r>
          <a:endParaRPr lang="en-US" sz="2000" kern="1200"/>
        </a:p>
      </dsp:txBody>
      <dsp:txXfrm>
        <a:off x="0" y="2626263"/>
        <a:ext cx="10515600" cy="1723112"/>
      </dsp:txXfrm>
    </dsp:sp>
    <dsp:sp modelId="{4B564E89-8C61-43F1-B8AC-B6860049C21B}">
      <dsp:nvSpPr>
        <dsp:cNvPr id="0" name=""/>
        <dsp:cNvSpPr/>
      </dsp:nvSpPr>
      <dsp:spPr>
        <a:xfrm rot="10800000">
          <a:off x="0" y="1962"/>
          <a:ext cx="10515600" cy="2650147"/>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C" sz="2000" kern="1200"/>
            <a:t>Los lípidos son un conjunto de moléculas orgánicas (la mayoría biomoléculas), que están constituidas principalmente por carbono e hidrógeno y en menor medida por oxígeno. También pueden contener fósforo, azufre y nitrógeno.</a:t>
          </a:r>
          <a:endParaRPr lang="en-US" sz="2000" kern="1200"/>
        </a:p>
      </dsp:txBody>
      <dsp:txXfrm rot="10800000">
        <a:off x="0" y="1962"/>
        <a:ext cx="10515600" cy="17219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7D80D2-0D99-4672-8FC9-10DA51F54D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C44C39DC-0C74-4B07-86A3-F19129C9F5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FFCAE74E-5D13-430F-A740-40A5B3B45B7D}"/>
              </a:ext>
            </a:extLst>
          </p:cNvPr>
          <p:cNvSpPr>
            <a:spLocks noGrp="1"/>
          </p:cNvSpPr>
          <p:nvPr>
            <p:ph type="dt" sz="half" idx="10"/>
          </p:nvPr>
        </p:nvSpPr>
        <p:spPr/>
        <p:txBody>
          <a:bodyPr/>
          <a:lstStyle/>
          <a:p>
            <a:fld id="{51087BFF-CB62-420F-86FF-34964AD02133}" type="datetimeFigureOut">
              <a:rPr lang="es-EC" smtClean="0"/>
              <a:t>05/07/2018</a:t>
            </a:fld>
            <a:endParaRPr lang="es-EC"/>
          </a:p>
        </p:txBody>
      </p:sp>
      <p:sp>
        <p:nvSpPr>
          <p:cNvPr id="5" name="Marcador de pie de página 4">
            <a:extLst>
              <a:ext uri="{FF2B5EF4-FFF2-40B4-BE49-F238E27FC236}">
                <a16:creationId xmlns:a16="http://schemas.microsoft.com/office/drawing/2014/main" id="{003877CC-CF2F-49EF-9965-C5DDF352444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867E81F-7B8C-4EDF-BB1F-C3327FE6F18B}"/>
              </a:ext>
            </a:extLst>
          </p:cNvPr>
          <p:cNvSpPr>
            <a:spLocks noGrp="1"/>
          </p:cNvSpPr>
          <p:nvPr>
            <p:ph type="sldNum" sz="quarter" idx="12"/>
          </p:nvPr>
        </p:nvSpPr>
        <p:spPr/>
        <p:txBody>
          <a:bodyPr/>
          <a:lstStyle/>
          <a:p>
            <a:fld id="{463EE275-A8B5-4CCE-B5AC-E20E9F8EB084}" type="slidenum">
              <a:rPr lang="es-EC" smtClean="0"/>
              <a:t>‹Nº›</a:t>
            </a:fld>
            <a:endParaRPr lang="es-EC"/>
          </a:p>
        </p:txBody>
      </p:sp>
    </p:spTree>
    <p:extLst>
      <p:ext uri="{BB962C8B-B14F-4D97-AF65-F5344CB8AC3E}">
        <p14:creationId xmlns:p14="http://schemas.microsoft.com/office/powerpoint/2010/main" val="977392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9222F5-E32A-4C9F-821A-F88D0517955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F203257A-1BF3-4C3B-AA7D-1D4A95530DB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ED943E9-8E2B-4265-8FF9-B3AA20B913A5}"/>
              </a:ext>
            </a:extLst>
          </p:cNvPr>
          <p:cNvSpPr>
            <a:spLocks noGrp="1"/>
          </p:cNvSpPr>
          <p:nvPr>
            <p:ph type="dt" sz="half" idx="10"/>
          </p:nvPr>
        </p:nvSpPr>
        <p:spPr/>
        <p:txBody>
          <a:bodyPr/>
          <a:lstStyle/>
          <a:p>
            <a:fld id="{51087BFF-CB62-420F-86FF-34964AD02133}" type="datetimeFigureOut">
              <a:rPr lang="es-EC" smtClean="0"/>
              <a:t>05/07/2018</a:t>
            </a:fld>
            <a:endParaRPr lang="es-EC"/>
          </a:p>
        </p:txBody>
      </p:sp>
      <p:sp>
        <p:nvSpPr>
          <p:cNvPr id="5" name="Marcador de pie de página 4">
            <a:extLst>
              <a:ext uri="{FF2B5EF4-FFF2-40B4-BE49-F238E27FC236}">
                <a16:creationId xmlns:a16="http://schemas.microsoft.com/office/drawing/2014/main" id="{CF513452-2D94-43CB-BC2B-DFB7F9EDFCA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6552E4B-9E04-48F9-839B-2A740416A6A2}"/>
              </a:ext>
            </a:extLst>
          </p:cNvPr>
          <p:cNvSpPr>
            <a:spLocks noGrp="1"/>
          </p:cNvSpPr>
          <p:nvPr>
            <p:ph type="sldNum" sz="quarter" idx="12"/>
          </p:nvPr>
        </p:nvSpPr>
        <p:spPr/>
        <p:txBody>
          <a:bodyPr/>
          <a:lstStyle/>
          <a:p>
            <a:fld id="{463EE275-A8B5-4CCE-B5AC-E20E9F8EB084}" type="slidenum">
              <a:rPr lang="es-EC" smtClean="0"/>
              <a:t>‹Nº›</a:t>
            </a:fld>
            <a:endParaRPr lang="es-EC"/>
          </a:p>
        </p:txBody>
      </p:sp>
    </p:spTree>
    <p:extLst>
      <p:ext uri="{BB962C8B-B14F-4D97-AF65-F5344CB8AC3E}">
        <p14:creationId xmlns:p14="http://schemas.microsoft.com/office/powerpoint/2010/main" val="3621975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F66297E-A25E-44FD-93BF-B45FF5F736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1ABA0C70-2CB4-4AC6-A682-2DD8A7C1FBF5}"/>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E497D96-4D7A-4517-AE03-A61108F80B8D}"/>
              </a:ext>
            </a:extLst>
          </p:cNvPr>
          <p:cNvSpPr>
            <a:spLocks noGrp="1"/>
          </p:cNvSpPr>
          <p:nvPr>
            <p:ph type="dt" sz="half" idx="10"/>
          </p:nvPr>
        </p:nvSpPr>
        <p:spPr/>
        <p:txBody>
          <a:bodyPr/>
          <a:lstStyle/>
          <a:p>
            <a:fld id="{51087BFF-CB62-420F-86FF-34964AD02133}" type="datetimeFigureOut">
              <a:rPr lang="es-EC" smtClean="0"/>
              <a:t>05/07/2018</a:t>
            </a:fld>
            <a:endParaRPr lang="es-EC"/>
          </a:p>
        </p:txBody>
      </p:sp>
      <p:sp>
        <p:nvSpPr>
          <p:cNvPr id="5" name="Marcador de pie de página 4">
            <a:extLst>
              <a:ext uri="{FF2B5EF4-FFF2-40B4-BE49-F238E27FC236}">
                <a16:creationId xmlns:a16="http://schemas.microsoft.com/office/drawing/2014/main" id="{A447E465-B503-4927-81E5-0F426F2A385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01C2900-3C3E-44C9-BA27-8A647E8BA778}"/>
              </a:ext>
            </a:extLst>
          </p:cNvPr>
          <p:cNvSpPr>
            <a:spLocks noGrp="1"/>
          </p:cNvSpPr>
          <p:nvPr>
            <p:ph type="sldNum" sz="quarter" idx="12"/>
          </p:nvPr>
        </p:nvSpPr>
        <p:spPr/>
        <p:txBody>
          <a:bodyPr/>
          <a:lstStyle/>
          <a:p>
            <a:fld id="{463EE275-A8B5-4CCE-B5AC-E20E9F8EB084}" type="slidenum">
              <a:rPr lang="es-EC" smtClean="0"/>
              <a:t>‹Nº›</a:t>
            </a:fld>
            <a:endParaRPr lang="es-EC"/>
          </a:p>
        </p:txBody>
      </p:sp>
    </p:spTree>
    <p:extLst>
      <p:ext uri="{BB962C8B-B14F-4D97-AF65-F5344CB8AC3E}">
        <p14:creationId xmlns:p14="http://schemas.microsoft.com/office/powerpoint/2010/main" val="96983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DC70A6-F88F-4C0A-8C41-F8B8F69867C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6B379D8-2FB3-406F-BB72-E14A3A3B02E6}"/>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3037A03-0505-414D-821D-2AF055D8EA6D}"/>
              </a:ext>
            </a:extLst>
          </p:cNvPr>
          <p:cNvSpPr>
            <a:spLocks noGrp="1"/>
          </p:cNvSpPr>
          <p:nvPr>
            <p:ph type="dt" sz="half" idx="10"/>
          </p:nvPr>
        </p:nvSpPr>
        <p:spPr/>
        <p:txBody>
          <a:bodyPr/>
          <a:lstStyle/>
          <a:p>
            <a:fld id="{51087BFF-CB62-420F-86FF-34964AD02133}" type="datetimeFigureOut">
              <a:rPr lang="es-EC" smtClean="0"/>
              <a:t>05/07/2018</a:t>
            </a:fld>
            <a:endParaRPr lang="es-EC"/>
          </a:p>
        </p:txBody>
      </p:sp>
      <p:sp>
        <p:nvSpPr>
          <p:cNvPr id="5" name="Marcador de pie de página 4">
            <a:extLst>
              <a:ext uri="{FF2B5EF4-FFF2-40B4-BE49-F238E27FC236}">
                <a16:creationId xmlns:a16="http://schemas.microsoft.com/office/drawing/2014/main" id="{D3ADEDC1-6272-4159-84FE-D1B204884F0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220603B-0790-40B3-A54E-0610F6328909}"/>
              </a:ext>
            </a:extLst>
          </p:cNvPr>
          <p:cNvSpPr>
            <a:spLocks noGrp="1"/>
          </p:cNvSpPr>
          <p:nvPr>
            <p:ph type="sldNum" sz="quarter" idx="12"/>
          </p:nvPr>
        </p:nvSpPr>
        <p:spPr/>
        <p:txBody>
          <a:bodyPr/>
          <a:lstStyle/>
          <a:p>
            <a:fld id="{463EE275-A8B5-4CCE-B5AC-E20E9F8EB084}" type="slidenum">
              <a:rPr lang="es-EC" smtClean="0"/>
              <a:t>‹Nº›</a:t>
            </a:fld>
            <a:endParaRPr lang="es-EC"/>
          </a:p>
        </p:txBody>
      </p:sp>
    </p:spTree>
    <p:extLst>
      <p:ext uri="{BB962C8B-B14F-4D97-AF65-F5344CB8AC3E}">
        <p14:creationId xmlns:p14="http://schemas.microsoft.com/office/powerpoint/2010/main" val="287862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768E4A-E826-4D44-BEB2-751791CF384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C44E6D1-07D6-4016-978A-2F8BD21CF4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30409D91-FA87-4FDF-84EE-ED226E13FFCD}"/>
              </a:ext>
            </a:extLst>
          </p:cNvPr>
          <p:cNvSpPr>
            <a:spLocks noGrp="1"/>
          </p:cNvSpPr>
          <p:nvPr>
            <p:ph type="dt" sz="half" idx="10"/>
          </p:nvPr>
        </p:nvSpPr>
        <p:spPr/>
        <p:txBody>
          <a:bodyPr/>
          <a:lstStyle/>
          <a:p>
            <a:fld id="{51087BFF-CB62-420F-86FF-34964AD02133}" type="datetimeFigureOut">
              <a:rPr lang="es-EC" smtClean="0"/>
              <a:t>05/07/2018</a:t>
            </a:fld>
            <a:endParaRPr lang="es-EC"/>
          </a:p>
        </p:txBody>
      </p:sp>
      <p:sp>
        <p:nvSpPr>
          <p:cNvPr id="5" name="Marcador de pie de página 4">
            <a:extLst>
              <a:ext uri="{FF2B5EF4-FFF2-40B4-BE49-F238E27FC236}">
                <a16:creationId xmlns:a16="http://schemas.microsoft.com/office/drawing/2014/main" id="{53E666F6-DF18-46B3-9655-9E69C0A23F5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F050E59-FE3A-4BB6-81AF-D5FB8916E5C9}"/>
              </a:ext>
            </a:extLst>
          </p:cNvPr>
          <p:cNvSpPr>
            <a:spLocks noGrp="1"/>
          </p:cNvSpPr>
          <p:nvPr>
            <p:ph type="sldNum" sz="quarter" idx="12"/>
          </p:nvPr>
        </p:nvSpPr>
        <p:spPr/>
        <p:txBody>
          <a:bodyPr/>
          <a:lstStyle/>
          <a:p>
            <a:fld id="{463EE275-A8B5-4CCE-B5AC-E20E9F8EB084}" type="slidenum">
              <a:rPr lang="es-EC" smtClean="0"/>
              <a:t>‹Nº›</a:t>
            </a:fld>
            <a:endParaRPr lang="es-EC"/>
          </a:p>
        </p:txBody>
      </p:sp>
    </p:spTree>
    <p:extLst>
      <p:ext uri="{BB962C8B-B14F-4D97-AF65-F5344CB8AC3E}">
        <p14:creationId xmlns:p14="http://schemas.microsoft.com/office/powerpoint/2010/main" val="1599917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227B12-9951-4F54-8289-6A24DA21AF7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EB35E4F0-7E55-4FB1-BD65-78DEE126A962}"/>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1AF88EB6-D96E-489E-94D4-7C4FF8833DB3}"/>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04E8DB75-FC9E-4F1A-B778-83D27215592C}"/>
              </a:ext>
            </a:extLst>
          </p:cNvPr>
          <p:cNvSpPr>
            <a:spLocks noGrp="1"/>
          </p:cNvSpPr>
          <p:nvPr>
            <p:ph type="dt" sz="half" idx="10"/>
          </p:nvPr>
        </p:nvSpPr>
        <p:spPr/>
        <p:txBody>
          <a:bodyPr/>
          <a:lstStyle/>
          <a:p>
            <a:fld id="{51087BFF-CB62-420F-86FF-34964AD02133}" type="datetimeFigureOut">
              <a:rPr lang="es-EC" smtClean="0"/>
              <a:t>05/07/2018</a:t>
            </a:fld>
            <a:endParaRPr lang="es-EC"/>
          </a:p>
        </p:txBody>
      </p:sp>
      <p:sp>
        <p:nvSpPr>
          <p:cNvPr id="6" name="Marcador de pie de página 5">
            <a:extLst>
              <a:ext uri="{FF2B5EF4-FFF2-40B4-BE49-F238E27FC236}">
                <a16:creationId xmlns:a16="http://schemas.microsoft.com/office/drawing/2014/main" id="{57D5B65D-866D-4C8E-963C-90F447E332E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3BC3507-B432-458E-BB7C-2E52B5B4D1A5}"/>
              </a:ext>
            </a:extLst>
          </p:cNvPr>
          <p:cNvSpPr>
            <a:spLocks noGrp="1"/>
          </p:cNvSpPr>
          <p:nvPr>
            <p:ph type="sldNum" sz="quarter" idx="12"/>
          </p:nvPr>
        </p:nvSpPr>
        <p:spPr/>
        <p:txBody>
          <a:bodyPr/>
          <a:lstStyle/>
          <a:p>
            <a:fld id="{463EE275-A8B5-4CCE-B5AC-E20E9F8EB084}" type="slidenum">
              <a:rPr lang="es-EC" smtClean="0"/>
              <a:t>‹Nº›</a:t>
            </a:fld>
            <a:endParaRPr lang="es-EC"/>
          </a:p>
        </p:txBody>
      </p:sp>
    </p:spTree>
    <p:extLst>
      <p:ext uri="{BB962C8B-B14F-4D97-AF65-F5344CB8AC3E}">
        <p14:creationId xmlns:p14="http://schemas.microsoft.com/office/powerpoint/2010/main" val="4281189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EFCE59-9774-4D4D-83C6-BDEE89C1CEB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A6646F9-2530-4842-B17F-3C14A9F25B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DEADC8E-2825-444B-9269-BB6B94AF56FB}"/>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E6B9AC59-11D1-4100-AA3E-2A120E31DF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B76A8670-2559-430F-AE99-4FA3DF071C1F}"/>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1F1BF67D-65B9-4F0F-9298-33055734972D}"/>
              </a:ext>
            </a:extLst>
          </p:cNvPr>
          <p:cNvSpPr>
            <a:spLocks noGrp="1"/>
          </p:cNvSpPr>
          <p:nvPr>
            <p:ph type="dt" sz="half" idx="10"/>
          </p:nvPr>
        </p:nvSpPr>
        <p:spPr/>
        <p:txBody>
          <a:bodyPr/>
          <a:lstStyle/>
          <a:p>
            <a:fld id="{51087BFF-CB62-420F-86FF-34964AD02133}" type="datetimeFigureOut">
              <a:rPr lang="es-EC" smtClean="0"/>
              <a:t>05/07/2018</a:t>
            </a:fld>
            <a:endParaRPr lang="es-EC"/>
          </a:p>
        </p:txBody>
      </p:sp>
      <p:sp>
        <p:nvSpPr>
          <p:cNvPr id="8" name="Marcador de pie de página 7">
            <a:extLst>
              <a:ext uri="{FF2B5EF4-FFF2-40B4-BE49-F238E27FC236}">
                <a16:creationId xmlns:a16="http://schemas.microsoft.com/office/drawing/2014/main" id="{E20A9380-2053-43C9-AB72-782BCFAEA00D}"/>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877FDDAB-12F6-417D-ACD3-B64B4E08D498}"/>
              </a:ext>
            </a:extLst>
          </p:cNvPr>
          <p:cNvSpPr>
            <a:spLocks noGrp="1"/>
          </p:cNvSpPr>
          <p:nvPr>
            <p:ph type="sldNum" sz="quarter" idx="12"/>
          </p:nvPr>
        </p:nvSpPr>
        <p:spPr/>
        <p:txBody>
          <a:bodyPr/>
          <a:lstStyle/>
          <a:p>
            <a:fld id="{463EE275-A8B5-4CCE-B5AC-E20E9F8EB084}" type="slidenum">
              <a:rPr lang="es-EC" smtClean="0"/>
              <a:t>‹Nº›</a:t>
            </a:fld>
            <a:endParaRPr lang="es-EC"/>
          </a:p>
        </p:txBody>
      </p:sp>
    </p:spTree>
    <p:extLst>
      <p:ext uri="{BB962C8B-B14F-4D97-AF65-F5344CB8AC3E}">
        <p14:creationId xmlns:p14="http://schemas.microsoft.com/office/powerpoint/2010/main" val="76484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454FB-4B50-44DE-93E7-7278CC10069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504A1CA1-ABAA-4DA7-84D7-8F7E56C3D86A}"/>
              </a:ext>
            </a:extLst>
          </p:cNvPr>
          <p:cNvSpPr>
            <a:spLocks noGrp="1"/>
          </p:cNvSpPr>
          <p:nvPr>
            <p:ph type="dt" sz="half" idx="10"/>
          </p:nvPr>
        </p:nvSpPr>
        <p:spPr/>
        <p:txBody>
          <a:bodyPr/>
          <a:lstStyle/>
          <a:p>
            <a:fld id="{51087BFF-CB62-420F-86FF-34964AD02133}" type="datetimeFigureOut">
              <a:rPr lang="es-EC" smtClean="0"/>
              <a:t>05/07/2018</a:t>
            </a:fld>
            <a:endParaRPr lang="es-EC"/>
          </a:p>
        </p:txBody>
      </p:sp>
      <p:sp>
        <p:nvSpPr>
          <p:cNvPr id="4" name="Marcador de pie de página 3">
            <a:extLst>
              <a:ext uri="{FF2B5EF4-FFF2-40B4-BE49-F238E27FC236}">
                <a16:creationId xmlns:a16="http://schemas.microsoft.com/office/drawing/2014/main" id="{B513BC7E-5290-4214-A43F-15500073E534}"/>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CE1F5221-2EAA-4CFD-8EE3-89A7D8E40A08}"/>
              </a:ext>
            </a:extLst>
          </p:cNvPr>
          <p:cNvSpPr>
            <a:spLocks noGrp="1"/>
          </p:cNvSpPr>
          <p:nvPr>
            <p:ph type="sldNum" sz="quarter" idx="12"/>
          </p:nvPr>
        </p:nvSpPr>
        <p:spPr/>
        <p:txBody>
          <a:bodyPr/>
          <a:lstStyle/>
          <a:p>
            <a:fld id="{463EE275-A8B5-4CCE-B5AC-E20E9F8EB084}" type="slidenum">
              <a:rPr lang="es-EC" smtClean="0"/>
              <a:t>‹Nº›</a:t>
            </a:fld>
            <a:endParaRPr lang="es-EC"/>
          </a:p>
        </p:txBody>
      </p:sp>
    </p:spTree>
    <p:extLst>
      <p:ext uri="{BB962C8B-B14F-4D97-AF65-F5344CB8AC3E}">
        <p14:creationId xmlns:p14="http://schemas.microsoft.com/office/powerpoint/2010/main" val="249010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F3A19BA-8C5B-4E26-9352-0674A688CE31}"/>
              </a:ext>
            </a:extLst>
          </p:cNvPr>
          <p:cNvSpPr>
            <a:spLocks noGrp="1"/>
          </p:cNvSpPr>
          <p:nvPr>
            <p:ph type="dt" sz="half" idx="10"/>
          </p:nvPr>
        </p:nvSpPr>
        <p:spPr/>
        <p:txBody>
          <a:bodyPr/>
          <a:lstStyle/>
          <a:p>
            <a:fld id="{51087BFF-CB62-420F-86FF-34964AD02133}" type="datetimeFigureOut">
              <a:rPr lang="es-EC" smtClean="0"/>
              <a:t>05/07/2018</a:t>
            </a:fld>
            <a:endParaRPr lang="es-EC"/>
          </a:p>
        </p:txBody>
      </p:sp>
      <p:sp>
        <p:nvSpPr>
          <p:cNvPr id="3" name="Marcador de pie de página 2">
            <a:extLst>
              <a:ext uri="{FF2B5EF4-FFF2-40B4-BE49-F238E27FC236}">
                <a16:creationId xmlns:a16="http://schemas.microsoft.com/office/drawing/2014/main" id="{AD22C767-09B0-4E17-BABE-52E746DC2DA0}"/>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D9A1EA79-004D-4BF3-9F2D-BD012664F5AC}"/>
              </a:ext>
            </a:extLst>
          </p:cNvPr>
          <p:cNvSpPr>
            <a:spLocks noGrp="1"/>
          </p:cNvSpPr>
          <p:nvPr>
            <p:ph type="sldNum" sz="quarter" idx="12"/>
          </p:nvPr>
        </p:nvSpPr>
        <p:spPr/>
        <p:txBody>
          <a:bodyPr/>
          <a:lstStyle/>
          <a:p>
            <a:fld id="{463EE275-A8B5-4CCE-B5AC-E20E9F8EB084}" type="slidenum">
              <a:rPr lang="es-EC" smtClean="0"/>
              <a:t>‹Nº›</a:t>
            </a:fld>
            <a:endParaRPr lang="es-EC"/>
          </a:p>
        </p:txBody>
      </p:sp>
    </p:spTree>
    <p:extLst>
      <p:ext uri="{BB962C8B-B14F-4D97-AF65-F5344CB8AC3E}">
        <p14:creationId xmlns:p14="http://schemas.microsoft.com/office/powerpoint/2010/main" val="835647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737D9B-C8F5-4DA2-99F2-9B8279C77F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01032BE9-5657-4456-8A63-4E4EEB8BE3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495C19B0-CF95-4575-8EF6-6EB97EC6DA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86DB6EA-BE64-41BE-B67E-774A96E40475}"/>
              </a:ext>
            </a:extLst>
          </p:cNvPr>
          <p:cNvSpPr>
            <a:spLocks noGrp="1"/>
          </p:cNvSpPr>
          <p:nvPr>
            <p:ph type="dt" sz="half" idx="10"/>
          </p:nvPr>
        </p:nvSpPr>
        <p:spPr/>
        <p:txBody>
          <a:bodyPr/>
          <a:lstStyle/>
          <a:p>
            <a:fld id="{51087BFF-CB62-420F-86FF-34964AD02133}" type="datetimeFigureOut">
              <a:rPr lang="es-EC" smtClean="0"/>
              <a:t>05/07/2018</a:t>
            </a:fld>
            <a:endParaRPr lang="es-EC"/>
          </a:p>
        </p:txBody>
      </p:sp>
      <p:sp>
        <p:nvSpPr>
          <p:cNvPr id="6" name="Marcador de pie de página 5">
            <a:extLst>
              <a:ext uri="{FF2B5EF4-FFF2-40B4-BE49-F238E27FC236}">
                <a16:creationId xmlns:a16="http://schemas.microsoft.com/office/drawing/2014/main" id="{5D224A8B-C6E6-4B16-89E3-584B31A2BB7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5CFD1EF1-A93B-45C1-A6C9-35D2E95C370F}"/>
              </a:ext>
            </a:extLst>
          </p:cNvPr>
          <p:cNvSpPr>
            <a:spLocks noGrp="1"/>
          </p:cNvSpPr>
          <p:nvPr>
            <p:ph type="sldNum" sz="quarter" idx="12"/>
          </p:nvPr>
        </p:nvSpPr>
        <p:spPr/>
        <p:txBody>
          <a:bodyPr/>
          <a:lstStyle/>
          <a:p>
            <a:fld id="{463EE275-A8B5-4CCE-B5AC-E20E9F8EB084}" type="slidenum">
              <a:rPr lang="es-EC" smtClean="0"/>
              <a:t>‹Nº›</a:t>
            </a:fld>
            <a:endParaRPr lang="es-EC"/>
          </a:p>
        </p:txBody>
      </p:sp>
    </p:spTree>
    <p:extLst>
      <p:ext uri="{BB962C8B-B14F-4D97-AF65-F5344CB8AC3E}">
        <p14:creationId xmlns:p14="http://schemas.microsoft.com/office/powerpoint/2010/main" val="2789720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4E5A03-34CA-4131-86A7-719E7D6B869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AE4768A2-A191-484F-8E94-4D901F65C6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1128FC26-06AF-40E8-BD94-CE1D159F3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2660E68-966D-40E3-943E-E58A4DF6BDFA}"/>
              </a:ext>
            </a:extLst>
          </p:cNvPr>
          <p:cNvSpPr>
            <a:spLocks noGrp="1"/>
          </p:cNvSpPr>
          <p:nvPr>
            <p:ph type="dt" sz="half" idx="10"/>
          </p:nvPr>
        </p:nvSpPr>
        <p:spPr/>
        <p:txBody>
          <a:bodyPr/>
          <a:lstStyle/>
          <a:p>
            <a:fld id="{51087BFF-CB62-420F-86FF-34964AD02133}" type="datetimeFigureOut">
              <a:rPr lang="es-EC" smtClean="0"/>
              <a:t>05/07/2018</a:t>
            </a:fld>
            <a:endParaRPr lang="es-EC"/>
          </a:p>
        </p:txBody>
      </p:sp>
      <p:sp>
        <p:nvSpPr>
          <p:cNvPr id="6" name="Marcador de pie de página 5">
            <a:extLst>
              <a:ext uri="{FF2B5EF4-FFF2-40B4-BE49-F238E27FC236}">
                <a16:creationId xmlns:a16="http://schemas.microsoft.com/office/drawing/2014/main" id="{DFF48C99-BF90-41E1-A2C1-74305C08A88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92B5165A-3760-4733-9FD4-7E5522E0E552}"/>
              </a:ext>
            </a:extLst>
          </p:cNvPr>
          <p:cNvSpPr>
            <a:spLocks noGrp="1"/>
          </p:cNvSpPr>
          <p:nvPr>
            <p:ph type="sldNum" sz="quarter" idx="12"/>
          </p:nvPr>
        </p:nvSpPr>
        <p:spPr/>
        <p:txBody>
          <a:bodyPr/>
          <a:lstStyle/>
          <a:p>
            <a:fld id="{463EE275-A8B5-4CCE-B5AC-E20E9F8EB084}" type="slidenum">
              <a:rPr lang="es-EC" smtClean="0"/>
              <a:t>‹Nº›</a:t>
            </a:fld>
            <a:endParaRPr lang="es-EC"/>
          </a:p>
        </p:txBody>
      </p:sp>
    </p:spTree>
    <p:extLst>
      <p:ext uri="{BB962C8B-B14F-4D97-AF65-F5344CB8AC3E}">
        <p14:creationId xmlns:p14="http://schemas.microsoft.com/office/powerpoint/2010/main" val="100160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556A91B-A8E5-42A2-B8DA-31F7D55E61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F703C32-8F74-4418-8B43-177201F1C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69B4044-4423-4C38-A482-5CB00213AB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87BFF-CB62-420F-86FF-34964AD02133}" type="datetimeFigureOut">
              <a:rPr lang="es-EC" smtClean="0"/>
              <a:t>05/07/2018</a:t>
            </a:fld>
            <a:endParaRPr lang="es-EC"/>
          </a:p>
        </p:txBody>
      </p:sp>
      <p:sp>
        <p:nvSpPr>
          <p:cNvPr id="5" name="Marcador de pie de página 4">
            <a:extLst>
              <a:ext uri="{FF2B5EF4-FFF2-40B4-BE49-F238E27FC236}">
                <a16:creationId xmlns:a16="http://schemas.microsoft.com/office/drawing/2014/main" id="{0713D318-4B4D-46C0-A2E5-6D4292173D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D38C7F5C-E4A9-43F7-B03B-65C3AF27AA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EE275-A8B5-4CCE-B5AC-E20E9F8EB084}" type="slidenum">
              <a:rPr lang="es-EC" smtClean="0"/>
              <a:t>‹Nº›</a:t>
            </a:fld>
            <a:endParaRPr lang="es-EC"/>
          </a:p>
        </p:txBody>
      </p:sp>
    </p:spTree>
    <p:extLst>
      <p:ext uri="{BB962C8B-B14F-4D97-AF65-F5344CB8AC3E}">
        <p14:creationId xmlns:p14="http://schemas.microsoft.com/office/powerpoint/2010/main" val="1215277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1AA72C-463A-43E0-A96E-8C4FF8BE27DE}"/>
              </a:ext>
            </a:extLst>
          </p:cNvPr>
          <p:cNvSpPr>
            <a:spLocks noGrp="1"/>
          </p:cNvSpPr>
          <p:nvPr>
            <p:ph type="ctrTitle"/>
          </p:nvPr>
        </p:nvSpPr>
        <p:spPr/>
        <p:txBody>
          <a:bodyPr/>
          <a:lstStyle/>
          <a:p>
            <a:r>
              <a:rPr lang="es-EC" dirty="0"/>
              <a:t>LÍPIDOS </a:t>
            </a:r>
          </a:p>
        </p:txBody>
      </p:sp>
      <p:sp>
        <p:nvSpPr>
          <p:cNvPr id="3" name="Subtítulo 2">
            <a:extLst>
              <a:ext uri="{FF2B5EF4-FFF2-40B4-BE49-F238E27FC236}">
                <a16:creationId xmlns:a16="http://schemas.microsoft.com/office/drawing/2014/main" id="{84953A74-5162-44F2-9814-97E10A1850F6}"/>
              </a:ext>
            </a:extLst>
          </p:cNvPr>
          <p:cNvSpPr>
            <a:spLocks noGrp="1"/>
          </p:cNvSpPr>
          <p:nvPr>
            <p:ph type="subTitle" idx="1"/>
          </p:nvPr>
        </p:nvSpPr>
        <p:spPr/>
        <p:txBody>
          <a:bodyPr/>
          <a:lstStyle/>
          <a:p>
            <a:r>
              <a:rPr lang="es-EC" dirty="0"/>
              <a:t>DRA ROSA VELEZ </a:t>
            </a:r>
          </a:p>
        </p:txBody>
      </p:sp>
      <p:pic>
        <p:nvPicPr>
          <p:cNvPr id="4" name="Imagen 3">
            <a:extLst>
              <a:ext uri="{FF2B5EF4-FFF2-40B4-BE49-F238E27FC236}">
                <a16:creationId xmlns:a16="http://schemas.microsoft.com/office/drawing/2014/main" id="{ED5A4341-EBB1-4E1C-B61A-70D63997948C}"/>
              </a:ext>
            </a:extLst>
          </p:cNvPr>
          <p:cNvPicPr>
            <a:picLocks noChangeAspect="1"/>
          </p:cNvPicPr>
          <p:nvPr/>
        </p:nvPicPr>
        <p:blipFill>
          <a:blip r:embed="rId2"/>
          <a:stretch>
            <a:fillRect/>
          </a:stretch>
        </p:blipFill>
        <p:spPr>
          <a:xfrm>
            <a:off x="7735619" y="3873890"/>
            <a:ext cx="3617009" cy="2514600"/>
          </a:xfrm>
          <a:prstGeom prst="rect">
            <a:avLst/>
          </a:prstGeom>
        </p:spPr>
      </p:pic>
    </p:spTree>
    <p:extLst>
      <p:ext uri="{BB962C8B-B14F-4D97-AF65-F5344CB8AC3E}">
        <p14:creationId xmlns:p14="http://schemas.microsoft.com/office/powerpoint/2010/main" val="662267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D60AF26-D6A1-4FB9-AA48-D5A4E47EA7F0}"/>
              </a:ext>
            </a:extLst>
          </p:cNvPr>
          <p:cNvSpPr>
            <a:spLocks noGrp="1"/>
          </p:cNvSpPr>
          <p:nvPr>
            <p:ph idx="1"/>
          </p:nvPr>
        </p:nvSpPr>
        <p:spPr>
          <a:xfrm>
            <a:off x="838200" y="478302"/>
            <a:ext cx="10515600" cy="6006904"/>
          </a:xfrm>
        </p:spPr>
        <p:txBody>
          <a:bodyPr>
            <a:normAutofit/>
          </a:bodyPr>
          <a:lstStyle/>
          <a:p>
            <a:pPr algn="just"/>
            <a:r>
              <a:rPr lang="es-EC" dirty="0"/>
              <a:t>Las propiedades físicas y fisiológicas de ácidos grasos reflejan la longitud  de la cadena y el grado de insaturación </a:t>
            </a:r>
          </a:p>
          <a:p>
            <a:pPr algn="just"/>
            <a:r>
              <a:rPr lang="es-EC" dirty="0"/>
              <a:t>Un triacilglicerol que contiene tres ácidos grasos saturados de 12 carbonos o más es sólido a la temperatura corporal, mientras que si los residuos ácido graso son 18:2, es líquido hasta por debajo de 0°C.</a:t>
            </a:r>
          </a:p>
          <a:p>
            <a:pPr algn="just"/>
            <a:r>
              <a:rPr lang="es-EC" dirty="0"/>
              <a:t> En la práctica, los </a:t>
            </a:r>
            <a:r>
              <a:rPr lang="es-EC" dirty="0" err="1"/>
              <a:t>acilgliceroles</a:t>
            </a:r>
            <a:r>
              <a:rPr lang="es-EC" dirty="0"/>
              <a:t> naturales contienen una mezcla de ácidos grasos adaptados para que satisfagan sus necesidades funcionales. </a:t>
            </a:r>
          </a:p>
          <a:p>
            <a:pPr algn="just"/>
            <a:r>
              <a:rPr lang="es-EC" dirty="0"/>
              <a:t>Los lípidos de membrana, que deben ser líquidos a todas las temperaturas ambientales, están más insaturados que los lípidos de almacenamiento. </a:t>
            </a:r>
          </a:p>
          <a:p>
            <a:pPr algn="just"/>
            <a:r>
              <a:rPr lang="es-EC" dirty="0"/>
              <a:t>Los lípidos en los tejidos que están sujetos a enfriamiento, por ejemplo, en </a:t>
            </a:r>
            <a:r>
              <a:rPr lang="es-EC" dirty="0" err="1"/>
              <a:t>hibernadores</a:t>
            </a:r>
            <a:r>
              <a:rPr lang="es-EC" dirty="0"/>
              <a:t> o en las extremidades de animales, están más insaturados</a:t>
            </a:r>
          </a:p>
        </p:txBody>
      </p:sp>
    </p:spTree>
    <p:extLst>
      <p:ext uri="{BB962C8B-B14F-4D97-AF65-F5344CB8AC3E}">
        <p14:creationId xmlns:p14="http://schemas.microsoft.com/office/powerpoint/2010/main" val="4060401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5581AF-3C0C-4799-9CF5-2D15F9E3A508}"/>
              </a:ext>
            </a:extLst>
          </p:cNvPr>
          <p:cNvSpPr>
            <a:spLocks noGrp="1"/>
          </p:cNvSpPr>
          <p:nvPr>
            <p:ph type="title"/>
          </p:nvPr>
        </p:nvSpPr>
        <p:spPr>
          <a:xfrm>
            <a:off x="838200" y="365125"/>
            <a:ext cx="10515600" cy="619613"/>
          </a:xfrm>
        </p:spPr>
        <p:txBody>
          <a:bodyPr>
            <a:normAutofit fontScale="90000"/>
          </a:bodyPr>
          <a:lstStyle/>
          <a:p>
            <a:br>
              <a:rPr lang="es-EC" dirty="0"/>
            </a:br>
            <a:r>
              <a:rPr lang="es-EC" dirty="0"/>
              <a:t>Propiedades fisicoquímicas</a:t>
            </a:r>
            <a:br>
              <a:rPr lang="es-EC" dirty="0"/>
            </a:br>
            <a:endParaRPr lang="es-EC" dirty="0"/>
          </a:p>
        </p:txBody>
      </p:sp>
      <p:sp>
        <p:nvSpPr>
          <p:cNvPr id="3" name="Marcador de contenido 2">
            <a:extLst>
              <a:ext uri="{FF2B5EF4-FFF2-40B4-BE49-F238E27FC236}">
                <a16:creationId xmlns:a16="http://schemas.microsoft.com/office/drawing/2014/main" id="{FDFA539E-FA2C-48F8-B4BA-10CEEC4B752A}"/>
              </a:ext>
            </a:extLst>
          </p:cNvPr>
          <p:cNvSpPr>
            <a:spLocks noGrp="1"/>
          </p:cNvSpPr>
          <p:nvPr>
            <p:ph idx="1"/>
          </p:nvPr>
        </p:nvSpPr>
        <p:spPr>
          <a:xfrm>
            <a:off x="838200" y="1181686"/>
            <a:ext cx="10515600" cy="4995277"/>
          </a:xfrm>
        </p:spPr>
        <p:txBody>
          <a:bodyPr>
            <a:normAutofit fontScale="92500" lnSpcReduction="20000"/>
          </a:bodyPr>
          <a:lstStyle/>
          <a:p>
            <a:r>
              <a:rPr lang="es-EC" dirty="0">
                <a:solidFill>
                  <a:srgbClr val="FF0000"/>
                </a:solidFill>
              </a:rPr>
              <a:t>Carácter anfipático</a:t>
            </a:r>
            <a:r>
              <a:rPr lang="es-EC" dirty="0"/>
              <a:t>. Ya que el ácido graso está formado por un grupo carboxilo y una cadena hidrocarbonada, esta última es la que posee la característica hidrófoba; por lo cual es responsable de su insolubilidad en agua.</a:t>
            </a:r>
          </a:p>
          <a:p>
            <a:r>
              <a:rPr lang="es-EC" dirty="0">
                <a:solidFill>
                  <a:srgbClr val="FF0000"/>
                </a:solidFill>
              </a:rPr>
              <a:t>Punto de fusión</a:t>
            </a:r>
            <a:r>
              <a:rPr lang="es-EC" dirty="0"/>
              <a:t>: Depende de la longitud de la cadena y de su número de insaturaciones, siendo los ácidos grasos insaturados los que requieren menor energía para fundirse.</a:t>
            </a:r>
          </a:p>
          <a:p>
            <a:r>
              <a:rPr lang="es-EC" dirty="0">
                <a:solidFill>
                  <a:srgbClr val="FF0000"/>
                </a:solidFill>
              </a:rPr>
              <a:t>Esterificación. </a:t>
            </a:r>
            <a:r>
              <a:rPr lang="es-EC" dirty="0"/>
              <a:t>Los ácidos grasos pueden formar ésteres con grupos alcohol de otras moléculas.</a:t>
            </a:r>
          </a:p>
          <a:p>
            <a:r>
              <a:rPr lang="es-EC" dirty="0">
                <a:solidFill>
                  <a:srgbClr val="FF0000"/>
                </a:solidFill>
              </a:rPr>
              <a:t>Saponificación. </a:t>
            </a:r>
            <a:r>
              <a:rPr lang="es-EC" dirty="0"/>
              <a:t>Por hidrólisis alcalina los ésteres formados anteriormente dan lugar a jabones (sal del ácido graso).</a:t>
            </a:r>
          </a:p>
          <a:p>
            <a:r>
              <a:rPr lang="es-EC" dirty="0">
                <a:solidFill>
                  <a:srgbClr val="FF0000"/>
                </a:solidFill>
              </a:rPr>
              <a:t>Autooxidación. </a:t>
            </a:r>
            <a:r>
              <a:rPr lang="es-EC" dirty="0"/>
              <a:t>Los ácidos grasos insaturados pueden oxidarse espontáneamente, dando como resultado aldehídos donde existían los dobles enlaces covalentes.</a:t>
            </a:r>
          </a:p>
        </p:txBody>
      </p:sp>
    </p:spTree>
    <p:extLst>
      <p:ext uri="{BB962C8B-B14F-4D97-AF65-F5344CB8AC3E}">
        <p14:creationId xmlns:p14="http://schemas.microsoft.com/office/powerpoint/2010/main" val="2099533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EEBEE-8247-4179-885A-1E0001B852F0}"/>
              </a:ext>
            </a:extLst>
          </p:cNvPr>
          <p:cNvSpPr>
            <a:spLocks noGrp="1"/>
          </p:cNvSpPr>
          <p:nvPr>
            <p:ph type="title"/>
          </p:nvPr>
        </p:nvSpPr>
        <p:spPr>
          <a:xfrm>
            <a:off x="838200" y="365126"/>
            <a:ext cx="10515600" cy="591478"/>
          </a:xfrm>
        </p:spPr>
        <p:txBody>
          <a:bodyPr>
            <a:normAutofit fontScale="90000"/>
          </a:bodyPr>
          <a:lstStyle/>
          <a:p>
            <a:r>
              <a:rPr lang="es-EC" dirty="0"/>
              <a:t>Acilglicéridos</a:t>
            </a:r>
            <a:br>
              <a:rPr lang="es-EC" dirty="0"/>
            </a:br>
            <a:endParaRPr lang="es-EC" dirty="0"/>
          </a:p>
        </p:txBody>
      </p:sp>
      <p:sp>
        <p:nvSpPr>
          <p:cNvPr id="3" name="Marcador de contenido 2">
            <a:extLst>
              <a:ext uri="{FF2B5EF4-FFF2-40B4-BE49-F238E27FC236}">
                <a16:creationId xmlns:a16="http://schemas.microsoft.com/office/drawing/2014/main" id="{54AEDCB9-6D0B-47F7-9B5D-C89DDDFEFCAC}"/>
              </a:ext>
            </a:extLst>
          </p:cNvPr>
          <p:cNvSpPr>
            <a:spLocks noGrp="1"/>
          </p:cNvSpPr>
          <p:nvPr>
            <p:ph idx="1"/>
          </p:nvPr>
        </p:nvSpPr>
        <p:spPr>
          <a:xfrm>
            <a:off x="838200" y="858129"/>
            <a:ext cx="7560212" cy="5999870"/>
          </a:xfrm>
        </p:spPr>
        <p:txBody>
          <a:bodyPr>
            <a:normAutofit fontScale="70000" lnSpcReduction="20000"/>
          </a:bodyPr>
          <a:lstStyle/>
          <a:p>
            <a:pPr algn="just"/>
            <a:r>
              <a:rPr lang="es-EC" sz="3400" dirty="0"/>
              <a:t>Los acilglicéridos o </a:t>
            </a:r>
            <a:r>
              <a:rPr lang="es-EC" sz="3400" dirty="0" err="1"/>
              <a:t>acilgliceroles</a:t>
            </a:r>
            <a:r>
              <a:rPr lang="es-EC" sz="3400" dirty="0"/>
              <a:t> son ésteres de ácidos grasos con glicerol (glicerina), formados mediante una reacción de condensación llamada esterificación. </a:t>
            </a:r>
          </a:p>
          <a:p>
            <a:pPr algn="just"/>
            <a:r>
              <a:rPr lang="es-EC" sz="3400" dirty="0"/>
              <a:t>Una molécula de glicerol puede reaccionar con hasta tres moléculas de ácidos grasos, puesto que tiene tres grupos hidroxilo.</a:t>
            </a:r>
          </a:p>
          <a:p>
            <a:pPr algn="just"/>
            <a:r>
              <a:rPr lang="es-EC" sz="3400" dirty="0"/>
              <a:t>Según el número de ácidos grasos que se unan a la molécula de glicerina, existen tres tipos de </a:t>
            </a:r>
            <a:r>
              <a:rPr lang="es-EC" sz="3400" dirty="0" err="1"/>
              <a:t>acilgliceroles</a:t>
            </a:r>
            <a:r>
              <a:rPr lang="es-EC" sz="3400" dirty="0"/>
              <a:t>:</a:t>
            </a:r>
          </a:p>
          <a:p>
            <a:pPr algn="just"/>
            <a:r>
              <a:rPr lang="es-EC" sz="3400" dirty="0">
                <a:solidFill>
                  <a:srgbClr val="FF0000"/>
                </a:solidFill>
              </a:rPr>
              <a:t>Monoglicéridos</a:t>
            </a:r>
            <a:r>
              <a:rPr lang="es-EC" sz="3400" dirty="0"/>
              <a:t>: solo existe un ácido graso unido a la molécula de glicerina.</a:t>
            </a:r>
          </a:p>
          <a:p>
            <a:pPr algn="just"/>
            <a:r>
              <a:rPr lang="es-EC" sz="3400" dirty="0" err="1">
                <a:solidFill>
                  <a:srgbClr val="FF0000"/>
                </a:solidFill>
              </a:rPr>
              <a:t>Diacilglicéridos</a:t>
            </a:r>
            <a:r>
              <a:rPr lang="es-EC" sz="3400" dirty="0">
                <a:solidFill>
                  <a:srgbClr val="FF0000"/>
                </a:solidFill>
              </a:rPr>
              <a:t>: </a:t>
            </a:r>
            <a:r>
              <a:rPr lang="es-EC" sz="3400" dirty="0"/>
              <a:t>la molécula de glicerina se une a dos ácidos grasos.</a:t>
            </a:r>
          </a:p>
          <a:p>
            <a:pPr algn="just"/>
            <a:r>
              <a:rPr lang="es-EC" sz="3400" dirty="0">
                <a:solidFill>
                  <a:srgbClr val="FF0000"/>
                </a:solidFill>
              </a:rPr>
              <a:t>Triacilglicérido o triglicéridos</a:t>
            </a:r>
            <a:r>
              <a:rPr lang="es-EC" sz="3400" dirty="0"/>
              <a:t>: la glicerina está unida a tres ácidos grasos. Son los más importantes y extendidos de los tres.</a:t>
            </a:r>
          </a:p>
          <a:p>
            <a:pPr algn="just"/>
            <a:r>
              <a:rPr lang="es-EC" sz="3400" dirty="0"/>
              <a:t>Los triglicéridos constituyen la principal reserva energética de los animales, en los que constituyen las grasas; en los vegetales constituyen los aceites. El exceso de lípidos es almacenado en grandes depósitos en el tejido adiposo de los animales.</a:t>
            </a:r>
            <a:endParaRPr lang="es-EC" dirty="0"/>
          </a:p>
        </p:txBody>
      </p:sp>
      <p:pic>
        <p:nvPicPr>
          <p:cNvPr id="4" name="Imagen 3">
            <a:extLst>
              <a:ext uri="{FF2B5EF4-FFF2-40B4-BE49-F238E27FC236}">
                <a16:creationId xmlns:a16="http://schemas.microsoft.com/office/drawing/2014/main" id="{AD2841AD-5DCC-4268-958F-E89B8D68032C}"/>
              </a:ext>
            </a:extLst>
          </p:cNvPr>
          <p:cNvPicPr>
            <a:picLocks noChangeAspect="1"/>
          </p:cNvPicPr>
          <p:nvPr/>
        </p:nvPicPr>
        <p:blipFill>
          <a:blip r:embed="rId2"/>
          <a:stretch>
            <a:fillRect/>
          </a:stretch>
        </p:blipFill>
        <p:spPr>
          <a:xfrm>
            <a:off x="8645710" y="584969"/>
            <a:ext cx="3377477" cy="5688061"/>
          </a:xfrm>
          <a:prstGeom prst="rect">
            <a:avLst/>
          </a:prstGeom>
        </p:spPr>
      </p:pic>
    </p:spTree>
    <p:extLst>
      <p:ext uri="{BB962C8B-B14F-4D97-AF65-F5344CB8AC3E}">
        <p14:creationId xmlns:p14="http://schemas.microsoft.com/office/powerpoint/2010/main" val="2932837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22250-8107-4A90-B40D-3165B3D042F5}"/>
              </a:ext>
            </a:extLst>
          </p:cNvPr>
          <p:cNvSpPr>
            <a:spLocks noGrp="1"/>
          </p:cNvSpPr>
          <p:nvPr>
            <p:ph type="title"/>
          </p:nvPr>
        </p:nvSpPr>
        <p:spPr/>
        <p:txBody>
          <a:bodyPr/>
          <a:lstStyle/>
          <a:p>
            <a:r>
              <a:rPr lang="es-EC" dirty="0"/>
              <a:t>Céridos</a:t>
            </a:r>
            <a:br>
              <a:rPr lang="es-EC" dirty="0"/>
            </a:br>
            <a:endParaRPr lang="es-EC" dirty="0"/>
          </a:p>
        </p:txBody>
      </p:sp>
      <p:sp>
        <p:nvSpPr>
          <p:cNvPr id="3" name="Marcador de contenido 2">
            <a:extLst>
              <a:ext uri="{FF2B5EF4-FFF2-40B4-BE49-F238E27FC236}">
                <a16:creationId xmlns:a16="http://schemas.microsoft.com/office/drawing/2014/main" id="{BE09BDB5-AED4-408A-B3AB-5C70B49B67DA}"/>
              </a:ext>
            </a:extLst>
          </p:cNvPr>
          <p:cNvSpPr>
            <a:spLocks noGrp="1"/>
          </p:cNvSpPr>
          <p:nvPr>
            <p:ph idx="1"/>
          </p:nvPr>
        </p:nvSpPr>
        <p:spPr>
          <a:xfrm>
            <a:off x="711591" y="1458619"/>
            <a:ext cx="7152249" cy="4351338"/>
          </a:xfrm>
        </p:spPr>
        <p:txBody>
          <a:bodyPr>
            <a:normAutofit lnSpcReduction="10000"/>
          </a:bodyPr>
          <a:lstStyle/>
          <a:p>
            <a:pPr algn="just"/>
            <a:r>
              <a:rPr lang="es-EC" dirty="0"/>
              <a:t>Las ceras son moléculas que se obtienen por esterificación de un ácido graso con un alcohol monovalente lineal de cadena larga. Por ejemplo la cera de abeja. Son sustancias altamente insolubles en medios acuosos y a temperatura ambiente se presentan sólidas y duras. En los animales las podemos encontrar en la superficie del cuerpo, piel, plumas, cutícula, etc. En los vegetales, las ceras recubren en la epidermis de frutos, tallos, junto con la cutícula o la suberina, que evitan la pérdida de agua por evaporación.</a:t>
            </a:r>
          </a:p>
        </p:txBody>
      </p:sp>
      <p:pic>
        <p:nvPicPr>
          <p:cNvPr id="5" name="Imagen 4">
            <a:extLst>
              <a:ext uri="{FF2B5EF4-FFF2-40B4-BE49-F238E27FC236}">
                <a16:creationId xmlns:a16="http://schemas.microsoft.com/office/drawing/2014/main" id="{201997F3-2646-43CA-AA59-6445EBCB74C5}"/>
              </a:ext>
            </a:extLst>
          </p:cNvPr>
          <p:cNvPicPr>
            <a:picLocks noChangeAspect="1"/>
          </p:cNvPicPr>
          <p:nvPr/>
        </p:nvPicPr>
        <p:blipFill>
          <a:blip r:embed="rId2"/>
          <a:stretch>
            <a:fillRect/>
          </a:stretch>
        </p:blipFill>
        <p:spPr>
          <a:xfrm>
            <a:off x="8398413" y="1012874"/>
            <a:ext cx="3537072" cy="4797083"/>
          </a:xfrm>
          <a:prstGeom prst="rect">
            <a:avLst/>
          </a:prstGeom>
        </p:spPr>
      </p:pic>
    </p:spTree>
    <p:extLst>
      <p:ext uri="{BB962C8B-B14F-4D97-AF65-F5344CB8AC3E}">
        <p14:creationId xmlns:p14="http://schemas.microsoft.com/office/powerpoint/2010/main" val="3993729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2572B-3418-43CB-8F94-2BB2B2989785}"/>
              </a:ext>
            </a:extLst>
          </p:cNvPr>
          <p:cNvSpPr>
            <a:spLocks noGrp="1"/>
          </p:cNvSpPr>
          <p:nvPr>
            <p:ph type="title"/>
          </p:nvPr>
        </p:nvSpPr>
        <p:spPr/>
        <p:txBody>
          <a:bodyPr/>
          <a:lstStyle/>
          <a:p>
            <a:r>
              <a:rPr lang="es-EC" dirty="0"/>
              <a:t>Fosfolípidos</a:t>
            </a:r>
            <a:br>
              <a:rPr lang="es-EC" dirty="0"/>
            </a:br>
            <a:endParaRPr lang="es-EC" dirty="0"/>
          </a:p>
        </p:txBody>
      </p:sp>
      <p:sp>
        <p:nvSpPr>
          <p:cNvPr id="3" name="Marcador de contenido 2">
            <a:extLst>
              <a:ext uri="{FF2B5EF4-FFF2-40B4-BE49-F238E27FC236}">
                <a16:creationId xmlns:a16="http://schemas.microsoft.com/office/drawing/2014/main" id="{66C8F5CD-993B-48C3-8353-27A13CA00497}"/>
              </a:ext>
            </a:extLst>
          </p:cNvPr>
          <p:cNvSpPr>
            <a:spLocks noGrp="1"/>
          </p:cNvSpPr>
          <p:nvPr>
            <p:ph idx="1"/>
          </p:nvPr>
        </p:nvSpPr>
        <p:spPr>
          <a:xfrm>
            <a:off x="838200" y="1825625"/>
            <a:ext cx="5257800" cy="4351338"/>
          </a:xfrm>
        </p:spPr>
        <p:txBody>
          <a:bodyPr/>
          <a:lstStyle/>
          <a:p>
            <a:pPr algn="just"/>
            <a:r>
              <a:rPr lang="es-EC" dirty="0"/>
              <a:t>Los fosfolípidos se caracterizan por poseer un grupo de naturaleza de fosfato que les otorga una marcada polaridad. Se clasifican en dos grupos, según posean glicerol o esfingosina.</a:t>
            </a:r>
          </a:p>
        </p:txBody>
      </p:sp>
      <p:pic>
        <p:nvPicPr>
          <p:cNvPr id="4" name="Imagen 3">
            <a:extLst>
              <a:ext uri="{FF2B5EF4-FFF2-40B4-BE49-F238E27FC236}">
                <a16:creationId xmlns:a16="http://schemas.microsoft.com/office/drawing/2014/main" id="{1F4F365D-4FFD-402E-A5C8-C72F75F4DF6B}"/>
              </a:ext>
            </a:extLst>
          </p:cNvPr>
          <p:cNvPicPr>
            <a:picLocks noChangeAspect="1"/>
          </p:cNvPicPr>
          <p:nvPr/>
        </p:nvPicPr>
        <p:blipFill>
          <a:blip r:embed="rId2"/>
          <a:stretch>
            <a:fillRect/>
          </a:stretch>
        </p:blipFill>
        <p:spPr>
          <a:xfrm>
            <a:off x="6096000" y="492369"/>
            <a:ext cx="5622388" cy="5819531"/>
          </a:xfrm>
          <a:prstGeom prst="rect">
            <a:avLst/>
          </a:prstGeom>
        </p:spPr>
      </p:pic>
    </p:spTree>
    <p:extLst>
      <p:ext uri="{BB962C8B-B14F-4D97-AF65-F5344CB8AC3E}">
        <p14:creationId xmlns:p14="http://schemas.microsoft.com/office/powerpoint/2010/main" val="3354774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76F716-6E27-4FAF-8567-666A277AFE16}"/>
              </a:ext>
            </a:extLst>
          </p:cNvPr>
          <p:cNvSpPr>
            <a:spLocks noGrp="1"/>
          </p:cNvSpPr>
          <p:nvPr>
            <p:ph type="title"/>
          </p:nvPr>
        </p:nvSpPr>
        <p:spPr/>
        <p:txBody>
          <a:bodyPr/>
          <a:lstStyle/>
          <a:p>
            <a:r>
              <a:rPr lang="es-EC" dirty="0"/>
              <a:t>Fosfoglicéridos</a:t>
            </a:r>
            <a:br>
              <a:rPr lang="es-EC" dirty="0"/>
            </a:br>
            <a:endParaRPr lang="es-EC" dirty="0"/>
          </a:p>
        </p:txBody>
      </p:sp>
      <p:sp>
        <p:nvSpPr>
          <p:cNvPr id="3" name="Marcador de contenido 2">
            <a:extLst>
              <a:ext uri="{FF2B5EF4-FFF2-40B4-BE49-F238E27FC236}">
                <a16:creationId xmlns:a16="http://schemas.microsoft.com/office/drawing/2014/main" id="{3AE1D760-56DF-47EC-8EEC-6FD9C1338C09}"/>
              </a:ext>
            </a:extLst>
          </p:cNvPr>
          <p:cNvSpPr>
            <a:spLocks noGrp="1"/>
          </p:cNvSpPr>
          <p:nvPr>
            <p:ph idx="1"/>
          </p:nvPr>
        </p:nvSpPr>
        <p:spPr>
          <a:xfrm>
            <a:off x="0" y="1027906"/>
            <a:ext cx="7349197" cy="5626112"/>
          </a:xfrm>
        </p:spPr>
        <p:txBody>
          <a:bodyPr>
            <a:normAutofit fontScale="85000" lnSpcReduction="10000"/>
          </a:bodyPr>
          <a:lstStyle/>
          <a:p>
            <a:endParaRPr lang="es-EC" dirty="0"/>
          </a:p>
          <a:p>
            <a:pPr algn="just"/>
            <a:r>
              <a:rPr lang="es-EC" dirty="0"/>
              <a:t>Los fosfoglicéridos están compuestos por ácido fosfatídico, una molécula compleja compuesta por glicerol, al que se unen dos ácidos grasos (uno saturado y otro insaturado) y un grupo fosfato; el grupo fosfato posee un alcohol o un aminoalcohol, y el conjunto posee una marcada polaridad y forma lo que se denomina la "cabeza" polar del fosfoglicérido; los dos ácidos grasos forman las dos "colas" hidrófobas; por tanto, los fosfoglicéridos son moléculas con un fuerte carácter anfipático que les permite formar bicapas, que son la arquitectura básica de todas las membranas biológicas.</a:t>
            </a:r>
          </a:p>
          <a:p>
            <a:pPr algn="just"/>
            <a:r>
              <a:rPr lang="es-EC" dirty="0"/>
              <a:t>Los principales alcoholes y aminos de los fosfoglicéridos que se encuentran en las membranas biológicas son la colina (para formar la </a:t>
            </a:r>
            <a:r>
              <a:rPr lang="es-EC" dirty="0" err="1"/>
              <a:t>fosfatidilcolina</a:t>
            </a:r>
            <a:r>
              <a:rPr lang="es-EC" dirty="0"/>
              <a:t> o lecitina), la etanolamina (fosfatidiletanolamina o cefalina), serina (fosfatidilserina) y el inositol (fosfatidilinositol).</a:t>
            </a:r>
          </a:p>
        </p:txBody>
      </p:sp>
      <p:pic>
        <p:nvPicPr>
          <p:cNvPr id="4" name="Imagen 3">
            <a:extLst>
              <a:ext uri="{FF2B5EF4-FFF2-40B4-BE49-F238E27FC236}">
                <a16:creationId xmlns:a16="http://schemas.microsoft.com/office/drawing/2014/main" id="{99191FAF-8BAD-439F-B736-E7390F22415C}"/>
              </a:ext>
            </a:extLst>
          </p:cNvPr>
          <p:cNvPicPr>
            <a:picLocks noChangeAspect="1"/>
          </p:cNvPicPr>
          <p:nvPr/>
        </p:nvPicPr>
        <p:blipFill>
          <a:blip r:embed="rId2"/>
          <a:stretch>
            <a:fillRect/>
          </a:stretch>
        </p:blipFill>
        <p:spPr>
          <a:xfrm>
            <a:off x="7849772" y="1012875"/>
            <a:ext cx="4135902" cy="5050300"/>
          </a:xfrm>
          <a:prstGeom prst="rect">
            <a:avLst/>
          </a:prstGeom>
        </p:spPr>
      </p:pic>
    </p:spTree>
    <p:extLst>
      <p:ext uri="{BB962C8B-B14F-4D97-AF65-F5344CB8AC3E}">
        <p14:creationId xmlns:p14="http://schemas.microsoft.com/office/powerpoint/2010/main" val="2269490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D38A0E-3E22-4DB3-8824-139A74B6BE9D}"/>
              </a:ext>
            </a:extLst>
          </p:cNvPr>
          <p:cNvSpPr>
            <a:spLocks noGrp="1"/>
          </p:cNvSpPr>
          <p:nvPr>
            <p:ph type="title"/>
          </p:nvPr>
        </p:nvSpPr>
        <p:spPr/>
        <p:txBody>
          <a:bodyPr/>
          <a:lstStyle/>
          <a:p>
            <a:r>
              <a:rPr lang="es-EC" dirty="0"/>
              <a:t>Glucolípidos</a:t>
            </a:r>
            <a:br>
              <a:rPr lang="es-EC" dirty="0"/>
            </a:br>
            <a:endParaRPr lang="es-EC" dirty="0"/>
          </a:p>
        </p:txBody>
      </p:sp>
      <p:sp>
        <p:nvSpPr>
          <p:cNvPr id="3" name="Marcador de contenido 2">
            <a:extLst>
              <a:ext uri="{FF2B5EF4-FFF2-40B4-BE49-F238E27FC236}">
                <a16:creationId xmlns:a16="http://schemas.microsoft.com/office/drawing/2014/main" id="{9F490DDA-F910-46E5-BBCE-4FB0A34636E1}"/>
              </a:ext>
            </a:extLst>
          </p:cNvPr>
          <p:cNvSpPr>
            <a:spLocks noGrp="1"/>
          </p:cNvSpPr>
          <p:nvPr>
            <p:ph idx="1"/>
          </p:nvPr>
        </p:nvSpPr>
        <p:spPr>
          <a:xfrm>
            <a:off x="838200" y="1195754"/>
            <a:ext cx="10767646" cy="3587261"/>
          </a:xfrm>
        </p:spPr>
        <p:txBody>
          <a:bodyPr>
            <a:normAutofit fontScale="85000" lnSpcReduction="20000"/>
          </a:bodyPr>
          <a:lstStyle/>
          <a:p>
            <a:pPr algn="just"/>
            <a:r>
              <a:rPr lang="es-EC" dirty="0"/>
              <a:t>Los glucolípidos son esfingolípidos formados por una ceramida (aminoalcohol + ácido graso) unida a un glúcido, careciendo, por tanto, de grupo fosfato. Al igual que los </a:t>
            </a:r>
            <a:r>
              <a:rPr lang="es-EC" dirty="0" err="1"/>
              <a:t>fosfoesfingolípidos</a:t>
            </a:r>
            <a:r>
              <a:rPr lang="es-EC" dirty="0"/>
              <a:t> poseen ceramida, pero a diferencia de ellos, no tienen fosfato ni alcohol. Se hallan en las bicapas lipídicas de todas las membranas celulares, y son especialmente abundantes en el tejido nervioso; el nombre de los dos tipos principales de glucolípidos alude a este hecho:</a:t>
            </a:r>
          </a:p>
          <a:p>
            <a:pPr algn="just"/>
            <a:r>
              <a:rPr lang="es-EC" dirty="0">
                <a:solidFill>
                  <a:srgbClr val="FF0000"/>
                </a:solidFill>
              </a:rPr>
              <a:t>Cerebrósidos. </a:t>
            </a:r>
            <a:r>
              <a:rPr lang="es-EC" dirty="0"/>
              <a:t>Son glucolípidos en los que la ceramida se une un monosacárido (glucosa o galactosa) o a un oligosacárido.</a:t>
            </a:r>
          </a:p>
          <a:p>
            <a:pPr algn="just"/>
            <a:r>
              <a:rPr lang="es-EC" dirty="0">
                <a:solidFill>
                  <a:srgbClr val="FF0000"/>
                </a:solidFill>
              </a:rPr>
              <a:t>Gangliósidos. </a:t>
            </a:r>
            <a:r>
              <a:rPr lang="es-EC" dirty="0"/>
              <a:t>Son glucolípidos en los que la ceramida se une a un oligosacárido complejo en el que siempre hay ácido siálico.</a:t>
            </a:r>
          </a:p>
          <a:p>
            <a:pPr algn="just"/>
            <a:r>
              <a:rPr lang="es-EC" dirty="0"/>
              <a:t>Los glucolípidos se localizan en la cara externa de la bicapa de las membranas celulares donde actúan de receptores.</a:t>
            </a:r>
          </a:p>
        </p:txBody>
      </p:sp>
      <p:pic>
        <p:nvPicPr>
          <p:cNvPr id="4" name="Imagen 3">
            <a:extLst>
              <a:ext uri="{FF2B5EF4-FFF2-40B4-BE49-F238E27FC236}">
                <a16:creationId xmlns:a16="http://schemas.microsoft.com/office/drawing/2014/main" id="{E56CC39B-870D-416E-B731-1FAA968340A6}"/>
              </a:ext>
            </a:extLst>
          </p:cNvPr>
          <p:cNvPicPr>
            <a:picLocks noChangeAspect="1"/>
          </p:cNvPicPr>
          <p:nvPr/>
        </p:nvPicPr>
        <p:blipFill>
          <a:blip r:embed="rId2"/>
          <a:stretch>
            <a:fillRect/>
          </a:stretch>
        </p:blipFill>
        <p:spPr>
          <a:xfrm>
            <a:off x="3012318" y="4676775"/>
            <a:ext cx="5857875" cy="2181225"/>
          </a:xfrm>
          <a:prstGeom prst="rect">
            <a:avLst/>
          </a:prstGeom>
        </p:spPr>
      </p:pic>
    </p:spTree>
    <p:extLst>
      <p:ext uri="{BB962C8B-B14F-4D97-AF65-F5344CB8AC3E}">
        <p14:creationId xmlns:p14="http://schemas.microsoft.com/office/powerpoint/2010/main" val="3644565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658BF3-BE9F-488E-82F0-A8C7B0303A4D}"/>
              </a:ext>
            </a:extLst>
          </p:cNvPr>
          <p:cNvSpPr>
            <a:spLocks noGrp="1"/>
          </p:cNvSpPr>
          <p:nvPr>
            <p:ph type="title"/>
          </p:nvPr>
        </p:nvSpPr>
        <p:spPr>
          <a:xfrm>
            <a:off x="838200" y="365126"/>
            <a:ext cx="10515600" cy="605546"/>
          </a:xfrm>
        </p:spPr>
        <p:txBody>
          <a:bodyPr>
            <a:normAutofit fontScale="90000"/>
          </a:bodyPr>
          <a:lstStyle/>
          <a:p>
            <a:r>
              <a:rPr lang="es-EC" dirty="0"/>
              <a:t>LÍPIDOS NO SAPONIFICABLES </a:t>
            </a:r>
          </a:p>
        </p:txBody>
      </p:sp>
      <p:sp>
        <p:nvSpPr>
          <p:cNvPr id="3" name="Marcador de contenido 2">
            <a:extLst>
              <a:ext uri="{FF2B5EF4-FFF2-40B4-BE49-F238E27FC236}">
                <a16:creationId xmlns:a16="http://schemas.microsoft.com/office/drawing/2014/main" id="{4E4389EE-D541-4797-8588-EDFEA938FD0A}"/>
              </a:ext>
            </a:extLst>
          </p:cNvPr>
          <p:cNvSpPr>
            <a:spLocks noGrp="1"/>
          </p:cNvSpPr>
          <p:nvPr>
            <p:ph idx="1"/>
          </p:nvPr>
        </p:nvSpPr>
        <p:spPr>
          <a:xfrm>
            <a:off x="373966" y="1083212"/>
            <a:ext cx="8530883" cy="5570806"/>
          </a:xfrm>
        </p:spPr>
        <p:txBody>
          <a:bodyPr>
            <a:normAutofit fontScale="85000" lnSpcReduction="20000"/>
          </a:bodyPr>
          <a:lstStyle/>
          <a:p>
            <a:r>
              <a:rPr lang="es-EC" dirty="0">
                <a:solidFill>
                  <a:srgbClr val="FF0000"/>
                </a:solidFill>
              </a:rPr>
              <a:t>Terpenos</a:t>
            </a:r>
          </a:p>
          <a:p>
            <a:pPr algn="just"/>
            <a:r>
              <a:rPr lang="es-EC" dirty="0"/>
              <a:t>Los terpenos, terpenoides o isoprenoides, son lípidos derivados del hidrocarburo isopreno (o 2-metil-1,3-butadieno). </a:t>
            </a:r>
          </a:p>
          <a:p>
            <a:pPr algn="just"/>
            <a:r>
              <a:rPr lang="es-EC" dirty="0"/>
              <a:t>Los terpenos biológicos constan, como mínimo de dos moléculas de isopreno. </a:t>
            </a:r>
          </a:p>
          <a:p>
            <a:pPr algn="just"/>
            <a:r>
              <a:rPr lang="es-EC" dirty="0"/>
              <a:t>Algunos terpenos importantes son los aceites esenciales (mentol, limoneno, </a:t>
            </a:r>
            <a:r>
              <a:rPr lang="es-EC" dirty="0" err="1"/>
              <a:t>geraniol</a:t>
            </a:r>
            <a:r>
              <a:rPr lang="es-EC" dirty="0"/>
              <a:t>), el fitol (que forma parte de la molécula de clorofila), las vitaminas A, K y E, los carotenoides (que son pigmentos fotosintéticos) y el caucho (que se obtiene del árbol Hevea </a:t>
            </a:r>
            <a:r>
              <a:rPr lang="es-EC" dirty="0" err="1"/>
              <a:t>brasiliensis</a:t>
            </a:r>
            <a:r>
              <a:rPr lang="es-EC" dirty="0"/>
              <a:t>). </a:t>
            </a:r>
          </a:p>
          <a:p>
            <a:pPr algn="just"/>
            <a:r>
              <a:rPr lang="es-EC" dirty="0"/>
              <a:t>Desde el punto de vista farmacéutico, los grupos de principios activos de naturaleza </a:t>
            </a:r>
            <a:r>
              <a:rPr lang="es-EC" dirty="0" err="1"/>
              <a:t>terpénica</a:t>
            </a:r>
            <a:r>
              <a:rPr lang="es-EC" dirty="0"/>
              <a:t> más interesantes son: </a:t>
            </a:r>
            <a:r>
              <a:rPr lang="es-EC" dirty="0" err="1"/>
              <a:t>monoterpenos</a:t>
            </a:r>
            <a:r>
              <a:rPr lang="es-EC" dirty="0"/>
              <a:t> y </a:t>
            </a:r>
            <a:r>
              <a:rPr lang="es-EC" dirty="0" err="1"/>
              <a:t>sesquiterpenos</a:t>
            </a:r>
            <a:r>
              <a:rPr lang="es-EC" dirty="0"/>
              <a:t> constituyentes de los aceites esenciales, derivados de </a:t>
            </a:r>
            <a:r>
              <a:rPr lang="es-EC" dirty="0" err="1"/>
              <a:t>monoterpenos</a:t>
            </a:r>
            <a:r>
              <a:rPr lang="es-EC" dirty="0"/>
              <a:t> correspondientes a los </a:t>
            </a:r>
            <a:r>
              <a:rPr lang="es-EC" dirty="0" err="1"/>
              <a:t>iridoides</a:t>
            </a:r>
            <a:r>
              <a:rPr lang="es-EC" dirty="0"/>
              <a:t>, lactonas </a:t>
            </a:r>
            <a:r>
              <a:rPr lang="es-EC" dirty="0" err="1"/>
              <a:t>sesquiterpénicas</a:t>
            </a:r>
            <a:r>
              <a:rPr lang="es-EC" dirty="0"/>
              <a:t> que forman parte de los principios amargos, algunos </a:t>
            </a:r>
            <a:r>
              <a:rPr lang="es-EC" dirty="0" err="1"/>
              <a:t>diterpenos</a:t>
            </a:r>
            <a:r>
              <a:rPr lang="es-EC" dirty="0"/>
              <a:t> que poseen actividades farmacológicas de aplicación a la terapéutica y por último, </a:t>
            </a:r>
            <a:r>
              <a:rPr lang="es-EC" dirty="0" err="1"/>
              <a:t>triterpenos</a:t>
            </a:r>
            <a:r>
              <a:rPr lang="es-EC" dirty="0"/>
              <a:t> y esteroides entre los cuales se encuentran las saponinas y los heterósidos cardiotónicos.</a:t>
            </a:r>
          </a:p>
        </p:txBody>
      </p:sp>
      <p:pic>
        <p:nvPicPr>
          <p:cNvPr id="4" name="Imagen 3">
            <a:extLst>
              <a:ext uri="{FF2B5EF4-FFF2-40B4-BE49-F238E27FC236}">
                <a16:creationId xmlns:a16="http://schemas.microsoft.com/office/drawing/2014/main" id="{0DCB67F0-EB1A-46C3-9EEF-E13C06D601AF}"/>
              </a:ext>
            </a:extLst>
          </p:cNvPr>
          <p:cNvPicPr>
            <a:picLocks noChangeAspect="1"/>
          </p:cNvPicPr>
          <p:nvPr/>
        </p:nvPicPr>
        <p:blipFill>
          <a:blip r:embed="rId2"/>
          <a:stretch>
            <a:fillRect/>
          </a:stretch>
        </p:blipFill>
        <p:spPr>
          <a:xfrm>
            <a:off x="9129932" y="1083212"/>
            <a:ext cx="2912013" cy="4853354"/>
          </a:xfrm>
          <a:prstGeom prst="rect">
            <a:avLst/>
          </a:prstGeom>
        </p:spPr>
      </p:pic>
    </p:spTree>
    <p:extLst>
      <p:ext uri="{BB962C8B-B14F-4D97-AF65-F5344CB8AC3E}">
        <p14:creationId xmlns:p14="http://schemas.microsoft.com/office/powerpoint/2010/main" val="393686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2CBDB-8B39-43BC-BF60-0D5DB456BE3D}"/>
              </a:ext>
            </a:extLst>
          </p:cNvPr>
          <p:cNvSpPr>
            <a:spLocks noGrp="1"/>
          </p:cNvSpPr>
          <p:nvPr>
            <p:ph type="title"/>
          </p:nvPr>
        </p:nvSpPr>
        <p:spPr/>
        <p:txBody>
          <a:bodyPr/>
          <a:lstStyle/>
          <a:p>
            <a:r>
              <a:rPr lang="es-EC" dirty="0"/>
              <a:t>Esteroides</a:t>
            </a:r>
            <a:br>
              <a:rPr lang="es-EC" dirty="0"/>
            </a:br>
            <a:endParaRPr lang="es-EC" dirty="0"/>
          </a:p>
        </p:txBody>
      </p:sp>
      <p:sp>
        <p:nvSpPr>
          <p:cNvPr id="3" name="Marcador de contenido 2">
            <a:extLst>
              <a:ext uri="{FF2B5EF4-FFF2-40B4-BE49-F238E27FC236}">
                <a16:creationId xmlns:a16="http://schemas.microsoft.com/office/drawing/2014/main" id="{61618592-382A-4BC8-8A7B-195840F472EF}"/>
              </a:ext>
            </a:extLst>
          </p:cNvPr>
          <p:cNvSpPr>
            <a:spLocks noGrp="1"/>
          </p:cNvSpPr>
          <p:nvPr>
            <p:ph idx="1"/>
          </p:nvPr>
        </p:nvSpPr>
        <p:spPr>
          <a:xfrm>
            <a:off x="323558" y="1083212"/>
            <a:ext cx="7146388" cy="5613010"/>
          </a:xfrm>
        </p:spPr>
        <p:txBody>
          <a:bodyPr>
            <a:normAutofit fontScale="77500" lnSpcReduction="20000"/>
          </a:bodyPr>
          <a:lstStyle/>
          <a:p>
            <a:pPr algn="just"/>
            <a:r>
              <a:rPr lang="es-EC" dirty="0">
                <a:solidFill>
                  <a:srgbClr val="FF0000"/>
                </a:solidFill>
              </a:rPr>
              <a:t>Colesterol</a:t>
            </a:r>
            <a:r>
              <a:rPr lang="es-EC" dirty="0"/>
              <a:t>; los 4 anillos son el núcleo de esterano, común a todos los esteroides.</a:t>
            </a:r>
          </a:p>
          <a:p>
            <a:pPr algn="just"/>
            <a:r>
              <a:rPr lang="es-EC" dirty="0"/>
              <a:t>Los esteroides son lípidos derivados del núcleo del hidrocarburo esterano (o ciclopentanoperhidrofenantreno), esto es, se componen de cuatro anillos fusionados de carbono que posee diversos grupos funcionales (carbonilo, hidroxilo) por lo que la molécula tiene partes hidrofílicas e hidrofóbicas (carácter anfipático).</a:t>
            </a:r>
          </a:p>
          <a:p>
            <a:pPr algn="just"/>
            <a:r>
              <a:rPr lang="es-EC" dirty="0"/>
              <a:t>Entre los esteroides más destacados se encuentran los ácidos biliares, las hormonas sexuales, las corticosteroides, la vitamina D y el colesterol. </a:t>
            </a:r>
          </a:p>
          <a:p>
            <a:pPr algn="just"/>
            <a:r>
              <a:rPr lang="es-EC" dirty="0"/>
              <a:t>El colesterol es el precursor de numerosos esteroides y es un componente más de la bicapa de las membranas celulares. Esteroides Anabólicos es la forma como se conoce a las substancias sintéticas basadas en hormonas sexuales masculinas (andrógenos). Estas hormonas promueven el crecimiento de músculos (efecto anabólico) así como también en desarrollo de las características sexuales masculinas (efecto andrógeno).</a:t>
            </a:r>
          </a:p>
        </p:txBody>
      </p:sp>
      <p:pic>
        <p:nvPicPr>
          <p:cNvPr id="6" name="Imagen 5">
            <a:extLst>
              <a:ext uri="{FF2B5EF4-FFF2-40B4-BE49-F238E27FC236}">
                <a16:creationId xmlns:a16="http://schemas.microsoft.com/office/drawing/2014/main" id="{8F9481A6-E654-42B3-844F-4EA2C73F8711}"/>
              </a:ext>
            </a:extLst>
          </p:cNvPr>
          <p:cNvPicPr>
            <a:picLocks noChangeAspect="1"/>
          </p:cNvPicPr>
          <p:nvPr/>
        </p:nvPicPr>
        <p:blipFill rotWithShape="1">
          <a:blip r:embed="rId2"/>
          <a:srcRect l="4861" t="19300" r="6225" b="6392"/>
          <a:stretch/>
        </p:blipFill>
        <p:spPr>
          <a:xfrm>
            <a:off x="7877908" y="1083212"/>
            <a:ext cx="3362178" cy="4501662"/>
          </a:xfrm>
          <a:prstGeom prst="rect">
            <a:avLst/>
          </a:prstGeom>
        </p:spPr>
      </p:pic>
    </p:spTree>
    <p:extLst>
      <p:ext uri="{BB962C8B-B14F-4D97-AF65-F5344CB8AC3E}">
        <p14:creationId xmlns:p14="http://schemas.microsoft.com/office/powerpoint/2010/main" val="50523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1C528BD-1078-4151-8D28-CE4E5669514A}"/>
              </a:ext>
            </a:extLst>
          </p:cNvPr>
          <p:cNvSpPr>
            <a:spLocks noGrp="1"/>
          </p:cNvSpPr>
          <p:nvPr>
            <p:ph idx="1"/>
          </p:nvPr>
        </p:nvSpPr>
        <p:spPr>
          <a:xfrm>
            <a:off x="838200" y="956603"/>
            <a:ext cx="10781714" cy="5220360"/>
          </a:xfrm>
        </p:spPr>
        <p:txBody>
          <a:bodyPr>
            <a:normAutofit/>
          </a:bodyPr>
          <a:lstStyle/>
          <a:p>
            <a:pPr algn="just"/>
            <a:r>
              <a:rPr lang="es-EC" dirty="0"/>
              <a:t>Los esteroides anabólicos fueron desarrollados a finales de 1930 principalmente para tratar el Hipogonadismo, una condición en la cual los testículos no producen suficiente testosterona para garantizar un crecimiento, desarrollo y función sexual normal del individuo.</a:t>
            </a:r>
          </a:p>
          <a:p>
            <a:pPr algn="just"/>
            <a:r>
              <a:rPr lang="es-EC" dirty="0"/>
              <a:t> Precisamente a finales de 1930 los científicos también descubrieron que estos esteroides facilitaban el crecimiento de músculos en los animales de laboratorio, lo cual llevó al uso de estas sustancias por parte de </a:t>
            </a:r>
            <a:r>
              <a:rPr lang="es-EC" dirty="0" err="1"/>
              <a:t>físicoculturistas</a:t>
            </a:r>
            <a:r>
              <a:rPr lang="es-EC" dirty="0"/>
              <a:t> y levantadores de pesas y después por atletas de otras especialidades.</a:t>
            </a:r>
          </a:p>
          <a:p>
            <a:pPr algn="just"/>
            <a:r>
              <a:rPr lang="es-EC" dirty="0"/>
              <a:t>El abuso de los esteroides se ha diseminado tanto que hoy en día afecta el resultado de los eventos deportivos.</a:t>
            </a:r>
          </a:p>
        </p:txBody>
      </p:sp>
    </p:spTree>
    <p:extLst>
      <p:ext uri="{BB962C8B-B14F-4D97-AF65-F5344CB8AC3E}">
        <p14:creationId xmlns:p14="http://schemas.microsoft.com/office/powerpoint/2010/main" val="421841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5E1AB0-BB4E-4A15-AA6B-D4CB77558885}"/>
              </a:ext>
            </a:extLst>
          </p:cNvPr>
          <p:cNvSpPr>
            <a:spLocks noGrp="1"/>
          </p:cNvSpPr>
          <p:nvPr>
            <p:ph type="title"/>
          </p:nvPr>
        </p:nvSpPr>
        <p:spPr>
          <a:xfrm>
            <a:off x="838200" y="365125"/>
            <a:ext cx="10515600" cy="1325563"/>
          </a:xfrm>
        </p:spPr>
        <p:txBody>
          <a:bodyPr>
            <a:normAutofit/>
          </a:bodyPr>
          <a:lstStyle/>
          <a:p>
            <a:endParaRPr lang="es-EC"/>
          </a:p>
        </p:txBody>
      </p:sp>
      <p:graphicFrame>
        <p:nvGraphicFramePr>
          <p:cNvPr id="5" name="Marcador de contenido 2">
            <a:extLst>
              <a:ext uri="{FF2B5EF4-FFF2-40B4-BE49-F238E27FC236}">
                <a16:creationId xmlns:a16="http://schemas.microsoft.com/office/drawing/2014/main" id="{04151B5E-78CE-47F0-A9EC-10826E3740C6}"/>
              </a:ext>
            </a:extLst>
          </p:cNvPr>
          <p:cNvGraphicFramePr>
            <a:graphicFrameLocks noGrp="1"/>
          </p:cNvGraphicFramePr>
          <p:nvPr>
            <p:ph idx="1"/>
            <p:extLst>
              <p:ext uri="{D42A27DB-BD31-4B8C-83A1-F6EECF244321}">
                <p14:modId xmlns:p14="http://schemas.microsoft.com/office/powerpoint/2010/main" val="24356155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7249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54315D-990C-4DCE-B644-95C2C06A4F8E}"/>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D84CDBBB-863A-4D67-881B-8E337BE5505B}"/>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FDFF1793-78A5-4EB5-8EE3-C25A025E57CE}"/>
              </a:ext>
            </a:extLst>
          </p:cNvPr>
          <p:cNvPicPr>
            <a:picLocks noChangeAspect="1"/>
          </p:cNvPicPr>
          <p:nvPr/>
        </p:nvPicPr>
        <p:blipFill>
          <a:blip r:embed="rId2"/>
          <a:stretch>
            <a:fillRect/>
          </a:stretch>
        </p:blipFill>
        <p:spPr>
          <a:xfrm>
            <a:off x="942535" y="464235"/>
            <a:ext cx="10649243" cy="6028640"/>
          </a:xfrm>
          <a:prstGeom prst="rect">
            <a:avLst/>
          </a:prstGeom>
        </p:spPr>
      </p:pic>
    </p:spTree>
    <p:extLst>
      <p:ext uri="{BB962C8B-B14F-4D97-AF65-F5344CB8AC3E}">
        <p14:creationId xmlns:p14="http://schemas.microsoft.com/office/powerpoint/2010/main" val="2949122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F83C3-3217-49AC-872C-71BDA3A25526}"/>
              </a:ext>
            </a:extLst>
          </p:cNvPr>
          <p:cNvSpPr>
            <a:spLocks noGrp="1"/>
          </p:cNvSpPr>
          <p:nvPr>
            <p:ph type="title"/>
          </p:nvPr>
        </p:nvSpPr>
        <p:spPr/>
        <p:txBody>
          <a:bodyPr/>
          <a:lstStyle/>
          <a:p>
            <a:r>
              <a:rPr lang="es-EC" dirty="0"/>
              <a:t>Prostaglandinas</a:t>
            </a:r>
            <a:br>
              <a:rPr lang="es-EC" dirty="0"/>
            </a:br>
            <a:endParaRPr lang="es-EC" dirty="0"/>
          </a:p>
        </p:txBody>
      </p:sp>
      <p:sp>
        <p:nvSpPr>
          <p:cNvPr id="3" name="Marcador de contenido 2">
            <a:extLst>
              <a:ext uri="{FF2B5EF4-FFF2-40B4-BE49-F238E27FC236}">
                <a16:creationId xmlns:a16="http://schemas.microsoft.com/office/drawing/2014/main" id="{46F435F4-0A98-48A3-B02A-6158404315D4}"/>
              </a:ext>
            </a:extLst>
          </p:cNvPr>
          <p:cNvSpPr>
            <a:spLocks noGrp="1"/>
          </p:cNvSpPr>
          <p:nvPr>
            <p:ph idx="1"/>
          </p:nvPr>
        </p:nvSpPr>
        <p:spPr>
          <a:xfrm>
            <a:off x="838200" y="1378634"/>
            <a:ext cx="10515600" cy="4798329"/>
          </a:xfrm>
        </p:spPr>
        <p:txBody>
          <a:bodyPr>
            <a:normAutofit lnSpcReduction="10000"/>
          </a:bodyPr>
          <a:lstStyle/>
          <a:p>
            <a:pPr algn="just"/>
            <a:r>
              <a:rPr lang="es-EC" dirty="0"/>
              <a:t>Los eicosanoides o prostaglandinas son lípidos derivados de los ácidos grasos esenciales de 20 carbonos tipo omega-3 y omega-6.</a:t>
            </a:r>
          </a:p>
          <a:p>
            <a:pPr algn="just"/>
            <a:r>
              <a:rPr lang="es-EC" dirty="0"/>
              <a:t>Los principales precursores de los eicosanoides son el ácido araquidónico, el ácido linoleico y el ácido linolénico. </a:t>
            </a:r>
          </a:p>
          <a:p>
            <a:pPr algn="just"/>
            <a:r>
              <a:rPr lang="es-EC" dirty="0"/>
              <a:t>Todos los eicosanoides son moléculas de 20 átomos de carbono y pueden clasificarse en tres tipos: prostaglandinas, tromboxanos y leucotrienos.</a:t>
            </a:r>
          </a:p>
          <a:p>
            <a:pPr algn="just"/>
            <a:r>
              <a:rPr lang="es-EC" dirty="0"/>
              <a:t>Cumplen amplias funciones como mediadores para el sistema nervioso central, los procesos de la inflamación y de la respuesta inmune tanto de vertebrados como invertebrados</a:t>
            </a:r>
            <a:r>
              <a:rPr lang="es-EC"/>
              <a:t>. </a:t>
            </a:r>
          </a:p>
          <a:p>
            <a:pPr algn="just"/>
            <a:r>
              <a:rPr lang="es-EC"/>
              <a:t>Constituyen </a:t>
            </a:r>
            <a:r>
              <a:rPr lang="es-EC" dirty="0"/>
              <a:t>las moléculas involucradas en las redes de comunicación celular más complejas del organismo animal, incluyendo el hombre.</a:t>
            </a:r>
          </a:p>
        </p:txBody>
      </p:sp>
    </p:spTree>
    <p:extLst>
      <p:ext uri="{BB962C8B-B14F-4D97-AF65-F5344CB8AC3E}">
        <p14:creationId xmlns:p14="http://schemas.microsoft.com/office/powerpoint/2010/main" val="62541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95CBD-C7F6-43CD-8C91-B5D6B951BE57}"/>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70B94BB1-FBD1-4F3E-A995-5C62E9F5A70F}"/>
              </a:ext>
            </a:extLst>
          </p:cNvPr>
          <p:cNvSpPr>
            <a:spLocks noGrp="1"/>
          </p:cNvSpPr>
          <p:nvPr>
            <p:ph idx="1"/>
          </p:nvPr>
        </p:nvSpPr>
        <p:spPr>
          <a:xfrm>
            <a:off x="838200" y="5747657"/>
            <a:ext cx="10515600" cy="429306"/>
          </a:xfrm>
        </p:spPr>
        <p:txBody>
          <a:bodyPr>
            <a:normAutofit fontScale="92500" lnSpcReduction="10000"/>
          </a:bodyPr>
          <a:lstStyle/>
          <a:p>
            <a:r>
              <a:rPr lang="es-EC" dirty="0"/>
              <a:t>Prostaglandina E1	( PGE1)</a:t>
            </a:r>
          </a:p>
          <a:p>
            <a:endParaRPr lang="es-EC" dirty="0"/>
          </a:p>
        </p:txBody>
      </p:sp>
      <p:pic>
        <p:nvPicPr>
          <p:cNvPr id="4" name="Imagen 3">
            <a:extLst>
              <a:ext uri="{FF2B5EF4-FFF2-40B4-BE49-F238E27FC236}">
                <a16:creationId xmlns:a16="http://schemas.microsoft.com/office/drawing/2014/main" id="{4D5269D6-8E41-4117-BD0C-471A90BAC9C3}"/>
              </a:ext>
            </a:extLst>
          </p:cNvPr>
          <p:cNvPicPr>
            <a:picLocks noChangeAspect="1"/>
          </p:cNvPicPr>
          <p:nvPr/>
        </p:nvPicPr>
        <p:blipFill>
          <a:blip r:embed="rId2"/>
          <a:stretch>
            <a:fillRect/>
          </a:stretch>
        </p:blipFill>
        <p:spPr>
          <a:xfrm>
            <a:off x="653143" y="365125"/>
            <a:ext cx="10943771" cy="4877212"/>
          </a:xfrm>
          <a:prstGeom prst="rect">
            <a:avLst/>
          </a:prstGeom>
        </p:spPr>
      </p:pic>
    </p:spTree>
    <p:extLst>
      <p:ext uri="{BB962C8B-B14F-4D97-AF65-F5344CB8AC3E}">
        <p14:creationId xmlns:p14="http://schemas.microsoft.com/office/powerpoint/2010/main" val="1532588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9A8DE2-46FE-438B-BAAA-657095C641CD}"/>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E965FE2D-EDBE-4057-8139-C688050AA389}"/>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3ECCCB91-804C-4816-9788-AB00BFD0843E}"/>
              </a:ext>
            </a:extLst>
          </p:cNvPr>
          <p:cNvPicPr>
            <a:picLocks noChangeAspect="1"/>
          </p:cNvPicPr>
          <p:nvPr/>
        </p:nvPicPr>
        <p:blipFill>
          <a:blip r:embed="rId2"/>
          <a:stretch>
            <a:fillRect/>
          </a:stretch>
        </p:blipFill>
        <p:spPr>
          <a:xfrm>
            <a:off x="717452" y="365125"/>
            <a:ext cx="10886049" cy="6127750"/>
          </a:xfrm>
          <a:prstGeom prst="rect">
            <a:avLst/>
          </a:prstGeom>
        </p:spPr>
      </p:pic>
    </p:spTree>
    <p:extLst>
      <p:ext uri="{BB962C8B-B14F-4D97-AF65-F5344CB8AC3E}">
        <p14:creationId xmlns:p14="http://schemas.microsoft.com/office/powerpoint/2010/main" val="3691373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AE8ECA3-7218-4327-A366-63386518FCEA}"/>
              </a:ext>
            </a:extLst>
          </p:cNvPr>
          <p:cNvSpPr>
            <a:spLocks noGrp="1"/>
          </p:cNvSpPr>
          <p:nvPr>
            <p:ph idx="1"/>
          </p:nvPr>
        </p:nvSpPr>
        <p:spPr>
          <a:xfrm>
            <a:off x="838200" y="464234"/>
            <a:ext cx="6899031" cy="5712729"/>
          </a:xfrm>
        </p:spPr>
        <p:txBody>
          <a:bodyPr>
            <a:normAutofit fontScale="92500"/>
          </a:bodyPr>
          <a:lstStyle/>
          <a:p>
            <a:pPr algn="just"/>
            <a:r>
              <a:rPr lang="es-EC" dirty="0"/>
              <a:t>Los lípidos cumplen funciones diversas en los organismos vivientes, entre ellas la de reserva energética (como los triglicéridos), estructural (como los fosfolípidos de las bicapas) y reguladora (como las hormonas esteroides).</a:t>
            </a:r>
          </a:p>
          <a:p>
            <a:pPr algn="just"/>
            <a:r>
              <a:rPr lang="es-EC" dirty="0">
                <a:solidFill>
                  <a:srgbClr val="FF0000"/>
                </a:solidFill>
              </a:rPr>
              <a:t>CLASIFICACIÓN : </a:t>
            </a:r>
          </a:p>
          <a:p>
            <a:pPr algn="just"/>
            <a:r>
              <a:rPr lang="es-EC" dirty="0">
                <a:solidFill>
                  <a:srgbClr val="FF0000"/>
                </a:solidFill>
              </a:rPr>
              <a:t>1. Lípidos simples: </a:t>
            </a:r>
            <a:r>
              <a:rPr lang="es-EC" dirty="0"/>
              <a:t>ésteres de ácidos grasos con diversos alcoholes.</a:t>
            </a:r>
          </a:p>
          <a:p>
            <a:pPr algn="just"/>
            <a:r>
              <a:rPr lang="es-EC" dirty="0"/>
              <a:t> a. Grasas: ésteres de ácidos grasos con glicerol. Los aceites son grasas en el estado líquido. </a:t>
            </a:r>
          </a:p>
          <a:p>
            <a:pPr algn="just"/>
            <a:r>
              <a:rPr lang="es-EC" dirty="0"/>
              <a:t>b. Ceras: ésteres de ácidos grasos con alcoholes </a:t>
            </a:r>
            <a:r>
              <a:rPr lang="es-EC" dirty="0" err="1"/>
              <a:t>monohídricos</a:t>
            </a:r>
            <a:r>
              <a:rPr lang="es-EC" dirty="0"/>
              <a:t> de masa molecular relativa (peso molecular) más alta. </a:t>
            </a:r>
          </a:p>
          <a:p>
            <a:pPr algn="just"/>
            <a:endParaRPr lang="es-EC" dirty="0"/>
          </a:p>
          <a:p>
            <a:pPr algn="just"/>
            <a:endParaRPr lang="es-EC" dirty="0"/>
          </a:p>
        </p:txBody>
      </p:sp>
      <p:pic>
        <p:nvPicPr>
          <p:cNvPr id="4" name="Imagen 3">
            <a:extLst>
              <a:ext uri="{FF2B5EF4-FFF2-40B4-BE49-F238E27FC236}">
                <a16:creationId xmlns:a16="http://schemas.microsoft.com/office/drawing/2014/main" id="{46574AD3-F957-497A-B6AC-845DD6E1C0D7}"/>
              </a:ext>
            </a:extLst>
          </p:cNvPr>
          <p:cNvPicPr>
            <a:picLocks noChangeAspect="1"/>
          </p:cNvPicPr>
          <p:nvPr/>
        </p:nvPicPr>
        <p:blipFill>
          <a:blip r:embed="rId2"/>
          <a:stretch>
            <a:fillRect/>
          </a:stretch>
        </p:blipFill>
        <p:spPr>
          <a:xfrm>
            <a:off x="8303821" y="1040496"/>
            <a:ext cx="3152775" cy="4839799"/>
          </a:xfrm>
          <a:prstGeom prst="rect">
            <a:avLst/>
          </a:prstGeom>
        </p:spPr>
      </p:pic>
    </p:spTree>
    <p:extLst>
      <p:ext uri="{BB962C8B-B14F-4D97-AF65-F5344CB8AC3E}">
        <p14:creationId xmlns:p14="http://schemas.microsoft.com/office/powerpoint/2010/main" val="1191004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C3CBBBE-35AA-4D6C-B39C-9C9AB293D7CC}"/>
              </a:ext>
            </a:extLst>
          </p:cNvPr>
          <p:cNvSpPr>
            <a:spLocks noGrp="1"/>
          </p:cNvSpPr>
          <p:nvPr>
            <p:ph idx="1"/>
          </p:nvPr>
        </p:nvSpPr>
        <p:spPr>
          <a:xfrm>
            <a:off x="838200" y="534572"/>
            <a:ext cx="10515600" cy="5642391"/>
          </a:xfrm>
        </p:spPr>
        <p:txBody>
          <a:bodyPr>
            <a:normAutofit fontScale="92500" lnSpcReduction="10000"/>
          </a:bodyPr>
          <a:lstStyle/>
          <a:p>
            <a:pPr algn="just"/>
            <a:r>
              <a:rPr lang="es-EC" dirty="0">
                <a:solidFill>
                  <a:srgbClr val="FF0000"/>
                </a:solidFill>
              </a:rPr>
              <a:t>2. Lípidos complejos: </a:t>
            </a:r>
            <a:r>
              <a:rPr lang="es-EC" dirty="0"/>
              <a:t>ésteres de ácidos grasos que contienen grupos además de un alcohol y un ácido graso. </a:t>
            </a:r>
          </a:p>
          <a:p>
            <a:pPr algn="just"/>
            <a:r>
              <a:rPr lang="es-EC" dirty="0"/>
              <a:t>a. Fosfolípidos: lípidos que contienen, además de ácidos grasos y un alcohol, un residuo ácido fosfórico. A menudo poseen bases que contienen nitrógeno y otros sustituyentes; por ejemplo, en los </a:t>
            </a:r>
            <a:r>
              <a:rPr lang="es-EC" dirty="0" err="1"/>
              <a:t>glicerofosfolípidos</a:t>
            </a:r>
            <a:r>
              <a:rPr lang="es-EC" dirty="0"/>
              <a:t> el alcohol es glicerol, y en los </a:t>
            </a:r>
            <a:r>
              <a:rPr lang="es-EC" dirty="0" err="1"/>
              <a:t>esfingofosfolípidos</a:t>
            </a:r>
            <a:r>
              <a:rPr lang="es-EC" dirty="0"/>
              <a:t> el alcohol es la esfingosina. </a:t>
            </a:r>
          </a:p>
          <a:p>
            <a:pPr algn="just"/>
            <a:r>
              <a:rPr lang="es-EC" dirty="0"/>
              <a:t>b. Glucolípidos (</a:t>
            </a:r>
            <a:r>
              <a:rPr lang="es-EC" dirty="0" err="1"/>
              <a:t>glucoesfingolípidos</a:t>
            </a:r>
            <a:r>
              <a:rPr lang="es-EC" dirty="0"/>
              <a:t>): lípidos que contienen un ácido graso, esfingosina y carbohidrato. </a:t>
            </a:r>
          </a:p>
          <a:p>
            <a:pPr algn="just"/>
            <a:r>
              <a:rPr lang="es-EC" dirty="0"/>
              <a:t>c. Otros lípidos complejos: lípidos como </a:t>
            </a:r>
            <a:r>
              <a:rPr lang="es-EC" dirty="0" err="1"/>
              <a:t>sulfolípidos</a:t>
            </a:r>
            <a:r>
              <a:rPr lang="es-EC" dirty="0"/>
              <a:t> y </a:t>
            </a:r>
            <a:r>
              <a:rPr lang="es-EC" dirty="0" err="1"/>
              <a:t>aminolípidos</a:t>
            </a:r>
            <a:r>
              <a:rPr lang="es-EC" dirty="0"/>
              <a:t>. Las lipoproteínas también pueden colocarse en esta categoría.</a:t>
            </a:r>
          </a:p>
          <a:p>
            <a:pPr algn="just"/>
            <a:r>
              <a:rPr lang="es-EC" dirty="0">
                <a:solidFill>
                  <a:srgbClr val="FF0000"/>
                </a:solidFill>
              </a:rPr>
              <a:t>3. Lípidos precursores y derivados: </a:t>
            </a:r>
            <a:r>
              <a:rPr lang="es-EC" dirty="0"/>
              <a:t>comprenden ácidos grasos, glicerol, esteroides, otros alcoholes, aldehídos grasos, cuerpos cetónicos, hidrocarburos, vitaminas liposolubles y hormonas.</a:t>
            </a:r>
          </a:p>
          <a:p>
            <a:pPr algn="just"/>
            <a:r>
              <a:rPr lang="es-EC" dirty="0"/>
              <a:t>Dado que no tienen carga, los </a:t>
            </a:r>
            <a:r>
              <a:rPr lang="es-EC" dirty="0" err="1"/>
              <a:t>acilgliceroles</a:t>
            </a:r>
            <a:r>
              <a:rPr lang="es-EC" dirty="0"/>
              <a:t> (glicéridos), el colesterol y los ésteres de colesterol se llaman</a:t>
            </a:r>
            <a:r>
              <a:rPr lang="es-EC" dirty="0">
                <a:solidFill>
                  <a:srgbClr val="FF0000"/>
                </a:solidFill>
              </a:rPr>
              <a:t> lípidos neutrales</a:t>
            </a:r>
          </a:p>
          <a:p>
            <a:pPr algn="just"/>
            <a:endParaRPr lang="es-EC" dirty="0"/>
          </a:p>
          <a:p>
            <a:endParaRPr lang="es-EC" dirty="0"/>
          </a:p>
        </p:txBody>
      </p:sp>
    </p:spTree>
    <p:extLst>
      <p:ext uri="{BB962C8B-B14F-4D97-AF65-F5344CB8AC3E}">
        <p14:creationId xmlns:p14="http://schemas.microsoft.com/office/powerpoint/2010/main" val="258412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0A0D4D1-17F6-47E3-8752-577F01498047}"/>
              </a:ext>
            </a:extLst>
          </p:cNvPr>
          <p:cNvSpPr>
            <a:spLocks noGrp="1"/>
          </p:cNvSpPr>
          <p:nvPr>
            <p:ph idx="1"/>
          </p:nvPr>
        </p:nvSpPr>
        <p:spPr>
          <a:xfrm>
            <a:off x="838200" y="0"/>
            <a:ext cx="10515600" cy="6696221"/>
          </a:xfrm>
        </p:spPr>
        <p:txBody>
          <a:bodyPr>
            <a:normAutofit fontScale="77500" lnSpcReduction="20000"/>
          </a:bodyPr>
          <a:lstStyle/>
          <a:p>
            <a:pPr algn="just"/>
            <a:endParaRPr lang="es-EC" dirty="0">
              <a:solidFill>
                <a:srgbClr val="FF0000"/>
              </a:solidFill>
            </a:endParaRPr>
          </a:p>
          <a:p>
            <a:pPr algn="just"/>
            <a:r>
              <a:rPr lang="es-EC" b="1" dirty="0">
                <a:solidFill>
                  <a:srgbClr val="FF0000"/>
                </a:solidFill>
              </a:rPr>
              <a:t>FUNCIONES </a:t>
            </a:r>
          </a:p>
          <a:p>
            <a:pPr algn="just"/>
            <a:r>
              <a:rPr lang="es-EC" dirty="0"/>
              <a:t>Los lípidos desempeñan diferentes tipos de funciones biológicas:</a:t>
            </a:r>
          </a:p>
          <a:p>
            <a:pPr algn="just"/>
            <a:r>
              <a:rPr lang="es-EC" dirty="0">
                <a:solidFill>
                  <a:srgbClr val="FF0000"/>
                </a:solidFill>
              </a:rPr>
              <a:t>Función de reserva energética. </a:t>
            </a:r>
            <a:r>
              <a:rPr lang="es-EC" dirty="0"/>
              <a:t>Los triglicéridos son la principal reserva de energía de los animales ya que un gramo de grasa produce 9,4 kilocalorías en las reacciones metabólicas de oxidación, mientras que las proteínas y los glúcidos solo producen 4,1 kilocalorías por gramo.</a:t>
            </a:r>
          </a:p>
          <a:p>
            <a:pPr algn="just"/>
            <a:r>
              <a:rPr lang="es-EC" dirty="0">
                <a:solidFill>
                  <a:srgbClr val="FF0000"/>
                </a:solidFill>
              </a:rPr>
              <a:t>Función estructural. </a:t>
            </a:r>
            <a:r>
              <a:rPr lang="es-EC" dirty="0"/>
              <a:t>Los fosfolípidos, los glucolípidos y el colesterol forman las bicapas lipídicas de las membranas celulares. Los triglicéridos del tejido adiposo recubren y proporcionan consistencia a los órganos y protegen mecánicamente estructuras o son aislantes térmicos.</a:t>
            </a:r>
          </a:p>
          <a:p>
            <a:pPr algn="just"/>
            <a:r>
              <a:rPr lang="es-EC" dirty="0">
                <a:solidFill>
                  <a:srgbClr val="FF0000"/>
                </a:solidFill>
              </a:rPr>
              <a:t>Función reguladora, hormonal o de comunicación celular. </a:t>
            </a:r>
            <a:r>
              <a:rPr lang="es-EC" dirty="0"/>
              <a:t>Las vitaminas liposolubles son de naturaleza lipídica (terpenos, esteroides); las hormonas esteroides regulan el metabolismo y las funciones de reproducción; los glucolípidos actúan como receptores de membrana; los eicosanoides poseen un papel destacado en la comunicación celular, inflamación, respuesta inmune, etc.</a:t>
            </a:r>
          </a:p>
          <a:p>
            <a:pPr algn="just"/>
            <a:r>
              <a:rPr lang="es-EC" dirty="0">
                <a:solidFill>
                  <a:srgbClr val="FF0000"/>
                </a:solidFill>
              </a:rPr>
              <a:t>Función transportadora. </a:t>
            </a:r>
            <a:r>
              <a:rPr lang="es-EC" dirty="0"/>
              <a:t>El transporte de lípidos desde el intestino hasta su lugar de destino se realiza mediante su emulsión gracias a los ácidos biliares y a las lipoproteínas.</a:t>
            </a:r>
          </a:p>
          <a:p>
            <a:pPr algn="just"/>
            <a:r>
              <a:rPr lang="es-EC" dirty="0">
                <a:solidFill>
                  <a:srgbClr val="FF0000"/>
                </a:solidFill>
              </a:rPr>
              <a:t>Función biocatalizadora</a:t>
            </a:r>
            <a:r>
              <a:rPr lang="es-EC" dirty="0"/>
              <a:t>. En este papel los lípidos favorecen o facilitan (aceleran) las reacciones químicas que se producen en los seres vivos. Cumplen esta función las vitaminas lipídicas, las hormonas esteroideas y las prostaglandinas.</a:t>
            </a:r>
          </a:p>
          <a:p>
            <a:pPr algn="just"/>
            <a:r>
              <a:rPr lang="es-EC" dirty="0">
                <a:solidFill>
                  <a:srgbClr val="FF0000"/>
                </a:solidFill>
              </a:rPr>
              <a:t>Función térmica. </a:t>
            </a:r>
            <a:r>
              <a:rPr lang="es-EC" dirty="0"/>
              <a:t>En este papel los lípidos se desempeñan como reguladores térmicos del organismo, evitando que este pierda calor</a:t>
            </a:r>
          </a:p>
        </p:txBody>
      </p:sp>
    </p:spTree>
    <p:extLst>
      <p:ext uri="{BB962C8B-B14F-4D97-AF65-F5344CB8AC3E}">
        <p14:creationId xmlns:p14="http://schemas.microsoft.com/office/powerpoint/2010/main" val="151867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941E99-D225-4377-88D5-F6203AA535BA}"/>
              </a:ext>
            </a:extLst>
          </p:cNvPr>
          <p:cNvSpPr>
            <a:spLocks noGrp="1"/>
          </p:cNvSpPr>
          <p:nvPr>
            <p:ph type="title"/>
          </p:nvPr>
        </p:nvSpPr>
        <p:spPr>
          <a:xfrm>
            <a:off x="838200" y="117694"/>
            <a:ext cx="10515600" cy="563343"/>
          </a:xfrm>
        </p:spPr>
        <p:txBody>
          <a:bodyPr>
            <a:normAutofit fontScale="90000"/>
          </a:bodyPr>
          <a:lstStyle/>
          <a:p>
            <a:r>
              <a:rPr lang="es-EC" dirty="0"/>
              <a:t>Ácidos grasos </a:t>
            </a:r>
          </a:p>
        </p:txBody>
      </p:sp>
      <p:sp>
        <p:nvSpPr>
          <p:cNvPr id="3" name="Marcador de contenido 2">
            <a:extLst>
              <a:ext uri="{FF2B5EF4-FFF2-40B4-BE49-F238E27FC236}">
                <a16:creationId xmlns:a16="http://schemas.microsoft.com/office/drawing/2014/main" id="{02FDD460-CF4A-4140-A71C-74A7852F000B}"/>
              </a:ext>
            </a:extLst>
          </p:cNvPr>
          <p:cNvSpPr>
            <a:spLocks noGrp="1"/>
          </p:cNvSpPr>
          <p:nvPr>
            <p:ph idx="1"/>
          </p:nvPr>
        </p:nvSpPr>
        <p:spPr>
          <a:xfrm>
            <a:off x="444304" y="936170"/>
            <a:ext cx="8418342" cy="5804135"/>
          </a:xfrm>
        </p:spPr>
        <p:txBody>
          <a:bodyPr>
            <a:normAutofit fontScale="92500"/>
          </a:bodyPr>
          <a:lstStyle/>
          <a:p>
            <a:pPr algn="just"/>
            <a:r>
              <a:rPr lang="es-EC" dirty="0"/>
              <a:t>Los ácidos grasos se encuentran en el cuerpo principalmente como ésteres en grasas y aceites naturales, pero existen en la forma no esterificada como ácidos grasos libres, una forma que se transporta en el plasma</a:t>
            </a:r>
          </a:p>
          <a:p>
            <a:pPr algn="just"/>
            <a:r>
              <a:rPr lang="es-EC" dirty="0"/>
              <a:t>Para que los ácidos grasos puedan ser utilizados a nivel celular se transportan en forma de</a:t>
            </a:r>
            <a:r>
              <a:rPr lang="es-EC" dirty="0">
                <a:solidFill>
                  <a:srgbClr val="FF0000"/>
                </a:solidFill>
              </a:rPr>
              <a:t> triglicéridos</a:t>
            </a:r>
            <a:r>
              <a:rPr lang="es-EC" dirty="0"/>
              <a:t>, que consisten en una molécula de glicerol unida a tres ácidos grasos por lo que también es llamado </a:t>
            </a:r>
            <a:r>
              <a:rPr lang="es-EC" dirty="0" err="1"/>
              <a:t>triester</a:t>
            </a:r>
            <a:r>
              <a:rPr lang="es-EC" dirty="0"/>
              <a:t> de </a:t>
            </a:r>
            <a:r>
              <a:rPr lang="es-EC" dirty="0" err="1"/>
              <a:t>glicerilo</a:t>
            </a:r>
            <a:r>
              <a:rPr lang="es-EC" dirty="0"/>
              <a:t>.</a:t>
            </a:r>
          </a:p>
          <a:p>
            <a:pPr algn="just"/>
            <a:r>
              <a:rPr lang="es-EC" dirty="0"/>
              <a:t>Son las unidades básicas de los lípidos saponificables, y consisten en moléculas formadas por una larga cadena hidrocarbonada(CH2) con un número par de átomos de carbono (2-24) y un grupo carboxilo(</a:t>
            </a:r>
            <a:r>
              <a:rPr lang="es-EC" dirty="0" err="1"/>
              <a:t>COOH</a:t>
            </a:r>
            <a:r>
              <a:rPr lang="es-EC" dirty="0"/>
              <a:t>) terminal. La presencia de dobles enlaces en el ácido graso reduce el punto de fusión. </a:t>
            </a:r>
          </a:p>
          <a:p>
            <a:endParaRPr lang="es-EC" dirty="0"/>
          </a:p>
          <a:p>
            <a:endParaRPr lang="es-EC" dirty="0"/>
          </a:p>
        </p:txBody>
      </p:sp>
      <p:pic>
        <p:nvPicPr>
          <p:cNvPr id="4" name="Imagen 3">
            <a:extLst>
              <a:ext uri="{FF2B5EF4-FFF2-40B4-BE49-F238E27FC236}">
                <a16:creationId xmlns:a16="http://schemas.microsoft.com/office/drawing/2014/main" id="{EBC9DBB0-4976-48D0-8771-790BB4A399D6}"/>
              </a:ext>
            </a:extLst>
          </p:cNvPr>
          <p:cNvPicPr>
            <a:picLocks noChangeAspect="1"/>
          </p:cNvPicPr>
          <p:nvPr/>
        </p:nvPicPr>
        <p:blipFill rotWithShape="1">
          <a:blip r:embed="rId2"/>
          <a:srcRect l="53452" t="44654" r="20476" b="29725"/>
          <a:stretch/>
        </p:blipFill>
        <p:spPr>
          <a:xfrm>
            <a:off x="8862646" y="1731890"/>
            <a:ext cx="3080825" cy="2882313"/>
          </a:xfrm>
          <a:prstGeom prst="rect">
            <a:avLst/>
          </a:prstGeom>
        </p:spPr>
      </p:pic>
    </p:spTree>
    <p:extLst>
      <p:ext uri="{BB962C8B-B14F-4D97-AF65-F5344CB8AC3E}">
        <p14:creationId xmlns:p14="http://schemas.microsoft.com/office/powerpoint/2010/main" val="3775149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7A75D39-C4E8-4A53-8F90-563BC39CB5B5}"/>
              </a:ext>
            </a:extLst>
          </p:cNvPr>
          <p:cNvSpPr>
            <a:spLocks noGrp="1"/>
          </p:cNvSpPr>
          <p:nvPr>
            <p:ph idx="1"/>
          </p:nvPr>
        </p:nvSpPr>
        <p:spPr>
          <a:xfrm>
            <a:off x="838200" y="393895"/>
            <a:ext cx="4887350" cy="5783068"/>
          </a:xfrm>
        </p:spPr>
        <p:txBody>
          <a:bodyPr>
            <a:normAutofit lnSpcReduction="10000"/>
          </a:bodyPr>
          <a:lstStyle/>
          <a:p>
            <a:pPr algn="just"/>
            <a:endParaRPr lang="es-EC" dirty="0"/>
          </a:p>
          <a:p>
            <a:pPr algn="just"/>
            <a:r>
              <a:rPr lang="es-EC" dirty="0"/>
              <a:t>Los ácidos grasos se dividen en </a:t>
            </a:r>
            <a:r>
              <a:rPr lang="es-EC" dirty="0">
                <a:solidFill>
                  <a:srgbClr val="FF0000"/>
                </a:solidFill>
              </a:rPr>
              <a:t>saturados e insaturados</a:t>
            </a:r>
            <a:r>
              <a:rPr lang="es-EC" dirty="0"/>
              <a:t>. </a:t>
            </a:r>
          </a:p>
          <a:p>
            <a:pPr algn="just"/>
            <a:r>
              <a:rPr lang="es-EC" dirty="0"/>
              <a:t>Los ácidos grasos que se hallan en grasas naturales por lo general contienen un número par de átomos de carbono. </a:t>
            </a:r>
          </a:p>
          <a:p>
            <a:pPr algn="just"/>
            <a:r>
              <a:rPr lang="es-EC" dirty="0">
                <a:solidFill>
                  <a:srgbClr val="FF0000"/>
                </a:solidFill>
              </a:rPr>
              <a:t>Saturados. </a:t>
            </a:r>
            <a:r>
              <a:rPr lang="es-EC" dirty="0"/>
              <a:t>Sin dobles enlaces entre átomos de carbono; por ejemplo, ácido láurico, ácido mirístico, ácido palmítico, ácido margárico, ácido esteárico, ácido </a:t>
            </a:r>
            <a:r>
              <a:rPr lang="es-EC" dirty="0" err="1"/>
              <a:t>araquídico</a:t>
            </a:r>
            <a:r>
              <a:rPr lang="es-EC" dirty="0"/>
              <a:t> y ácido </a:t>
            </a:r>
            <a:r>
              <a:rPr lang="es-EC" dirty="0" err="1"/>
              <a:t>lignocérico</a:t>
            </a:r>
            <a:r>
              <a:rPr lang="es-EC" dirty="0"/>
              <a:t>.</a:t>
            </a:r>
          </a:p>
          <a:p>
            <a:pPr algn="just"/>
            <a:endParaRPr lang="es-EC" dirty="0"/>
          </a:p>
          <a:p>
            <a:endParaRPr lang="es-EC" dirty="0"/>
          </a:p>
          <a:p>
            <a:endParaRPr lang="es-EC" dirty="0"/>
          </a:p>
        </p:txBody>
      </p:sp>
      <p:pic>
        <p:nvPicPr>
          <p:cNvPr id="4" name="Imagen 3">
            <a:extLst>
              <a:ext uri="{FF2B5EF4-FFF2-40B4-BE49-F238E27FC236}">
                <a16:creationId xmlns:a16="http://schemas.microsoft.com/office/drawing/2014/main" id="{2845080F-14A1-41A1-8F17-E68495FFD991}"/>
              </a:ext>
            </a:extLst>
          </p:cNvPr>
          <p:cNvPicPr>
            <a:picLocks noChangeAspect="1"/>
          </p:cNvPicPr>
          <p:nvPr/>
        </p:nvPicPr>
        <p:blipFill>
          <a:blip r:embed="rId2"/>
          <a:stretch>
            <a:fillRect/>
          </a:stretch>
        </p:blipFill>
        <p:spPr>
          <a:xfrm>
            <a:off x="5725550" y="393895"/>
            <a:ext cx="5936567" cy="6217919"/>
          </a:xfrm>
          <a:prstGeom prst="rect">
            <a:avLst/>
          </a:prstGeom>
        </p:spPr>
      </p:pic>
    </p:spTree>
    <p:extLst>
      <p:ext uri="{BB962C8B-B14F-4D97-AF65-F5344CB8AC3E}">
        <p14:creationId xmlns:p14="http://schemas.microsoft.com/office/powerpoint/2010/main" val="7366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9FDBD9-F0F5-4CA8-A1AA-F949F2AB7852}"/>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87FFD56F-4999-4791-B3C9-022CF3237E25}"/>
              </a:ext>
            </a:extLst>
          </p:cNvPr>
          <p:cNvSpPr>
            <a:spLocks noGrp="1"/>
          </p:cNvSpPr>
          <p:nvPr>
            <p:ph idx="1"/>
          </p:nvPr>
        </p:nvSpPr>
        <p:spPr/>
        <p:txBody>
          <a:bodyPr/>
          <a:lstStyle/>
          <a:p>
            <a:pPr algn="just"/>
            <a:r>
              <a:rPr lang="es-EC" dirty="0">
                <a:solidFill>
                  <a:srgbClr val="FF0000"/>
                </a:solidFill>
              </a:rPr>
              <a:t>Insaturados. </a:t>
            </a:r>
            <a:r>
              <a:rPr lang="es-EC" dirty="0"/>
              <a:t>Los ácidos grasos insaturados se caracterizan por poseer dobles enlaces en su configuración molecular. Estas son fácilmente identificables, ya que estos dobles enlaces hacen que su punto de fusión sea menor que en el resto. Se presentan ante nosotros como líquidos, como aquellos que llamamos aceites. </a:t>
            </a:r>
          </a:p>
          <a:p>
            <a:pPr algn="just"/>
            <a:r>
              <a:rPr lang="es-EC" dirty="0"/>
              <a:t>Este tipo de alimentos disminuyen el colesterol en sangre y también son llamados </a:t>
            </a:r>
            <a:r>
              <a:rPr lang="es-EC" dirty="0">
                <a:solidFill>
                  <a:srgbClr val="FF0000"/>
                </a:solidFill>
              </a:rPr>
              <a:t>ácidos grasos esenciales</a:t>
            </a:r>
            <a:r>
              <a:rPr lang="es-EC" dirty="0"/>
              <a:t>. </a:t>
            </a:r>
          </a:p>
          <a:p>
            <a:pPr algn="just"/>
            <a:r>
              <a:rPr lang="es-EC" dirty="0"/>
              <a:t>Los denominados ácidos grasos esenciales no pueden ser sintetizados por el organismo humano y son el ácido linoleico, el ácido linolénico y el ácido araquidónico, que deben ingerirse en la dieta.</a:t>
            </a:r>
          </a:p>
          <a:p>
            <a:pPr algn="just"/>
            <a:endParaRPr lang="es-EC" dirty="0"/>
          </a:p>
          <a:p>
            <a:endParaRPr lang="es-EC" dirty="0"/>
          </a:p>
        </p:txBody>
      </p:sp>
    </p:spTree>
    <p:extLst>
      <p:ext uri="{BB962C8B-B14F-4D97-AF65-F5344CB8AC3E}">
        <p14:creationId xmlns:p14="http://schemas.microsoft.com/office/powerpoint/2010/main" val="730774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5789D1-135F-4E58-AD5D-11F62DEFDAE0}"/>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9F60AEFB-65FA-482F-A40E-8852DFE44E9C}"/>
              </a:ext>
            </a:extLst>
          </p:cNvPr>
          <p:cNvSpPr>
            <a:spLocks noGrp="1"/>
          </p:cNvSpPr>
          <p:nvPr>
            <p:ph idx="1"/>
          </p:nvPr>
        </p:nvSpPr>
        <p:spPr/>
        <p:txBody>
          <a:bodyPr/>
          <a:lstStyle/>
          <a:p>
            <a:endParaRPr lang="es-EC"/>
          </a:p>
        </p:txBody>
      </p:sp>
      <p:pic>
        <p:nvPicPr>
          <p:cNvPr id="5" name="Imagen 4">
            <a:extLst>
              <a:ext uri="{FF2B5EF4-FFF2-40B4-BE49-F238E27FC236}">
                <a16:creationId xmlns:a16="http://schemas.microsoft.com/office/drawing/2014/main" id="{1F59E2A6-663F-4E84-A30F-8620DF3D62D1}"/>
              </a:ext>
            </a:extLst>
          </p:cNvPr>
          <p:cNvPicPr>
            <a:picLocks noChangeAspect="1"/>
          </p:cNvPicPr>
          <p:nvPr/>
        </p:nvPicPr>
        <p:blipFill rotWithShape="1">
          <a:blip r:embed="rId2"/>
          <a:srcRect l="24405" t="9911" r="22500" b="16385"/>
          <a:stretch/>
        </p:blipFill>
        <p:spPr>
          <a:xfrm>
            <a:off x="391886" y="159657"/>
            <a:ext cx="11538857" cy="6698343"/>
          </a:xfrm>
          <a:prstGeom prst="rect">
            <a:avLst/>
          </a:prstGeom>
        </p:spPr>
      </p:pic>
    </p:spTree>
    <p:extLst>
      <p:ext uri="{BB962C8B-B14F-4D97-AF65-F5344CB8AC3E}">
        <p14:creationId xmlns:p14="http://schemas.microsoft.com/office/powerpoint/2010/main" val="9940028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2314</Words>
  <Application>Microsoft Office PowerPoint</Application>
  <PresentationFormat>Panorámica</PresentationFormat>
  <Paragraphs>89</Paragraphs>
  <Slides>23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Arial</vt:lpstr>
      <vt:lpstr>Calibri</vt:lpstr>
      <vt:lpstr>Calibri Light</vt:lpstr>
      <vt:lpstr>Tema de Office</vt:lpstr>
      <vt:lpstr>LÍPIDOS </vt:lpstr>
      <vt:lpstr>Presentación de PowerPoint</vt:lpstr>
      <vt:lpstr>Presentación de PowerPoint</vt:lpstr>
      <vt:lpstr>Presentación de PowerPoint</vt:lpstr>
      <vt:lpstr>Presentación de PowerPoint</vt:lpstr>
      <vt:lpstr>Ácidos grasos </vt:lpstr>
      <vt:lpstr>Presentación de PowerPoint</vt:lpstr>
      <vt:lpstr>Presentación de PowerPoint</vt:lpstr>
      <vt:lpstr>Presentación de PowerPoint</vt:lpstr>
      <vt:lpstr>Presentación de PowerPoint</vt:lpstr>
      <vt:lpstr> Propiedades fisicoquímicas </vt:lpstr>
      <vt:lpstr>Acilglicéridos </vt:lpstr>
      <vt:lpstr>Céridos </vt:lpstr>
      <vt:lpstr>Fosfolípidos </vt:lpstr>
      <vt:lpstr>Fosfoglicéridos </vt:lpstr>
      <vt:lpstr>Glucolípidos </vt:lpstr>
      <vt:lpstr>LÍPIDOS NO SAPONIFICABLES </vt:lpstr>
      <vt:lpstr>Esteroides </vt:lpstr>
      <vt:lpstr>Presentación de PowerPoint</vt:lpstr>
      <vt:lpstr>Presentación de PowerPoint</vt:lpstr>
      <vt:lpstr>Prostaglandinas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LIPIDOS </dc:title>
  <dc:creator>ROSA VELEZ</dc:creator>
  <cp:lastModifiedBy>ROSA VELEZ</cp:lastModifiedBy>
  <cp:revision>61</cp:revision>
  <dcterms:created xsi:type="dcterms:W3CDTF">2018-07-03T09:39:38Z</dcterms:created>
  <dcterms:modified xsi:type="dcterms:W3CDTF">2018-07-05T11:03:59Z</dcterms:modified>
</cp:coreProperties>
</file>