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4" r:id="rId19"/>
    <p:sldId id="27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64" d="100"/>
          <a:sy n="64" d="100"/>
        </p:scale>
        <p:origin x="9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9CF3B1-6010-43CE-955D-9317CF5F801C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8148F6-8010-4B73-AF01-8C90CFD9ECF2}">
      <dgm:prSet/>
      <dgm:spPr/>
      <dgm:t>
        <a:bodyPr/>
        <a:lstStyle/>
        <a:p>
          <a:r>
            <a:rPr lang="es-EC" dirty="0"/>
            <a:t>Individuales</a:t>
          </a:r>
          <a:endParaRPr lang="en-US" dirty="0"/>
        </a:p>
      </dgm:t>
    </dgm:pt>
    <dgm:pt modelId="{4624F3FF-EDAF-4268-8AE6-90B298C57157}" type="parTrans" cxnId="{4DBC9C95-0FBA-4FBE-8FAC-90B29FAD754B}">
      <dgm:prSet/>
      <dgm:spPr/>
      <dgm:t>
        <a:bodyPr/>
        <a:lstStyle/>
        <a:p>
          <a:endParaRPr lang="en-US"/>
        </a:p>
      </dgm:t>
    </dgm:pt>
    <dgm:pt modelId="{3E6F8B96-5C09-49FE-9898-BC6DA27C0FE2}" type="sibTrans" cxnId="{4DBC9C95-0FBA-4FBE-8FAC-90B29FAD754B}">
      <dgm:prSet/>
      <dgm:spPr/>
      <dgm:t>
        <a:bodyPr/>
        <a:lstStyle/>
        <a:p>
          <a:endParaRPr lang="en-US"/>
        </a:p>
      </dgm:t>
    </dgm:pt>
    <dgm:pt modelId="{70C6F165-1D48-4290-B6D5-07FD598C83EC}">
      <dgm:prSet/>
      <dgm:spPr/>
      <dgm:t>
        <a:bodyPr/>
        <a:lstStyle/>
        <a:p>
          <a:r>
            <a:rPr lang="es-EC"/>
            <a:t>Colectivos (diversa índole). Ej. Identitarios </a:t>
          </a:r>
          <a:endParaRPr lang="en-US"/>
        </a:p>
      </dgm:t>
    </dgm:pt>
    <dgm:pt modelId="{90550258-738E-4E44-8560-C8772F12BCB6}" type="parTrans" cxnId="{F8117C1D-045C-47F9-A80D-241A4A8C7408}">
      <dgm:prSet/>
      <dgm:spPr/>
      <dgm:t>
        <a:bodyPr/>
        <a:lstStyle/>
        <a:p>
          <a:endParaRPr lang="en-US"/>
        </a:p>
      </dgm:t>
    </dgm:pt>
    <dgm:pt modelId="{EBBBA9AE-38EF-4162-8E05-136C75F8EB59}" type="sibTrans" cxnId="{F8117C1D-045C-47F9-A80D-241A4A8C7408}">
      <dgm:prSet/>
      <dgm:spPr/>
      <dgm:t>
        <a:bodyPr/>
        <a:lstStyle/>
        <a:p>
          <a:endParaRPr lang="en-US"/>
        </a:p>
      </dgm:t>
    </dgm:pt>
    <dgm:pt modelId="{1E4F8841-2106-4078-96F8-2B7B7FBEA1AF}">
      <dgm:prSet/>
      <dgm:spPr/>
      <dgm:t>
        <a:bodyPr/>
        <a:lstStyle/>
        <a:p>
          <a:r>
            <a:rPr lang="es-EC"/>
            <a:t>Políticos (por el Estado). Ej. Partidos políticos</a:t>
          </a:r>
          <a:endParaRPr lang="en-US"/>
        </a:p>
      </dgm:t>
    </dgm:pt>
    <dgm:pt modelId="{C16F2AA6-9C43-4436-AE43-8B8F2F56794D}" type="parTrans" cxnId="{13C5E3FF-E174-480A-AB3F-1F62CC6B2566}">
      <dgm:prSet/>
      <dgm:spPr/>
      <dgm:t>
        <a:bodyPr/>
        <a:lstStyle/>
        <a:p>
          <a:endParaRPr lang="en-US"/>
        </a:p>
      </dgm:t>
    </dgm:pt>
    <dgm:pt modelId="{52FE8D3C-9787-437B-A387-F17773B28768}" type="sibTrans" cxnId="{13C5E3FF-E174-480A-AB3F-1F62CC6B2566}">
      <dgm:prSet/>
      <dgm:spPr/>
      <dgm:t>
        <a:bodyPr/>
        <a:lstStyle/>
        <a:p>
          <a:endParaRPr lang="en-US"/>
        </a:p>
      </dgm:t>
    </dgm:pt>
    <dgm:pt modelId="{C087CDFB-5F00-4627-9380-6356CFA0569D}" type="pres">
      <dgm:prSet presAssocID="{339CF3B1-6010-43CE-955D-9317CF5F801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AFA4531D-6C13-422A-921E-2F6A39EBCC4A}" type="pres">
      <dgm:prSet presAssocID="{588148F6-8010-4B73-AF01-8C90CFD9ECF2}" presName="hierRoot1" presStyleCnt="0"/>
      <dgm:spPr/>
    </dgm:pt>
    <dgm:pt modelId="{1BEEA900-5D27-42EF-8DF6-7F0DD29E0619}" type="pres">
      <dgm:prSet presAssocID="{588148F6-8010-4B73-AF01-8C90CFD9ECF2}" presName="composite" presStyleCnt="0"/>
      <dgm:spPr/>
    </dgm:pt>
    <dgm:pt modelId="{F4F28EA7-48C0-46F5-9ADE-6442FE5D9C54}" type="pres">
      <dgm:prSet presAssocID="{588148F6-8010-4B73-AF01-8C90CFD9ECF2}" presName="background" presStyleLbl="node0" presStyleIdx="0" presStyleCnt="3"/>
      <dgm:spPr/>
    </dgm:pt>
    <dgm:pt modelId="{59A0C28A-9550-4DDD-9070-114AC0DB27C7}" type="pres">
      <dgm:prSet presAssocID="{588148F6-8010-4B73-AF01-8C90CFD9ECF2}" presName="text" presStyleLbl="fgAcc0" presStyleIdx="0" presStyleCnt="3" custLinFactNeighborX="0">
        <dgm:presLayoutVars>
          <dgm:chPref val="3"/>
        </dgm:presLayoutVars>
      </dgm:prSet>
      <dgm:spPr/>
    </dgm:pt>
    <dgm:pt modelId="{6DC797C1-39C2-495F-A0EC-727C2C4DEC69}" type="pres">
      <dgm:prSet presAssocID="{588148F6-8010-4B73-AF01-8C90CFD9ECF2}" presName="hierChild2" presStyleCnt="0"/>
      <dgm:spPr/>
    </dgm:pt>
    <dgm:pt modelId="{CA779BDB-3094-4A46-9A8A-AADD08A5E99F}" type="pres">
      <dgm:prSet presAssocID="{70C6F165-1D48-4290-B6D5-07FD598C83EC}" presName="hierRoot1" presStyleCnt="0"/>
      <dgm:spPr/>
    </dgm:pt>
    <dgm:pt modelId="{1DB50CF4-F261-441A-8F55-C34E117D75E7}" type="pres">
      <dgm:prSet presAssocID="{70C6F165-1D48-4290-B6D5-07FD598C83EC}" presName="composite" presStyleCnt="0"/>
      <dgm:spPr/>
    </dgm:pt>
    <dgm:pt modelId="{6D4DFAF1-749B-4546-83A9-3C56FEDA6D02}" type="pres">
      <dgm:prSet presAssocID="{70C6F165-1D48-4290-B6D5-07FD598C83EC}" presName="background" presStyleLbl="node0" presStyleIdx="1" presStyleCnt="3"/>
      <dgm:spPr/>
    </dgm:pt>
    <dgm:pt modelId="{8D46B3F8-F345-4463-8097-D50B6202F2DF}" type="pres">
      <dgm:prSet presAssocID="{70C6F165-1D48-4290-B6D5-07FD598C83EC}" presName="text" presStyleLbl="fgAcc0" presStyleIdx="1" presStyleCnt="3">
        <dgm:presLayoutVars>
          <dgm:chPref val="3"/>
        </dgm:presLayoutVars>
      </dgm:prSet>
      <dgm:spPr/>
    </dgm:pt>
    <dgm:pt modelId="{68495C45-D9E7-4DFE-AF95-E59CEF767764}" type="pres">
      <dgm:prSet presAssocID="{70C6F165-1D48-4290-B6D5-07FD598C83EC}" presName="hierChild2" presStyleCnt="0"/>
      <dgm:spPr/>
    </dgm:pt>
    <dgm:pt modelId="{F5E09361-AD73-4A11-83C0-F63101597ACF}" type="pres">
      <dgm:prSet presAssocID="{1E4F8841-2106-4078-96F8-2B7B7FBEA1AF}" presName="hierRoot1" presStyleCnt="0"/>
      <dgm:spPr/>
    </dgm:pt>
    <dgm:pt modelId="{F686354D-6A99-46B2-B203-4EE1487328C6}" type="pres">
      <dgm:prSet presAssocID="{1E4F8841-2106-4078-96F8-2B7B7FBEA1AF}" presName="composite" presStyleCnt="0"/>
      <dgm:spPr/>
    </dgm:pt>
    <dgm:pt modelId="{C0CC0701-8C44-4C01-A3A3-A5397B1ADAE4}" type="pres">
      <dgm:prSet presAssocID="{1E4F8841-2106-4078-96F8-2B7B7FBEA1AF}" presName="background" presStyleLbl="node0" presStyleIdx="2" presStyleCnt="3"/>
      <dgm:spPr/>
    </dgm:pt>
    <dgm:pt modelId="{E027D1C7-A01A-415A-81E9-B2B06894A4C8}" type="pres">
      <dgm:prSet presAssocID="{1E4F8841-2106-4078-96F8-2B7B7FBEA1AF}" presName="text" presStyleLbl="fgAcc0" presStyleIdx="2" presStyleCnt="3">
        <dgm:presLayoutVars>
          <dgm:chPref val="3"/>
        </dgm:presLayoutVars>
      </dgm:prSet>
      <dgm:spPr/>
    </dgm:pt>
    <dgm:pt modelId="{37EB5AD9-D814-4E1A-9110-858FB49C302E}" type="pres">
      <dgm:prSet presAssocID="{1E4F8841-2106-4078-96F8-2B7B7FBEA1AF}" presName="hierChild2" presStyleCnt="0"/>
      <dgm:spPr/>
    </dgm:pt>
  </dgm:ptLst>
  <dgm:cxnLst>
    <dgm:cxn modelId="{E1CBF61A-9DC8-4AF8-847C-6A9DD3834E2B}" type="presOf" srcId="{588148F6-8010-4B73-AF01-8C90CFD9ECF2}" destId="{59A0C28A-9550-4DDD-9070-114AC0DB27C7}" srcOrd="0" destOrd="0" presId="urn:microsoft.com/office/officeart/2005/8/layout/hierarchy1"/>
    <dgm:cxn modelId="{F8117C1D-045C-47F9-A80D-241A4A8C7408}" srcId="{339CF3B1-6010-43CE-955D-9317CF5F801C}" destId="{70C6F165-1D48-4290-B6D5-07FD598C83EC}" srcOrd="1" destOrd="0" parTransId="{90550258-738E-4E44-8560-C8772F12BCB6}" sibTransId="{EBBBA9AE-38EF-4162-8E05-136C75F8EB59}"/>
    <dgm:cxn modelId="{9FE56E3F-97EA-4FB3-80D6-6FC76DE17BA9}" type="presOf" srcId="{339CF3B1-6010-43CE-955D-9317CF5F801C}" destId="{C087CDFB-5F00-4627-9380-6356CFA0569D}" srcOrd="0" destOrd="0" presId="urn:microsoft.com/office/officeart/2005/8/layout/hierarchy1"/>
    <dgm:cxn modelId="{F8EC4A5A-41F6-48B6-A494-7E3DFFF41F50}" type="presOf" srcId="{1E4F8841-2106-4078-96F8-2B7B7FBEA1AF}" destId="{E027D1C7-A01A-415A-81E9-B2B06894A4C8}" srcOrd="0" destOrd="0" presId="urn:microsoft.com/office/officeart/2005/8/layout/hierarchy1"/>
    <dgm:cxn modelId="{E8051B83-CB60-41D2-83A9-002F9E88E927}" type="presOf" srcId="{70C6F165-1D48-4290-B6D5-07FD598C83EC}" destId="{8D46B3F8-F345-4463-8097-D50B6202F2DF}" srcOrd="0" destOrd="0" presId="urn:microsoft.com/office/officeart/2005/8/layout/hierarchy1"/>
    <dgm:cxn modelId="{4DBC9C95-0FBA-4FBE-8FAC-90B29FAD754B}" srcId="{339CF3B1-6010-43CE-955D-9317CF5F801C}" destId="{588148F6-8010-4B73-AF01-8C90CFD9ECF2}" srcOrd="0" destOrd="0" parTransId="{4624F3FF-EDAF-4268-8AE6-90B298C57157}" sibTransId="{3E6F8B96-5C09-49FE-9898-BC6DA27C0FE2}"/>
    <dgm:cxn modelId="{13C5E3FF-E174-480A-AB3F-1F62CC6B2566}" srcId="{339CF3B1-6010-43CE-955D-9317CF5F801C}" destId="{1E4F8841-2106-4078-96F8-2B7B7FBEA1AF}" srcOrd="2" destOrd="0" parTransId="{C16F2AA6-9C43-4436-AE43-8B8F2F56794D}" sibTransId="{52FE8D3C-9787-437B-A387-F17773B28768}"/>
    <dgm:cxn modelId="{2613C0FA-04B7-45A3-8E13-4BBEEC73B61F}" type="presParOf" srcId="{C087CDFB-5F00-4627-9380-6356CFA0569D}" destId="{AFA4531D-6C13-422A-921E-2F6A39EBCC4A}" srcOrd="0" destOrd="0" presId="urn:microsoft.com/office/officeart/2005/8/layout/hierarchy1"/>
    <dgm:cxn modelId="{C74D0229-435F-499B-A50C-AF8D8F124E98}" type="presParOf" srcId="{AFA4531D-6C13-422A-921E-2F6A39EBCC4A}" destId="{1BEEA900-5D27-42EF-8DF6-7F0DD29E0619}" srcOrd="0" destOrd="0" presId="urn:microsoft.com/office/officeart/2005/8/layout/hierarchy1"/>
    <dgm:cxn modelId="{B295A940-21E4-4690-B08C-DE6B5D8B6791}" type="presParOf" srcId="{1BEEA900-5D27-42EF-8DF6-7F0DD29E0619}" destId="{F4F28EA7-48C0-46F5-9ADE-6442FE5D9C54}" srcOrd="0" destOrd="0" presId="urn:microsoft.com/office/officeart/2005/8/layout/hierarchy1"/>
    <dgm:cxn modelId="{36210FF7-9E3F-438F-86CA-C0CBF6286ACB}" type="presParOf" srcId="{1BEEA900-5D27-42EF-8DF6-7F0DD29E0619}" destId="{59A0C28A-9550-4DDD-9070-114AC0DB27C7}" srcOrd="1" destOrd="0" presId="urn:microsoft.com/office/officeart/2005/8/layout/hierarchy1"/>
    <dgm:cxn modelId="{07400CED-E49F-4D05-9A7B-43C818C1BCEC}" type="presParOf" srcId="{AFA4531D-6C13-422A-921E-2F6A39EBCC4A}" destId="{6DC797C1-39C2-495F-A0EC-727C2C4DEC69}" srcOrd="1" destOrd="0" presId="urn:microsoft.com/office/officeart/2005/8/layout/hierarchy1"/>
    <dgm:cxn modelId="{9B05E783-4258-447B-89A3-DBEF5A6061DA}" type="presParOf" srcId="{C087CDFB-5F00-4627-9380-6356CFA0569D}" destId="{CA779BDB-3094-4A46-9A8A-AADD08A5E99F}" srcOrd="1" destOrd="0" presId="urn:microsoft.com/office/officeart/2005/8/layout/hierarchy1"/>
    <dgm:cxn modelId="{B52F6D44-A308-484A-A6F7-5FDEBC0C48C7}" type="presParOf" srcId="{CA779BDB-3094-4A46-9A8A-AADD08A5E99F}" destId="{1DB50CF4-F261-441A-8F55-C34E117D75E7}" srcOrd="0" destOrd="0" presId="urn:microsoft.com/office/officeart/2005/8/layout/hierarchy1"/>
    <dgm:cxn modelId="{20004857-99F9-43FE-8990-8413C8F5B442}" type="presParOf" srcId="{1DB50CF4-F261-441A-8F55-C34E117D75E7}" destId="{6D4DFAF1-749B-4546-83A9-3C56FEDA6D02}" srcOrd="0" destOrd="0" presId="urn:microsoft.com/office/officeart/2005/8/layout/hierarchy1"/>
    <dgm:cxn modelId="{592F1606-C0C5-407D-8C70-F0E0AA9120AC}" type="presParOf" srcId="{1DB50CF4-F261-441A-8F55-C34E117D75E7}" destId="{8D46B3F8-F345-4463-8097-D50B6202F2DF}" srcOrd="1" destOrd="0" presId="urn:microsoft.com/office/officeart/2005/8/layout/hierarchy1"/>
    <dgm:cxn modelId="{B86FA09F-6295-41AF-9B1D-907C089D918F}" type="presParOf" srcId="{CA779BDB-3094-4A46-9A8A-AADD08A5E99F}" destId="{68495C45-D9E7-4DFE-AF95-E59CEF767764}" srcOrd="1" destOrd="0" presId="urn:microsoft.com/office/officeart/2005/8/layout/hierarchy1"/>
    <dgm:cxn modelId="{E66AC6D4-D3CE-4517-9C14-B112939816BC}" type="presParOf" srcId="{C087CDFB-5F00-4627-9380-6356CFA0569D}" destId="{F5E09361-AD73-4A11-83C0-F63101597ACF}" srcOrd="2" destOrd="0" presId="urn:microsoft.com/office/officeart/2005/8/layout/hierarchy1"/>
    <dgm:cxn modelId="{15F8D06B-22DD-4CC4-8815-1E134F05BA24}" type="presParOf" srcId="{F5E09361-AD73-4A11-83C0-F63101597ACF}" destId="{F686354D-6A99-46B2-B203-4EE1487328C6}" srcOrd="0" destOrd="0" presId="urn:microsoft.com/office/officeart/2005/8/layout/hierarchy1"/>
    <dgm:cxn modelId="{494C2F5A-7FE2-4AA6-865B-9AEAEF3CEA27}" type="presParOf" srcId="{F686354D-6A99-46B2-B203-4EE1487328C6}" destId="{C0CC0701-8C44-4C01-A3A3-A5397B1ADAE4}" srcOrd="0" destOrd="0" presId="urn:microsoft.com/office/officeart/2005/8/layout/hierarchy1"/>
    <dgm:cxn modelId="{CF9D3294-BECF-47C8-A7AE-9DFEEB1B33A1}" type="presParOf" srcId="{F686354D-6A99-46B2-B203-4EE1487328C6}" destId="{E027D1C7-A01A-415A-81E9-B2B06894A4C8}" srcOrd="1" destOrd="0" presId="urn:microsoft.com/office/officeart/2005/8/layout/hierarchy1"/>
    <dgm:cxn modelId="{41D86AB0-9FA0-454E-ACC9-0C1111479D58}" type="presParOf" srcId="{F5E09361-AD73-4A11-83C0-F63101597ACF}" destId="{37EB5AD9-D814-4E1A-9110-858FB49C302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F28EA7-48C0-46F5-9ADE-6442FE5D9C54}">
      <dsp:nvSpPr>
        <dsp:cNvPr id="0" name=""/>
        <dsp:cNvSpPr/>
      </dsp:nvSpPr>
      <dsp:spPr>
        <a:xfrm>
          <a:off x="0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A0C28A-9550-4DDD-9070-114AC0DB27C7}">
      <dsp:nvSpPr>
        <dsp:cNvPr id="0" name=""/>
        <dsp:cNvSpPr/>
      </dsp:nvSpPr>
      <dsp:spPr>
        <a:xfrm>
          <a:off x="322979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 dirty="0"/>
            <a:t>Individuales</a:t>
          </a:r>
          <a:endParaRPr lang="en-US" sz="2700" kern="1200" dirty="0"/>
        </a:p>
      </dsp:txBody>
      <dsp:txXfrm>
        <a:off x="377041" y="1317778"/>
        <a:ext cx="2798693" cy="1737704"/>
      </dsp:txXfrm>
    </dsp:sp>
    <dsp:sp modelId="{6D4DFAF1-749B-4546-83A9-3C56FEDA6D02}">
      <dsp:nvSpPr>
        <dsp:cNvPr id="0" name=""/>
        <dsp:cNvSpPr/>
      </dsp:nvSpPr>
      <dsp:spPr>
        <a:xfrm>
          <a:off x="3552776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6B3F8-F345-4463-8097-D50B6202F2DF}">
      <dsp:nvSpPr>
        <dsp:cNvPr id="0" name=""/>
        <dsp:cNvSpPr/>
      </dsp:nvSpPr>
      <dsp:spPr>
        <a:xfrm>
          <a:off x="3875756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Colectivos (diversa índole). Ej. Identitarios </a:t>
          </a:r>
          <a:endParaRPr lang="en-US" sz="2700" kern="1200"/>
        </a:p>
      </dsp:txBody>
      <dsp:txXfrm>
        <a:off x="3929818" y="1317778"/>
        <a:ext cx="2798693" cy="1737704"/>
      </dsp:txXfrm>
    </dsp:sp>
    <dsp:sp modelId="{C0CC0701-8C44-4C01-A3A3-A5397B1ADAE4}">
      <dsp:nvSpPr>
        <dsp:cNvPr id="0" name=""/>
        <dsp:cNvSpPr/>
      </dsp:nvSpPr>
      <dsp:spPr>
        <a:xfrm>
          <a:off x="7105553" y="956885"/>
          <a:ext cx="2906817" cy="18458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27D1C7-A01A-415A-81E9-B2B06894A4C8}">
      <dsp:nvSpPr>
        <dsp:cNvPr id="0" name=""/>
        <dsp:cNvSpPr/>
      </dsp:nvSpPr>
      <dsp:spPr>
        <a:xfrm>
          <a:off x="7428532" y="1263716"/>
          <a:ext cx="2906817" cy="184582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700" kern="1200"/>
            <a:t>Políticos (por el Estado). Ej. Partidos políticos</a:t>
          </a:r>
          <a:endParaRPr lang="en-US" sz="2700" kern="1200"/>
        </a:p>
      </dsp:txBody>
      <dsp:txXfrm>
        <a:off x="7482594" y="1317778"/>
        <a:ext cx="2798693" cy="17377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6E9A-8E96-CD8C-7598-F87632CD81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01923" y="1122363"/>
            <a:ext cx="7588155" cy="2621154"/>
          </a:xfrm>
        </p:spPr>
        <p:txBody>
          <a:bodyPr anchor="b"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DC76B8-60F6-62D3-9F73-E816622030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01923" y="3843708"/>
            <a:ext cx="7588155" cy="1414091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2DAFA-435E-AAF9-8B67-495E5AFDC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28FA71-3A18-48C0-980F-4B68F7F63042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407A58-3351-E479-1A0C-2FF49FA42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89E10-2433-2ECB-9C92-571B583A4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2271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E956D-CB73-C986-F100-46487310D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515600" cy="113225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423E6A-A07C-BF0D-EA30-9A8A854E48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12648" y="1680898"/>
            <a:ext cx="10515600" cy="44960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C9908-8F95-8DFC-72CC-158552B56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4EDB3-C0E8-45F8-9E1D-1B6C8D1880C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26C9BE-9060-50CB-2BB7-07307FF89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4A835B-97D3-BC22-F0B8-4986D4636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351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B0252-346C-F6F4-3642-19F571550D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634888" y="578497"/>
            <a:ext cx="2047037" cy="559846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798DA36-7351-9D6A-518B-678AB8A507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578497"/>
            <a:ext cx="8796688" cy="559846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46BDFF-D746-836C-04B8-CA89AD5D1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0EC4B-54ED-4041-B552-9BA760FA3DBA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9AA929-A9E6-FF9C-0C59-177F892D6A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16D893-7E81-90DC-4139-7687B39C3A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0504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433D9-FD02-59E2-0F81-A0B7201D2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DD052-3E45-E789-01F8-33250024EC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9485D1-E172-8F0A-A425-3097B3ABCF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1210E-201E-4473-82AC-2466F5386C38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7E6B5E-6174-FD5C-41E8-FFC44C650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F72154-F85B-E301-DA57-E314D7315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D06AF-EF87-8489-2C82-DEB90B7EFE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381" y="553616"/>
            <a:ext cx="8273140" cy="4008859"/>
          </a:xfrm>
        </p:spPr>
        <p:txBody>
          <a:bodyPr anchor="t">
            <a:norm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8E5678-CA38-1318-9EA2-5E0A4F9A5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3380" y="4589463"/>
            <a:ext cx="8273140" cy="1384617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E99186-7E5A-60AF-DE69-5C7DA7161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EA198-6CAB-4B8F-B93F-1F9C8C4B6CE7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FA13D1-1FBA-E820-323B-77B41F1A6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9BE85-85F6-4636-C651-D87CC969A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65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3BB49-A328-F121-7F27-DEB7C3CC2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741152" cy="113225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E861E-DFBA-B4AA-9356-CDE3D3F57C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2648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1D7538-EC5A-3EE7-176F-A58920C507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7D0B7E-1A60-DA52-6965-92412B1C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06041F-4525-44D5-AA4F-332294BF1F56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BDD5A2-CE3E-3215-6DAA-F75C0D122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B822F1-284A-1786-FAF2-72129E2FE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135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EE969-634D-6E32-D227-18E9282C6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47396"/>
            <a:ext cx="10745788" cy="114329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CD26D4-290A-F0ED-7D62-41EDA6FEC2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5735"/>
            <a:ext cx="5157787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DA52B0-7419-A946-4523-6D34BCAD26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" y="2386894"/>
            <a:ext cx="5157787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536620-C4F3-EEC3-DBF1-05196B1CBB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5735"/>
            <a:ext cx="5183188" cy="559834"/>
          </a:xfrm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20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BAE980-E611-98B5-04E9-DE4584B0E3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199" y="2386894"/>
            <a:ext cx="5183189" cy="376508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B3581-658A-8487-F9CB-E79F2BFF2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57091-BBDF-4EB9-BA6B-2BB67AC4FC0F}" type="datetime1">
              <a:rPr lang="en-US" smtClean="0"/>
              <a:t>5/8/2025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9D76D8-9033-26CF-BF4C-AECCC685C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02A06B8-CC1D-542F-D8EB-7625046B9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920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6A9F42-7FF7-F803-C075-BC4968D35E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9E8268-7232-2944-F1BD-399F9419B5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B226B-77A6-410C-9796-083F278E0125}" type="datetime1">
              <a:rPr lang="en-US" smtClean="0"/>
              <a:t>5/8/2025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968DDD-323F-89A1-84E3-DDBA626D9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FBDC76-671D-1671-DCE2-D5658BD40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08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BC4D82-0182-501C-9231-467676804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A578B-D289-4C40-8593-3D356C49DA58}" type="datetime1">
              <a:rPr lang="en-US" smtClean="0"/>
              <a:t>5/8/2025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EAA6C9-A7F3-19F1-D17C-A1D83FAF5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B816-1B94-116F-92D4-6043AE9E0C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77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50C37F-77BE-E128-4248-D001C39E7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7160" y="553616"/>
            <a:ext cx="3595634" cy="1757505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B20A8-A604-C977-02C0-083BA8663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4708" y="553616"/>
            <a:ext cx="627974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0EEBFB-2026-6A35-33ED-F008376B67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97160" y="2311121"/>
            <a:ext cx="3595634" cy="3728895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3F05638-7A56-469A-825A-1DFA60025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DFAE3-14DB-48A7-A80F-80DDB072CE3D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85A215-184B-2105-0279-ED02F64458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C7CA46-892B-253A-3A28-7414E17B8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197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06A09-98CF-FAC2-3708-AECC4360C6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360" y="557784"/>
            <a:ext cx="3595634" cy="2212313"/>
          </a:xfrm>
        </p:spPr>
        <p:txBody>
          <a:bodyPr anchor="t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71C769-CEC8-962A-01E6-15B0E05679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63319" y="657103"/>
            <a:ext cx="6483687" cy="555590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2C4A61-EF2A-C5A5-B150-4448600B393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1" y="2826137"/>
            <a:ext cx="3585586" cy="3434638"/>
          </a:xfrm>
        </p:spPr>
        <p:txBody>
          <a:bodyPr anchor="b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0B235E-39C7-4C78-20EF-DB48ECD9C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5EAEF-6478-4102-8F5D-A5FE9FC97ACB}" type="datetime1">
              <a:rPr lang="en-US" smtClean="0"/>
              <a:t>5/8/2025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DC75DA-9A78-9AB9-7171-95A08CC51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FE1A03-DCCB-53C7-DBFE-2AD55C905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309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5BFB69-9245-EC58-F1DE-FEB625BD3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548640"/>
            <a:ext cx="10653578" cy="113225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16AFD5-5144-C460-0CA4-644BC4A93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12647" y="1715532"/>
            <a:ext cx="10653579" cy="4593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5753E-AF8A-7E04-8A1A-205B755A02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37160" y="6453002"/>
            <a:ext cx="34943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67F45AC6-C491-4585-A584-9CE2AF7D5500}" type="datetime1">
              <a:rPr lang="en-US" smtClean="0"/>
              <a:t>5/8/2025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E1B7C8-DA74-800B-EE14-A39E9DB32D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876521" y="6453002"/>
            <a:ext cx="2805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1647D-0DF0-CA1B-F723-EF7B8F508D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32162" y="6453002"/>
            <a:ext cx="42920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CC057153-B650-4DEB-B370-79DDCFDCE934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066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75" r:id="rId4"/>
    <p:sldLayoutId id="2147483676" r:id="rId5"/>
    <p:sldLayoutId id="2147483681" r:id="rId6"/>
    <p:sldLayoutId id="2147483677" r:id="rId7"/>
    <p:sldLayoutId id="2147483678" r:id="rId8"/>
    <p:sldLayoutId id="2147483679" r:id="rId9"/>
    <p:sldLayoutId id="2147483680" r:id="rId10"/>
    <p:sldLayoutId id="2147483682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Wl8MnpsfEXY?si=91YF5l9LTQA_EYuo" TargetMode="External"/><Relationship Id="rId2" Type="http://schemas.openxmlformats.org/officeDocument/2006/relationships/hyperlink" Target="https://youtu.be/vD4DBvhOg7k?si=xxyBCmSoELY1vtBq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Cue5bjEGHpg?si=roAM7xr0uAsAOP5e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qdXk6HK8Tvo?si=Bva6_EBXV071d9Ho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A32057F-F015-B1B2-4E3E-2307F8EFC9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C77E97D-3555-A58C-6CF0-39B1CAD1DA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68896" y="1129554"/>
            <a:ext cx="4361688" cy="3475236"/>
          </a:xfrm>
        </p:spPr>
        <p:txBody>
          <a:bodyPr>
            <a:normAutofit/>
          </a:bodyPr>
          <a:lstStyle/>
          <a:p>
            <a:pPr algn="l"/>
            <a:r>
              <a:rPr lang="es-EC" sz="5400"/>
              <a:t>Sociedad y cultura </a:t>
            </a:r>
            <a:endParaRPr lang="en-US" sz="54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AB46F65-FC98-114C-1CFC-AF2FA18CAB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68896" y="4731337"/>
            <a:ext cx="4206240" cy="1184584"/>
          </a:xfrm>
        </p:spPr>
        <p:txBody>
          <a:bodyPr>
            <a:normAutofit/>
          </a:bodyPr>
          <a:lstStyle/>
          <a:p>
            <a:pPr algn="l"/>
            <a:r>
              <a:rPr lang="es-EC" dirty="0"/>
              <a:t>E4</a:t>
            </a:r>
            <a:endParaRPr lang="es-EC"/>
          </a:p>
          <a:p>
            <a:pPr algn="l"/>
            <a:r>
              <a:rPr lang="es-EC" dirty="0"/>
              <a:t>Iván Menes Aguirre</a:t>
            </a:r>
            <a:endParaRPr lang="en-US"/>
          </a:p>
        </p:txBody>
      </p:sp>
      <p:pic>
        <p:nvPicPr>
          <p:cNvPr id="4" name="Picture 3" descr="mano sujetando la bola">
            <a:extLst>
              <a:ext uri="{FF2B5EF4-FFF2-40B4-BE49-F238E27FC236}">
                <a16:creationId xmlns:a16="http://schemas.microsoft.com/office/drawing/2014/main" id="{5776D21C-FA3B-E25A-C7D9-46A326794E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96" r="16243"/>
          <a:stretch/>
        </p:blipFill>
        <p:spPr>
          <a:xfrm>
            <a:off x="20" y="1"/>
            <a:ext cx="65755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687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D8FE70-2A3A-0B2C-CA5E-910ACDFE4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8534" y="603504"/>
            <a:ext cx="591616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 </a:t>
            </a:r>
            <a:endParaRPr lang="en-US" dirty="0"/>
          </a:p>
        </p:txBody>
      </p:sp>
      <p:pic>
        <p:nvPicPr>
          <p:cNvPr id="1028" name="Picture 4" descr="Judith Butler - Wikipedia, la enciclopedia libre">
            <a:extLst>
              <a:ext uri="{FF2B5EF4-FFF2-40B4-BE49-F238E27FC236}">
                <a16:creationId xmlns:a16="http://schemas.microsoft.com/office/drawing/2014/main" id="{986A385C-1A22-3FE0-BD74-F075838CC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06" r="5094"/>
          <a:stretch/>
        </p:blipFill>
        <p:spPr bwMode="auto">
          <a:xfrm>
            <a:off x="20" y="10"/>
            <a:ext cx="491030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DDB147-76C2-C272-E57D-CA88A16E18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8533" y="2214282"/>
            <a:ext cx="5916169" cy="4095078"/>
          </a:xfrm>
        </p:spPr>
        <p:txBody>
          <a:bodyPr>
            <a:normAutofit/>
          </a:bodyPr>
          <a:lstStyle/>
          <a:p>
            <a:r>
              <a:rPr lang="es-EC" sz="1800"/>
              <a:t>Elementos (supuestos) que se utilizan para definir la identidad personal o colectiva</a:t>
            </a:r>
          </a:p>
          <a:p>
            <a:r>
              <a:rPr lang="es-EC" sz="1800"/>
              <a:t>Relacionados con el contexto social. Ej. Identidas sexual en sociedades conservadoras</a:t>
            </a:r>
          </a:p>
          <a:p>
            <a:r>
              <a:rPr lang="es-EC" sz="1800"/>
              <a:t>Estudio de las estructuras de poder: racismo, colonialismo, patriarcado, clasismo, etc.</a:t>
            </a:r>
          </a:p>
          <a:p>
            <a:r>
              <a:rPr lang="es-EC" sz="1800"/>
              <a:t>Lo postmoderno o postmaterial </a:t>
            </a:r>
          </a:p>
          <a:p>
            <a:endParaRPr lang="es-EC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7183808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91BCB6-C42D-94B8-9D7F-0F342901EA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5557" y="548640"/>
            <a:ext cx="4416552" cy="2250895"/>
          </a:xfrm>
        </p:spPr>
        <p:txBody>
          <a:bodyPr anchor="t">
            <a:normAutofit/>
          </a:bodyPr>
          <a:lstStyle/>
          <a:p>
            <a:r>
              <a:rPr lang="es-EC" dirty="0"/>
              <a:t>Identidad y nación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7ADCAA-C663-F490-5B32-CB1E8BB4C2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6577" y="548640"/>
            <a:ext cx="6514158" cy="2572678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Grupo humano con un sentido de pertenencia común: elementos culturales, territorio e historia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El Estado-nación. Origen en Paz de Westfalia (1648)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Auge a finales del siglo XIX y sobre todo tras las dos GM.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La cuestión ecuatoriana: El Ecuador es un estado-nación?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Identidad nacional y globalización</a:t>
            </a:r>
          </a:p>
          <a:p>
            <a:pPr>
              <a:lnSpc>
                <a:spcPct val="110000"/>
              </a:lnSpc>
            </a:pPr>
            <a:r>
              <a:rPr lang="es-EC" sz="1500" dirty="0">
                <a:hlinkClick r:id="rId2"/>
              </a:rPr>
              <a:t>https://youtu.be/vD4DBvhOg7k?si=xxyBCmSoELY1vtBq</a:t>
            </a:r>
            <a:endParaRPr lang="es-EC" sz="1500" dirty="0"/>
          </a:p>
          <a:p>
            <a:pPr>
              <a:lnSpc>
                <a:spcPct val="110000"/>
              </a:lnSpc>
            </a:pPr>
            <a:r>
              <a:rPr lang="es-EC" sz="1500" dirty="0">
                <a:hlinkClick r:id="rId3"/>
              </a:rPr>
              <a:t>https://youtu.be/Wl8MnpsfEXY?si=91YF5l9LTQA_EYuo</a:t>
            </a:r>
            <a:r>
              <a:rPr lang="es-EC" sz="1500" dirty="0"/>
              <a:t> (hasta el minuto 5) </a:t>
            </a:r>
            <a:endParaRPr lang="en-US" sz="1500" dirty="0"/>
          </a:p>
        </p:txBody>
      </p:sp>
      <p:pic>
        <p:nvPicPr>
          <p:cNvPr id="2050" name="Picture 2" descr="Estado nación - Wikipedia, la enciclopedia libre">
            <a:extLst>
              <a:ext uri="{FF2B5EF4-FFF2-40B4-BE49-F238E27FC236}">
                <a16:creationId xmlns:a16="http://schemas.microsoft.com/office/drawing/2014/main" id="{6CF1EF9E-CBA4-224F-7F0C-DE37EEED9C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36" b="653"/>
          <a:stretch/>
        </p:blipFill>
        <p:spPr bwMode="auto">
          <a:xfrm>
            <a:off x="20" y="3121318"/>
            <a:ext cx="6071589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cuador, país que conserva su identidad cultural">
            <a:extLst>
              <a:ext uri="{FF2B5EF4-FFF2-40B4-BE49-F238E27FC236}">
                <a16:creationId xmlns:a16="http://schemas.microsoft.com/office/drawing/2014/main" id="{CCA7FEFC-45EE-E1DD-7D7D-1E2984F32E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4" r="5724" b="-1"/>
          <a:stretch/>
        </p:blipFill>
        <p:spPr bwMode="auto">
          <a:xfrm>
            <a:off x="6127318" y="3121318"/>
            <a:ext cx="6064682" cy="373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50937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BDA4880-8B2F-1BAD-F1E2-D2EC17C1F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741983"/>
            <a:ext cx="8728364" cy="90898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Identidad de la mujer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9B28A-0A17-5475-62E9-74DA1EA88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2209" y="5746691"/>
            <a:ext cx="8728364" cy="669527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/>
              <a:t>Qué constituye la identidad de una mujer?</a:t>
            </a:r>
          </a:p>
        </p:txBody>
      </p:sp>
      <p:pic>
        <p:nvPicPr>
          <p:cNvPr id="1026" name="Picture 2" descr="Por qué la política de identidad no puede liberar a las mujeres">
            <a:extLst>
              <a:ext uri="{FF2B5EF4-FFF2-40B4-BE49-F238E27FC236}">
                <a16:creationId xmlns:a16="http://schemas.microsoft.com/office/drawing/2014/main" id="{2AE2BFA6-9546-5130-1389-EA69A10BA2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9162" y="1109985"/>
            <a:ext cx="5562360" cy="3154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ujer, una identidad de género sin ataduras – Anodis">
            <a:extLst>
              <a:ext uri="{FF2B5EF4-FFF2-40B4-BE49-F238E27FC236}">
                <a16:creationId xmlns:a16="http://schemas.microsoft.com/office/drawing/2014/main" id="{DAEFD837-F8D1-7419-65F1-90ABFCD0F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209101" y="1326149"/>
            <a:ext cx="5623596" cy="2938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5656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0AAE72A-FAB7-E7C5-3D49-C85088F86C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1114923"/>
            <a:ext cx="4621553" cy="1360728"/>
          </a:xfrm>
        </p:spPr>
        <p:txBody>
          <a:bodyPr anchor="b">
            <a:normAutofit/>
          </a:bodyPr>
          <a:lstStyle/>
          <a:p>
            <a:r>
              <a:rPr lang="es-EC" sz="2800"/>
              <a:t>Diferencia entre sexo biológico, género y sexualidad</a:t>
            </a:r>
            <a:endParaRPr lang="en-U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85C96C4-86B1-E0CF-6AF5-D15808113A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584058"/>
            <a:ext cx="4621553" cy="3159018"/>
          </a:xfrm>
        </p:spPr>
        <p:txBody>
          <a:bodyPr>
            <a:normAutofit/>
          </a:bodyPr>
          <a:lstStyle/>
          <a:p>
            <a:r>
              <a:rPr lang="es-EC" sz="1800"/>
              <a:t>Sexo biológico: características físicas y fisiológicas</a:t>
            </a:r>
          </a:p>
          <a:p>
            <a:r>
              <a:rPr lang="es-EC" sz="1800"/>
              <a:t>Género: construcción que abarca un rol social definido</a:t>
            </a:r>
          </a:p>
          <a:p>
            <a:r>
              <a:rPr lang="es-EC" sz="1800"/>
              <a:t>Sexualidad: características referentes a la atracción personal</a:t>
            </a:r>
            <a:endParaRPr lang="en-US" sz="1800"/>
          </a:p>
        </p:txBody>
      </p:sp>
      <p:pic>
        <p:nvPicPr>
          <p:cNvPr id="2050" name="Picture 2" descr="Identidad sexual - Wikipedia, la enciclopedia libre">
            <a:extLst>
              <a:ext uri="{FF2B5EF4-FFF2-40B4-BE49-F238E27FC236}">
                <a16:creationId xmlns:a16="http://schemas.microsoft.com/office/drawing/2014/main" id="{CB9DB53B-F588-EB37-FAEC-EF7B2C9594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91261" y="1860097"/>
            <a:ext cx="5837780" cy="3137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4356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EC6018-D283-0913-FF89-8092C0EAE5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78" y="548640"/>
            <a:ext cx="10872216" cy="1133856"/>
          </a:xfrm>
        </p:spPr>
        <p:txBody>
          <a:bodyPr anchor="t">
            <a:normAutofit/>
          </a:bodyPr>
          <a:lstStyle/>
          <a:p>
            <a:r>
              <a:rPr lang="es-EC" dirty="0"/>
              <a:t>Feminismo</a:t>
            </a:r>
            <a:endParaRPr lang="en-US" dirty="0"/>
          </a:p>
        </p:txBody>
      </p:sp>
      <p:pic>
        <p:nvPicPr>
          <p:cNvPr id="3074" name="Picture 2" descr="Cuáles son las cuatro olas del feminismo en la historia">
            <a:extLst>
              <a:ext uri="{FF2B5EF4-FFF2-40B4-BE49-F238E27FC236}">
                <a16:creationId xmlns:a16="http://schemas.microsoft.com/office/drawing/2014/main" id="{340E03E6-DA2D-C9CE-1F24-43D20F6BA4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" y="1792223"/>
            <a:ext cx="6113926" cy="305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33618F2-552F-BD3E-FE5F-02125FF29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77176" y="1792224"/>
            <a:ext cx="4307527" cy="4517136"/>
          </a:xfrm>
        </p:spPr>
        <p:txBody>
          <a:bodyPr anchor="t"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400"/>
              <a:t>Movimiento social, político, cultural y económico que busca eliminar la discriminación contra las mujeres</a:t>
            </a:r>
          </a:p>
          <a:p>
            <a:pPr>
              <a:lnSpc>
                <a:spcPct val="110000"/>
              </a:lnSpc>
            </a:pPr>
            <a:r>
              <a:rPr lang="es-EC" sz="1400"/>
              <a:t>Variedad del feminismo. Ej. Interseccionalidad</a:t>
            </a:r>
          </a:p>
          <a:p>
            <a:pPr>
              <a:lnSpc>
                <a:spcPct val="110000"/>
              </a:lnSpc>
            </a:pPr>
            <a:r>
              <a:rPr lang="es-EC" sz="1400"/>
              <a:t>Puede un hombre ser feminista?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s-EC" sz="1400"/>
              <a:t>Tres olas del feminismo</a:t>
            </a:r>
          </a:p>
          <a:p>
            <a:pPr>
              <a:lnSpc>
                <a:spcPct val="110000"/>
              </a:lnSpc>
            </a:pPr>
            <a:r>
              <a:rPr lang="es-EC" sz="1400"/>
              <a:t>Primera: sufragio y autonomía de la mujer (finales siglo XIX e inicios del XX)</a:t>
            </a:r>
          </a:p>
          <a:p>
            <a:pPr>
              <a:lnSpc>
                <a:spcPct val="110000"/>
              </a:lnSpc>
            </a:pPr>
            <a:r>
              <a:rPr lang="es-EC" sz="1400"/>
              <a:t>Segunda: educación e igualdad laboral (mediados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Tercera ola: interseccionalidad y sexualidad (finales siglo XX)</a:t>
            </a:r>
          </a:p>
          <a:p>
            <a:pPr>
              <a:lnSpc>
                <a:spcPct val="110000"/>
              </a:lnSpc>
            </a:pPr>
            <a:r>
              <a:rPr lang="es-EC" sz="1400"/>
              <a:t>Cuarta ola: derechos reproductivos y activismo (actualidad)</a:t>
            </a:r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600318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46A8A-BAA1-15AF-4E7F-850DA87084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2209" y="4360198"/>
            <a:ext cx="8728364" cy="1132829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400"/>
              <a:t>Feminismo y feminidad</a:t>
            </a:r>
          </a:p>
        </p:txBody>
      </p:sp>
      <p:pic>
        <p:nvPicPr>
          <p:cNvPr id="4098" name="Picture 2" descr="Ser feminista excluye la feminidad? - Centro Asclepeion">
            <a:extLst>
              <a:ext uri="{FF2B5EF4-FFF2-40B4-BE49-F238E27FC236}">
                <a16:creationId xmlns:a16="http://schemas.microsoft.com/office/drawing/2014/main" id="{49B5FDDE-6BAC-1232-E32B-ABA139EE5D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28" b="24431"/>
          <a:stretch/>
        </p:blipFill>
        <p:spPr bwMode="auto">
          <a:xfrm>
            <a:off x="1402" y="1"/>
            <a:ext cx="6069588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Moda y feminismo: la feminidad como performance y las liberaciones femeninas">
            <a:extLst>
              <a:ext uri="{FF2B5EF4-FFF2-40B4-BE49-F238E27FC236}">
                <a16:creationId xmlns:a16="http://schemas.microsoft.com/office/drawing/2014/main" id="{ADF0B52B-3FAE-26E5-6365-A0E0E08B5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143" b="2"/>
          <a:stretch/>
        </p:blipFill>
        <p:spPr bwMode="auto">
          <a:xfrm>
            <a:off x="6121884" y="1"/>
            <a:ext cx="6082555" cy="394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16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5B65AF-3D24-0AC3-3CB1-84D6080BA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7" y="548640"/>
            <a:ext cx="10872216" cy="1132258"/>
          </a:xfrm>
        </p:spPr>
        <p:txBody>
          <a:bodyPr anchor="t">
            <a:normAutofit/>
          </a:bodyPr>
          <a:lstStyle/>
          <a:p>
            <a:r>
              <a:rPr lang="es-EC" dirty="0"/>
              <a:t>Feminismo en Ecuador y relación con el Estado</a:t>
            </a:r>
            <a:endParaRPr lang="en-US" dirty="0"/>
          </a:p>
        </p:txBody>
      </p:sp>
      <p:pic>
        <p:nvPicPr>
          <p:cNvPr id="5124" name="Picture 4" descr="Heroínas: Rosalía Arteaga Serrano">
            <a:extLst>
              <a:ext uri="{FF2B5EF4-FFF2-40B4-BE49-F238E27FC236}">
                <a16:creationId xmlns:a16="http://schemas.microsoft.com/office/drawing/2014/main" id="{ECD1C25E-37A9-3C32-AE14-D46748098C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8269" y="1821238"/>
            <a:ext cx="2845494" cy="4488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Un dibujo de una mujer&#10;&#10;El contenido generado por IA puede ser incorrecto.">
            <a:extLst>
              <a:ext uri="{FF2B5EF4-FFF2-40B4-BE49-F238E27FC236}">
                <a16:creationId xmlns:a16="http://schemas.microsoft.com/office/drawing/2014/main" id="{8D62CE8A-0CEF-8591-5064-A0567A7C5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9227" y="2343647"/>
            <a:ext cx="3163824" cy="344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B01A2B9-B50C-7B29-8913-2926D3FF6A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2619" y="1775012"/>
            <a:ext cx="3902243" cy="453434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500" dirty="0"/>
              <a:t>Video de algunas mujeres destacadas en la historia de Ecuador: </a:t>
            </a:r>
            <a:r>
              <a:rPr lang="es-EC" sz="1500" dirty="0">
                <a:hlinkClick r:id="rId4"/>
              </a:rPr>
              <a:t>https://youtu.be/Cue5bjEGHpg?si=roAM7xr0uAsAOP5e</a:t>
            </a:r>
            <a:r>
              <a:rPr lang="es-EC" sz="1500" dirty="0"/>
              <a:t> 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Marcado inicialmente por una lucha política, laboral y educativa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A través de organizaciones sociales. Primer sindicato de mujeres (1976)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Participación política activa</a:t>
            </a:r>
          </a:p>
          <a:p>
            <a:pPr>
              <a:lnSpc>
                <a:spcPct val="110000"/>
              </a:lnSpc>
            </a:pPr>
            <a:r>
              <a:rPr lang="es-EC" sz="1500" dirty="0"/>
              <a:t>Espacios institucionales y reconocimiento estatal. Ej. Tipificación del femicidio; cuotas de género.</a:t>
            </a:r>
            <a:endParaRPr lang="en-US" sz="1500" dirty="0"/>
          </a:p>
        </p:txBody>
      </p:sp>
    </p:spTree>
    <p:extLst>
      <p:ext uri="{BB962C8B-B14F-4D97-AF65-F5344CB8AC3E}">
        <p14:creationId xmlns:p14="http://schemas.microsoft.com/office/powerpoint/2010/main" val="36878236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099B9EE-F02C-D256-F03A-81A83DA44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Principio de la interculturalidad y plurinacionalidad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DDFB364-2FA6-4198-E695-E9004622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/>
              <a:t>Interculturalidad: principio de respeto, promoción, interrelación y comprensión entre culturas</a:t>
            </a:r>
          </a:p>
          <a:p>
            <a:r>
              <a:rPr lang="es-EC" sz="1800"/>
              <a:t>Plurinacionalidad: reconocimiento activo de un Estado de la existencia de varias nacionalidades. Ej. Bolivia. Aceptación de modelos distintos de organización política y social. Ej. Justicia indígena</a:t>
            </a:r>
            <a:endParaRPr lang="en-US" sz="1800"/>
          </a:p>
        </p:txBody>
      </p:sp>
      <p:pic>
        <p:nvPicPr>
          <p:cNvPr id="6148" name="Picture 4" descr="Nota conceptual sobre un Programa de Gestión intercultural del Conocimiento  a través de Plataformas territoriales / Centros de conectividad –  Biocultura y Cambio Climático">
            <a:extLst>
              <a:ext uri="{FF2B5EF4-FFF2-40B4-BE49-F238E27FC236}">
                <a16:creationId xmlns:a16="http://schemas.microsoft.com/office/drawing/2014/main" id="{07B95B95-FEA2-6935-F50A-384A54980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95" b="-3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Nacionalidades y Pueblos del Ecuador: ECUADOR: País Plurinacional e  Intercultural">
            <a:extLst>
              <a:ext uri="{FF2B5EF4-FFF2-40B4-BE49-F238E27FC236}">
                <a16:creationId xmlns:a16="http://schemas.microsoft.com/office/drawing/2014/main" id="{D08F9764-2D51-E83D-7968-CA8ED925B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4" r="17491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2449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BBD1E7-C73A-EE13-0F8F-F3D8F54181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07" y="603501"/>
            <a:ext cx="4361693" cy="1527049"/>
          </a:xfrm>
        </p:spPr>
        <p:txBody>
          <a:bodyPr anchor="b">
            <a:normAutofit/>
          </a:bodyPr>
          <a:lstStyle/>
          <a:p>
            <a:r>
              <a:rPr lang="es-EC" dirty="0"/>
              <a:t>Interculturalidad</a:t>
            </a:r>
            <a:endParaRPr lang="en-US" dirty="0"/>
          </a:p>
        </p:txBody>
      </p:sp>
      <p:pic>
        <p:nvPicPr>
          <p:cNvPr id="1026" name="Picture 2" descr="Pueblos indígenas de Ecuador - Wikipedia, la enciclopedia libre">
            <a:extLst>
              <a:ext uri="{FF2B5EF4-FFF2-40B4-BE49-F238E27FC236}">
                <a16:creationId xmlns:a16="http://schemas.microsoft.com/office/drawing/2014/main" id="{8B6A01B1-D7A7-BCF0-83A5-5C55C2E15F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74" b="1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E21588-FA55-8759-F33F-F36FE497F6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07" y="2212846"/>
            <a:ext cx="4361693" cy="4096514"/>
          </a:xfrm>
        </p:spPr>
        <p:txBody>
          <a:bodyPr>
            <a:normAutofit/>
          </a:bodyPr>
          <a:lstStyle/>
          <a:p>
            <a:r>
              <a:rPr lang="en-US" sz="1800">
                <a:hlinkClick r:id="rId3"/>
              </a:rPr>
              <a:t>https://youtu.be/qdXk6HK8Tvo?si=Bva6_EBXV071d9Ho</a:t>
            </a:r>
            <a:endParaRPr lang="en-US" sz="1800"/>
          </a:p>
          <a:p>
            <a:r>
              <a:rPr lang="en-US" sz="1800"/>
              <a:t>Pregunta en clase… creen que, bajo el principio de interculturalidad, la enseñanzas de lenguas como el quichua debería ser obligatoria? </a:t>
            </a:r>
          </a:p>
        </p:txBody>
      </p:sp>
    </p:spTree>
    <p:extLst>
      <p:ext uri="{BB962C8B-B14F-4D97-AF65-F5344CB8AC3E}">
        <p14:creationId xmlns:p14="http://schemas.microsoft.com/office/powerpoint/2010/main" val="1640861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1371FF3-D933-71E0-11A9-E3860DF85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0420" y="1387927"/>
            <a:ext cx="3212502" cy="1942773"/>
          </a:xfrm>
        </p:spPr>
        <p:txBody>
          <a:bodyPr anchor="b">
            <a:normAutofit/>
          </a:bodyPr>
          <a:lstStyle/>
          <a:p>
            <a:r>
              <a:rPr lang="es-EC" dirty="0"/>
              <a:t>Etnia</a:t>
            </a:r>
            <a:endParaRPr lang="en-US" dirty="0"/>
          </a:p>
        </p:txBody>
      </p:sp>
      <p:pic>
        <p:nvPicPr>
          <p:cNvPr id="2050" name="Picture 2" descr="GRUPOS ETNICOS ECUADOR JEAN CARLOS CONTRERAS | Slide Set">
            <a:extLst>
              <a:ext uri="{FF2B5EF4-FFF2-40B4-BE49-F238E27FC236}">
                <a16:creationId xmlns:a16="http://schemas.microsoft.com/office/drawing/2014/main" id="{E13AC7EE-D962-B652-F7A0-81AC3DF7E2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65" b="-1"/>
          <a:stretch/>
        </p:blipFill>
        <p:spPr bwMode="auto">
          <a:xfrm>
            <a:off x="20" y="10"/>
            <a:ext cx="772339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6D5CD42-0223-D6AE-E1F3-177A4475F6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70420" y="3412998"/>
            <a:ext cx="3212502" cy="276736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s-EC" sz="1300" dirty="0"/>
              <a:t>Refleja la autopercepción con respecto a un pueblo o nacionalidad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Diferencia con la palabra “raza”: esta última responde más a cuestiones fenotípicas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Etnia: social y cultural antes que físico </a:t>
            </a:r>
          </a:p>
          <a:p>
            <a:pPr>
              <a:lnSpc>
                <a:spcPct val="110000"/>
              </a:lnSpc>
            </a:pPr>
            <a:r>
              <a:rPr lang="es-EC" sz="1300" dirty="0"/>
              <a:t>Pero… hay colectivos culturales que no se anclan a lo étnico. Ej. Subculturas urbanas.</a:t>
            </a:r>
            <a:endParaRPr lang="en-US" sz="1300" dirty="0"/>
          </a:p>
        </p:txBody>
      </p:sp>
    </p:spTree>
    <p:extLst>
      <p:ext uri="{BB962C8B-B14F-4D97-AF65-F5344CB8AC3E}">
        <p14:creationId xmlns:p14="http://schemas.microsoft.com/office/powerpoint/2010/main" val="29133779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7B65277-82C6-6D08-6DCA-4A7DCC3B71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9274456-11F3-FEF6-2320-D6A9FC66F8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603504"/>
            <a:ext cx="5862396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Definición de Sociedad según autores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A4E5EA-B723-76C2-B1AE-20C855955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212848"/>
            <a:ext cx="5862396" cy="4096512"/>
          </a:xfrm>
        </p:spPr>
        <p:txBody>
          <a:bodyPr>
            <a:normAutofit/>
          </a:bodyPr>
          <a:lstStyle/>
          <a:p>
            <a:r>
              <a:rPr lang="es-EC" sz="1800" dirty="0"/>
              <a:t>Aristóteles: hombre como ser social y político.</a:t>
            </a:r>
          </a:p>
          <a:p>
            <a:r>
              <a:rPr lang="es-EC" sz="1800" dirty="0"/>
              <a:t>Weber: </a:t>
            </a:r>
            <a:r>
              <a:rPr lang="es-ES" sz="1800" i="0" dirty="0">
                <a:effectLst/>
                <a:latin typeface="+mj-lt"/>
              </a:rPr>
              <a:t>sistema de relaciones entre individuos y grupos que forman una colectividad estructurada, donde la </a:t>
            </a:r>
            <a:r>
              <a:rPr lang="es-ES" sz="1800" b="1" i="0" dirty="0">
                <a:effectLst/>
                <a:latin typeface="+mj-lt"/>
              </a:rPr>
              <a:t>racionalización (burocratización predecible)</a:t>
            </a:r>
            <a:r>
              <a:rPr lang="es-ES" sz="1800" i="0" dirty="0">
                <a:effectLst/>
                <a:latin typeface="+mj-lt"/>
              </a:rPr>
              <a:t> y la acción racional son importantes. </a:t>
            </a:r>
          </a:p>
          <a:p>
            <a:r>
              <a:rPr lang="es-ES" sz="1800" dirty="0">
                <a:latin typeface="+mj-lt"/>
              </a:rPr>
              <a:t>Marx: grupos en función de clases sociales.</a:t>
            </a:r>
          </a:p>
          <a:p>
            <a:r>
              <a:rPr lang="es-ES" sz="1800" dirty="0">
                <a:latin typeface="+mj-lt"/>
              </a:rPr>
              <a:t>Durkheim: visión orgánica de la sociedad con </a:t>
            </a:r>
            <a:r>
              <a:rPr lang="es-ES" sz="1800" b="1" dirty="0">
                <a:latin typeface="+mj-lt"/>
              </a:rPr>
              <a:t>hechos sociales y anomias</a:t>
            </a:r>
            <a:r>
              <a:rPr lang="es-ES" sz="1800" dirty="0">
                <a:latin typeface="+mj-lt"/>
              </a:rPr>
              <a:t>.</a:t>
            </a:r>
          </a:p>
          <a:p>
            <a:r>
              <a:rPr lang="es-ES" sz="1800" dirty="0">
                <a:latin typeface="+mj-lt"/>
              </a:rPr>
              <a:t>Paréntesis en la sociología.</a:t>
            </a:r>
          </a:p>
          <a:p>
            <a:endParaRPr lang="en-US" sz="1800" dirty="0">
              <a:latin typeface="+mj-lt"/>
            </a:endParaRPr>
          </a:p>
        </p:txBody>
      </p:sp>
      <p:pic>
        <p:nvPicPr>
          <p:cNvPr id="2050" name="Picture 2" descr="Sergio Elizondo Mora || Bitácora de Campo — Precursores y fundadores de la  Sociología">
            <a:extLst>
              <a:ext uri="{FF2B5EF4-FFF2-40B4-BE49-F238E27FC236}">
                <a16:creationId xmlns:a16="http://schemas.microsoft.com/office/drawing/2014/main" id="{5419CB6C-7B9A-2583-F4C3-DEA70AD3B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87659" y="433384"/>
            <a:ext cx="4288977" cy="601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4484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Rectangle 1032">
            <a:extLst>
              <a:ext uri="{FF2B5EF4-FFF2-40B4-BE49-F238E27FC236}">
                <a16:creationId xmlns:a16="http://schemas.microsoft.com/office/drawing/2014/main" id="{80617B06-44B8-4627-86D2-CB786FC07A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BE92A00-2D6F-C9AE-6808-85DF47E113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96108" y="603504"/>
            <a:ext cx="5497561" cy="1522391"/>
          </a:xfrm>
        </p:spPr>
        <p:txBody>
          <a:bodyPr anchor="b">
            <a:normAutofit/>
          </a:bodyPr>
          <a:lstStyle/>
          <a:p>
            <a:r>
              <a:rPr lang="es-EC" dirty="0"/>
              <a:t>Sociedad</a:t>
            </a:r>
            <a:endParaRPr lang="en-US" dirty="0"/>
          </a:p>
        </p:txBody>
      </p:sp>
      <p:pic>
        <p:nvPicPr>
          <p:cNvPr id="1028" name="Picture 4" descr="Émile Durkheim - Wikipedia, la enciclopedia libre">
            <a:extLst>
              <a:ext uri="{FF2B5EF4-FFF2-40B4-BE49-F238E27FC236}">
                <a16:creationId xmlns:a16="http://schemas.microsoft.com/office/drawing/2014/main" id="{92FC9249-09FD-7A1B-EBF1-D33B7959C7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17" r="2" b="43018"/>
          <a:stretch/>
        </p:blipFill>
        <p:spPr bwMode="auto">
          <a:xfrm>
            <a:off x="20" y="10"/>
            <a:ext cx="5111685" cy="340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ORÍGENES SOCIALES DE LA DIVISIÓN SOCIAL DEL TRABAJO :: TEXTOS DE SOCIEDAD Y  CULTURA">
            <a:extLst>
              <a:ext uri="{FF2B5EF4-FFF2-40B4-BE49-F238E27FC236}">
                <a16:creationId xmlns:a16="http://schemas.microsoft.com/office/drawing/2014/main" id="{B797D0B2-2587-1D5A-780B-063089FC5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736"/>
          <a:stretch/>
        </p:blipFill>
        <p:spPr bwMode="auto">
          <a:xfrm>
            <a:off x="1" y="3455000"/>
            <a:ext cx="5111706" cy="340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0F40869-5067-815D-7C91-35BB37711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96108" y="2212848"/>
            <a:ext cx="5497561" cy="4096512"/>
          </a:xfrm>
        </p:spPr>
        <p:txBody>
          <a:bodyPr>
            <a:normAutofit/>
          </a:bodyPr>
          <a:lstStyle/>
          <a:p>
            <a:r>
              <a:rPr lang="es-EC" sz="1800"/>
              <a:t>Construcción social articulada en las relaciones humanas (González 1995)</a:t>
            </a:r>
          </a:p>
          <a:p>
            <a:r>
              <a:rPr lang="es-EC" sz="1800"/>
              <a:t>División y especialización social del trabajo (Durkheim)</a:t>
            </a:r>
          </a:p>
          <a:p>
            <a:r>
              <a:rPr lang="es-EC" sz="1800"/>
              <a:t>Relaciones sociales, económicas y morales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86015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01A22726-DA03-BCB0-F12E-98258FB7E5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906077B-0E6B-90B0-3514-7069651E4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548640"/>
            <a:ext cx="9160475" cy="1132258"/>
          </a:xfrm>
        </p:spPr>
        <p:txBody>
          <a:bodyPr anchor="ctr">
            <a:normAutofit/>
          </a:bodyPr>
          <a:lstStyle/>
          <a:p>
            <a:pPr algn="ctr"/>
            <a:r>
              <a:rPr lang="es-EC" dirty="0"/>
              <a:t>Análisis de los comportamientos sociales</a:t>
            </a:r>
            <a:endParaRPr lang="en-US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26CDF4B2-E454-CFCE-2FEF-9FC5DD185F3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0062874"/>
              </p:ext>
            </p:extLst>
          </p:nvPr>
        </p:nvGraphicFramePr>
        <p:xfrm>
          <a:off x="930876" y="2037806"/>
          <a:ext cx="10335350" cy="40664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04899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92CC1E4F-F1F0-B945-BE50-C72A7103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505821-D663-3DB0-DD3A-250688A2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3015" y="603504"/>
            <a:ext cx="4361689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“Sociedad” en la actualidad</a:t>
            </a:r>
            <a:endParaRPr lang="en-US" dirty="0"/>
          </a:p>
        </p:txBody>
      </p:sp>
      <p:pic>
        <p:nvPicPr>
          <p:cNvPr id="1026" name="Picture 2" descr="La sociedad del espectáculo | Cinemateca de Bogotá">
            <a:extLst>
              <a:ext uri="{FF2B5EF4-FFF2-40B4-BE49-F238E27FC236}">
                <a16:creationId xmlns:a16="http://schemas.microsoft.com/office/drawing/2014/main" id="{6FDBB5A0-7033-EBEE-36C6-70588CA4A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71" r="2" b="11614"/>
          <a:stretch/>
        </p:blipFill>
        <p:spPr bwMode="auto">
          <a:xfrm>
            <a:off x="1" y="10"/>
            <a:ext cx="6373368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02018E-C85A-5878-5D6E-7D98B1A2E0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23017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/>
              <a:t>Extendido a cuestiones identitarias o contemporáneas </a:t>
            </a:r>
          </a:p>
          <a:p>
            <a:r>
              <a:rPr lang="es-EC" sz="1800"/>
              <a:t>Sociedad civil</a:t>
            </a:r>
          </a:p>
          <a:p>
            <a:r>
              <a:rPr lang="es-EC" sz="1800"/>
              <a:t>Ej. Sociedades de minorías; sociedad del espectáculo, sociedad digital 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4118770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4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91CFE10-FFCD-233C-3CC6-24216B39D4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Cultura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40C118A-3F08-7812-BA01-963A675AD8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700"/>
              <a:t>Según la UNESCO: </a:t>
            </a:r>
            <a:r>
              <a:rPr lang="es-ES" sz="1700" b="0" i="0">
                <a:effectLst/>
                <a:latin typeface="+mj-lt"/>
              </a:rPr>
              <a:t>Conjunto de los rasgos distintivos, espirituales, materiales y afectivos que caracterizan una sociedad o grupo social. </a:t>
            </a:r>
          </a:p>
          <a:p>
            <a:r>
              <a:rPr lang="es-ES" sz="1700">
                <a:latin typeface="+mj-lt"/>
              </a:rPr>
              <a:t>Elementos que construyen la identidad de un grupo humano.</a:t>
            </a:r>
          </a:p>
          <a:p>
            <a:r>
              <a:rPr lang="es-ES" sz="1700">
                <a:latin typeface="+mj-lt"/>
              </a:rPr>
              <a:t>González (1995): cultura como sistema social; como aparato de aprendizaje; como hecho social; como elemento en construcción; como herramienta de cambio. Ej. Mayo del 68.</a:t>
            </a:r>
            <a:endParaRPr lang="en-US" sz="1700">
              <a:latin typeface="+mj-lt"/>
            </a:endParaRPr>
          </a:p>
        </p:txBody>
      </p:sp>
      <p:pic>
        <p:nvPicPr>
          <p:cNvPr id="2050" name="Picture 2" descr="Mayo del 68 representó conquistas para las mujeres | RTVE">
            <a:extLst>
              <a:ext uri="{FF2B5EF4-FFF2-40B4-BE49-F238E27FC236}">
                <a16:creationId xmlns:a16="http://schemas.microsoft.com/office/drawing/2014/main" id="{93E86BBB-7136-53F8-58CC-075FE8884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5" r="20780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00737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79" name="Rectangle 3078">
            <a:extLst>
              <a:ext uri="{FF2B5EF4-FFF2-40B4-BE49-F238E27FC236}">
                <a16:creationId xmlns:a16="http://schemas.microsoft.com/office/drawing/2014/main" id="{C20CE451-818C-E63D-258B-234B6C543D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69F30667-8F57-3AD9-53B5-7D439F192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680" y="603504"/>
            <a:ext cx="4361688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Manifestaciones culturales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9528FB5-04B0-25EF-5F6C-C64CF5FED7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679" y="2212848"/>
            <a:ext cx="4361688" cy="4096512"/>
          </a:xfrm>
        </p:spPr>
        <p:txBody>
          <a:bodyPr>
            <a:normAutofit/>
          </a:bodyPr>
          <a:lstStyle/>
          <a:p>
            <a:r>
              <a:rPr lang="es-EC" sz="1800" dirty="0"/>
              <a:t>Tarea en clase: nombre todos los elementos de manifestaciones culturales que se le vengan a la mente. Ej. Arquitectura, gastronomía.</a:t>
            </a:r>
          </a:p>
          <a:p>
            <a:r>
              <a:rPr lang="es-EC" sz="1800" dirty="0"/>
              <a:t>Ponga un ejemplo por cada una. Ej. Arquitectura barroca, gastronomía riobambeña (hornado, ceviche de chochos, etcétera)</a:t>
            </a:r>
            <a:endParaRPr lang="en-US" sz="1800" dirty="0"/>
          </a:p>
        </p:txBody>
      </p:sp>
      <p:pic>
        <p:nvPicPr>
          <p:cNvPr id="3074" name="Picture 2" descr="Protección de manifestaciones de las culturas populares - Mi Patente">
            <a:extLst>
              <a:ext uri="{FF2B5EF4-FFF2-40B4-BE49-F238E27FC236}">
                <a16:creationId xmlns:a16="http://schemas.microsoft.com/office/drawing/2014/main" id="{2D66FDD5-BF23-079F-D9D2-285D7DDF58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46" r="38914" b="-1"/>
          <a:stretch/>
        </p:blipFill>
        <p:spPr bwMode="auto">
          <a:xfrm>
            <a:off x="5818632" y="-1"/>
            <a:ext cx="6373368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9355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ACA6F80-D392-A64E-3CF8-F28F1CCEE6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Neue Haas Grotesk Text Pro"/>
              <a:ea typeface="+mn-ea"/>
              <a:cs typeface="+mn-cs"/>
            </a:endParaRPr>
          </a:p>
        </p:txBody>
      </p:sp>
      <p:pic>
        <p:nvPicPr>
          <p:cNvPr id="4098" name="Picture 2" descr="Los diablos salen de Píllaro para bailar en Ecuador - Ecuador Travel">
            <a:extLst>
              <a:ext uri="{FF2B5EF4-FFF2-40B4-BE49-F238E27FC236}">
                <a16:creationId xmlns:a16="http://schemas.microsoft.com/office/drawing/2014/main" id="{C8B0815E-A977-F21A-6ABA-AABADA022A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67" r="2" b="2"/>
          <a:stretch/>
        </p:blipFill>
        <p:spPr bwMode="auto">
          <a:xfrm>
            <a:off x="731521" y="2011679"/>
            <a:ext cx="4684352" cy="4297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C491F4-DF18-9349-5311-932C6714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30551" y="548638"/>
            <a:ext cx="5546770" cy="5760721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es-EC" sz="1800"/>
              <a:t>Todo lo que contribuya a la construcción de una cultura</a:t>
            </a:r>
          </a:p>
          <a:p>
            <a:r>
              <a:rPr lang="en-US" sz="1800"/>
              <a:t>Vestimenta</a:t>
            </a:r>
          </a:p>
          <a:p>
            <a:r>
              <a:rPr lang="en-US" sz="1800"/>
              <a:t>Expresiones artísiticas: música, artesanías, movimientos artísticos, estilos arquitectónicos, narraciones, literature, etc.</a:t>
            </a:r>
          </a:p>
          <a:p>
            <a:r>
              <a:rPr lang="en-US" sz="1800"/>
              <a:t>Religión</a:t>
            </a:r>
          </a:p>
          <a:p>
            <a:r>
              <a:rPr lang="en-US" sz="1800"/>
              <a:t>Ritos y tradiciones</a:t>
            </a:r>
          </a:p>
          <a:p>
            <a:r>
              <a:rPr lang="en-US" sz="1800"/>
              <a:t>Materiales del día a día. Ej. Herramientas de trabajo</a:t>
            </a:r>
          </a:p>
          <a:p>
            <a:r>
              <a:rPr lang="en-US" sz="1800"/>
              <a:t>Creencias generals (cosmovisiones positivas y negativas)</a:t>
            </a:r>
          </a:p>
          <a:p>
            <a:r>
              <a:rPr lang="en-US" sz="1800"/>
              <a:t>Festividades</a:t>
            </a:r>
          </a:p>
          <a:p>
            <a:r>
              <a:rPr lang="en-US" sz="1800"/>
              <a:t>Personajes ilustres</a:t>
            </a:r>
          </a:p>
          <a:p>
            <a:endParaRPr lang="en-US" sz="1800"/>
          </a:p>
          <a:p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12059795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009574D-2BFB-DE2B-B0F1-6E279AB30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50" y="603504"/>
            <a:ext cx="7333171" cy="1527048"/>
          </a:xfrm>
        </p:spPr>
        <p:txBody>
          <a:bodyPr anchor="b">
            <a:normAutofit/>
          </a:bodyPr>
          <a:lstStyle/>
          <a:p>
            <a:r>
              <a:rPr lang="es-EC" dirty="0"/>
              <a:t>Paradigma de la identidad: qué es un paradigma? </a:t>
            </a:r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B996B11-E9B5-52B4-AFED-E37141F62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50" y="2212848"/>
            <a:ext cx="7333171" cy="4096512"/>
          </a:xfrm>
        </p:spPr>
        <p:txBody>
          <a:bodyPr>
            <a:normAutofit/>
          </a:bodyPr>
          <a:lstStyle/>
          <a:p>
            <a:r>
              <a:rPr lang="es-EC" sz="1800" dirty="0"/>
              <a:t>Modelo o marco teórico para entender una realidad social: lentes para entender fenómenos</a:t>
            </a:r>
          </a:p>
          <a:p>
            <a:r>
              <a:rPr lang="es-EC" sz="1800" dirty="0"/>
              <a:t>Anclados a métodos de Investigación</a:t>
            </a:r>
            <a:endParaRPr lang="en-US" sz="1800" dirty="0"/>
          </a:p>
          <a:p>
            <a:pPr marL="0" indent="0">
              <a:buNone/>
            </a:pPr>
            <a:r>
              <a:rPr lang="en-US" sz="1800" dirty="0" err="1"/>
              <a:t>Ejemplos</a:t>
            </a:r>
            <a:r>
              <a:rPr lang="en-US" sz="1800" dirty="0"/>
              <a:t>:</a:t>
            </a:r>
          </a:p>
          <a:p>
            <a:r>
              <a:rPr lang="en-US" sz="1800" dirty="0" err="1"/>
              <a:t>Positivismo</a:t>
            </a:r>
            <a:r>
              <a:rPr lang="en-US" sz="1800" dirty="0"/>
              <a:t>: “</a:t>
            </a:r>
            <a:r>
              <a:rPr lang="en-US" sz="1800" dirty="0" err="1"/>
              <a:t>realidad</a:t>
            </a:r>
            <a:r>
              <a:rPr lang="en-US" sz="1800" dirty="0"/>
              <a:t> </a:t>
            </a:r>
            <a:r>
              <a:rPr lang="en-US" sz="1800" dirty="0" err="1"/>
              <a:t>objetiva</a:t>
            </a:r>
            <a:r>
              <a:rPr lang="en-US" sz="1800" dirty="0"/>
              <a:t>”</a:t>
            </a:r>
          </a:p>
          <a:p>
            <a:r>
              <a:rPr lang="en-US" sz="1800" dirty="0" err="1"/>
              <a:t>Subjetivismo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Constructivismo</a:t>
            </a:r>
            <a:r>
              <a:rPr lang="en-US" sz="1800" dirty="0"/>
              <a:t> </a:t>
            </a:r>
          </a:p>
          <a:p>
            <a:r>
              <a:rPr lang="en-US" sz="1800" dirty="0" err="1"/>
              <a:t>Teoría</a:t>
            </a:r>
            <a:r>
              <a:rPr lang="en-US" sz="1800" dirty="0"/>
              <a:t> </a:t>
            </a:r>
            <a:r>
              <a:rPr lang="en-US" sz="1800" dirty="0" err="1"/>
              <a:t>crítica</a:t>
            </a:r>
            <a:r>
              <a:rPr lang="en-US" sz="1800" dirty="0"/>
              <a:t>: “</a:t>
            </a:r>
            <a:r>
              <a:rPr lang="en-US" sz="1800" dirty="0" err="1"/>
              <a:t>hija</a:t>
            </a:r>
            <a:r>
              <a:rPr lang="en-US" sz="1800" dirty="0"/>
              <a:t> del </a:t>
            </a:r>
            <a:r>
              <a:rPr lang="en-US" sz="1800" dirty="0" err="1"/>
              <a:t>marxismo</a:t>
            </a:r>
            <a:r>
              <a:rPr lang="en-US" sz="1800" dirty="0"/>
              <a:t>”</a:t>
            </a:r>
            <a:endParaRPr lang="es-EC" sz="1800" dirty="0"/>
          </a:p>
        </p:txBody>
      </p:sp>
      <p:pic>
        <p:nvPicPr>
          <p:cNvPr id="1028" name="Picture 4" descr="Foucault nunca está en paz | Nueva Sociedad">
            <a:extLst>
              <a:ext uri="{FF2B5EF4-FFF2-40B4-BE49-F238E27FC236}">
                <a16:creationId xmlns:a16="http://schemas.microsoft.com/office/drawing/2014/main" id="{E292FBD8-7E5E-D8C6-F66A-BFBC337FA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35" r="18034" b="-1"/>
          <a:stretch/>
        </p:blipFill>
        <p:spPr bwMode="auto">
          <a:xfrm>
            <a:off x="8730108" y="10"/>
            <a:ext cx="3461891" cy="340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Augusto Comte: ¿La ciencia sustituye a la religión?">
            <a:extLst>
              <a:ext uri="{FF2B5EF4-FFF2-40B4-BE49-F238E27FC236}">
                <a16:creationId xmlns:a16="http://schemas.microsoft.com/office/drawing/2014/main" id="{08EA8D09-4CB2-D79B-32E5-53020B8F3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01" r="23154" b="3"/>
          <a:stretch/>
        </p:blipFill>
        <p:spPr bwMode="auto">
          <a:xfrm>
            <a:off x="8730108" y="3454171"/>
            <a:ext cx="3461891" cy="340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250603"/>
      </p:ext>
    </p:extLst>
  </p:cSld>
  <p:clrMapOvr>
    <a:masterClrMapping/>
  </p:clrMapOvr>
</p:sld>
</file>

<file path=ppt/theme/theme1.xml><?xml version="1.0" encoding="utf-8"?>
<a:theme xmlns:a="http://schemas.openxmlformats.org/drawingml/2006/main" name="VanillaVTI">
  <a:themeElements>
    <a:clrScheme name="Vanilla">
      <a:dk1>
        <a:sysClr val="windowText" lastClr="000000"/>
      </a:dk1>
      <a:lt1>
        <a:sysClr val="window" lastClr="FFFFFF"/>
      </a:lt1>
      <a:dk2>
        <a:srgbClr val="2C3932"/>
      </a:dk2>
      <a:lt2>
        <a:srgbClr val="FDF6EA"/>
      </a:lt2>
      <a:accent1>
        <a:srgbClr val="169C9A"/>
      </a:accent1>
      <a:accent2>
        <a:srgbClr val="FA9A42"/>
      </a:accent2>
      <a:accent3>
        <a:srgbClr val="E15C3D"/>
      </a:accent3>
      <a:accent4>
        <a:srgbClr val="E78A67"/>
      </a:accent4>
      <a:accent5>
        <a:srgbClr val="A74B40"/>
      </a:accent5>
      <a:accent6>
        <a:srgbClr val="3D9072"/>
      </a:accent6>
      <a:hlink>
        <a:srgbClr val="169C9A"/>
      </a:hlink>
      <a:folHlink>
        <a:srgbClr val="E15C3D"/>
      </a:folHlink>
    </a:clrScheme>
    <a:fontScheme name="Neue Haas">
      <a:majorFont>
        <a:latin typeface="Neue Haas Grotesk Text Pro"/>
        <a:ea typeface=""/>
        <a:cs typeface=""/>
      </a:majorFont>
      <a:minorFont>
        <a:latin typeface="Neue Haas Grotesk Tex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nillaVTI" id="{54D376C6-1C9B-4C6B-8F3C-483BB307BB05}" vid="{7690D8A9-C071-45EF-BA7A-F7FA9779B11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856</Words>
  <Application>Microsoft Office PowerPoint</Application>
  <PresentationFormat>Panorámica</PresentationFormat>
  <Paragraphs>91</Paragraphs>
  <Slides>19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2" baseType="lpstr">
      <vt:lpstr>Arial</vt:lpstr>
      <vt:lpstr>Neue Haas Grotesk Text Pro</vt:lpstr>
      <vt:lpstr>VanillaVTI</vt:lpstr>
      <vt:lpstr>Sociedad y cultura </vt:lpstr>
      <vt:lpstr>Definición de Sociedad según autores</vt:lpstr>
      <vt:lpstr>Sociedad</vt:lpstr>
      <vt:lpstr>Análisis de los comportamientos sociales</vt:lpstr>
      <vt:lpstr>“Sociedad” en la actualidad</vt:lpstr>
      <vt:lpstr>Cultura</vt:lpstr>
      <vt:lpstr>Manifestaciones culturales </vt:lpstr>
      <vt:lpstr>Presentación de PowerPoint</vt:lpstr>
      <vt:lpstr>Paradigma de la identidad: qué es un paradigma? </vt:lpstr>
      <vt:lpstr>Paradigma de la identidad </vt:lpstr>
      <vt:lpstr>Identidad y nación</vt:lpstr>
      <vt:lpstr>Identidad de la mujer</vt:lpstr>
      <vt:lpstr>Diferencia entre sexo biológico, género y sexualidad</vt:lpstr>
      <vt:lpstr>Feminismo</vt:lpstr>
      <vt:lpstr>Feminismo y feminidad</vt:lpstr>
      <vt:lpstr>Feminismo en Ecuador y relación con el Estado</vt:lpstr>
      <vt:lpstr>Principio de la interculturalidad y plurinacionalidad</vt:lpstr>
      <vt:lpstr>Interculturalidad</vt:lpstr>
      <vt:lpstr>Etnia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Iván Menes</dc:creator>
  <cp:lastModifiedBy>Iván Menes</cp:lastModifiedBy>
  <cp:revision>18</cp:revision>
  <dcterms:created xsi:type="dcterms:W3CDTF">2025-04-22T04:01:35Z</dcterms:created>
  <dcterms:modified xsi:type="dcterms:W3CDTF">2025-05-08T14:32:09Z</dcterms:modified>
</cp:coreProperties>
</file>