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272" r:id="rId3"/>
    <p:sldId id="307" r:id="rId4"/>
    <p:sldId id="308" r:id="rId5"/>
    <p:sldId id="322" r:id="rId6"/>
    <p:sldId id="324" r:id="rId7"/>
    <p:sldId id="323" r:id="rId8"/>
    <p:sldId id="325" r:id="rId9"/>
    <p:sldId id="296" r:id="rId10"/>
    <p:sldId id="326" r:id="rId11"/>
    <p:sldId id="327" r:id="rId12"/>
    <p:sldId id="328" r:id="rId13"/>
    <p:sldId id="329" r:id="rId14"/>
    <p:sldId id="330" r:id="rId15"/>
    <p:sldId id="331" r:id="rId16"/>
    <p:sldId id="332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D4ED0-7850-4A6F-8A81-3CF1D8D890C4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3D493-D89A-4BE5-89B6-E1F1B2F4DC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901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33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561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39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725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3467" y="3225800"/>
            <a:ext cx="5646800" cy="2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53467" y="5734963"/>
            <a:ext cx="5646800" cy="4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871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528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64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76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828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826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76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719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FD63-FA31-49EC-8041-2ACCD7C2C132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30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FD63-FA31-49EC-8041-2ACCD7C2C132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BE165-2700-488E-BE98-2B27F0B884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327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418" r="3119" b="18127"/>
          <a:stretch/>
        </p:blipFill>
        <p:spPr>
          <a:xfrm>
            <a:off x="-300" y="0"/>
            <a:ext cx="12192000" cy="5825600"/>
          </a:xfrm>
          <a:prstGeom prst="snip2DiagRect">
            <a:avLst>
              <a:gd name="adj1" fmla="val 0"/>
              <a:gd name="adj2" fmla="val 19615"/>
            </a:avLst>
          </a:prstGeom>
        </p:spPr>
      </p:pic>
      <p:grpSp>
        <p:nvGrpSpPr>
          <p:cNvPr id="218" name="Google Shape;218;p29"/>
          <p:cNvGrpSpPr/>
          <p:nvPr/>
        </p:nvGrpSpPr>
        <p:grpSpPr>
          <a:xfrm>
            <a:off x="-2546288" y="-1140101"/>
            <a:ext cx="14895205" cy="8562276"/>
            <a:chOff x="-1909716" y="-855076"/>
            <a:chExt cx="11171404" cy="6421707"/>
          </a:xfrm>
        </p:grpSpPr>
        <p:grpSp>
          <p:nvGrpSpPr>
            <p:cNvPr id="219" name="Google Shape;219;p29"/>
            <p:cNvGrpSpPr/>
            <p:nvPr/>
          </p:nvGrpSpPr>
          <p:grpSpPr>
            <a:xfrm rot="1180837">
              <a:off x="-1727850" y="878506"/>
              <a:ext cx="10807672" cy="2954542"/>
              <a:chOff x="-553366" y="2927810"/>
              <a:chExt cx="6312473" cy="1756827"/>
            </a:xfrm>
          </p:grpSpPr>
          <p:sp>
            <p:nvSpPr>
              <p:cNvPr id="220" name="Google Shape;220;p29"/>
              <p:cNvSpPr/>
              <p:nvPr/>
            </p:nvSpPr>
            <p:spPr>
              <a:xfrm rot="5221006">
                <a:off x="2245370" y="794418"/>
                <a:ext cx="901093" cy="5450310"/>
              </a:xfrm>
              <a:custGeom>
                <a:avLst/>
                <a:gdLst/>
                <a:ahLst/>
                <a:cxnLst/>
                <a:rect l="l" t="t" r="r" b="b"/>
                <a:pathLst>
                  <a:path w="18721" h="113235" fill="none" extrusionOk="0">
                    <a:moveTo>
                      <a:pt x="0" y="113235"/>
                    </a:moveTo>
                    <a:lnTo>
                      <a:pt x="18721" y="1"/>
                    </a:lnTo>
                  </a:path>
                </a:pathLst>
              </a:custGeom>
              <a:noFill/>
              <a:ln w="47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1" name="Google Shape;221;p29"/>
              <p:cNvSpPr/>
              <p:nvPr/>
            </p:nvSpPr>
            <p:spPr>
              <a:xfrm rot="5221006">
                <a:off x="2227412" y="802733"/>
                <a:ext cx="916206" cy="5541184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15123" fill="none" extrusionOk="0">
                    <a:moveTo>
                      <a:pt x="1" y="115123"/>
                    </a:moveTo>
                    <a:lnTo>
                      <a:pt x="19035" y="0"/>
                    </a:lnTo>
                  </a:path>
                </a:pathLst>
              </a:custGeom>
              <a:noFill/>
              <a:ln w="43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 rot="5221006">
                <a:off x="2209639" y="811496"/>
                <a:ext cx="931320" cy="5631818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117006" fill="none" extrusionOk="0">
                    <a:moveTo>
                      <a:pt x="0" y="117006"/>
                    </a:moveTo>
                    <a:lnTo>
                      <a:pt x="19348" y="1"/>
                    </a:lnTo>
                  </a:path>
                </a:pathLst>
              </a:custGeom>
              <a:noFill/>
              <a:ln w="38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 rot="5221006">
                <a:off x="2191674" y="819819"/>
                <a:ext cx="946145" cy="5722404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118888" fill="none" extrusionOk="0">
                    <a:moveTo>
                      <a:pt x="1" y="118888"/>
                    </a:moveTo>
                    <a:lnTo>
                      <a:pt x="19656" y="0"/>
                    </a:lnTo>
                  </a:path>
                </a:pathLst>
              </a:custGeom>
              <a:noFill/>
              <a:ln w="3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 rot="5221006">
                <a:off x="2174061" y="828414"/>
                <a:ext cx="960922" cy="5813038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20771" fill="none" extrusionOk="0">
                    <a:moveTo>
                      <a:pt x="0" y="120771"/>
                    </a:moveTo>
                    <a:lnTo>
                      <a:pt x="19963" y="1"/>
                    </a:lnTo>
                  </a:path>
                </a:pathLst>
              </a:custGeom>
              <a:noFill/>
              <a:ln w="2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 rot="5221006">
                <a:off x="2155942" y="836851"/>
                <a:ext cx="976324" cy="5903961"/>
              </a:xfrm>
              <a:custGeom>
                <a:avLst/>
                <a:gdLst/>
                <a:ahLst/>
                <a:cxnLst/>
                <a:rect l="l" t="t" r="r" b="b"/>
                <a:pathLst>
                  <a:path w="20284" h="122660" fill="none" extrusionOk="0">
                    <a:moveTo>
                      <a:pt x="1" y="122659"/>
                    </a:moveTo>
                    <a:lnTo>
                      <a:pt x="20284" y="0"/>
                    </a:lnTo>
                  </a:path>
                </a:pathLst>
              </a:custGeom>
              <a:noFill/>
              <a:ln w="2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 rot="5221006">
                <a:off x="2138201" y="845325"/>
                <a:ext cx="991390" cy="5994546"/>
              </a:xfrm>
              <a:custGeom>
                <a:avLst/>
                <a:gdLst/>
                <a:ahLst/>
                <a:cxnLst/>
                <a:rect l="l" t="t" r="r" b="b"/>
                <a:pathLst>
                  <a:path w="20597" h="124542" fill="none" extrusionOk="0">
                    <a:moveTo>
                      <a:pt x="0" y="124542"/>
                    </a:moveTo>
                    <a:lnTo>
                      <a:pt x="20597" y="1"/>
                    </a:lnTo>
                  </a:path>
                </a:pathLst>
              </a:custGeom>
              <a:noFill/>
              <a:ln w="20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 rot="5221006">
                <a:off x="2120372" y="853760"/>
                <a:ext cx="1006263" cy="6085517"/>
              </a:xfrm>
              <a:custGeom>
                <a:avLst/>
                <a:gdLst/>
                <a:ahLst/>
                <a:cxnLst/>
                <a:rect l="l" t="t" r="r" b="b"/>
                <a:pathLst>
                  <a:path w="20906" h="126432" fill="none" extrusionOk="0">
                    <a:moveTo>
                      <a:pt x="1" y="126431"/>
                    </a:moveTo>
                    <a:lnTo>
                      <a:pt x="20905" y="1"/>
                    </a:lnTo>
                  </a:path>
                </a:pathLst>
              </a:custGeom>
              <a:noFill/>
              <a:ln w="1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 rot="5221006">
                <a:off x="2102558" y="862212"/>
                <a:ext cx="1021377" cy="6176103"/>
              </a:xfrm>
              <a:custGeom>
                <a:avLst/>
                <a:gdLst/>
                <a:ahLst/>
                <a:cxnLst/>
                <a:rect l="l" t="t" r="r" b="b"/>
                <a:pathLst>
                  <a:path w="21220" h="128314" fill="none" extrusionOk="0">
                    <a:moveTo>
                      <a:pt x="1" y="128313"/>
                    </a:moveTo>
                    <a:lnTo>
                      <a:pt x="21219" y="0"/>
                    </a:lnTo>
                  </a:path>
                </a:pathLst>
              </a:custGeom>
              <a:noFill/>
              <a:ln w="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 rot="5221006">
                <a:off x="2084649" y="870526"/>
                <a:ext cx="1036442" cy="6267026"/>
              </a:xfrm>
              <a:custGeom>
                <a:avLst/>
                <a:gdLst/>
                <a:ahLst/>
                <a:cxnLst/>
                <a:rect l="l" t="t" r="r" b="b"/>
                <a:pathLst>
                  <a:path w="21533" h="130203" fill="none" extrusionOk="0">
                    <a:moveTo>
                      <a:pt x="0" y="130202"/>
                    </a:moveTo>
                    <a:lnTo>
                      <a:pt x="21532" y="1"/>
                    </a:lnTo>
                  </a:path>
                </a:pathLst>
              </a:custGeom>
              <a:noFill/>
              <a:ln w="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30" name="Google Shape;230;p29"/>
            <p:cNvGrpSpPr/>
            <p:nvPr/>
          </p:nvGrpSpPr>
          <p:grpSpPr>
            <a:xfrm>
              <a:off x="0" y="774300"/>
              <a:ext cx="9144003" cy="4369200"/>
              <a:chOff x="0" y="774300"/>
              <a:chExt cx="9144003" cy="4369200"/>
            </a:xfrm>
          </p:grpSpPr>
          <p:pic>
            <p:nvPicPr>
              <p:cNvPr id="231" name="Google Shape;231;p29"/>
              <p:cNvPicPr preferRelativeResize="0"/>
              <p:nvPr/>
            </p:nvPicPr>
            <p:blipFill rotWithShape="1">
              <a:blip r:embed="rId4">
                <a:alphaModFix/>
              </a:blip>
              <a:srcRect t="14383"/>
              <a:stretch/>
            </p:blipFill>
            <p:spPr>
              <a:xfrm>
                <a:off x="0" y="1219200"/>
                <a:ext cx="9144003" cy="3924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29"/>
              <p:cNvPicPr preferRelativeResize="0"/>
              <p:nvPr/>
            </p:nvPicPr>
            <p:blipFill rotWithShape="1">
              <a:blip r:embed="rId5">
                <a:alphaModFix/>
              </a:blip>
              <a:srcRect t="15052"/>
              <a:stretch/>
            </p:blipFill>
            <p:spPr>
              <a:xfrm>
                <a:off x="0" y="774300"/>
                <a:ext cx="9144003" cy="4369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4" name="Google Shape;234;p29"/>
          <p:cNvSpPr txBox="1">
            <a:spLocks noGrp="1"/>
          </p:cNvSpPr>
          <p:nvPr>
            <p:ph type="ctrTitle"/>
          </p:nvPr>
        </p:nvSpPr>
        <p:spPr>
          <a:xfrm>
            <a:off x="154818" y="3625929"/>
            <a:ext cx="4731081" cy="6853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/>
            <a:r>
              <a:rPr lang="es-MX" sz="2667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PLURALISMO JURÍDICO</a:t>
            </a:r>
            <a: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s-MX" sz="2667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s-MX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35" name="Google Shape;235;p29"/>
          <p:cNvCxnSpPr/>
          <p:nvPr/>
        </p:nvCxnSpPr>
        <p:spPr>
          <a:xfrm>
            <a:off x="3325052" y="4281110"/>
            <a:ext cx="2955600" cy="0"/>
          </a:xfrm>
          <a:prstGeom prst="straightConnector1">
            <a:avLst/>
          </a:prstGeom>
          <a:noFill/>
          <a:ln w="9525" cap="flat" cmpd="dbl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6" name="Google Shape;236;p29"/>
          <p:cNvPicPr preferRelativeResize="0"/>
          <p:nvPr/>
        </p:nvPicPr>
        <p:blipFill rotWithShape="1">
          <a:blip r:embed="rId6">
            <a:alphaModFix/>
          </a:blip>
          <a:srcRect t="6290" b="-2324"/>
          <a:stretch/>
        </p:blipFill>
        <p:spPr>
          <a:xfrm>
            <a:off x="8064500" y="1"/>
            <a:ext cx="4127499" cy="162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niversidad Nacional de Chimborazo | Brands of the World™ | Download vector  logos and logotyp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" y="-27899"/>
            <a:ext cx="4128247" cy="14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18618" y="4402674"/>
            <a:ext cx="6066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bg1"/>
                </a:solidFill>
              </a:rPr>
              <a:t>Dr</a:t>
            </a:r>
            <a:r>
              <a:rPr lang="es-MX" sz="2400" b="1" dirty="0">
                <a:solidFill>
                  <a:schemeClr val="bg1"/>
                </a:solidFill>
              </a:rPr>
              <a:t>. Carlos Ernesto, Herrera Acosta PhD</a:t>
            </a:r>
            <a:r>
              <a:rPr lang="es-MX" sz="2400" b="1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es-MX" sz="2400" b="1" dirty="0" smtClean="0">
                <a:solidFill>
                  <a:schemeClr val="bg1"/>
                </a:solidFill>
              </a:rPr>
              <a:t>0984821011</a:t>
            </a:r>
          </a:p>
          <a:p>
            <a:pPr algn="r"/>
            <a:r>
              <a:rPr lang="es-MX" sz="2400" b="1" dirty="0" smtClean="0">
                <a:solidFill>
                  <a:schemeClr val="bg1"/>
                </a:solidFill>
              </a:rPr>
              <a:t>ceherrera@Unach.edu.ec</a:t>
            </a:r>
            <a:endParaRPr lang="es-MX" sz="2400" b="1" dirty="0">
              <a:solidFill>
                <a:schemeClr val="bg1"/>
              </a:solidFill>
            </a:endParaRPr>
          </a:p>
          <a:p>
            <a:endParaRPr lang="es-MX" sz="2400" dirty="0"/>
          </a:p>
          <a:p>
            <a:pPr lvl="0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15646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284016"/>
            <a:ext cx="11178654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SEMANA 2</a:t>
            </a: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FECHA: </a:t>
            </a:r>
            <a:r>
              <a:rPr lang="es-ES" b="1" dirty="0" smtClean="0">
                <a:latin typeface="Palatino Linotype" panose="02040502050505030304" pitchFamily="18" charset="0"/>
              </a:rPr>
              <a:t>10 </a:t>
            </a:r>
            <a:r>
              <a:rPr lang="es-ES" b="1" dirty="0" smtClean="0">
                <a:latin typeface="Palatino Linotype" panose="02040502050505030304" pitchFamily="18" charset="0"/>
              </a:rPr>
              <a:t>de abril de 2025</a:t>
            </a:r>
            <a:endParaRPr lang="es-ES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</a:t>
            </a: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I: </a:t>
            </a:r>
            <a:r>
              <a:rPr lang="es-MX" b="1" dirty="0" smtClean="0">
                <a:latin typeface="Palatino Linotype" panose="02040502050505030304" pitchFamily="18" charset="0"/>
              </a:rPr>
              <a:t>HISTORIA Y EVOLUCIÓN DEL PLURALISMO JURÍDICO</a:t>
            </a:r>
            <a:endParaRPr lang="es-MX" b="1" dirty="0" smtClean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TEMA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s-MX" b="1" dirty="0" smtClean="0">
                <a:latin typeface="Palatino Linotype" panose="02040502050505030304" pitchFamily="18" charset="0"/>
              </a:rPr>
              <a:t>Elaboración del Plan de Clase utilizando metodología IDEA </a:t>
            </a:r>
          </a:p>
          <a:p>
            <a:pPr>
              <a:lnSpc>
                <a:spcPct val="150000"/>
              </a:lnSpc>
            </a:pPr>
            <a:endParaRPr lang="es-ES" b="1" dirty="0" smtClean="0">
              <a:latin typeface="Palatino Linotype" panose="02040502050505030304" pitchFamily="18" charset="0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INICIO</a:t>
            </a:r>
          </a:p>
          <a:p>
            <a:pPr algn="l">
              <a:lnSpc>
                <a:spcPct val="150000"/>
              </a:lnSpc>
            </a:pPr>
            <a:endParaRPr lang="es-ES" b="1" i="0" dirty="0" smtClean="0"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1.1. </a:t>
            </a: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Objetivo </a:t>
            </a: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de la clase</a:t>
            </a: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.</a:t>
            </a:r>
            <a:endParaRPr lang="es-ES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Comprender a través del análisis de documentos el concepto de pluralismo jurídico y su evolución histórica en el contexto ecuatoriano, desde la época precolonial hasta la actualidad, para fomentar el respeto y la valoración de la diversidad cultural y jurídica en el Ecuador</a:t>
            </a:r>
            <a:r>
              <a:rPr lang="es-MX" b="1" dirty="0" smtClean="0">
                <a:latin typeface="Palatino Linotype" panose="02040502050505030304" pitchFamily="18" charset="0"/>
              </a:rPr>
              <a:t>.</a:t>
            </a:r>
            <a:endParaRPr lang="es-MX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1.2.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  Feedback de la temática anterior </a:t>
            </a:r>
          </a:p>
          <a:p>
            <a:pPr algn="just">
              <a:lnSpc>
                <a:spcPct val="150000"/>
              </a:lnSpc>
            </a:pP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1.3. </a:t>
            </a: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Juego lúdico</a:t>
            </a:r>
            <a:endParaRPr lang="es-ES" b="1" dirty="0">
              <a:solidFill>
                <a:srgbClr val="FF0000"/>
              </a:solidFill>
              <a:latin typeface="Open Sans" panose="020B0606030504020204" pitchFamily="34" charset="0"/>
            </a:endParaRPr>
          </a:p>
          <a:p>
            <a:pPr algn="l"/>
            <a:endParaRPr lang="es-ES" b="1" i="0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2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endParaRPr lang="es-ES" b="1" dirty="0"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2.1.1. 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HISTORIA Y EVOLUCIÓN DEL PLURALISMO JURÍDICO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2.2.1.1. </a:t>
            </a:r>
            <a:r>
              <a:rPr lang="es-MX" sz="2000" b="1" dirty="0">
                <a:latin typeface="Palatino Linotype" panose="02040502050505030304" pitchFamily="18" charset="0"/>
              </a:rPr>
              <a:t>Origen y evolución histórica.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2.2.1.2. Reconocimiento </a:t>
            </a:r>
            <a:r>
              <a:rPr lang="es-MX" sz="2000" b="1" dirty="0">
                <a:latin typeface="Palatino Linotype" panose="02040502050505030304" pitchFamily="18" charset="0"/>
              </a:rPr>
              <a:t>del pluralismo en los sistemas jurídicos contemporáneos.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2.2.1.3. El </a:t>
            </a:r>
            <a:r>
              <a:rPr lang="es-MX" sz="2000" b="1" dirty="0">
                <a:latin typeface="Palatino Linotype" panose="02040502050505030304" pitchFamily="18" charset="0"/>
              </a:rPr>
              <a:t>pluralismo jurídico en los instrumentos internacionales de Derechos Humano.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2.2.1.4. Derecho </a:t>
            </a:r>
            <a:r>
              <a:rPr lang="es-MX" sz="2000" b="1" dirty="0">
                <a:latin typeface="Palatino Linotype" panose="02040502050505030304" pitchFamily="18" charset="0"/>
              </a:rPr>
              <a:t>comparado.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</a:t>
            </a: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.- CIERRE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Tareas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latin typeface="Palatino Linotype" panose="02040502050505030304" pitchFamily="18" charset="0"/>
              </a:rPr>
              <a:t>Evaluaciones 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Práctica Profesional Docente I | Última clase de prá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32" y="4184827"/>
            <a:ext cx="34766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00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381000" y="284016"/>
            <a:ext cx="11178654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SEMANA 2</a:t>
            </a: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FECHA: </a:t>
            </a:r>
            <a:r>
              <a:rPr lang="es-ES" b="1" dirty="0" smtClean="0">
                <a:latin typeface="Palatino Linotype" panose="02040502050505030304" pitchFamily="18" charset="0"/>
              </a:rPr>
              <a:t>11 </a:t>
            </a:r>
            <a:r>
              <a:rPr lang="es-ES" b="1" dirty="0" smtClean="0">
                <a:latin typeface="Palatino Linotype" panose="02040502050505030304" pitchFamily="18" charset="0"/>
              </a:rPr>
              <a:t>de abril de 2025</a:t>
            </a:r>
            <a:endParaRPr lang="es-ES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UNIDAD </a:t>
            </a:r>
            <a:r>
              <a:rPr lang="es-MX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I: </a:t>
            </a:r>
            <a:r>
              <a:rPr lang="es-MX" b="1" dirty="0">
                <a:latin typeface="Palatino Linotype" panose="02040502050505030304" pitchFamily="18" charset="0"/>
              </a:rPr>
              <a:t>EL CONOCIMIENTO HUMANO Y JURÍDICO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TEMA: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s-MX" b="1" dirty="0" smtClean="0">
                <a:latin typeface="Palatino Linotype" panose="02040502050505030304" pitchFamily="18" charset="0"/>
              </a:rPr>
              <a:t>Evaluación objetiva de lo resultados del aprendizaje </a:t>
            </a:r>
          </a:p>
          <a:p>
            <a:pPr>
              <a:lnSpc>
                <a:spcPct val="150000"/>
              </a:lnSpc>
            </a:pPr>
            <a:endParaRPr lang="es-ES" b="1" dirty="0" smtClean="0">
              <a:latin typeface="Palatino Linotype" panose="02040502050505030304" pitchFamily="18" charset="0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INICIO</a:t>
            </a:r>
          </a:p>
          <a:p>
            <a:pPr algn="l">
              <a:lnSpc>
                <a:spcPct val="150000"/>
              </a:lnSpc>
            </a:pPr>
            <a:endParaRPr lang="es-ES" b="1" i="0" dirty="0" smtClean="0">
              <a:effectLst/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1.1</a:t>
            </a:r>
            <a:r>
              <a:rPr lang="es-ES" b="1" i="0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. </a:t>
            </a:r>
            <a:r>
              <a:rPr lang="es-E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Tipo de evaluación </a:t>
            </a:r>
          </a:p>
          <a:p>
            <a:pPr>
              <a:lnSpc>
                <a:spcPct val="150000"/>
              </a:lnSpc>
            </a:pPr>
            <a:endParaRPr lang="es-ES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1.2. Objetivo de la </a:t>
            </a:r>
            <a:r>
              <a:rPr lang="es-ES" b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evaluación </a:t>
            </a:r>
            <a:endParaRPr lang="es-ES" b="1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l">
              <a:lnSpc>
                <a:spcPct val="150000"/>
              </a:lnSpc>
            </a:pPr>
            <a:endParaRPr lang="es-ES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b="1" dirty="0">
                <a:latin typeface="Palatino Linotype" panose="02040502050505030304" pitchFamily="18" charset="0"/>
              </a:rPr>
              <a:t>Determinar </a:t>
            </a:r>
            <a:r>
              <a:rPr lang="es-MX" b="1" dirty="0">
                <a:latin typeface="Palatino Linotype" panose="02040502050505030304" pitchFamily="18" charset="0"/>
              </a:rPr>
              <a:t>mediante la aplicación de técnicas e instrumentos evaluativos </a:t>
            </a:r>
            <a:r>
              <a:rPr lang="es-MX" b="1" dirty="0" smtClean="0">
                <a:latin typeface="Palatino Linotype" panose="02040502050505030304" pitchFamily="18" charset="0"/>
              </a:rPr>
              <a:t>el logro de </a:t>
            </a:r>
            <a:r>
              <a:rPr lang="es-MX" b="1" dirty="0">
                <a:latin typeface="Palatino Linotype" panose="02040502050505030304" pitchFamily="18" charset="0"/>
              </a:rPr>
              <a:t>conocimientos, habilidades y actitudes alcanzado por los </a:t>
            </a:r>
            <a:r>
              <a:rPr lang="es-MX" b="1" dirty="0" smtClean="0">
                <a:latin typeface="Palatino Linotype" panose="02040502050505030304" pitchFamily="18" charset="0"/>
              </a:rPr>
              <a:t>estudiantes, </a:t>
            </a:r>
            <a:r>
              <a:rPr lang="es-MX" b="1" dirty="0">
                <a:latin typeface="Palatino Linotype" panose="02040502050505030304" pitchFamily="18" charset="0"/>
              </a:rPr>
              <a:t>con el fin de retroalimentar el proceso educativo, </a:t>
            </a:r>
            <a:r>
              <a:rPr lang="es-MX" b="1" dirty="0" smtClean="0">
                <a:latin typeface="Palatino Linotype" panose="02040502050505030304" pitchFamily="18" charset="0"/>
              </a:rPr>
              <a:t>y </a:t>
            </a:r>
            <a:r>
              <a:rPr lang="es-MX" b="1" dirty="0">
                <a:latin typeface="Palatino Linotype" panose="02040502050505030304" pitchFamily="18" charset="0"/>
              </a:rPr>
              <a:t>promover la mejora continua del </a:t>
            </a:r>
            <a:r>
              <a:rPr lang="es-MX" b="1" dirty="0" smtClean="0">
                <a:latin typeface="Palatino Linotype" panose="02040502050505030304" pitchFamily="18" charset="0"/>
              </a:rPr>
              <a:t>aprendizaje.</a:t>
            </a:r>
            <a:endParaRPr lang="es-ES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1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791028" y="923853"/>
            <a:ext cx="1087044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endParaRPr lang="es-ES" b="1" dirty="0">
              <a:latin typeface="Palatino Linotype" panose="02040502050505030304" pitchFamily="18" charset="0"/>
            </a:endParaRPr>
          </a:p>
          <a:p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</a:p>
          <a:p>
            <a:endParaRPr lang="es-ES" sz="2000" b="1" dirty="0">
              <a:latin typeface="Palatino Linotype" panose="02040502050505030304" pitchFamily="18" charset="0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Evaluación diagnóstica 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Conocer el nivel de conocimientos previos o habilidades con las que el estudiante inicia un proceso formativo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Pruebas diagnósticas, mapas conceptuales, entrevistas, encuestas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Utilidad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Permite ajustar la planificación didáctica y detectar posibles brechas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4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</a:p>
          <a:p>
            <a:pPr algn="just"/>
            <a:endParaRPr lang="es-ES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2.- Evaluación formativa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Supervisar el progreso del estudiante durante el proceso de enseñanza-aprendizaje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Rúbricas, listas de cotejo, portafolios, diarios reflexivos, debates, simulaciones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Características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Tiene un carácter retroalimentador; no necesariamente implica calificación numérica.</a:t>
            </a:r>
          </a:p>
        </p:txBody>
      </p:sp>
    </p:spTree>
    <p:extLst>
      <p:ext uri="{BB962C8B-B14F-4D97-AF65-F5344CB8AC3E}">
        <p14:creationId xmlns:p14="http://schemas.microsoft.com/office/powerpoint/2010/main" val="386463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 DESARROLLO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E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2.1. Presentación 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y desarrollo de contenidos y/o temática </a:t>
            </a:r>
          </a:p>
          <a:p>
            <a:pPr algn="just"/>
            <a:endParaRPr lang="es-ES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3. Evaluación </a:t>
            </a: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sumativa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Finalidad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Valorar el logro final de los resultados de aprendizaje al concluir una unidad, módulo o curso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Instrumentos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Exámenes escritos, proyectos finales, ensayos, estudios de caso, presentaciones orales</a:t>
            </a:r>
            <a:r>
              <a:rPr lang="es-MX" sz="2000" b="1" dirty="0" smtClean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Criterios</a:t>
            </a: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  <a:r>
              <a:rPr lang="es-MX" sz="2000" b="1" dirty="0">
                <a:latin typeface="Palatino Linotype" panose="02040502050505030304" pitchFamily="18" charset="0"/>
              </a:rPr>
              <a:t>Se centra en evidencias concretas del desempeño del estudiante, y suele traducirse en calificaciones.</a:t>
            </a:r>
          </a:p>
        </p:txBody>
      </p:sp>
    </p:spTree>
    <p:extLst>
      <p:ext uri="{BB962C8B-B14F-4D97-AF65-F5344CB8AC3E}">
        <p14:creationId xmlns:p14="http://schemas.microsoft.com/office/powerpoint/2010/main" val="177650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13B7B1-C3D8-43CC-9C31-567E2D85B513}"/>
              </a:ext>
            </a:extLst>
          </p:cNvPr>
          <p:cNvSpPr txBox="1"/>
          <p:nvPr/>
        </p:nvSpPr>
        <p:spPr>
          <a:xfrm>
            <a:off x="457199" y="430368"/>
            <a:ext cx="108704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 CIERRE</a:t>
            </a:r>
          </a:p>
          <a:p>
            <a:pPr algn="just"/>
            <a:endParaRPr lang="es-ES" b="1" dirty="0"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3.1. desarrollo de la fundamentación teórica de la investigación formativa</a:t>
            </a:r>
          </a:p>
          <a:p>
            <a:pPr algn="just"/>
            <a:endParaRPr lang="es-MX" sz="2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3.2. Desarrollo del artículo académico 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Práctica Profesional Docente I | Última clase de prá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4" y="2379662"/>
            <a:ext cx="5568141" cy="36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1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918921" y="785826"/>
            <a:ext cx="1090569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PLAN DE CLASES </a:t>
            </a:r>
          </a:p>
          <a:p>
            <a:pPr algn="just">
              <a:lnSpc>
                <a:spcPct val="15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FECHA: </a:t>
            </a:r>
            <a:r>
              <a:rPr lang="es-ES" sz="2000" b="1" dirty="0" smtClean="0">
                <a:latin typeface="Palatino Linotype" panose="02040502050505030304" pitchFamily="18" charset="0"/>
              </a:rPr>
              <a:t>8 de abril de 2025</a:t>
            </a:r>
            <a:endParaRPr lang="es-ES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sz="2000" b="1" i="0" dirty="0" smtClean="0"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ES" sz="2000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INICIO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1.1. Tema: </a:t>
            </a:r>
            <a:r>
              <a:rPr lang="es-MX" sz="2000" b="1" dirty="0" smtClean="0">
                <a:latin typeface="Palatino Linotype" panose="02040502050505030304" pitchFamily="18" charset="0"/>
              </a:rPr>
              <a:t>Historia y evolución del pluralismo jurídico</a:t>
            </a:r>
            <a:endParaRPr lang="es-ES" sz="2000" b="1" i="0" dirty="0" smtClean="0">
              <a:effectLst/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sz="1200" b="1" i="0" dirty="0" smtClean="0">
              <a:effectLst/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b="1" i="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1.1. Objetivo de la clase</a:t>
            </a: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s-ES" sz="1200" b="1" i="0" dirty="0" smtClean="0">
              <a:effectLst/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Comprender a través del análisis de documentos el concepto de pluralismo jurídico y su evolución histórica en el contexto ecuatoriano, desde la época precolonial hasta la actualidad, para fomentar el respeto y la valoración de la diversidad cultural y jurídica en el Ecuador.</a:t>
            </a:r>
            <a:endParaRPr lang="es-ES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es-ES" sz="12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6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7F14D7-DEFC-4ABF-AB9E-456C02DAEFFF}"/>
              </a:ext>
            </a:extLst>
          </p:cNvPr>
          <p:cNvSpPr txBox="1"/>
          <p:nvPr/>
        </p:nvSpPr>
        <p:spPr>
          <a:xfrm>
            <a:off x="643150" y="422969"/>
            <a:ext cx="6057901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2.- DESARROLLO: Enunciación del contenido </a:t>
            </a:r>
          </a:p>
          <a:p>
            <a:endParaRPr lang="es-MX" sz="20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1.2. HISTORIA Y EVOLUCIÓN DEL PLURALISMO JURÍDICO</a:t>
            </a:r>
          </a:p>
          <a:p>
            <a:pPr algn="just"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1.2.1. Origen y evolución </a:t>
            </a:r>
            <a:r>
              <a:rPr lang="es-MX" sz="2000" b="1" dirty="0" smtClean="0">
                <a:latin typeface="Palatino Linotype" panose="02040502050505030304" pitchFamily="18" charset="0"/>
              </a:rPr>
              <a:t>histórica.</a:t>
            </a:r>
            <a:endParaRPr lang="es-MX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1.2.2. Reconocimiento del pluralismo en los sistemas jurídicos </a:t>
            </a:r>
            <a:r>
              <a:rPr lang="es-MX" sz="2000" b="1" dirty="0" smtClean="0">
                <a:latin typeface="Palatino Linotype" panose="02040502050505030304" pitchFamily="18" charset="0"/>
              </a:rPr>
              <a:t>contemporáneos.</a:t>
            </a:r>
            <a:endParaRPr lang="es-MX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1.2.3. El pluralismo jurídico en los instrumentos internacionales de Derechos </a:t>
            </a:r>
            <a:r>
              <a:rPr lang="es-MX" sz="2000" b="1" dirty="0" smtClean="0">
                <a:latin typeface="Palatino Linotype" panose="02040502050505030304" pitchFamily="18" charset="0"/>
              </a:rPr>
              <a:t>Humano.</a:t>
            </a:r>
            <a:endParaRPr lang="es-MX" sz="20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s-MX" sz="2000" b="1" dirty="0">
                <a:latin typeface="Palatino Linotype" panose="02040502050505030304" pitchFamily="18" charset="0"/>
              </a:rPr>
              <a:t>1.2.4. Derecho </a:t>
            </a:r>
            <a:r>
              <a:rPr lang="es-MX" sz="2000" b="1" dirty="0" smtClean="0">
                <a:latin typeface="Palatino Linotype" panose="02040502050505030304" pitchFamily="18" charset="0"/>
              </a:rPr>
              <a:t>comparado.</a:t>
            </a:r>
            <a:endParaRPr lang="es-MX" sz="2000" b="1" dirty="0">
              <a:latin typeface="Palatino Linotype" panose="0204050205050503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2" b="5245"/>
          <a:stretch/>
        </p:blipFill>
        <p:spPr>
          <a:xfrm>
            <a:off x="7064828" y="1233714"/>
            <a:ext cx="48006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3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85750"/>
            <a:ext cx="115443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8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 b="6935"/>
          <a:stretch/>
        </p:blipFill>
        <p:spPr>
          <a:xfrm>
            <a:off x="3193143" y="0"/>
            <a:ext cx="6496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2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57150"/>
            <a:ext cx="94869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" y="217715"/>
            <a:ext cx="1031145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3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9" y="1"/>
            <a:ext cx="73151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1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8374F1-334D-3F5F-DFE3-9CE5166A541B}"/>
              </a:ext>
            </a:extLst>
          </p:cNvPr>
          <p:cNvSpPr txBox="1"/>
          <p:nvPr/>
        </p:nvSpPr>
        <p:spPr>
          <a:xfrm>
            <a:off x="725715" y="493486"/>
            <a:ext cx="1100182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3.- CIERRE</a:t>
            </a:r>
          </a:p>
          <a:p>
            <a:pPr>
              <a:lnSpc>
                <a:spcPct val="150000"/>
              </a:lnSpc>
            </a:pPr>
            <a:endParaRPr lang="es-EC" sz="1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</a:t>
            </a: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1: 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Buscar y leer el Estado del Arte de los temas de la investigación formativa </a:t>
            </a:r>
            <a:endParaRPr lang="es-EC" sz="20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1400" b="1" dirty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TAREA </a:t>
            </a:r>
            <a:r>
              <a:rPr lang="es-EC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s-EC" sz="2000" b="1" dirty="0" smtClean="0">
                <a:latin typeface="Palatino Linotype" panose="02040502050505030304" pitchFamily="18" charset="0"/>
              </a:rPr>
              <a:t>Leer el libro seleccionado para mejorar la formación humanística y científica </a:t>
            </a:r>
            <a:endParaRPr lang="es-EC" sz="2000" b="1" dirty="0" smtClean="0">
              <a:latin typeface="Palatino Linotype" panose="02040502050505030304" pitchFamily="18" charset="0"/>
            </a:endParaRPr>
          </a:p>
          <a:p>
            <a:pPr>
              <a:lnSpc>
                <a:spcPct val="150000"/>
              </a:lnSpc>
            </a:pPr>
            <a:endParaRPr lang="es-EC" sz="1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67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274</Words>
  <Application>Microsoft Office PowerPoint</Application>
  <PresentationFormat>Panorámica</PresentationFormat>
  <Paragraphs>90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Open Sans</vt:lpstr>
      <vt:lpstr>Palatino Linotype</vt:lpstr>
      <vt:lpstr>Tema de Office</vt:lpstr>
      <vt:lpstr>PLURALISMO JURÍDICO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SYSTEMarket</dc:creator>
  <cp:lastModifiedBy>SYSTEMarket</cp:lastModifiedBy>
  <cp:revision>49</cp:revision>
  <dcterms:created xsi:type="dcterms:W3CDTF">2024-09-08T10:13:11Z</dcterms:created>
  <dcterms:modified xsi:type="dcterms:W3CDTF">2025-04-07T22:31:45Z</dcterms:modified>
</cp:coreProperties>
</file>