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18288000" cy="10287000"/>
  <p:notesSz cx="6858000" cy="9144000"/>
  <p:embeddedFontLst>
    <p:embeddedFont>
      <p:font typeface="Marta" charset="1" panose="02000503060000020003"/>
      <p:regular r:id="rId27"/>
    </p:embeddedFont>
    <p:embeddedFont>
      <p:font typeface="The Seasons Italics" charset="1" panose="00000000000000000000"/>
      <p:regular r:id="rId28"/>
    </p:embeddedFont>
    <p:embeddedFont>
      <p:font typeface="Open Sans" charset="1" panose="020B0606030504020204"/>
      <p:regular r:id="rId29"/>
    </p:embeddedFont>
    <p:embeddedFont>
      <p:font typeface="Ping Hebrew" charset="1" panose="00000000000000000000"/>
      <p:regular r:id="rId30"/>
    </p:embeddedFont>
    <p:embeddedFont>
      <p:font typeface="Moontime" charset="1" panose="00000000000000000000"/>
      <p:regular r:id="rId31"/>
    </p:embeddedFont>
    <p:embeddedFont>
      <p:font typeface="Glacial Indifference" charset="1" panose="00000000000000000000"/>
      <p:regular r:id="rId32"/>
    </p:embeddedFont>
    <p:embeddedFont>
      <p:font typeface="Cantora One" charset="1" panose="02010602040000000003"/>
      <p:regular r:id="rId33"/>
    </p:embeddedFont>
    <p:embeddedFont>
      <p:font typeface="Poppins Semi-Bold" charset="1" panose="00000700000000000000"/>
      <p:regular r:id="rId34"/>
    </p:embeddedFont>
    <p:embeddedFont>
      <p:font typeface="Orelega One" charset="1" panose="02000503000000000000"/>
      <p:regular r:id="rId35"/>
    </p:embeddedFont>
    <p:embeddedFont>
      <p:font typeface="Courier Prime" charset="1" panose="00000509000000000000"/>
      <p:regular r:id="rId36"/>
    </p:embeddedFont>
    <p:embeddedFont>
      <p:font typeface="Anaktoria" charset="1" panose="02020602090805090A03"/>
      <p:regular r:id="rId37"/>
    </p:embeddedFont>
    <p:embeddedFont>
      <p:font typeface="Courier Prime Bold" charset="1" panose="0000080900000000000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23.pn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 Id="rId6" Target="../media/image29.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30.png" Type="http://schemas.openxmlformats.org/officeDocument/2006/relationships/image"/><Relationship Id="rId4" Target="../media/image23.png" Type="http://schemas.openxmlformats.org/officeDocument/2006/relationships/image"/><Relationship Id="rId5" Target="../media/image29.png" Type="http://schemas.openxmlformats.org/officeDocument/2006/relationships/image"/><Relationship Id="rId6" Target="../media/image25.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25.png" Type="http://schemas.openxmlformats.org/officeDocument/2006/relationships/image"/><Relationship Id="rId4" Target="../media/image23.png" Type="http://schemas.openxmlformats.org/officeDocument/2006/relationships/image"/><Relationship Id="rId5" Target="../media/image29.pn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30.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2" Target="../media/image37.jpeg" Type="http://schemas.openxmlformats.org/officeDocument/2006/relationships/image"/><Relationship Id="rId3" Target="../media/image38.jpe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2" Target="../media/image37.jpeg" Type="http://schemas.openxmlformats.org/officeDocument/2006/relationships/image"/><Relationship Id="rId3" Target="../media/image43.png" Type="http://schemas.openxmlformats.org/officeDocument/2006/relationships/image"/><Relationship Id="rId4" Target="../media/image38.jpeg" Type="http://schemas.openxmlformats.org/officeDocument/2006/relationships/image"/><Relationship Id="rId5" Target="../media/image39.png" Type="http://schemas.openxmlformats.org/officeDocument/2006/relationships/image"/><Relationship Id="rId6" Target="../media/image40.svg" Type="http://schemas.openxmlformats.org/officeDocument/2006/relationships/image"/><Relationship Id="rId7" Target="../media/image41.png" Type="http://schemas.openxmlformats.org/officeDocument/2006/relationships/image"/><Relationship Id="rId8" Target="../media/image42.svg" Type="http://schemas.openxmlformats.org/officeDocument/2006/relationships/image"/><Relationship Id="rId9" Target="../media/image44.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 Id="rId3" Target="../media/image43.png" Type="http://schemas.openxmlformats.org/officeDocument/2006/relationships/image"/><Relationship Id="rId4" Target="../media/image38.jpeg" Type="http://schemas.openxmlformats.org/officeDocument/2006/relationships/image"/><Relationship Id="rId5" Target="../media/image44.png" Type="http://schemas.openxmlformats.org/officeDocument/2006/relationships/image"/><Relationship Id="rId6" Target="../media/image45.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 Id="rId3" Target="../media/image43.png" Type="http://schemas.openxmlformats.org/officeDocument/2006/relationships/image"/><Relationship Id="rId4" Target="../media/image38.jpeg" Type="http://schemas.openxmlformats.org/officeDocument/2006/relationships/image"/><Relationship Id="rId5" Target="../media/image44.png" Type="http://schemas.openxmlformats.org/officeDocument/2006/relationships/image"/><Relationship Id="rId6" Target="../media/image45.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11" Target="../media/image46.png" Type="http://schemas.openxmlformats.org/officeDocument/2006/relationships/image"/><Relationship Id="rId12" Target="../media/image47.svg" Type="http://schemas.openxmlformats.org/officeDocument/2006/relationships/image"/><Relationship Id="rId2" Target="../media/image37.jpeg" Type="http://schemas.openxmlformats.org/officeDocument/2006/relationships/image"/><Relationship Id="rId3" Target="../media/image38.jpe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2" Target="../media/image37.jpeg" Type="http://schemas.openxmlformats.org/officeDocument/2006/relationships/image"/><Relationship Id="rId3" Target="../media/image38.jpe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9.svg" Type="http://schemas.openxmlformats.org/officeDocument/2006/relationships/image"/><Relationship Id="rId2" Target="../media/image37.jpeg" Type="http://schemas.openxmlformats.org/officeDocument/2006/relationships/image"/><Relationship Id="rId3" Target="../media/image38.jpeg" Type="http://schemas.openxmlformats.org/officeDocument/2006/relationships/image"/><Relationship Id="rId4" Target="../media/image43.png" Type="http://schemas.openxmlformats.org/officeDocument/2006/relationships/image"/><Relationship Id="rId5" Target="../media/image46.png" Type="http://schemas.openxmlformats.org/officeDocument/2006/relationships/image"/><Relationship Id="rId6" Target="../media/image47.svg" Type="http://schemas.openxmlformats.org/officeDocument/2006/relationships/image"/><Relationship Id="rId7" Target="../media/image39.png" Type="http://schemas.openxmlformats.org/officeDocument/2006/relationships/image"/><Relationship Id="rId8" Target="../media/image40.svg" Type="http://schemas.openxmlformats.org/officeDocument/2006/relationships/image"/><Relationship Id="rId9" Target="../media/image48.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2" Target="../media/image37.jpeg" Type="http://schemas.openxmlformats.org/officeDocument/2006/relationships/image"/><Relationship Id="rId3" Target="../media/image38.jpe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png" Type="http://schemas.openxmlformats.org/officeDocument/2006/relationships/image"/><Relationship Id="rId11" Target="../media/image30.png" Type="http://schemas.openxmlformats.org/officeDocument/2006/relationships/image"/><Relationship Id="rId12" Target="../media/image31.png" Type="http://schemas.openxmlformats.org/officeDocument/2006/relationships/image"/><Relationship Id="rId13" Target="../media/image32.png" Type="http://schemas.openxmlformats.org/officeDocument/2006/relationships/image"/><Relationship Id="rId2" Target="../media/image21.jpeg" Type="http://schemas.openxmlformats.org/officeDocument/2006/relationships/image"/><Relationship Id="rId3" Target="../media/image22.png" Type="http://schemas.openxmlformats.org/officeDocument/2006/relationships/image"/><Relationship Id="rId4" Target="../media/image23.png" Type="http://schemas.openxmlformats.org/officeDocument/2006/relationships/image"/><Relationship Id="rId5" Target="../media/image24.png" Type="http://schemas.openxmlformats.org/officeDocument/2006/relationships/image"/><Relationship Id="rId6" Target="../media/image25.png" Type="http://schemas.openxmlformats.org/officeDocument/2006/relationships/image"/><Relationship Id="rId7" Target="../media/image26.png" Type="http://schemas.openxmlformats.org/officeDocument/2006/relationships/image"/><Relationship Id="rId8" Target="../media/image27.png" Type="http://schemas.openxmlformats.org/officeDocument/2006/relationships/image"/><Relationship Id="rId9" Target="../media/image2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8DFCD"/>
        </a:solidFill>
      </p:bgPr>
    </p:bg>
    <p:spTree>
      <p:nvGrpSpPr>
        <p:cNvPr id="1" name=""/>
        <p:cNvGrpSpPr/>
        <p:nvPr/>
      </p:nvGrpSpPr>
      <p:grpSpPr>
        <a:xfrm>
          <a:off x="0" y="0"/>
          <a:ext cx="0" cy="0"/>
          <a:chOff x="0" y="0"/>
          <a:chExt cx="0" cy="0"/>
        </a:xfrm>
      </p:grpSpPr>
      <p:sp>
        <p:nvSpPr>
          <p:cNvPr name="Freeform 2" id="2"/>
          <p:cNvSpPr/>
          <p:nvPr/>
        </p:nvSpPr>
        <p:spPr>
          <a:xfrm flipH="false" flipV="false" rot="-409032">
            <a:off x="13041230" y="-908518"/>
            <a:ext cx="7171015" cy="2516374"/>
          </a:xfrm>
          <a:custGeom>
            <a:avLst/>
            <a:gdLst/>
            <a:ahLst/>
            <a:cxnLst/>
            <a:rect r="r" b="b" t="t" l="l"/>
            <a:pathLst>
              <a:path h="2516374" w="7171015">
                <a:moveTo>
                  <a:pt x="0" y="0"/>
                </a:moveTo>
                <a:lnTo>
                  <a:pt x="7171015" y="0"/>
                </a:lnTo>
                <a:lnTo>
                  <a:pt x="7171015" y="2516374"/>
                </a:lnTo>
                <a:lnTo>
                  <a:pt x="0" y="251637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578747">
            <a:off x="15608398" y="9582321"/>
            <a:ext cx="4016304" cy="1409358"/>
          </a:xfrm>
          <a:custGeom>
            <a:avLst/>
            <a:gdLst/>
            <a:ahLst/>
            <a:cxnLst/>
            <a:rect r="r" b="b" t="t" l="l"/>
            <a:pathLst>
              <a:path h="1409358" w="4016304">
                <a:moveTo>
                  <a:pt x="0" y="0"/>
                </a:moveTo>
                <a:lnTo>
                  <a:pt x="4016305" y="0"/>
                </a:lnTo>
                <a:lnTo>
                  <a:pt x="4016305" y="1409358"/>
                </a:lnTo>
                <a:lnTo>
                  <a:pt x="0" y="140935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5762508">
            <a:off x="-2680384" y="3207764"/>
            <a:ext cx="5360767" cy="1881142"/>
          </a:xfrm>
          <a:custGeom>
            <a:avLst/>
            <a:gdLst/>
            <a:ahLst/>
            <a:cxnLst/>
            <a:rect r="r" b="b" t="t" l="l"/>
            <a:pathLst>
              <a:path h="1881142" w="5360767">
                <a:moveTo>
                  <a:pt x="0" y="0"/>
                </a:moveTo>
                <a:lnTo>
                  <a:pt x="5360768" y="0"/>
                </a:lnTo>
                <a:lnTo>
                  <a:pt x="5360768" y="1881142"/>
                </a:lnTo>
                <a:lnTo>
                  <a:pt x="0" y="18811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2522151" y="2212982"/>
            <a:ext cx="13243699" cy="5480430"/>
          </a:xfrm>
          <a:prstGeom prst="rect">
            <a:avLst/>
          </a:prstGeom>
        </p:spPr>
        <p:txBody>
          <a:bodyPr anchor="t" rtlCol="false" tIns="0" lIns="0" bIns="0" rIns="0">
            <a:spAutoFit/>
          </a:bodyPr>
          <a:lstStyle/>
          <a:p>
            <a:pPr algn="ctr">
              <a:lnSpc>
                <a:spcPts val="14504"/>
              </a:lnSpc>
            </a:pPr>
            <a:r>
              <a:rPr lang="en-US" sz="10360" spc="93">
                <a:solidFill>
                  <a:srgbClr val="2E2E30"/>
                </a:solidFill>
                <a:latin typeface="Marta"/>
                <a:ea typeface="Marta"/>
                <a:cs typeface="Marta"/>
                <a:sym typeface="Marta"/>
              </a:rPr>
              <a:t>UNIDAD 1</a:t>
            </a:r>
          </a:p>
          <a:p>
            <a:pPr algn="ctr" marL="0" indent="0" lvl="0">
              <a:lnSpc>
                <a:spcPts val="14504"/>
              </a:lnSpc>
              <a:spcBef>
                <a:spcPct val="0"/>
              </a:spcBef>
            </a:pPr>
            <a:r>
              <a:rPr lang="en-US" sz="10360" spc="93">
                <a:solidFill>
                  <a:srgbClr val="2E2E30"/>
                </a:solidFill>
                <a:latin typeface="Marta"/>
                <a:ea typeface="Marta"/>
                <a:cs typeface="Marta"/>
                <a:sym typeface="Marta"/>
              </a:rPr>
              <a:t>PROBLEMAS CONTEMPORÁNEOS </a:t>
            </a:r>
          </a:p>
        </p:txBody>
      </p:sp>
      <p:sp>
        <p:nvSpPr>
          <p:cNvPr name="Freeform 6" id="6"/>
          <p:cNvSpPr/>
          <p:nvPr/>
        </p:nvSpPr>
        <p:spPr>
          <a:xfrm flipH="false" flipV="false" rot="10253549">
            <a:off x="-1695978" y="8492016"/>
            <a:ext cx="9039569" cy="3172067"/>
          </a:xfrm>
          <a:custGeom>
            <a:avLst/>
            <a:gdLst/>
            <a:ahLst/>
            <a:cxnLst/>
            <a:rect r="r" b="b" t="t" l="l"/>
            <a:pathLst>
              <a:path h="3172067" w="9039569">
                <a:moveTo>
                  <a:pt x="0" y="0"/>
                </a:moveTo>
                <a:lnTo>
                  <a:pt x="9039568" y="0"/>
                </a:lnTo>
                <a:lnTo>
                  <a:pt x="9039568" y="3172067"/>
                </a:lnTo>
                <a:lnTo>
                  <a:pt x="0" y="31720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629025">
            <a:off x="457829" y="5539109"/>
            <a:ext cx="1519279" cy="2137093"/>
          </a:xfrm>
          <a:custGeom>
            <a:avLst/>
            <a:gdLst/>
            <a:ahLst/>
            <a:cxnLst/>
            <a:rect r="r" b="b" t="t" l="l"/>
            <a:pathLst>
              <a:path h="2137093" w="1519279">
                <a:moveTo>
                  <a:pt x="0" y="0"/>
                </a:moveTo>
                <a:lnTo>
                  <a:pt x="1519279" y="0"/>
                </a:lnTo>
                <a:lnTo>
                  <a:pt x="1519279" y="2137093"/>
                </a:lnTo>
                <a:lnTo>
                  <a:pt x="0" y="213709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696875">
            <a:off x="15784300" y="5817461"/>
            <a:ext cx="1684874" cy="2190735"/>
          </a:xfrm>
          <a:custGeom>
            <a:avLst/>
            <a:gdLst/>
            <a:ahLst/>
            <a:cxnLst/>
            <a:rect r="r" b="b" t="t" l="l"/>
            <a:pathLst>
              <a:path h="2190735" w="1684874">
                <a:moveTo>
                  <a:pt x="0" y="0"/>
                </a:moveTo>
                <a:lnTo>
                  <a:pt x="1684875" y="0"/>
                </a:lnTo>
                <a:lnTo>
                  <a:pt x="1684875" y="2190735"/>
                </a:lnTo>
                <a:lnTo>
                  <a:pt x="0" y="21907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958472" y="1028700"/>
            <a:ext cx="2400767" cy="2400767"/>
          </a:xfrm>
          <a:custGeom>
            <a:avLst/>
            <a:gdLst/>
            <a:ahLst/>
            <a:cxnLst/>
            <a:rect r="r" b="b" t="t" l="l"/>
            <a:pathLst>
              <a:path h="2400767" w="2400767">
                <a:moveTo>
                  <a:pt x="0" y="0"/>
                </a:moveTo>
                <a:lnTo>
                  <a:pt x="2400768" y="0"/>
                </a:lnTo>
                <a:lnTo>
                  <a:pt x="2400768" y="2400767"/>
                </a:lnTo>
                <a:lnTo>
                  <a:pt x="0" y="2400767"/>
                </a:lnTo>
                <a:lnTo>
                  <a:pt x="0" y="0"/>
                </a:lnTo>
                <a:close/>
              </a:path>
            </a:pathLst>
          </a:custGeom>
          <a:blipFill>
            <a:blip r:embed="rId8"/>
            <a:stretch>
              <a:fillRect l="0" t="0" r="0" b="0"/>
            </a:stretch>
          </a:blipFill>
        </p:spPr>
      </p:sp>
      <p:sp>
        <p:nvSpPr>
          <p:cNvPr name="TextBox 10" id="10"/>
          <p:cNvSpPr txBox="true"/>
          <p:nvPr/>
        </p:nvSpPr>
        <p:spPr>
          <a:xfrm rot="0">
            <a:off x="276080" y="56706"/>
            <a:ext cx="4220170" cy="1222359"/>
          </a:xfrm>
          <a:prstGeom prst="rect">
            <a:avLst/>
          </a:prstGeom>
        </p:spPr>
        <p:txBody>
          <a:bodyPr anchor="t" rtlCol="false" tIns="0" lIns="0" bIns="0" rIns="0">
            <a:spAutoFit/>
          </a:bodyPr>
          <a:lstStyle/>
          <a:p>
            <a:pPr algn="ctr">
              <a:lnSpc>
                <a:spcPts val="9800"/>
              </a:lnSpc>
              <a:spcBef>
                <a:spcPct val="0"/>
              </a:spcBef>
            </a:pPr>
            <a:r>
              <a:rPr lang="en-US" sz="7000" i="true">
                <a:solidFill>
                  <a:srgbClr val="A68E45"/>
                </a:solidFill>
                <a:latin typeface="The Seasons Italics"/>
                <a:ea typeface="The Seasons Italics"/>
                <a:cs typeface="The Seasons Italics"/>
                <a:sym typeface="The Seasons Italics"/>
              </a:rPr>
              <a:t>UNACH</a:t>
            </a:r>
          </a:p>
        </p:txBody>
      </p:sp>
      <p:sp>
        <p:nvSpPr>
          <p:cNvPr name="TextBox 11" id="11"/>
          <p:cNvSpPr txBox="true"/>
          <p:nvPr/>
        </p:nvSpPr>
        <p:spPr>
          <a:xfrm rot="0">
            <a:off x="5732934" y="8077835"/>
            <a:ext cx="6822132" cy="1180465"/>
          </a:xfrm>
          <a:prstGeom prst="rect">
            <a:avLst/>
          </a:prstGeom>
        </p:spPr>
        <p:txBody>
          <a:bodyPr anchor="t" rtlCol="false" tIns="0" lIns="0" bIns="0" rIns="0">
            <a:spAutoFit/>
          </a:bodyPr>
          <a:lstStyle/>
          <a:p>
            <a:pPr algn="ctr">
              <a:lnSpc>
                <a:spcPts val="4759"/>
              </a:lnSpc>
            </a:pPr>
            <a:r>
              <a:rPr lang="en-US" sz="3399">
                <a:solidFill>
                  <a:srgbClr val="000000"/>
                </a:solidFill>
                <a:latin typeface="Open Sans"/>
                <a:ea typeface="Open Sans"/>
                <a:cs typeface="Open Sans"/>
                <a:sym typeface="Open Sans"/>
              </a:rPr>
              <a:t>DOCENTE: MSC. GLADYS BONILLA</a:t>
            </a:r>
          </a:p>
          <a:p>
            <a:pPr algn="ctr">
              <a:lnSpc>
                <a:spcPts val="4759"/>
              </a:lnSpc>
            </a:pPr>
            <a:r>
              <a:rPr lang="en-US" sz="3399">
                <a:solidFill>
                  <a:srgbClr val="000000"/>
                </a:solidFill>
                <a:latin typeface="Open Sans"/>
                <a:ea typeface="Open Sans"/>
                <a:cs typeface="Open Sans"/>
                <a:sym typeface="Open Sans"/>
              </a:rPr>
              <a:t>2024-2S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1409700" y="1916525"/>
            <a:ext cx="8288165" cy="2171068"/>
          </a:xfrm>
          <a:prstGeom prst="rect">
            <a:avLst/>
          </a:prstGeom>
        </p:spPr>
        <p:txBody>
          <a:bodyPr anchor="t" rtlCol="false" tIns="0" lIns="0" bIns="0" rIns="0">
            <a:spAutoFit/>
          </a:bodyPr>
          <a:lstStyle/>
          <a:p>
            <a:pPr algn="l" marL="0" indent="0" lvl="0">
              <a:lnSpc>
                <a:spcPts val="8330"/>
              </a:lnSpc>
              <a:spcBef>
                <a:spcPct val="0"/>
              </a:spcBef>
            </a:pPr>
            <a:r>
              <a:rPr lang="en-US" sz="8500" spc="-263">
                <a:solidFill>
                  <a:srgbClr val="60311B"/>
                </a:solidFill>
                <a:latin typeface="Cantora One"/>
                <a:ea typeface="Cantora One"/>
                <a:cs typeface="Cantora One"/>
                <a:sym typeface="Cantora One"/>
              </a:rPr>
              <a:t>Primera Guerra Mundial (1914-1918)</a:t>
            </a:r>
          </a:p>
        </p:txBody>
      </p:sp>
      <p:sp>
        <p:nvSpPr>
          <p:cNvPr name="Freeform 4" id="4"/>
          <p:cNvSpPr/>
          <p:nvPr/>
        </p:nvSpPr>
        <p:spPr>
          <a:xfrm flipH="false" flipV="false" rot="0">
            <a:off x="-808611" y="7354490"/>
            <a:ext cx="6362393" cy="5145586"/>
          </a:xfrm>
          <a:custGeom>
            <a:avLst/>
            <a:gdLst/>
            <a:ahLst/>
            <a:cxnLst/>
            <a:rect r="r" b="b" t="t" l="l"/>
            <a:pathLst>
              <a:path h="5145586" w="6362393">
                <a:moveTo>
                  <a:pt x="0" y="0"/>
                </a:moveTo>
                <a:lnTo>
                  <a:pt x="6362394" y="0"/>
                </a:lnTo>
                <a:lnTo>
                  <a:pt x="6362394" y="5145586"/>
                </a:lnTo>
                <a:lnTo>
                  <a:pt x="0" y="5145586"/>
                </a:lnTo>
                <a:lnTo>
                  <a:pt x="0" y="0"/>
                </a:lnTo>
                <a:close/>
              </a:path>
            </a:pathLst>
          </a:custGeom>
          <a:blipFill>
            <a:blip r:embed="rId3"/>
            <a:stretch>
              <a:fillRect l="0" t="0" r="0" b="0"/>
            </a:stretch>
          </a:blipFill>
        </p:spPr>
      </p:sp>
      <p:sp>
        <p:nvSpPr>
          <p:cNvPr name="TextBox 5" id="5"/>
          <p:cNvSpPr txBox="true"/>
          <p:nvPr/>
        </p:nvSpPr>
        <p:spPr>
          <a:xfrm rot="0">
            <a:off x="1409700" y="4250246"/>
            <a:ext cx="7836758" cy="1662683"/>
          </a:xfrm>
          <a:prstGeom prst="rect">
            <a:avLst/>
          </a:prstGeom>
        </p:spPr>
        <p:txBody>
          <a:bodyPr anchor="t" rtlCol="false" tIns="0" lIns="0" bIns="0" rIns="0">
            <a:spAutoFit/>
          </a:bodyPr>
          <a:lstStyle/>
          <a:p>
            <a:pPr algn="just">
              <a:lnSpc>
                <a:spcPts val="3363"/>
              </a:lnSpc>
            </a:pPr>
            <a:r>
              <a:rPr lang="en-US" b="true" sz="1900">
                <a:solidFill>
                  <a:srgbClr val="60311B"/>
                </a:solidFill>
                <a:latin typeface="Poppins Semi-Bold"/>
                <a:ea typeface="Poppins Semi-Bold"/>
                <a:cs typeface="Poppins Semi-Bold"/>
                <a:sym typeface="Poppins Semi-Bold"/>
              </a:rPr>
              <a:t>La Primera Guerra Mundial, también conocida como la Gran Guerra, fue un conflicto global que involucró a muchas de las principales potencias del mundo. Las causas de la guerra son complejas e incluyen:</a:t>
            </a:r>
          </a:p>
        </p:txBody>
      </p:sp>
      <p:sp>
        <p:nvSpPr>
          <p:cNvPr name="Freeform 6" id="6"/>
          <p:cNvSpPr/>
          <p:nvPr/>
        </p:nvSpPr>
        <p:spPr>
          <a:xfrm flipH="false" flipV="false" rot="0">
            <a:off x="12156178" y="1028700"/>
            <a:ext cx="5950939" cy="6117788"/>
          </a:xfrm>
          <a:custGeom>
            <a:avLst/>
            <a:gdLst/>
            <a:ahLst/>
            <a:cxnLst/>
            <a:rect r="r" b="b" t="t" l="l"/>
            <a:pathLst>
              <a:path h="6117788" w="5950939">
                <a:moveTo>
                  <a:pt x="0" y="0"/>
                </a:moveTo>
                <a:lnTo>
                  <a:pt x="5950939" y="0"/>
                </a:lnTo>
                <a:lnTo>
                  <a:pt x="5950939" y="6117788"/>
                </a:lnTo>
                <a:lnTo>
                  <a:pt x="0" y="611778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10800000">
            <a:off x="11216618" y="-1315847"/>
            <a:ext cx="9194302" cy="2344547"/>
          </a:xfrm>
          <a:custGeom>
            <a:avLst/>
            <a:gdLst/>
            <a:ahLst/>
            <a:cxnLst/>
            <a:rect r="r" b="b" t="t" l="l"/>
            <a:pathLst>
              <a:path h="2344547" w="9194302">
                <a:moveTo>
                  <a:pt x="0" y="0"/>
                </a:moveTo>
                <a:lnTo>
                  <a:pt x="9194302" y="0"/>
                </a:lnTo>
                <a:lnTo>
                  <a:pt x="9194302" y="2344547"/>
                </a:lnTo>
                <a:lnTo>
                  <a:pt x="0" y="2344547"/>
                </a:lnTo>
                <a:lnTo>
                  <a:pt x="0" y="0"/>
                </a:lnTo>
                <a:close/>
              </a:path>
            </a:pathLst>
          </a:custGeom>
          <a:blipFill>
            <a:blip r:embed="rId6"/>
            <a:stretch>
              <a:fillRect l="0" t="0" r="0" b="0"/>
            </a:stretch>
          </a:blipFill>
        </p:spPr>
      </p:sp>
      <p:sp>
        <p:nvSpPr>
          <p:cNvPr name="TextBox 8" id="8"/>
          <p:cNvSpPr txBox="true"/>
          <p:nvPr/>
        </p:nvSpPr>
        <p:spPr>
          <a:xfrm rot="0">
            <a:off x="1409700" y="6169100"/>
            <a:ext cx="9806918" cy="3758183"/>
          </a:xfrm>
          <a:prstGeom prst="rect">
            <a:avLst/>
          </a:prstGeom>
        </p:spPr>
        <p:txBody>
          <a:bodyPr anchor="t" rtlCol="false" tIns="0" lIns="0" bIns="0" rIns="0">
            <a:spAutoFit/>
          </a:bodyPr>
          <a:lstStyle/>
          <a:p>
            <a:pPr algn="just">
              <a:lnSpc>
                <a:spcPts val="3363"/>
              </a:lnSpc>
            </a:pPr>
            <a:r>
              <a:rPr lang="en-US" sz="1900" b="true">
                <a:solidFill>
                  <a:srgbClr val="60311B"/>
                </a:solidFill>
                <a:latin typeface="Poppins Semi-Bold"/>
                <a:ea typeface="Poppins Semi-Bold"/>
                <a:cs typeface="Poppins Semi-Bold"/>
                <a:sym typeface="Poppins Semi-Bold"/>
              </a:rPr>
              <a:t>- Nacionalismo: Las tensiones entre naciones y los deseos de independencia de diversos grupos étnicos.</a:t>
            </a:r>
          </a:p>
          <a:p>
            <a:pPr algn="just">
              <a:lnSpc>
                <a:spcPts val="3363"/>
              </a:lnSpc>
            </a:pPr>
            <a:r>
              <a:rPr lang="en-US" sz="1900" b="true">
                <a:solidFill>
                  <a:srgbClr val="60311B"/>
                </a:solidFill>
                <a:latin typeface="Poppins Semi-Bold"/>
                <a:ea typeface="Poppins Semi-Bold"/>
                <a:cs typeface="Poppins Semi-Bold"/>
                <a:sym typeface="Poppins Semi-Bold"/>
              </a:rPr>
              <a:t>- Imperialismo: La competencia por colonias y recursos entre las potencias europeas.</a:t>
            </a:r>
          </a:p>
          <a:p>
            <a:pPr algn="just">
              <a:lnSpc>
                <a:spcPts val="3363"/>
              </a:lnSpc>
            </a:pPr>
            <a:r>
              <a:rPr lang="en-US" sz="1900" b="true">
                <a:solidFill>
                  <a:srgbClr val="60311B"/>
                </a:solidFill>
                <a:latin typeface="Poppins Semi-Bold"/>
                <a:ea typeface="Poppins Semi-Bold"/>
                <a:cs typeface="Poppins Semi-Bold"/>
                <a:sym typeface="Poppins Semi-Bold"/>
              </a:rPr>
              <a:t>- Militarismo: La carrera armamentista y la glorificación de las fuerzas armadas.</a:t>
            </a:r>
          </a:p>
          <a:p>
            <a:pPr algn="just">
              <a:lnSpc>
                <a:spcPts val="3363"/>
              </a:lnSpc>
            </a:pPr>
            <a:r>
              <a:rPr lang="en-US" b="true" sz="1900">
                <a:solidFill>
                  <a:srgbClr val="60311B"/>
                </a:solidFill>
                <a:latin typeface="Poppins Semi-Bold"/>
                <a:ea typeface="Poppins Semi-Bold"/>
                <a:cs typeface="Poppins Semi-Bold"/>
                <a:sym typeface="Poppins Semi-Bold"/>
              </a:rPr>
              <a:t>- Alianzas: La formación de alianzas militares, como la Triple Alianza (Alemania, Austria-Hungría e Italia) y la Triple Entente (Francia, Reino Unido y Rusia).</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3552954" y="874978"/>
            <a:ext cx="11182092" cy="8537045"/>
          </a:xfrm>
          <a:custGeom>
            <a:avLst/>
            <a:gdLst/>
            <a:ahLst/>
            <a:cxnLst/>
            <a:rect r="r" b="b" t="t" l="l"/>
            <a:pathLst>
              <a:path h="8537045" w="11182092">
                <a:moveTo>
                  <a:pt x="0" y="0"/>
                </a:moveTo>
                <a:lnTo>
                  <a:pt x="11182092" y="0"/>
                </a:lnTo>
                <a:lnTo>
                  <a:pt x="11182092" y="8537044"/>
                </a:lnTo>
                <a:lnTo>
                  <a:pt x="0" y="8537044"/>
                </a:lnTo>
                <a:lnTo>
                  <a:pt x="0" y="0"/>
                </a:lnTo>
                <a:close/>
              </a:path>
            </a:pathLst>
          </a:custGeom>
          <a:blipFill>
            <a:blip r:embed="rId3"/>
            <a:stretch>
              <a:fillRect l="0" t="0" r="0" b="-38"/>
            </a:stretch>
          </a:blipFill>
        </p:spPr>
      </p:sp>
      <p:sp>
        <p:nvSpPr>
          <p:cNvPr name="Freeform 4" id="4"/>
          <p:cNvSpPr/>
          <p:nvPr/>
        </p:nvSpPr>
        <p:spPr>
          <a:xfrm flipH="false" flipV="false" rot="0">
            <a:off x="-808611" y="7354490"/>
            <a:ext cx="6362393" cy="5145586"/>
          </a:xfrm>
          <a:custGeom>
            <a:avLst/>
            <a:gdLst/>
            <a:ahLst/>
            <a:cxnLst/>
            <a:rect r="r" b="b" t="t" l="l"/>
            <a:pathLst>
              <a:path h="5145586" w="6362393">
                <a:moveTo>
                  <a:pt x="0" y="0"/>
                </a:moveTo>
                <a:lnTo>
                  <a:pt x="6362394" y="0"/>
                </a:lnTo>
                <a:lnTo>
                  <a:pt x="6362394" y="5145586"/>
                </a:lnTo>
                <a:lnTo>
                  <a:pt x="0" y="5145586"/>
                </a:lnTo>
                <a:lnTo>
                  <a:pt x="0" y="0"/>
                </a:lnTo>
                <a:close/>
              </a:path>
            </a:pathLst>
          </a:custGeom>
          <a:blipFill>
            <a:blip r:embed="rId4"/>
            <a:stretch>
              <a:fillRect l="0" t="0" r="0" b="0"/>
            </a:stretch>
          </a:blipFill>
        </p:spPr>
      </p:sp>
      <p:sp>
        <p:nvSpPr>
          <p:cNvPr name="Freeform 5" id="5"/>
          <p:cNvSpPr/>
          <p:nvPr/>
        </p:nvSpPr>
        <p:spPr>
          <a:xfrm flipH="false" flipV="false" rot="-10465343">
            <a:off x="11216618" y="-1315847"/>
            <a:ext cx="9194302" cy="2344547"/>
          </a:xfrm>
          <a:custGeom>
            <a:avLst/>
            <a:gdLst/>
            <a:ahLst/>
            <a:cxnLst/>
            <a:rect r="r" b="b" t="t" l="l"/>
            <a:pathLst>
              <a:path h="2344547" w="9194302">
                <a:moveTo>
                  <a:pt x="0" y="0"/>
                </a:moveTo>
                <a:lnTo>
                  <a:pt x="9194302" y="0"/>
                </a:lnTo>
                <a:lnTo>
                  <a:pt x="9194302" y="2344547"/>
                </a:lnTo>
                <a:lnTo>
                  <a:pt x="0" y="2344547"/>
                </a:lnTo>
                <a:lnTo>
                  <a:pt x="0" y="0"/>
                </a:lnTo>
                <a:close/>
              </a:path>
            </a:pathLst>
          </a:custGeom>
          <a:blipFill>
            <a:blip r:embed="rId5"/>
            <a:stretch>
              <a:fillRect l="0" t="0" r="0" b="0"/>
            </a:stretch>
          </a:blipFill>
        </p:spPr>
      </p:sp>
      <p:sp>
        <p:nvSpPr>
          <p:cNvPr name="Freeform 6" id="6"/>
          <p:cNvSpPr/>
          <p:nvPr/>
        </p:nvSpPr>
        <p:spPr>
          <a:xfrm flipH="false" flipV="false" rot="-10800000">
            <a:off x="15563625" y="5081553"/>
            <a:ext cx="4330464" cy="6971391"/>
          </a:xfrm>
          <a:custGeom>
            <a:avLst/>
            <a:gdLst/>
            <a:ahLst/>
            <a:cxnLst/>
            <a:rect r="r" b="b" t="t" l="l"/>
            <a:pathLst>
              <a:path h="6971391" w="4330464">
                <a:moveTo>
                  <a:pt x="0" y="0"/>
                </a:moveTo>
                <a:lnTo>
                  <a:pt x="4330464" y="0"/>
                </a:lnTo>
                <a:lnTo>
                  <a:pt x="4330464" y="6971391"/>
                </a:lnTo>
                <a:lnTo>
                  <a:pt x="0" y="6971391"/>
                </a:lnTo>
                <a:lnTo>
                  <a:pt x="0" y="0"/>
                </a:lnTo>
                <a:close/>
              </a:path>
            </a:pathLst>
          </a:custGeom>
          <a:blipFill>
            <a:blip r:embed="rId6"/>
            <a:stretch>
              <a:fillRect l="0" t="0" r="0" b="0"/>
            </a:stretch>
          </a:blipFill>
        </p:spPr>
      </p:sp>
      <p:sp>
        <p:nvSpPr>
          <p:cNvPr name="TextBox 7" id="7"/>
          <p:cNvSpPr txBox="true"/>
          <p:nvPr/>
        </p:nvSpPr>
        <p:spPr>
          <a:xfrm rot="0">
            <a:off x="5225621" y="2265196"/>
            <a:ext cx="7836758" cy="2919983"/>
          </a:xfrm>
          <a:prstGeom prst="rect">
            <a:avLst/>
          </a:prstGeom>
        </p:spPr>
        <p:txBody>
          <a:bodyPr anchor="t" rtlCol="false" tIns="0" lIns="0" bIns="0" rIns="0">
            <a:spAutoFit/>
          </a:bodyPr>
          <a:lstStyle/>
          <a:p>
            <a:pPr algn="just">
              <a:lnSpc>
                <a:spcPts val="3363"/>
              </a:lnSpc>
            </a:pPr>
            <a:r>
              <a:rPr lang="en-US" b="true" sz="1900">
                <a:solidFill>
                  <a:srgbClr val="60311B"/>
                </a:solidFill>
                <a:latin typeface="Poppins Semi-Bold"/>
                <a:ea typeface="Poppins Semi-Bold"/>
                <a:cs typeface="Poppins Semi-Bold"/>
                <a:sym typeface="Poppins Semi-Bold"/>
              </a:rPr>
              <a:t>El conflicto comenzó con el asesinato del archiduque Francisco Fernando de Austria en 1914 y se extendió rápidamente. Las batallas se libraron en diversos frentes, siendo el Frente Occidental y el Frente Oriental los más significativos. La guerra se caracterizó por el uso de nuevas tecnologías militares, como ametralladoras, tanques y aviones, y por la guerra de trincheras.</a:t>
            </a:r>
          </a:p>
        </p:txBody>
      </p:sp>
      <p:sp>
        <p:nvSpPr>
          <p:cNvPr name="TextBox 8" id="8"/>
          <p:cNvSpPr txBox="true"/>
          <p:nvPr/>
        </p:nvSpPr>
        <p:spPr>
          <a:xfrm rot="0">
            <a:off x="5225621" y="5980410"/>
            <a:ext cx="7836758" cy="2081783"/>
          </a:xfrm>
          <a:prstGeom prst="rect">
            <a:avLst/>
          </a:prstGeom>
        </p:spPr>
        <p:txBody>
          <a:bodyPr anchor="t" rtlCol="false" tIns="0" lIns="0" bIns="0" rIns="0">
            <a:spAutoFit/>
          </a:bodyPr>
          <a:lstStyle/>
          <a:p>
            <a:pPr algn="just">
              <a:lnSpc>
                <a:spcPts val="3363"/>
              </a:lnSpc>
            </a:pPr>
            <a:r>
              <a:rPr lang="en-US" b="true" sz="1900">
                <a:solidFill>
                  <a:srgbClr val="60311B"/>
                </a:solidFill>
                <a:latin typeface="Poppins Semi-Bold"/>
                <a:ea typeface="Poppins Semi-Bold"/>
                <a:cs typeface="Poppins Semi-Bold"/>
                <a:sym typeface="Poppins Semi-Bold"/>
              </a:rPr>
              <a:t>El conflicto concluyó con la firma del Tratado de Versalles en 1919, que impuso duras reparaciones a Alemania y redibujó las fronteras de Europa. Las consecuencias de la guerra incluyeron la caída de imperios, el surgimiento de nuevos estados y una profunda crisis económica y social.</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6406349">
            <a:off x="4536005" y="6712151"/>
            <a:ext cx="5063481" cy="8151437"/>
          </a:xfrm>
          <a:custGeom>
            <a:avLst/>
            <a:gdLst/>
            <a:ahLst/>
            <a:cxnLst/>
            <a:rect r="r" b="b" t="t" l="l"/>
            <a:pathLst>
              <a:path h="8151437" w="5063481">
                <a:moveTo>
                  <a:pt x="0" y="0"/>
                </a:moveTo>
                <a:lnTo>
                  <a:pt x="5063481" y="0"/>
                </a:lnTo>
                <a:lnTo>
                  <a:pt x="5063481" y="8151437"/>
                </a:lnTo>
                <a:lnTo>
                  <a:pt x="0" y="8151437"/>
                </a:lnTo>
                <a:lnTo>
                  <a:pt x="0" y="0"/>
                </a:lnTo>
                <a:close/>
              </a:path>
            </a:pathLst>
          </a:custGeom>
          <a:blipFill>
            <a:blip r:embed="rId3"/>
            <a:stretch>
              <a:fillRect l="0" t="0" r="0" b="0"/>
            </a:stretch>
          </a:blipFill>
        </p:spPr>
      </p:sp>
      <p:sp>
        <p:nvSpPr>
          <p:cNvPr name="Freeform 4" id="4"/>
          <p:cNvSpPr/>
          <p:nvPr/>
        </p:nvSpPr>
        <p:spPr>
          <a:xfrm flipH="false" flipV="false" rot="0">
            <a:off x="-1069314" y="7496129"/>
            <a:ext cx="5879493" cy="4755040"/>
          </a:xfrm>
          <a:custGeom>
            <a:avLst/>
            <a:gdLst/>
            <a:ahLst/>
            <a:cxnLst/>
            <a:rect r="r" b="b" t="t" l="l"/>
            <a:pathLst>
              <a:path h="4755040" w="5879493">
                <a:moveTo>
                  <a:pt x="0" y="0"/>
                </a:moveTo>
                <a:lnTo>
                  <a:pt x="5879493" y="0"/>
                </a:lnTo>
                <a:lnTo>
                  <a:pt x="5879493" y="4755040"/>
                </a:lnTo>
                <a:lnTo>
                  <a:pt x="0" y="4755040"/>
                </a:lnTo>
                <a:lnTo>
                  <a:pt x="0" y="0"/>
                </a:lnTo>
                <a:close/>
              </a:path>
            </a:pathLst>
          </a:custGeom>
          <a:blipFill>
            <a:blip r:embed="rId4"/>
            <a:stretch>
              <a:fillRect l="0" t="0" r="0" b="0"/>
            </a:stretch>
          </a:blipFill>
        </p:spPr>
      </p:sp>
      <p:sp>
        <p:nvSpPr>
          <p:cNvPr name="Freeform 5" id="5"/>
          <p:cNvSpPr/>
          <p:nvPr/>
        </p:nvSpPr>
        <p:spPr>
          <a:xfrm flipH="false" flipV="false" rot="-10800000">
            <a:off x="11216618" y="-1315847"/>
            <a:ext cx="9194302" cy="2344547"/>
          </a:xfrm>
          <a:custGeom>
            <a:avLst/>
            <a:gdLst/>
            <a:ahLst/>
            <a:cxnLst/>
            <a:rect r="r" b="b" t="t" l="l"/>
            <a:pathLst>
              <a:path h="2344547" w="9194302">
                <a:moveTo>
                  <a:pt x="0" y="0"/>
                </a:moveTo>
                <a:lnTo>
                  <a:pt x="9194302" y="0"/>
                </a:lnTo>
                <a:lnTo>
                  <a:pt x="9194302" y="2344547"/>
                </a:lnTo>
                <a:lnTo>
                  <a:pt x="0" y="2344547"/>
                </a:lnTo>
                <a:lnTo>
                  <a:pt x="0" y="0"/>
                </a:lnTo>
                <a:close/>
              </a:path>
            </a:pathLst>
          </a:custGeom>
          <a:blipFill>
            <a:blip r:embed="rId5"/>
            <a:stretch>
              <a:fillRect l="0" t="0" r="0" b="0"/>
            </a:stretch>
          </a:blipFill>
        </p:spPr>
      </p:sp>
      <p:sp>
        <p:nvSpPr>
          <p:cNvPr name="Freeform 6" id="6"/>
          <p:cNvSpPr/>
          <p:nvPr/>
        </p:nvSpPr>
        <p:spPr>
          <a:xfrm flipH="false" flipV="false" rot="0">
            <a:off x="10154327" y="1924078"/>
            <a:ext cx="6694450" cy="6438844"/>
          </a:xfrm>
          <a:custGeom>
            <a:avLst/>
            <a:gdLst/>
            <a:ahLst/>
            <a:cxnLst/>
            <a:rect r="r" b="b" t="t" l="l"/>
            <a:pathLst>
              <a:path h="6438844" w="6694450">
                <a:moveTo>
                  <a:pt x="0" y="0"/>
                </a:moveTo>
                <a:lnTo>
                  <a:pt x="6694450" y="0"/>
                </a:lnTo>
                <a:lnTo>
                  <a:pt x="6694450" y="6438844"/>
                </a:lnTo>
                <a:lnTo>
                  <a:pt x="0" y="643884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7" id="7"/>
          <p:cNvSpPr txBox="true"/>
          <p:nvPr/>
        </p:nvSpPr>
        <p:spPr>
          <a:xfrm rot="0">
            <a:off x="1409700" y="2590265"/>
            <a:ext cx="9077526" cy="2171068"/>
          </a:xfrm>
          <a:prstGeom prst="rect">
            <a:avLst/>
          </a:prstGeom>
        </p:spPr>
        <p:txBody>
          <a:bodyPr anchor="t" rtlCol="false" tIns="0" lIns="0" bIns="0" rIns="0">
            <a:spAutoFit/>
          </a:bodyPr>
          <a:lstStyle/>
          <a:p>
            <a:pPr algn="l" marL="0" indent="0" lvl="0">
              <a:lnSpc>
                <a:spcPts val="8330"/>
              </a:lnSpc>
              <a:spcBef>
                <a:spcPct val="0"/>
              </a:spcBef>
            </a:pPr>
            <a:r>
              <a:rPr lang="en-US" sz="8500" spc="-263">
                <a:solidFill>
                  <a:srgbClr val="60311B"/>
                </a:solidFill>
                <a:latin typeface="Cantora One"/>
                <a:ea typeface="Cantora One"/>
                <a:cs typeface="Cantora One"/>
                <a:sym typeface="Cantora One"/>
              </a:rPr>
              <a:t>Segunda Guerra Mundial (1939-1945)</a:t>
            </a:r>
          </a:p>
        </p:txBody>
      </p:sp>
      <p:sp>
        <p:nvSpPr>
          <p:cNvPr name="TextBox 8" id="8"/>
          <p:cNvSpPr txBox="true"/>
          <p:nvPr/>
        </p:nvSpPr>
        <p:spPr>
          <a:xfrm rot="0">
            <a:off x="1409700" y="4957728"/>
            <a:ext cx="7836758" cy="1243583"/>
          </a:xfrm>
          <a:prstGeom prst="rect">
            <a:avLst/>
          </a:prstGeom>
        </p:spPr>
        <p:txBody>
          <a:bodyPr anchor="t" rtlCol="false" tIns="0" lIns="0" bIns="0" rIns="0">
            <a:spAutoFit/>
          </a:bodyPr>
          <a:lstStyle/>
          <a:p>
            <a:pPr algn="l">
              <a:lnSpc>
                <a:spcPts val="3363"/>
              </a:lnSpc>
            </a:pPr>
            <a:r>
              <a:rPr lang="en-US" sz="1900" b="true">
                <a:solidFill>
                  <a:srgbClr val="60311B"/>
                </a:solidFill>
                <a:latin typeface="Poppins Semi-Bold"/>
                <a:ea typeface="Poppins Semi-Bold"/>
                <a:cs typeface="Poppins Semi-Bold"/>
                <a:sym typeface="Poppins Semi-Bold"/>
              </a:rPr>
              <a:t>La Segunda Guerra Mundial fue un conflicto aún más devastador que el primero, involucrando a la mayoría de las naciones del mundo. Las causas incluyen:</a:t>
            </a:r>
          </a:p>
        </p:txBody>
      </p:sp>
      <p:sp>
        <p:nvSpPr>
          <p:cNvPr name="TextBox 9" id="9"/>
          <p:cNvSpPr txBox="true"/>
          <p:nvPr/>
        </p:nvSpPr>
        <p:spPr>
          <a:xfrm rot="0">
            <a:off x="3379860" y="6401335"/>
            <a:ext cx="7836758" cy="2500883"/>
          </a:xfrm>
          <a:prstGeom prst="rect">
            <a:avLst/>
          </a:prstGeom>
        </p:spPr>
        <p:txBody>
          <a:bodyPr anchor="t" rtlCol="false" tIns="0" lIns="0" bIns="0" rIns="0">
            <a:spAutoFit/>
          </a:bodyPr>
          <a:lstStyle/>
          <a:p>
            <a:pPr algn="just">
              <a:lnSpc>
                <a:spcPts val="3363"/>
              </a:lnSpc>
            </a:pPr>
            <a:r>
              <a:rPr lang="en-US" sz="1900" b="true">
                <a:solidFill>
                  <a:srgbClr val="60311B"/>
                </a:solidFill>
                <a:latin typeface="Poppins Semi-Bold"/>
                <a:ea typeface="Poppins Semi-Bold"/>
                <a:cs typeface="Poppins Semi-Bold"/>
                <a:sym typeface="Poppins Semi-Bold"/>
              </a:rPr>
              <a:t>- Tratado de Versalles: Las secuelas de la Primera Guerra Mundial crearon resentimiento en Alemania.</a:t>
            </a:r>
          </a:p>
          <a:p>
            <a:pPr algn="just">
              <a:lnSpc>
                <a:spcPts val="3363"/>
              </a:lnSpc>
            </a:pPr>
            <a:r>
              <a:rPr lang="en-US" sz="1900" b="true">
                <a:solidFill>
                  <a:srgbClr val="60311B"/>
                </a:solidFill>
                <a:latin typeface="Poppins Semi-Bold"/>
                <a:ea typeface="Poppins Semi-Bold"/>
                <a:cs typeface="Poppins Semi-Bold"/>
                <a:sym typeface="Poppins Semi-Bold"/>
              </a:rPr>
              <a:t>- Totalitarismo: El ascenso de regímenes totalitarios, como el nazismo en Alemania y el fascismo en Italia.</a:t>
            </a:r>
          </a:p>
          <a:p>
            <a:pPr algn="just">
              <a:lnSpc>
                <a:spcPts val="3363"/>
              </a:lnSpc>
            </a:pPr>
            <a:r>
              <a:rPr lang="en-US" b="true" sz="1900">
                <a:solidFill>
                  <a:srgbClr val="60311B"/>
                </a:solidFill>
                <a:latin typeface="Poppins Semi-Bold"/>
                <a:ea typeface="Poppins Semi-Bold"/>
                <a:cs typeface="Poppins Semi-Bold"/>
                <a:sym typeface="Poppins Semi-Bold"/>
              </a:rPr>
              <a:t>- Expansión territorial: La agresiva política expansionista de Alemania y Japón.</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1824689" y="582324"/>
            <a:ext cx="14638621" cy="8950902"/>
          </a:xfrm>
          <a:custGeom>
            <a:avLst/>
            <a:gdLst/>
            <a:ahLst/>
            <a:cxnLst/>
            <a:rect r="r" b="b" t="t" l="l"/>
            <a:pathLst>
              <a:path h="8950902" w="14638621">
                <a:moveTo>
                  <a:pt x="0" y="0"/>
                </a:moveTo>
                <a:lnTo>
                  <a:pt x="14638622" y="0"/>
                </a:lnTo>
                <a:lnTo>
                  <a:pt x="14638622" y="8950902"/>
                </a:lnTo>
                <a:lnTo>
                  <a:pt x="0" y="8950902"/>
                </a:lnTo>
                <a:lnTo>
                  <a:pt x="0" y="0"/>
                </a:lnTo>
                <a:close/>
              </a:path>
            </a:pathLst>
          </a:custGeom>
          <a:blipFill>
            <a:blip r:embed="rId3"/>
            <a:stretch>
              <a:fillRect l="0" t="0" r="0" b="-24906"/>
            </a:stretch>
          </a:blipFill>
        </p:spPr>
      </p:sp>
      <p:sp>
        <p:nvSpPr>
          <p:cNvPr name="TextBox 4" id="4"/>
          <p:cNvSpPr txBox="true"/>
          <p:nvPr/>
        </p:nvSpPr>
        <p:spPr>
          <a:xfrm rot="0">
            <a:off x="2938878" y="1876242"/>
            <a:ext cx="8405249" cy="2696233"/>
          </a:xfrm>
          <a:prstGeom prst="rect">
            <a:avLst/>
          </a:prstGeom>
        </p:spPr>
        <p:txBody>
          <a:bodyPr anchor="t" rtlCol="false" tIns="0" lIns="0" bIns="0" rIns="0">
            <a:spAutoFit/>
          </a:bodyPr>
          <a:lstStyle/>
          <a:p>
            <a:pPr algn="just">
              <a:lnSpc>
                <a:spcPts val="3578"/>
              </a:lnSpc>
            </a:pPr>
            <a:r>
              <a:rPr lang="en-US" b="true" sz="2021">
                <a:solidFill>
                  <a:srgbClr val="60311B"/>
                </a:solidFill>
                <a:latin typeface="Poppins Semi-Bold"/>
                <a:ea typeface="Poppins Semi-Bold"/>
                <a:cs typeface="Poppins Semi-Bold"/>
                <a:sym typeface="Poppins Semi-Bold"/>
              </a:rPr>
              <a:t>La guerra comenzó en 1939 con la invasión de Polonia por parte de Alemania. A lo largo del conflicto, varios teatros de guerra se desarrollaron, incluidos Europa, el Pacífico y África del Norte. La guerra se caracterizó por su escala global, el uso masivo de tácticas de guerra móvil, y la implementación de genocidios, siendo el Holocausto el más notable.</a:t>
            </a:r>
          </a:p>
        </p:txBody>
      </p:sp>
      <p:sp>
        <p:nvSpPr>
          <p:cNvPr name="TextBox 5" id="5"/>
          <p:cNvSpPr txBox="true"/>
          <p:nvPr/>
        </p:nvSpPr>
        <p:spPr>
          <a:xfrm rot="0">
            <a:off x="4614924" y="5231492"/>
            <a:ext cx="10353307" cy="2807107"/>
          </a:xfrm>
          <a:prstGeom prst="rect">
            <a:avLst/>
          </a:prstGeom>
        </p:spPr>
        <p:txBody>
          <a:bodyPr anchor="t" rtlCol="false" tIns="0" lIns="0" bIns="0" rIns="0">
            <a:spAutoFit/>
          </a:bodyPr>
          <a:lstStyle/>
          <a:p>
            <a:pPr algn="just">
              <a:lnSpc>
                <a:spcPts val="3706"/>
              </a:lnSpc>
            </a:pPr>
            <a:r>
              <a:rPr lang="en-US" b="true" sz="2094">
                <a:solidFill>
                  <a:srgbClr val="60311B"/>
                </a:solidFill>
                <a:latin typeface="Poppins Semi-Bold"/>
                <a:ea typeface="Poppins Semi-Bold"/>
                <a:cs typeface="Poppins Semi-Bold"/>
                <a:sym typeface="Poppins Semi-Bold"/>
              </a:rPr>
              <a:t>El conflicto terminó en 1945 con la rendición incondicional de Alemania y Japón. La guerra dejó un saldo de decenas de millones de muertos y la devastación de ciudades enteras. Las consecuencias incluyeron la creación de la Organización de las Naciones Unidas, el inicio de la Guerra Fría entre Estados Unidos y la Unión Soviética, y una reconfiguración del mapa político mundial.</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338093">
            <a:off x="-2562903" y="7366658"/>
            <a:ext cx="20927006" cy="9002612"/>
            <a:chOff x="0" y="0"/>
            <a:chExt cx="6340094" cy="2727452"/>
          </a:xfrm>
        </p:grpSpPr>
        <p:sp>
          <p:nvSpPr>
            <p:cNvPr name="Freeform 4" id="4"/>
            <p:cNvSpPr/>
            <p:nvPr/>
          </p:nvSpPr>
          <p:spPr>
            <a:xfrm flipH="false" flipV="false" rot="0">
              <a:off x="-11938" y="-127"/>
              <a:ext cx="6405753" cy="2810129"/>
            </a:xfrm>
            <a:custGeom>
              <a:avLst/>
              <a:gdLst/>
              <a:ahLst/>
              <a:cxnLst/>
              <a:rect r="r" b="b" t="t" l="l"/>
              <a:pathLst>
                <a:path h="2810129" w="6405753">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3"/>
              <a:stretch>
                <a:fillRect l="0" t="-27477" r="0" b="-27477"/>
              </a:stretch>
            </a:blipFill>
          </p:spPr>
        </p:sp>
      </p:grpSp>
      <p:grpSp>
        <p:nvGrpSpPr>
          <p:cNvPr name="Group 5" id="5"/>
          <p:cNvGrpSpPr/>
          <p:nvPr/>
        </p:nvGrpSpPr>
        <p:grpSpPr>
          <a:xfrm rot="0">
            <a:off x="-1767417" y="-7142553"/>
            <a:ext cx="20927006" cy="9002612"/>
            <a:chOff x="0" y="0"/>
            <a:chExt cx="6340094" cy="2727452"/>
          </a:xfrm>
        </p:grpSpPr>
        <p:sp>
          <p:nvSpPr>
            <p:cNvPr name="Freeform 6" id="6"/>
            <p:cNvSpPr/>
            <p:nvPr/>
          </p:nvSpPr>
          <p:spPr>
            <a:xfrm flipH="false" flipV="false" rot="0">
              <a:off x="-11938" y="-127"/>
              <a:ext cx="6405753" cy="2810129"/>
            </a:xfrm>
            <a:custGeom>
              <a:avLst/>
              <a:gdLst/>
              <a:ahLst/>
              <a:cxnLst/>
              <a:rect r="r" b="b" t="t" l="l"/>
              <a:pathLst>
                <a:path h="2810129" w="6405753">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3"/>
              <a:stretch>
                <a:fillRect l="0" t="-27477" r="0" b="-27477"/>
              </a:stretch>
            </a:blipFill>
          </p:spPr>
        </p:sp>
      </p:grpSp>
      <p:sp>
        <p:nvSpPr>
          <p:cNvPr name="TextBox 7" id="7"/>
          <p:cNvSpPr txBox="true"/>
          <p:nvPr/>
        </p:nvSpPr>
        <p:spPr>
          <a:xfrm rot="0">
            <a:off x="1969275" y="4052515"/>
            <a:ext cx="14349451" cy="2687955"/>
          </a:xfrm>
          <a:prstGeom prst="rect">
            <a:avLst/>
          </a:prstGeom>
        </p:spPr>
        <p:txBody>
          <a:bodyPr anchor="t" rtlCol="false" tIns="0" lIns="0" bIns="0" rIns="0">
            <a:spAutoFit/>
          </a:bodyPr>
          <a:lstStyle/>
          <a:p>
            <a:pPr algn="ctr">
              <a:lnSpc>
                <a:spcPts val="10080"/>
              </a:lnSpc>
            </a:pPr>
            <a:r>
              <a:rPr lang="en-US" sz="9600">
                <a:solidFill>
                  <a:srgbClr val="1D2427"/>
                </a:solidFill>
                <a:latin typeface="Orelega One"/>
                <a:ea typeface="Orelega One"/>
                <a:cs typeface="Orelega One"/>
                <a:sym typeface="Orelega One"/>
              </a:rPr>
              <a:t> LA PRIMERA GUERRA MUNDIAL</a:t>
            </a:r>
          </a:p>
        </p:txBody>
      </p:sp>
      <p:sp>
        <p:nvSpPr>
          <p:cNvPr name="TextBox 8" id="8"/>
          <p:cNvSpPr txBox="true"/>
          <p:nvPr/>
        </p:nvSpPr>
        <p:spPr>
          <a:xfrm rot="0">
            <a:off x="4491064" y="2612505"/>
            <a:ext cx="9305871" cy="1190169"/>
          </a:xfrm>
          <a:prstGeom prst="rect">
            <a:avLst/>
          </a:prstGeom>
        </p:spPr>
        <p:txBody>
          <a:bodyPr anchor="t" rtlCol="false" tIns="0" lIns="0" bIns="0" rIns="0">
            <a:spAutoFit/>
          </a:bodyPr>
          <a:lstStyle/>
          <a:p>
            <a:pPr algn="ctr" marL="0" indent="0" lvl="0">
              <a:lnSpc>
                <a:spcPts val="9913"/>
              </a:lnSpc>
            </a:pPr>
            <a:r>
              <a:rPr lang="en-US" sz="6007" spc="-300">
                <a:solidFill>
                  <a:srgbClr val="1D2427"/>
                </a:solidFill>
                <a:latin typeface="Courier Prime"/>
                <a:ea typeface="Courier Prime"/>
                <a:cs typeface="Courier Prime"/>
                <a:sym typeface="Courier Prime"/>
              </a:rPr>
              <a:t> </a:t>
            </a:r>
            <a:r>
              <a:rPr lang="en-US" sz="6007" spc="-300">
                <a:solidFill>
                  <a:srgbClr val="1D2427"/>
                </a:solidFill>
                <a:latin typeface="Courier Prime"/>
                <a:ea typeface="Courier Prime"/>
                <a:cs typeface="Courier Prime"/>
                <a:sym typeface="Courier Prime"/>
              </a:rPr>
              <a:t>Qué marcó</a:t>
            </a:r>
          </a:p>
        </p:txBody>
      </p:sp>
      <p:sp>
        <p:nvSpPr>
          <p:cNvPr name="Freeform 9" id="9"/>
          <p:cNvSpPr/>
          <p:nvPr/>
        </p:nvSpPr>
        <p:spPr>
          <a:xfrm flipH="false" flipV="false" rot="5284184">
            <a:off x="15868827" y="532263"/>
            <a:ext cx="3792788" cy="3921115"/>
          </a:xfrm>
          <a:custGeom>
            <a:avLst/>
            <a:gdLst/>
            <a:ahLst/>
            <a:cxnLst/>
            <a:rect r="r" b="b" t="t" l="l"/>
            <a:pathLst>
              <a:path h="3921115" w="3792788">
                <a:moveTo>
                  <a:pt x="0" y="0"/>
                </a:moveTo>
                <a:lnTo>
                  <a:pt x="3792788" y="0"/>
                </a:lnTo>
                <a:lnTo>
                  <a:pt x="3792788" y="3921115"/>
                </a:lnTo>
                <a:lnTo>
                  <a:pt x="0" y="39211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2081383" y="5825591"/>
            <a:ext cx="3762298" cy="4073354"/>
          </a:xfrm>
          <a:custGeom>
            <a:avLst/>
            <a:gdLst/>
            <a:ahLst/>
            <a:cxnLst/>
            <a:rect r="r" b="b" t="t" l="l"/>
            <a:pathLst>
              <a:path h="4073354" w="3762298">
                <a:moveTo>
                  <a:pt x="0" y="0"/>
                </a:moveTo>
                <a:lnTo>
                  <a:pt x="3762298" y="0"/>
                </a:lnTo>
                <a:lnTo>
                  <a:pt x="3762298" y="4073354"/>
                </a:lnTo>
                <a:lnTo>
                  <a:pt x="0" y="40733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6393584">
            <a:off x="16751675" y="2943725"/>
            <a:ext cx="4930780" cy="4857911"/>
          </a:xfrm>
          <a:custGeom>
            <a:avLst/>
            <a:gdLst/>
            <a:ahLst/>
            <a:cxnLst/>
            <a:rect r="r" b="b" t="t" l="l"/>
            <a:pathLst>
              <a:path h="4857911" w="4930780">
                <a:moveTo>
                  <a:pt x="0" y="0"/>
                </a:moveTo>
                <a:lnTo>
                  <a:pt x="4930780" y="0"/>
                </a:lnTo>
                <a:lnTo>
                  <a:pt x="4930780" y="4857911"/>
                </a:lnTo>
                <a:lnTo>
                  <a:pt x="0" y="4857911"/>
                </a:lnTo>
                <a:lnTo>
                  <a:pt x="0" y="0"/>
                </a:lnTo>
                <a:close/>
              </a:path>
            </a:pathLst>
          </a:custGeom>
          <a:blipFill>
            <a:blip r:embed="rId8">
              <a:alphaModFix amt="26000"/>
            </a:blip>
            <a:stretch>
              <a:fillRect l="0" t="0" r="0" b="0"/>
            </a:stretch>
          </a:blipFill>
        </p:spPr>
      </p:sp>
      <p:sp>
        <p:nvSpPr>
          <p:cNvPr name="Freeform 12" id="12"/>
          <p:cNvSpPr/>
          <p:nvPr/>
        </p:nvSpPr>
        <p:spPr>
          <a:xfrm flipH="false" flipV="false" rot="1108735">
            <a:off x="-3215270" y="4204746"/>
            <a:ext cx="4930780" cy="4857911"/>
          </a:xfrm>
          <a:custGeom>
            <a:avLst/>
            <a:gdLst/>
            <a:ahLst/>
            <a:cxnLst/>
            <a:rect r="r" b="b" t="t" l="l"/>
            <a:pathLst>
              <a:path h="4857911" w="4930780">
                <a:moveTo>
                  <a:pt x="0" y="0"/>
                </a:moveTo>
                <a:lnTo>
                  <a:pt x="4930780" y="0"/>
                </a:lnTo>
                <a:lnTo>
                  <a:pt x="4930780" y="4857911"/>
                </a:lnTo>
                <a:lnTo>
                  <a:pt x="0" y="4857911"/>
                </a:lnTo>
                <a:lnTo>
                  <a:pt x="0" y="0"/>
                </a:lnTo>
                <a:close/>
              </a:path>
            </a:pathLst>
          </a:custGeom>
          <a:blipFill>
            <a:blip r:embed="rId8">
              <a:alphaModFix amt="26000"/>
            </a:blip>
            <a:stretch>
              <a:fillRect l="0" t="0" r="0" b="0"/>
            </a:stretch>
          </a:blipFill>
        </p:spPr>
      </p:sp>
      <p:sp>
        <p:nvSpPr>
          <p:cNvPr name="Freeform 13" id="13"/>
          <p:cNvSpPr/>
          <p:nvPr/>
        </p:nvSpPr>
        <p:spPr>
          <a:xfrm flipH="false" flipV="false" rot="-5400000">
            <a:off x="8272177" y="-5539396"/>
            <a:ext cx="1743646" cy="12529044"/>
          </a:xfrm>
          <a:custGeom>
            <a:avLst/>
            <a:gdLst/>
            <a:ahLst/>
            <a:cxnLst/>
            <a:rect r="r" b="b" t="t" l="l"/>
            <a:pathLst>
              <a:path h="12529044" w="1743646">
                <a:moveTo>
                  <a:pt x="0" y="0"/>
                </a:moveTo>
                <a:lnTo>
                  <a:pt x="1743646" y="0"/>
                </a:lnTo>
                <a:lnTo>
                  <a:pt x="1743646" y="12529044"/>
                </a:lnTo>
                <a:lnTo>
                  <a:pt x="0" y="12529044"/>
                </a:lnTo>
                <a:lnTo>
                  <a:pt x="0" y="0"/>
                </a:lnTo>
                <a:close/>
              </a:path>
            </a:pathLst>
          </a:custGeom>
          <a:blipFill>
            <a:blip r:embed="rId9">
              <a:extLst>
                <a:ext uri="{96DAC541-7B7A-43D3-8B79-37D633B846F1}">
                  <asvg:svgBlip xmlns:asvg="http://schemas.microsoft.com/office/drawing/2016/SVG/main" r:embed="rId10"/>
                </a:ext>
              </a:extLst>
            </a:blip>
            <a:stretch>
              <a:fillRect l="0" t="-17780" r="-507923" b="-14536"/>
            </a:stretch>
          </a:blipFill>
        </p:spPr>
      </p:sp>
      <p:sp>
        <p:nvSpPr>
          <p:cNvPr name="Freeform 14" id="14"/>
          <p:cNvSpPr/>
          <p:nvPr/>
        </p:nvSpPr>
        <p:spPr>
          <a:xfrm flipH="true" flipV="true" rot="-5400000">
            <a:off x="8272177" y="3317340"/>
            <a:ext cx="1743646" cy="12529044"/>
          </a:xfrm>
          <a:custGeom>
            <a:avLst/>
            <a:gdLst/>
            <a:ahLst/>
            <a:cxnLst/>
            <a:rect r="r" b="b" t="t" l="l"/>
            <a:pathLst>
              <a:path h="12529044" w="1743646">
                <a:moveTo>
                  <a:pt x="1743646" y="12529045"/>
                </a:moveTo>
                <a:lnTo>
                  <a:pt x="0" y="12529045"/>
                </a:lnTo>
                <a:lnTo>
                  <a:pt x="0" y="0"/>
                </a:lnTo>
                <a:lnTo>
                  <a:pt x="1743646" y="0"/>
                </a:lnTo>
                <a:lnTo>
                  <a:pt x="1743646" y="12529045"/>
                </a:lnTo>
                <a:close/>
              </a:path>
            </a:pathLst>
          </a:custGeom>
          <a:blipFill>
            <a:blip r:embed="rId9">
              <a:extLst>
                <a:ext uri="{96DAC541-7B7A-43D3-8B79-37D633B846F1}">
                  <asvg:svgBlip xmlns:asvg="http://schemas.microsoft.com/office/drawing/2016/SVG/main" r:embed="rId10"/>
                </a:ext>
              </a:extLst>
            </a:blip>
            <a:stretch>
              <a:fillRect l="0" t="-17780" r="-507923" b="-14536"/>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6393584">
            <a:off x="6678610" y="8084770"/>
            <a:ext cx="4930780" cy="4857911"/>
          </a:xfrm>
          <a:custGeom>
            <a:avLst/>
            <a:gdLst/>
            <a:ahLst/>
            <a:cxnLst/>
            <a:rect r="r" b="b" t="t" l="l"/>
            <a:pathLst>
              <a:path h="4857911" w="4930780">
                <a:moveTo>
                  <a:pt x="0" y="0"/>
                </a:moveTo>
                <a:lnTo>
                  <a:pt x="4930780" y="0"/>
                </a:lnTo>
                <a:lnTo>
                  <a:pt x="4930780" y="4857911"/>
                </a:lnTo>
                <a:lnTo>
                  <a:pt x="0" y="4857911"/>
                </a:lnTo>
                <a:lnTo>
                  <a:pt x="0" y="0"/>
                </a:lnTo>
                <a:close/>
              </a:path>
            </a:pathLst>
          </a:custGeom>
          <a:blipFill>
            <a:blip r:embed="rId3">
              <a:alphaModFix amt="26000"/>
            </a:blip>
            <a:stretch>
              <a:fillRect l="0" t="0" r="0" b="0"/>
            </a:stretch>
          </a:blipFill>
        </p:spPr>
      </p:sp>
      <p:sp>
        <p:nvSpPr>
          <p:cNvPr name="TextBox 4" id="4"/>
          <p:cNvSpPr txBox="true"/>
          <p:nvPr/>
        </p:nvSpPr>
        <p:spPr>
          <a:xfrm rot="0">
            <a:off x="2673739" y="4268782"/>
            <a:ext cx="13328086" cy="4115688"/>
          </a:xfrm>
          <a:prstGeom prst="rect">
            <a:avLst/>
          </a:prstGeom>
        </p:spPr>
        <p:txBody>
          <a:bodyPr anchor="t" rtlCol="false" tIns="0" lIns="0" bIns="0" rIns="0">
            <a:spAutoFit/>
          </a:bodyPr>
          <a:lstStyle/>
          <a:p>
            <a:pPr algn="just">
              <a:lnSpc>
                <a:spcPts val="6533"/>
              </a:lnSpc>
            </a:pPr>
            <a:r>
              <a:rPr lang="en-US" sz="4700">
                <a:solidFill>
                  <a:srgbClr val="1B293B"/>
                </a:solidFill>
                <a:latin typeface="Anaktoria"/>
                <a:ea typeface="Anaktoria"/>
                <a:cs typeface="Anaktoria"/>
                <a:sym typeface="Anaktoria"/>
              </a:rPr>
              <a:t>La Primera Guerra Mundial, también conocida como la Gran Guerra, tuvo lugar entre 1914 y 1918 y fue un conflicto global que involucró a muchas de las principales potencias del mundo de la época. </a:t>
            </a:r>
          </a:p>
          <a:p>
            <a:pPr algn="just">
              <a:lnSpc>
                <a:spcPts val="6533"/>
              </a:lnSpc>
            </a:pPr>
          </a:p>
        </p:txBody>
      </p:sp>
      <p:grpSp>
        <p:nvGrpSpPr>
          <p:cNvPr name="Group 5" id="5"/>
          <p:cNvGrpSpPr/>
          <p:nvPr/>
        </p:nvGrpSpPr>
        <p:grpSpPr>
          <a:xfrm rot="0">
            <a:off x="-1767417" y="-6969920"/>
            <a:ext cx="20927006" cy="9002612"/>
            <a:chOff x="0" y="0"/>
            <a:chExt cx="6340094" cy="2727452"/>
          </a:xfrm>
        </p:grpSpPr>
        <p:sp>
          <p:nvSpPr>
            <p:cNvPr name="Freeform 6" id="6"/>
            <p:cNvSpPr/>
            <p:nvPr/>
          </p:nvSpPr>
          <p:spPr>
            <a:xfrm flipH="false" flipV="false" rot="0">
              <a:off x="-11938" y="-127"/>
              <a:ext cx="6405753" cy="2810129"/>
            </a:xfrm>
            <a:custGeom>
              <a:avLst/>
              <a:gdLst/>
              <a:ahLst/>
              <a:cxnLst/>
              <a:rect r="r" b="b" t="t" l="l"/>
              <a:pathLst>
                <a:path h="2810129" w="6405753">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4"/>
              <a:stretch>
                <a:fillRect l="0" t="-27477" r="0" b="-27477"/>
              </a:stretch>
            </a:blipFill>
          </p:spPr>
        </p:sp>
      </p:grpSp>
      <p:sp>
        <p:nvSpPr>
          <p:cNvPr name="Freeform 7" id="7"/>
          <p:cNvSpPr/>
          <p:nvPr/>
        </p:nvSpPr>
        <p:spPr>
          <a:xfrm flipH="false" flipV="false" rot="5284184">
            <a:off x="-867694" y="-1449477"/>
            <a:ext cx="3792788" cy="3921115"/>
          </a:xfrm>
          <a:custGeom>
            <a:avLst/>
            <a:gdLst/>
            <a:ahLst/>
            <a:cxnLst/>
            <a:rect r="r" b="b" t="t" l="l"/>
            <a:pathLst>
              <a:path h="3921115" w="3792788">
                <a:moveTo>
                  <a:pt x="0" y="0"/>
                </a:moveTo>
                <a:lnTo>
                  <a:pt x="3792788" y="0"/>
                </a:lnTo>
                <a:lnTo>
                  <a:pt x="3792788" y="3921115"/>
                </a:lnTo>
                <a:lnTo>
                  <a:pt x="0" y="39211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5613408" y="8072847"/>
            <a:ext cx="3762298" cy="4073354"/>
          </a:xfrm>
          <a:custGeom>
            <a:avLst/>
            <a:gdLst/>
            <a:ahLst/>
            <a:cxnLst/>
            <a:rect r="r" b="b" t="t" l="l"/>
            <a:pathLst>
              <a:path h="4073354" w="3762298">
                <a:moveTo>
                  <a:pt x="0" y="0"/>
                </a:moveTo>
                <a:lnTo>
                  <a:pt x="3762298" y="0"/>
                </a:lnTo>
                <a:lnTo>
                  <a:pt x="3762298" y="4073354"/>
                </a:lnTo>
                <a:lnTo>
                  <a:pt x="0" y="40733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8467820">
            <a:off x="-3235436" y="5420053"/>
            <a:ext cx="4930780" cy="4857911"/>
          </a:xfrm>
          <a:custGeom>
            <a:avLst/>
            <a:gdLst/>
            <a:ahLst/>
            <a:cxnLst/>
            <a:rect r="r" b="b" t="t" l="l"/>
            <a:pathLst>
              <a:path h="4857911" w="4930780">
                <a:moveTo>
                  <a:pt x="0" y="0"/>
                </a:moveTo>
                <a:lnTo>
                  <a:pt x="4930780" y="0"/>
                </a:lnTo>
                <a:lnTo>
                  <a:pt x="4930780" y="4857912"/>
                </a:lnTo>
                <a:lnTo>
                  <a:pt x="0" y="4857912"/>
                </a:lnTo>
                <a:lnTo>
                  <a:pt x="0" y="0"/>
                </a:lnTo>
                <a:close/>
              </a:path>
            </a:pathLst>
          </a:custGeom>
          <a:blipFill>
            <a:blip r:embed="rId3">
              <a:alphaModFix amt="26000"/>
            </a:blip>
            <a:stretch>
              <a:fillRect l="0" t="0" r="0" b="0"/>
            </a:stretch>
          </a:blipFill>
        </p:spPr>
      </p:sp>
      <p:sp>
        <p:nvSpPr>
          <p:cNvPr name="Freeform 10" id="10"/>
          <p:cNvSpPr/>
          <p:nvPr/>
        </p:nvSpPr>
        <p:spPr>
          <a:xfrm flipH="false" flipV="false" rot="0">
            <a:off x="4361642" y="-55291"/>
            <a:ext cx="9564715" cy="3426364"/>
          </a:xfrm>
          <a:custGeom>
            <a:avLst/>
            <a:gdLst/>
            <a:ahLst/>
            <a:cxnLst/>
            <a:rect r="r" b="b" t="t" l="l"/>
            <a:pathLst>
              <a:path h="3426364" w="9564715">
                <a:moveTo>
                  <a:pt x="0" y="0"/>
                </a:moveTo>
                <a:lnTo>
                  <a:pt x="9564716" y="0"/>
                </a:lnTo>
                <a:lnTo>
                  <a:pt x="9564716" y="3426363"/>
                </a:lnTo>
                <a:lnTo>
                  <a:pt x="0" y="3426363"/>
                </a:lnTo>
                <a:lnTo>
                  <a:pt x="0" y="0"/>
                </a:lnTo>
                <a:close/>
              </a:path>
            </a:pathLst>
          </a:custGeom>
          <a:blipFill>
            <a:blip r:embed="rId9">
              <a:extLst>
                <a:ext uri="{96DAC541-7B7A-43D3-8B79-37D633B846F1}">
                  <asvg:svgBlip xmlns:asvg="http://schemas.microsoft.com/office/drawing/2016/SVG/main" r:embed="rId10"/>
                </a:ext>
              </a:extLst>
            </a:blip>
            <a:stretch>
              <a:fillRect l="0" t="-360063" r="-5378"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388081" y="3314894"/>
            <a:ext cx="4254722" cy="570173"/>
          </a:xfrm>
          <a:prstGeom prst="rect">
            <a:avLst/>
          </a:prstGeom>
        </p:spPr>
        <p:txBody>
          <a:bodyPr anchor="t" rtlCol="false" tIns="0" lIns="0" bIns="0" rIns="0">
            <a:spAutoFit/>
          </a:bodyPr>
          <a:lstStyle/>
          <a:p>
            <a:pPr algn="ctr" marL="0" indent="0" lvl="0">
              <a:lnSpc>
                <a:spcPts val="4518"/>
              </a:lnSpc>
              <a:spcBef>
                <a:spcPct val="0"/>
              </a:spcBef>
            </a:pPr>
            <a:r>
              <a:rPr lang="en-US" sz="3703">
                <a:solidFill>
                  <a:srgbClr val="1B293B"/>
                </a:solidFill>
                <a:latin typeface="Anaktoria"/>
                <a:ea typeface="Anaktoria"/>
                <a:cs typeface="Anaktoria"/>
                <a:sym typeface="Anaktoria"/>
              </a:rPr>
              <a:t>1. Causas del conflicto</a:t>
            </a:r>
          </a:p>
        </p:txBody>
      </p:sp>
      <p:sp>
        <p:nvSpPr>
          <p:cNvPr name="TextBox 4" id="4"/>
          <p:cNvSpPr txBox="true"/>
          <p:nvPr/>
        </p:nvSpPr>
        <p:spPr>
          <a:xfrm rot="0">
            <a:off x="1388081" y="4398020"/>
            <a:ext cx="4196194" cy="3419753"/>
          </a:xfrm>
          <a:prstGeom prst="rect">
            <a:avLst/>
          </a:prstGeom>
        </p:spPr>
        <p:txBody>
          <a:bodyPr anchor="t" rtlCol="false" tIns="0" lIns="0" bIns="0" rIns="0">
            <a:spAutoFit/>
          </a:bodyPr>
          <a:lstStyle/>
          <a:p>
            <a:pPr algn="just" marL="0" indent="0" lvl="0">
              <a:lnSpc>
                <a:spcPts val="2763"/>
              </a:lnSpc>
            </a:pPr>
            <a:r>
              <a:rPr lang="en-US" sz="1867">
                <a:solidFill>
                  <a:srgbClr val="1B293B"/>
                </a:solidFill>
                <a:latin typeface="Courier Prime"/>
                <a:ea typeface="Courier Prime"/>
                <a:cs typeface="Courier Prime"/>
                <a:sym typeface="Courier Prime"/>
              </a:rPr>
              <a:t>Las tensiones acumuladas en Europa debido a rivalidades imperialistas, militarismo, nacionalismo y alianzas complejas fueron factores clave. El asesinato del archiduque Francisco Fernando de Austria en 1914 fue el detonante inmediato que llevó a la guerra.</a:t>
            </a:r>
          </a:p>
        </p:txBody>
      </p:sp>
      <p:sp>
        <p:nvSpPr>
          <p:cNvPr name="Freeform 5" id="5"/>
          <p:cNvSpPr/>
          <p:nvPr/>
        </p:nvSpPr>
        <p:spPr>
          <a:xfrm flipH="false" flipV="false" rot="4017659">
            <a:off x="5728357" y="-3036885"/>
            <a:ext cx="6351873" cy="6258003"/>
          </a:xfrm>
          <a:custGeom>
            <a:avLst/>
            <a:gdLst/>
            <a:ahLst/>
            <a:cxnLst/>
            <a:rect r="r" b="b" t="t" l="l"/>
            <a:pathLst>
              <a:path h="6258003" w="6351873">
                <a:moveTo>
                  <a:pt x="0" y="0"/>
                </a:moveTo>
                <a:lnTo>
                  <a:pt x="6351873" y="0"/>
                </a:lnTo>
                <a:lnTo>
                  <a:pt x="6351873" y="6258004"/>
                </a:lnTo>
                <a:lnTo>
                  <a:pt x="0" y="6258004"/>
                </a:lnTo>
                <a:lnTo>
                  <a:pt x="0" y="0"/>
                </a:lnTo>
                <a:close/>
              </a:path>
            </a:pathLst>
          </a:custGeom>
          <a:blipFill>
            <a:blip r:embed="rId3">
              <a:alphaModFix amt="26000"/>
            </a:blip>
            <a:stretch>
              <a:fillRect l="0" t="0" r="0" b="0"/>
            </a:stretch>
          </a:blipFill>
        </p:spPr>
      </p:sp>
      <p:sp>
        <p:nvSpPr>
          <p:cNvPr name="TextBox 6" id="6"/>
          <p:cNvSpPr txBox="true"/>
          <p:nvPr/>
        </p:nvSpPr>
        <p:spPr>
          <a:xfrm rot="0">
            <a:off x="6537908" y="3029866"/>
            <a:ext cx="5227227" cy="1140229"/>
          </a:xfrm>
          <a:prstGeom prst="rect">
            <a:avLst/>
          </a:prstGeom>
        </p:spPr>
        <p:txBody>
          <a:bodyPr anchor="t" rtlCol="false" tIns="0" lIns="0" bIns="0" rIns="0">
            <a:spAutoFit/>
          </a:bodyPr>
          <a:lstStyle/>
          <a:p>
            <a:pPr algn="ctr" marL="0" indent="0" lvl="0">
              <a:lnSpc>
                <a:spcPts val="4518"/>
              </a:lnSpc>
              <a:spcBef>
                <a:spcPct val="0"/>
              </a:spcBef>
            </a:pPr>
            <a:r>
              <a:rPr lang="en-US" sz="3703">
                <a:solidFill>
                  <a:srgbClr val="1B293B"/>
                </a:solidFill>
                <a:latin typeface="Anaktoria"/>
                <a:ea typeface="Anaktoria"/>
                <a:cs typeface="Anaktoria"/>
                <a:sym typeface="Anaktoria"/>
              </a:rPr>
              <a:t>2. Alianzas y frentes de batalla</a:t>
            </a:r>
          </a:p>
        </p:txBody>
      </p:sp>
      <p:sp>
        <p:nvSpPr>
          <p:cNvPr name="TextBox 7" id="7"/>
          <p:cNvSpPr txBox="true"/>
          <p:nvPr/>
        </p:nvSpPr>
        <p:spPr>
          <a:xfrm rot="0">
            <a:off x="7045341" y="4388495"/>
            <a:ext cx="4719794" cy="3978172"/>
          </a:xfrm>
          <a:prstGeom prst="rect">
            <a:avLst/>
          </a:prstGeom>
        </p:spPr>
        <p:txBody>
          <a:bodyPr anchor="t" rtlCol="false" tIns="0" lIns="0" bIns="0" rIns="0">
            <a:spAutoFit/>
          </a:bodyPr>
          <a:lstStyle/>
          <a:p>
            <a:pPr algn="just" marL="0" indent="0" lvl="0">
              <a:lnSpc>
                <a:spcPts val="2911"/>
              </a:lnSpc>
            </a:pPr>
            <a:r>
              <a:rPr lang="en-US" sz="1967">
                <a:solidFill>
                  <a:srgbClr val="1B293B"/>
                </a:solidFill>
                <a:latin typeface="Courier Prime"/>
                <a:ea typeface="Courier Prime"/>
                <a:cs typeface="Courier Prime"/>
                <a:sym typeface="Courier Prime"/>
              </a:rPr>
              <a:t>Las principales potencias se dividieron en dos alianzas: la Triple Alianza (Alemania, Austria-Hungría y Italia) y la Triple Entente (Francia, Rusia y Reino Unido). Esto llevó a una guerra en múltiples frentes, destacando el Frente Occidental, donde se libraron batallas sangrientas como la de Verdún y el Somme.</a:t>
            </a:r>
          </a:p>
        </p:txBody>
      </p:sp>
      <p:sp>
        <p:nvSpPr>
          <p:cNvPr name="TextBox 8" id="8"/>
          <p:cNvSpPr txBox="true"/>
          <p:nvPr/>
        </p:nvSpPr>
        <p:spPr>
          <a:xfrm rot="0">
            <a:off x="3994738" y="920136"/>
            <a:ext cx="10297400" cy="1423930"/>
          </a:xfrm>
          <a:prstGeom prst="rect">
            <a:avLst/>
          </a:prstGeom>
        </p:spPr>
        <p:txBody>
          <a:bodyPr anchor="t" rtlCol="false" tIns="0" lIns="0" bIns="0" rIns="0">
            <a:spAutoFit/>
          </a:bodyPr>
          <a:lstStyle/>
          <a:p>
            <a:pPr algn="ctr" marL="0" indent="0" lvl="0">
              <a:lnSpc>
                <a:spcPts val="5509"/>
              </a:lnSpc>
              <a:spcBef>
                <a:spcPct val="0"/>
              </a:spcBef>
            </a:pPr>
            <a:r>
              <a:rPr lang="en-US" sz="5247" spc="-246">
                <a:solidFill>
                  <a:srgbClr val="1B293B"/>
                </a:solidFill>
                <a:latin typeface="Anaktoria"/>
                <a:ea typeface="Anaktoria"/>
                <a:cs typeface="Anaktoria"/>
                <a:sym typeface="Anaktoria"/>
              </a:rPr>
              <a:t>Este conflicto marcó un antes y un después en la historia por varias razones:</a:t>
            </a:r>
          </a:p>
        </p:txBody>
      </p:sp>
      <p:sp>
        <p:nvSpPr>
          <p:cNvPr name="TextBox 9" id="9"/>
          <p:cNvSpPr txBox="true"/>
          <p:nvPr/>
        </p:nvSpPr>
        <p:spPr>
          <a:xfrm rot="0">
            <a:off x="12702601" y="3029866"/>
            <a:ext cx="4955265" cy="1140229"/>
          </a:xfrm>
          <a:prstGeom prst="rect">
            <a:avLst/>
          </a:prstGeom>
        </p:spPr>
        <p:txBody>
          <a:bodyPr anchor="t" rtlCol="false" tIns="0" lIns="0" bIns="0" rIns="0">
            <a:spAutoFit/>
          </a:bodyPr>
          <a:lstStyle/>
          <a:p>
            <a:pPr algn="ctr" marL="0" indent="0" lvl="0">
              <a:lnSpc>
                <a:spcPts val="4518"/>
              </a:lnSpc>
              <a:spcBef>
                <a:spcPct val="0"/>
              </a:spcBef>
            </a:pPr>
            <a:r>
              <a:rPr lang="en-US" sz="3703">
                <a:solidFill>
                  <a:srgbClr val="1B293B"/>
                </a:solidFill>
                <a:latin typeface="Anaktoria"/>
                <a:ea typeface="Anaktoria"/>
                <a:cs typeface="Anaktoria"/>
                <a:sym typeface="Anaktoria"/>
              </a:rPr>
              <a:t>3. Tecnología y guerra moderna</a:t>
            </a:r>
          </a:p>
        </p:txBody>
      </p:sp>
      <p:sp>
        <p:nvSpPr>
          <p:cNvPr name="TextBox 10" id="10"/>
          <p:cNvSpPr txBox="true"/>
          <p:nvPr/>
        </p:nvSpPr>
        <p:spPr>
          <a:xfrm rot="0">
            <a:off x="12876471" y="4284381"/>
            <a:ext cx="4781394" cy="3599585"/>
          </a:xfrm>
          <a:prstGeom prst="rect">
            <a:avLst/>
          </a:prstGeom>
        </p:spPr>
        <p:txBody>
          <a:bodyPr anchor="t" rtlCol="false" tIns="0" lIns="0" bIns="0" rIns="0">
            <a:spAutoFit/>
          </a:bodyPr>
          <a:lstStyle/>
          <a:p>
            <a:pPr algn="just" marL="0" indent="0" lvl="0">
              <a:lnSpc>
                <a:spcPts val="3207"/>
              </a:lnSpc>
            </a:pPr>
            <a:r>
              <a:rPr lang="en-US" sz="2167">
                <a:solidFill>
                  <a:srgbClr val="1B293B"/>
                </a:solidFill>
                <a:latin typeface="Courier Prime"/>
                <a:ea typeface="Courier Prime"/>
                <a:cs typeface="Courier Prime"/>
                <a:sym typeface="Courier Prime"/>
              </a:rPr>
              <a:t>La guerra fue marcada por el uso de nuevas tecnologías militares, incluyendo ametralladoras, tanques, aviones y armas químicas. Estas innovaciones transformaron la naturaleza de la guerra, haciéndola más destructiva y mortal.</a:t>
            </a:r>
          </a:p>
        </p:txBody>
      </p:sp>
      <p:grpSp>
        <p:nvGrpSpPr>
          <p:cNvPr name="Group 11" id="11"/>
          <p:cNvGrpSpPr/>
          <p:nvPr/>
        </p:nvGrpSpPr>
        <p:grpSpPr>
          <a:xfrm rot="-10800000">
            <a:off x="-1767417" y="8359480"/>
            <a:ext cx="20927006" cy="9002612"/>
            <a:chOff x="0" y="0"/>
            <a:chExt cx="6340094" cy="2727452"/>
          </a:xfrm>
        </p:grpSpPr>
        <p:sp>
          <p:nvSpPr>
            <p:cNvPr name="Freeform 12" id="12"/>
            <p:cNvSpPr/>
            <p:nvPr/>
          </p:nvSpPr>
          <p:spPr>
            <a:xfrm flipH="false" flipV="false" rot="0">
              <a:off x="-11938" y="-127"/>
              <a:ext cx="6405753" cy="2810129"/>
            </a:xfrm>
            <a:custGeom>
              <a:avLst/>
              <a:gdLst/>
              <a:ahLst/>
              <a:cxnLst/>
              <a:rect r="r" b="b" t="t" l="l"/>
              <a:pathLst>
                <a:path h="2810129" w="6405753">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4"/>
              <a:stretch>
                <a:fillRect l="0" t="-27477" r="0" b="-27477"/>
              </a:stretch>
            </a:blipFill>
          </p:spPr>
        </p:sp>
      </p:grpSp>
      <p:sp>
        <p:nvSpPr>
          <p:cNvPr name="Freeform 13" id="13"/>
          <p:cNvSpPr/>
          <p:nvPr/>
        </p:nvSpPr>
        <p:spPr>
          <a:xfrm flipH="false" flipV="false" rot="5400000">
            <a:off x="8291209" y="3311040"/>
            <a:ext cx="1704458" cy="12247462"/>
          </a:xfrm>
          <a:custGeom>
            <a:avLst/>
            <a:gdLst/>
            <a:ahLst/>
            <a:cxnLst/>
            <a:rect r="r" b="b" t="t" l="l"/>
            <a:pathLst>
              <a:path h="12247462" w="1704458">
                <a:moveTo>
                  <a:pt x="0" y="0"/>
                </a:moveTo>
                <a:lnTo>
                  <a:pt x="1704458" y="0"/>
                </a:lnTo>
                <a:lnTo>
                  <a:pt x="1704458" y="12247462"/>
                </a:lnTo>
                <a:lnTo>
                  <a:pt x="0" y="12247462"/>
                </a:lnTo>
                <a:lnTo>
                  <a:pt x="0" y="0"/>
                </a:lnTo>
                <a:close/>
              </a:path>
            </a:pathLst>
          </a:custGeom>
          <a:blipFill>
            <a:blip r:embed="rId5">
              <a:extLst>
                <a:ext uri="{96DAC541-7B7A-43D3-8B79-37D633B846F1}">
                  <asvg:svgBlip xmlns:asvg="http://schemas.microsoft.com/office/drawing/2016/SVG/main" r:embed="rId6"/>
                </a:ext>
              </a:extLst>
            </a:blip>
            <a:stretch>
              <a:fillRect l="0" t="-17780" r="-507923" b="-14536"/>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388081" y="3029866"/>
            <a:ext cx="4254722" cy="1140229"/>
          </a:xfrm>
          <a:prstGeom prst="rect">
            <a:avLst/>
          </a:prstGeom>
        </p:spPr>
        <p:txBody>
          <a:bodyPr anchor="t" rtlCol="false" tIns="0" lIns="0" bIns="0" rIns="0">
            <a:spAutoFit/>
          </a:bodyPr>
          <a:lstStyle/>
          <a:p>
            <a:pPr algn="ctr" marL="0" indent="0" lvl="0">
              <a:lnSpc>
                <a:spcPts val="4518"/>
              </a:lnSpc>
              <a:spcBef>
                <a:spcPct val="0"/>
              </a:spcBef>
            </a:pPr>
            <a:r>
              <a:rPr lang="en-US" sz="3703">
                <a:solidFill>
                  <a:srgbClr val="1B293B"/>
                </a:solidFill>
                <a:latin typeface="Anaktoria"/>
                <a:ea typeface="Anaktoria"/>
                <a:cs typeface="Anaktoria"/>
                <a:sym typeface="Anaktoria"/>
              </a:rPr>
              <a:t>4. Consecuencias sociales y económicas</a:t>
            </a:r>
          </a:p>
        </p:txBody>
      </p:sp>
      <p:sp>
        <p:nvSpPr>
          <p:cNvPr name="TextBox 4" id="4"/>
          <p:cNvSpPr txBox="true"/>
          <p:nvPr/>
        </p:nvSpPr>
        <p:spPr>
          <a:xfrm rot="0">
            <a:off x="1388081" y="4398020"/>
            <a:ext cx="4196194" cy="3419753"/>
          </a:xfrm>
          <a:prstGeom prst="rect">
            <a:avLst/>
          </a:prstGeom>
        </p:spPr>
        <p:txBody>
          <a:bodyPr anchor="t" rtlCol="false" tIns="0" lIns="0" bIns="0" rIns="0">
            <a:spAutoFit/>
          </a:bodyPr>
          <a:lstStyle/>
          <a:p>
            <a:pPr algn="just">
              <a:lnSpc>
                <a:spcPts val="2763"/>
              </a:lnSpc>
            </a:pPr>
            <a:r>
              <a:rPr lang="en-US" sz="1867">
                <a:solidFill>
                  <a:srgbClr val="1B293B"/>
                </a:solidFill>
                <a:latin typeface="Courier Prime"/>
                <a:ea typeface="Courier Prime"/>
                <a:cs typeface="Courier Prime"/>
                <a:sym typeface="Courier Prime"/>
              </a:rPr>
              <a:t>La guerra causó la muerte de millones de personas y dejó a muchas más heridas. Las economías de los países involucrados fueron devastadas, lo que llevó a cambios económicos y sociales significativos, incluyendo la revolución en algunos países.</a:t>
            </a:r>
          </a:p>
          <a:p>
            <a:pPr algn="just" marL="0" indent="0" lvl="0">
              <a:lnSpc>
                <a:spcPts val="2763"/>
              </a:lnSpc>
            </a:pPr>
          </a:p>
        </p:txBody>
      </p:sp>
      <p:sp>
        <p:nvSpPr>
          <p:cNvPr name="Freeform 5" id="5"/>
          <p:cNvSpPr/>
          <p:nvPr/>
        </p:nvSpPr>
        <p:spPr>
          <a:xfrm flipH="false" flipV="false" rot="4017659">
            <a:off x="5728357" y="-3036885"/>
            <a:ext cx="6351873" cy="6258003"/>
          </a:xfrm>
          <a:custGeom>
            <a:avLst/>
            <a:gdLst/>
            <a:ahLst/>
            <a:cxnLst/>
            <a:rect r="r" b="b" t="t" l="l"/>
            <a:pathLst>
              <a:path h="6258003" w="6351873">
                <a:moveTo>
                  <a:pt x="0" y="0"/>
                </a:moveTo>
                <a:lnTo>
                  <a:pt x="6351873" y="0"/>
                </a:lnTo>
                <a:lnTo>
                  <a:pt x="6351873" y="6258004"/>
                </a:lnTo>
                <a:lnTo>
                  <a:pt x="0" y="6258004"/>
                </a:lnTo>
                <a:lnTo>
                  <a:pt x="0" y="0"/>
                </a:lnTo>
                <a:close/>
              </a:path>
            </a:pathLst>
          </a:custGeom>
          <a:blipFill>
            <a:blip r:embed="rId3">
              <a:alphaModFix amt="26000"/>
            </a:blip>
            <a:stretch>
              <a:fillRect l="0" t="0" r="0" b="0"/>
            </a:stretch>
          </a:blipFill>
        </p:spPr>
      </p:sp>
      <p:sp>
        <p:nvSpPr>
          <p:cNvPr name="TextBox 6" id="6"/>
          <p:cNvSpPr txBox="true"/>
          <p:nvPr/>
        </p:nvSpPr>
        <p:spPr>
          <a:xfrm rot="0">
            <a:off x="6537908" y="3029866"/>
            <a:ext cx="5227227" cy="1140229"/>
          </a:xfrm>
          <a:prstGeom prst="rect">
            <a:avLst/>
          </a:prstGeom>
        </p:spPr>
        <p:txBody>
          <a:bodyPr anchor="t" rtlCol="false" tIns="0" lIns="0" bIns="0" rIns="0">
            <a:spAutoFit/>
          </a:bodyPr>
          <a:lstStyle/>
          <a:p>
            <a:pPr algn="ctr" marL="0" indent="0" lvl="0">
              <a:lnSpc>
                <a:spcPts val="4518"/>
              </a:lnSpc>
              <a:spcBef>
                <a:spcPct val="0"/>
              </a:spcBef>
            </a:pPr>
            <a:r>
              <a:rPr lang="en-US" sz="3703">
                <a:solidFill>
                  <a:srgbClr val="1B293B"/>
                </a:solidFill>
                <a:latin typeface="Anaktoria"/>
                <a:ea typeface="Anaktoria"/>
                <a:cs typeface="Anaktoria"/>
                <a:sym typeface="Anaktoria"/>
              </a:rPr>
              <a:t>5. Tratados de paz y reconfiguración geopolítica</a:t>
            </a:r>
          </a:p>
        </p:txBody>
      </p:sp>
      <p:sp>
        <p:nvSpPr>
          <p:cNvPr name="TextBox 7" id="7"/>
          <p:cNvSpPr txBox="true"/>
          <p:nvPr/>
        </p:nvSpPr>
        <p:spPr>
          <a:xfrm rot="0">
            <a:off x="7045341" y="4388495"/>
            <a:ext cx="4719794" cy="3254272"/>
          </a:xfrm>
          <a:prstGeom prst="rect">
            <a:avLst/>
          </a:prstGeom>
        </p:spPr>
        <p:txBody>
          <a:bodyPr anchor="t" rtlCol="false" tIns="0" lIns="0" bIns="0" rIns="0">
            <a:spAutoFit/>
          </a:bodyPr>
          <a:lstStyle/>
          <a:p>
            <a:pPr algn="just" marL="0" indent="0" lvl="0">
              <a:lnSpc>
                <a:spcPts val="2911"/>
              </a:lnSpc>
            </a:pPr>
            <a:r>
              <a:rPr lang="en-US" sz="1967">
                <a:solidFill>
                  <a:srgbClr val="1B293B"/>
                </a:solidFill>
                <a:latin typeface="Courier Prime"/>
                <a:ea typeface="Courier Prime"/>
                <a:cs typeface="Courier Prime"/>
                <a:sym typeface="Courier Prime"/>
              </a:rPr>
              <a:t>El Tratado de Versalles de 1919 puso fin oficialmente al conflicto, imponiendo severas reparaciones a Alemania y redibujando las fronteras de Europa. Esto sentó las bases para futuros conflictos, incluyendo la Segunda Guerra Mundial.</a:t>
            </a:r>
          </a:p>
        </p:txBody>
      </p:sp>
      <p:sp>
        <p:nvSpPr>
          <p:cNvPr name="TextBox 8" id="8"/>
          <p:cNvSpPr txBox="true"/>
          <p:nvPr/>
        </p:nvSpPr>
        <p:spPr>
          <a:xfrm rot="0">
            <a:off x="3994738" y="920136"/>
            <a:ext cx="10297400" cy="1423930"/>
          </a:xfrm>
          <a:prstGeom prst="rect">
            <a:avLst/>
          </a:prstGeom>
        </p:spPr>
        <p:txBody>
          <a:bodyPr anchor="t" rtlCol="false" tIns="0" lIns="0" bIns="0" rIns="0">
            <a:spAutoFit/>
          </a:bodyPr>
          <a:lstStyle/>
          <a:p>
            <a:pPr algn="ctr" marL="0" indent="0" lvl="0">
              <a:lnSpc>
                <a:spcPts val="5509"/>
              </a:lnSpc>
              <a:spcBef>
                <a:spcPct val="0"/>
              </a:spcBef>
            </a:pPr>
            <a:r>
              <a:rPr lang="en-US" sz="5247" spc="-246">
                <a:solidFill>
                  <a:srgbClr val="1B293B"/>
                </a:solidFill>
                <a:latin typeface="Anaktoria"/>
                <a:ea typeface="Anaktoria"/>
                <a:cs typeface="Anaktoria"/>
                <a:sym typeface="Anaktoria"/>
              </a:rPr>
              <a:t>Este conflicto marcó un antes y un después en la historia por varias razones:</a:t>
            </a:r>
          </a:p>
        </p:txBody>
      </p:sp>
      <p:sp>
        <p:nvSpPr>
          <p:cNvPr name="TextBox 9" id="9"/>
          <p:cNvSpPr txBox="true"/>
          <p:nvPr/>
        </p:nvSpPr>
        <p:spPr>
          <a:xfrm rot="0">
            <a:off x="12702601" y="3029866"/>
            <a:ext cx="4955265" cy="1140229"/>
          </a:xfrm>
          <a:prstGeom prst="rect">
            <a:avLst/>
          </a:prstGeom>
        </p:spPr>
        <p:txBody>
          <a:bodyPr anchor="t" rtlCol="false" tIns="0" lIns="0" bIns="0" rIns="0">
            <a:spAutoFit/>
          </a:bodyPr>
          <a:lstStyle/>
          <a:p>
            <a:pPr algn="ctr" marL="0" indent="0" lvl="0">
              <a:lnSpc>
                <a:spcPts val="4518"/>
              </a:lnSpc>
              <a:spcBef>
                <a:spcPct val="0"/>
              </a:spcBef>
            </a:pPr>
            <a:r>
              <a:rPr lang="en-US" sz="3703">
                <a:solidFill>
                  <a:srgbClr val="1B293B"/>
                </a:solidFill>
                <a:latin typeface="Anaktoria"/>
                <a:ea typeface="Anaktoria"/>
                <a:cs typeface="Anaktoria"/>
                <a:sym typeface="Anaktoria"/>
              </a:rPr>
              <a:t>6. Impacto cultural y psicológico</a:t>
            </a:r>
          </a:p>
        </p:txBody>
      </p:sp>
      <p:sp>
        <p:nvSpPr>
          <p:cNvPr name="TextBox 10" id="10"/>
          <p:cNvSpPr txBox="true"/>
          <p:nvPr/>
        </p:nvSpPr>
        <p:spPr>
          <a:xfrm rot="0">
            <a:off x="12876471" y="4284381"/>
            <a:ext cx="4781394" cy="3199535"/>
          </a:xfrm>
          <a:prstGeom prst="rect">
            <a:avLst/>
          </a:prstGeom>
        </p:spPr>
        <p:txBody>
          <a:bodyPr anchor="t" rtlCol="false" tIns="0" lIns="0" bIns="0" rIns="0">
            <a:spAutoFit/>
          </a:bodyPr>
          <a:lstStyle/>
          <a:p>
            <a:pPr algn="just">
              <a:lnSpc>
                <a:spcPts val="3207"/>
              </a:lnSpc>
            </a:pPr>
            <a:r>
              <a:rPr lang="en-US" sz="2167">
                <a:solidFill>
                  <a:srgbClr val="1B293B"/>
                </a:solidFill>
                <a:latin typeface="Courier Prime"/>
                <a:ea typeface="Courier Prime"/>
                <a:cs typeface="Courier Prime"/>
                <a:sym typeface="Courier Prime"/>
              </a:rPr>
              <a:t>La guerra dejó una profunda huella en la cultura y la sociedad. Se produjeron cambios en la literatura, el arte y la filosofía, reflejando el desencanto y la desilusión de la época.</a:t>
            </a:r>
          </a:p>
          <a:p>
            <a:pPr algn="just" marL="0" indent="0" lvl="0">
              <a:lnSpc>
                <a:spcPts val="3207"/>
              </a:lnSpc>
            </a:pPr>
          </a:p>
        </p:txBody>
      </p:sp>
      <p:grpSp>
        <p:nvGrpSpPr>
          <p:cNvPr name="Group 11" id="11"/>
          <p:cNvGrpSpPr/>
          <p:nvPr/>
        </p:nvGrpSpPr>
        <p:grpSpPr>
          <a:xfrm rot="-10800000">
            <a:off x="-1767417" y="8359480"/>
            <a:ext cx="20927006" cy="9002612"/>
            <a:chOff x="0" y="0"/>
            <a:chExt cx="6340094" cy="2727452"/>
          </a:xfrm>
        </p:grpSpPr>
        <p:sp>
          <p:nvSpPr>
            <p:cNvPr name="Freeform 12" id="12"/>
            <p:cNvSpPr/>
            <p:nvPr/>
          </p:nvSpPr>
          <p:spPr>
            <a:xfrm flipH="false" flipV="false" rot="0">
              <a:off x="-11938" y="-127"/>
              <a:ext cx="6405753" cy="2810129"/>
            </a:xfrm>
            <a:custGeom>
              <a:avLst/>
              <a:gdLst/>
              <a:ahLst/>
              <a:cxnLst/>
              <a:rect r="r" b="b" t="t" l="l"/>
              <a:pathLst>
                <a:path h="2810129" w="6405753">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4"/>
              <a:stretch>
                <a:fillRect l="0" t="-27477" r="0" b="-27477"/>
              </a:stretch>
            </a:blipFill>
          </p:spPr>
        </p:sp>
      </p:grpSp>
      <p:sp>
        <p:nvSpPr>
          <p:cNvPr name="Freeform 13" id="13"/>
          <p:cNvSpPr/>
          <p:nvPr/>
        </p:nvSpPr>
        <p:spPr>
          <a:xfrm flipH="false" flipV="false" rot="5400000">
            <a:off x="8291209" y="3311040"/>
            <a:ext cx="1704458" cy="12247462"/>
          </a:xfrm>
          <a:custGeom>
            <a:avLst/>
            <a:gdLst/>
            <a:ahLst/>
            <a:cxnLst/>
            <a:rect r="r" b="b" t="t" l="l"/>
            <a:pathLst>
              <a:path h="12247462" w="1704458">
                <a:moveTo>
                  <a:pt x="0" y="0"/>
                </a:moveTo>
                <a:lnTo>
                  <a:pt x="1704458" y="0"/>
                </a:lnTo>
                <a:lnTo>
                  <a:pt x="1704458" y="12247462"/>
                </a:lnTo>
                <a:lnTo>
                  <a:pt x="0" y="12247462"/>
                </a:lnTo>
                <a:lnTo>
                  <a:pt x="0" y="0"/>
                </a:lnTo>
                <a:close/>
              </a:path>
            </a:pathLst>
          </a:custGeom>
          <a:blipFill>
            <a:blip r:embed="rId5">
              <a:extLst>
                <a:ext uri="{96DAC541-7B7A-43D3-8B79-37D633B846F1}">
                  <asvg:svgBlip xmlns:asvg="http://schemas.microsoft.com/office/drawing/2016/SVG/main" r:embed="rId6"/>
                </a:ext>
              </a:extLst>
            </a:blip>
            <a:stretch>
              <a:fillRect l="0" t="-17780" r="-507923" b="-14536"/>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AutoShape 3" id="3"/>
          <p:cNvSpPr/>
          <p:nvPr/>
        </p:nvSpPr>
        <p:spPr>
          <a:xfrm flipV="true">
            <a:off x="1553230" y="5179229"/>
            <a:ext cx="15336613" cy="18324"/>
          </a:xfrm>
          <a:prstGeom prst="line">
            <a:avLst/>
          </a:prstGeom>
          <a:ln cap="flat" w="38100">
            <a:solidFill>
              <a:srgbClr val="1B293B"/>
            </a:solidFill>
            <a:prstDash val="solid"/>
            <a:headEnd type="none" len="sm" w="sm"/>
            <a:tailEnd type="triangle" len="med" w="lg"/>
          </a:ln>
        </p:spPr>
      </p:sp>
      <p:sp>
        <p:nvSpPr>
          <p:cNvPr name="TextBox 4" id="4"/>
          <p:cNvSpPr txBox="true"/>
          <p:nvPr/>
        </p:nvSpPr>
        <p:spPr>
          <a:xfrm rot="0">
            <a:off x="2930185" y="2652293"/>
            <a:ext cx="12427629" cy="1517649"/>
          </a:xfrm>
          <a:prstGeom prst="rect">
            <a:avLst/>
          </a:prstGeom>
        </p:spPr>
        <p:txBody>
          <a:bodyPr anchor="t" rtlCol="false" tIns="0" lIns="0" bIns="0" rIns="0">
            <a:spAutoFit/>
          </a:bodyPr>
          <a:lstStyle/>
          <a:p>
            <a:pPr algn="just" marL="0" indent="0" lvl="0">
              <a:lnSpc>
                <a:spcPts val="3050"/>
              </a:lnSpc>
              <a:spcBef>
                <a:spcPct val="0"/>
              </a:spcBef>
            </a:pPr>
            <a:r>
              <a:rPr lang="en-US" sz="2500">
                <a:solidFill>
                  <a:srgbClr val="1B293B"/>
                </a:solidFill>
                <a:latin typeface="Anaktoria"/>
                <a:ea typeface="Anaktoria"/>
                <a:cs typeface="Anaktoria"/>
                <a:sym typeface="Anaktoria"/>
              </a:rPr>
              <a:t>La Segunda Guerra Mundial, que tuvo lugar entre 1939 y 1945, es uno de los eventos más significativos y complejos de la historia contemporánea. Su comprensión implica analizar una serie de factores y consecuencias que definieron no solo el conflicto en sí, sino también el mundo que emergió de él. A continuación, se presentan varios aspectos clave para entender este conflicto:</a:t>
            </a:r>
          </a:p>
        </p:txBody>
      </p:sp>
      <p:sp>
        <p:nvSpPr>
          <p:cNvPr name="TextBox 5" id="5"/>
          <p:cNvSpPr txBox="true"/>
          <p:nvPr/>
        </p:nvSpPr>
        <p:spPr>
          <a:xfrm rot="0">
            <a:off x="765659" y="5360570"/>
            <a:ext cx="3361424" cy="4415663"/>
          </a:xfrm>
          <a:prstGeom prst="rect">
            <a:avLst/>
          </a:prstGeom>
        </p:spPr>
        <p:txBody>
          <a:bodyPr anchor="t" rtlCol="false" tIns="0" lIns="0" bIns="0" rIns="0">
            <a:spAutoFit/>
          </a:bodyPr>
          <a:lstStyle/>
          <a:p>
            <a:pPr algn="just" marL="0" indent="0" lvl="0">
              <a:lnSpc>
                <a:spcPts val="2175"/>
              </a:lnSpc>
            </a:pPr>
            <a:r>
              <a:rPr lang="en-US" sz="1599">
                <a:solidFill>
                  <a:srgbClr val="1B293B"/>
                </a:solidFill>
                <a:latin typeface="Courier Prime"/>
                <a:ea typeface="Courier Prime"/>
                <a:cs typeface="Courier Prime"/>
                <a:sym typeface="Courier Prime"/>
              </a:rPr>
              <a:t>1</a:t>
            </a:r>
            <a:r>
              <a:rPr lang="en-US" b="true" sz="1599">
                <a:solidFill>
                  <a:srgbClr val="1B293B"/>
                </a:solidFill>
                <a:latin typeface="Courier Prime Bold"/>
                <a:ea typeface="Courier Prime Bold"/>
                <a:cs typeface="Courier Prime Bold"/>
                <a:sym typeface="Courier Prime Bold"/>
              </a:rPr>
              <a:t>. Causas del conflicto:</a:t>
            </a:r>
            <a:r>
              <a:rPr lang="en-US" sz="1599">
                <a:solidFill>
                  <a:srgbClr val="1B293B"/>
                </a:solidFill>
                <a:latin typeface="Courier Prime"/>
                <a:ea typeface="Courier Prime"/>
                <a:cs typeface="Courier Prime"/>
                <a:sym typeface="Courier Prime"/>
              </a:rPr>
              <a:t> La Segunda Guerra Mundial fue el resultado de una combinación de factores, incluyendo el descontento con el Tratado de Versalles, que puso fin a la Primera Guerra Mundial; el ascenso de regímenes totalitarios en Alemania, Italia y Japón; y el expansionismo agresivo de estos países. El nacionalismo extremo y el deseo de revancha también jugaron un papel crucial.</a:t>
            </a:r>
          </a:p>
        </p:txBody>
      </p:sp>
      <p:sp>
        <p:nvSpPr>
          <p:cNvPr name="TextBox 6" id="6"/>
          <p:cNvSpPr txBox="true"/>
          <p:nvPr/>
        </p:nvSpPr>
        <p:spPr>
          <a:xfrm rot="0">
            <a:off x="4546482" y="5341520"/>
            <a:ext cx="2734907" cy="4415663"/>
          </a:xfrm>
          <a:prstGeom prst="rect">
            <a:avLst/>
          </a:prstGeom>
        </p:spPr>
        <p:txBody>
          <a:bodyPr anchor="t" rtlCol="false" tIns="0" lIns="0" bIns="0" rIns="0">
            <a:spAutoFit/>
          </a:bodyPr>
          <a:lstStyle/>
          <a:p>
            <a:pPr algn="just" marL="0" indent="0" lvl="0">
              <a:lnSpc>
                <a:spcPts val="2175"/>
              </a:lnSpc>
            </a:pPr>
            <a:r>
              <a:rPr lang="en-US" sz="1599">
                <a:solidFill>
                  <a:srgbClr val="1B293B"/>
                </a:solidFill>
                <a:latin typeface="Courier Prime"/>
                <a:ea typeface="Courier Prime"/>
                <a:cs typeface="Courier Prime"/>
                <a:sym typeface="Courier Prime"/>
              </a:rPr>
              <a:t>2</a:t>
            </a:r>
            <a:r>
              <a:rPr lang="en-US" b="true" sz="1599">
                <a:solidFill>
                  <a:srgbClr val="1B293B"/>
                </a:solidFill>
                <a:latin typeface="Courier Prime Bold"/>
                <a:ea typeface="Courier Prime Bold"/>
                <a:cs typeface="Courier Prime Bold"/>
                <a:sym typeface="Courier Prime Bold"/>
              </a:rPr>
              <a:t>. Invasiones y expansión territorial:</a:t>
            </a:r>
            <a:r>
              <a:rPr lang="en-US" sz="1599">
                <a:solidFill>
                  <a:srgbClr val="1B293B"/>
                </a:solidFill>
                <a:latin typeface="Courier Prime"/>
                <a:ea typeface="Courier Prime"/>
                <a:cs typeface="Courier Prime"/>
                <a:sym typeface="Courier Prime"/>
              </a:rPr>
              <a:t> El conflicto se inició con la invasión de Polonia por parte de Alemania en septiembre de 1939, lo que llevó a Reino Unido y Francia a declarar la guerra. A lo largo de la guerra, Alemania y sus aliados ocuparon gran parte de Europa, mientras que Japón se expandió en Asia y el Pacífico.</a:t>
            </a:r>
          </a:p>
        </p:txBody>
      </p:sp>
      <p:sp>
        <p:nvSpPr>
          <p:cNvPr name="TextBox 7" id="7"/>
          <p:cNvSpPr txBox="true"/>
          <p:nvPr/>
        </p:nvSpPr>
        <p:spPr>
          <a:xfrm rot="0">
            <a:off x="7776547" y="5331995"/>
            <a:ext cx="2734907" cy="4289806"/>
          </a:xfrm>
          <a:prstGeom prst="rect">
            <a:avLst/>
          </a:prstGeom>
        </p:spPr>
        <p:txBody>
          <a:bodyPr anchor="t" rtlCol="false" tIns="0" lIns="0" bIns="0" rIns="0">
            <a:spAutoFit/>
          </a:bodyPr>
          <a:lstStyle/>
          <a:p>
            <a:pPr algn="just" marL="0" indent="0" lvl="0">
              <a:lnSpc>
                <a:spcPts val="2311"/>
              </a:lnSpc>
            </a:pPr>
            <a:r>
              <a:rPr lang="en-US" b="true" sz="1699">
                <a:solidFill>
                  <a:srgbClr val="1B293B"/>
                </a:solidFill>
                <a:latin typeface="Courier Prime Bold"/>
                <a:ea typeface="Courier Prime Bold"/>
                <a:cs typeface="Courier Prime Bold"/>
                <a:sym typeface="Courier Prime Bold"/>
              </a:rPr>
              <a:t>3. Frentes de batalla: </a:t>
            </a:r>
            <a:r>
              <a:rPr lang="en-US" sz="1699">
                <a:solidFill>
                  <a:srgbClr val="1B293B"/>
                </a:solidFill>
                <a:latin typeface="Courier Prime"/>
                <a:ea typeface="Courier Prime"/>
                <a:cs typeface="Courier Prime"/>
                <a:sym typeface="Courier Prime"/>
              </a:rPr>
              <a:t>La guerra se libró en múltiples frentes, siendo los más destacados el Frente Occidental, el Frente Oriental (entre Alemania y la Unión Soviética) y el Teatro del Pacífico. Cada uno de estos frentes tuvo sus propias dinámicas, batallas clave y consecuencias.</a:t>
            </a:r>
          </a:p>
        </p:txBody>
      </p:sp>
      <p:sp>
        <p:nvSpPr>
          <p:cNvPr name="TextBox 8" id="8"/>
          <p:cNvSpPr txBox="true"/>
          <p:nvPr/>
        </p:nvSpPr>
        <p:spPr>
          <a:xfrm rot="0">
            <a:off x="11037028" y="5341520"/>
            <a:ext cx="2734907" cy="4691888"/>
          </a:xfrm>
          <a:prstGeom prst="rect">
            <a:avLst/>
          </a:prstGeom>
        </p:spPr>
        <p:txBody>
          <a:bodyPr anchor="t" rtlCol="false" tIns="0" lIns="0" bIns="0" rIns="0">
            <a:spAutoFit/>
          </a:bodyPr>
          <a:lstStyle/>
          <a:p>
            <a:pPr algn="just" marL="0" indent="0" lvl="0">
              <a:lnSpc>
                <a:spcPts val="2175"/>
              </a:lnSpc>
            </a:pPr>
            <a:r>
              <a:rPr lang="en-US" b="true" sz="1599">
                <a:solidFill>
                  <a:srgbClr val="1B293B"/>
                </a:solidFill>
                <a:latin typeface="Courier Prime Bold"/>
                <a:ea typeface="Courier Prime Bold"/>
                <a:cs typeface="Courier Prime Bold"/>
                <a:sym typeface="Courier Prime Bold"/>
              </a:rPr>
              <a:t>4. Holocausto y crímenes de guerra:</a:t>
            </a:r>
            <a:r>
              <a:rPr lang="en-US" sz="1599">
                <a:solidFill>
                  <a:srgbClr val="1B293B"/>
                </a:solidFill>
                <a:latin typeface="Courier Prime"/>
                <a:ea typeface="Courier Prime"/>
                <a:cs typeface="Courier Prime"/>
                <a:sym typeface="Courier Prime"/>
              </a:rPr>
              <a:t> La guerra estuvo marcada por atrocidades, incluyendo el Holocausto, donde millones de judíos y otros grupos fueron sistemáticamente exterminados. Esto resalta la dimensión moral y humanitaria del conflicto, así como la necesidad de justicia y reconciliación después de la guerra.</a:t>
            </a:r>
          </a:p>
        </p:txBody>
      </p:sp>
      <p:sp>
        <p:nvSpPr>
          <p:cNvPr name="TextBox 9" id="9"/>
          <p:cNvSpPr txBox="true"/>
          <p:nvPr/>
        </p:nvSpPr>
        <p:spPr>
          <a:xfrm rot="0">
            <a:off x="14295810" y="5360570"/>
            <a:ext cx="3258508" cy="4139438"/>
          </a:xfrm>
          <a:prstGeom prst="rect">
            <a:avLst/>
          </a:prstGeom>
        </p:spPr>
        <p:txBody>
          <a:bodyPr anchor="t" rtlCol="false" tIns="0" lIns="0" bIns="0" rIns="0">
            <a:spAutoFit/>
          </a:bodyPr>
          <a:lstStyle/>
          <a:p>
            <a:pPr algn="just" marL="0" indent="0" lvl="0">
              <a:lnSpc>
                <a:spcPts val="2175"/>
              </a:lnSpc>
            </a:pPr>
            <a:r>
              <a:rPr lang="en-US" b="true" sz="1599">
                <a:solidFill>
                  <a:srgbClr val="1B293B"/>
                </a:solidFill>
                <a:latin typeface="Courier Prime Bold"/>
                <a:ea typeface="Courier Prime Bold"/>
                <a:cs typeface="Courier Prime Bold"/>
                <a:sym typeface="Courier Prime Bold"/>
              </a:rPr>
              <a:t>5. Tecnología y guerra total:</a:t>
            </a:r>
            <a:r>
              <a:rPr lang="en-US" sz="1599">
                <a:solidFill>
                  <a:srgbClr val="1B293B"/>
                </a:solidFill>
                <a:latin typeface="Courier Prime"/>
                <a:ea typeface="Courier Prime"/>
                <a:cs typeface="Courier Prime"/>
                <a:sym typeface="Courier Prime"/>
              </a:rPr>
              <a:t> La Segunda Guerra Mundial vio la implementación de nuevas tecnologías, como los bombarderos estratégicos, vehículos blindados y, finalmente, las armas nucleares. La guerra total significó que tanto los militares como los civiles estaban involucrados en el esfuerzo bélico, lo que alteró la vida cotidiana y las estructuras sociales.</a:t>
            </a:r>
          </a:p>
        </p:txBody>
      </p:sp>
      <p:grpSp>
        <p:nvGrpSpPr>
          <p:cNvPr name="Group 10" id="10"/>
          <p:cNvGrpSpPr/>
          <p:nvPr/>
        </p:nvGrpSpPr>
        <p:grpSpPr>
          <a:xfrm rot="0">
            <a:off x="-1767417" y="-6969920"/>
            <a:ext cx="20927006" cy="9002612"/>
            <a:chOff x="0" y="0"/>
            <a:chExt cx="6340094" cy="2727452"/>
          </a:xfrm>
        </p:grpSpPr>
        <p:sp>
          <p:nvSpPr>
            <p:cNvPr name="Freeform 11" id="11"/>
            <p:cNvSpPr/>
            <p:nvPr/>
          </p:nvSpPr>
          <p:spPr>
            <a:xfrm flipH="false" flipV="false" rot="0">
              <a:off x="-11938" y="-127"/>
              <a:ext cx="6405753" cy="2810129"/>
            </a:xfrm>
            <a:custGeom>
              <a:avLst/>
              <a:gdLst/>
              <a:ahLst/>
              <a:cxnLst/>
              <a:rect r="r" b="b" t="t" l="l"/>
              <a:pathLst>
                <a:path h="2810129" w="6405753">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3"/>
              <a:stretch>
                <a:fillRect l="0" t="-27477" r="0" b="-27477"/>
              </a:stretch>
            </a:blipFill>
          </p:spPr>
        </p:sp>
      </p:grpSp>
      <p:sp>
        <p:nvSpPr>
          <p:cNvPr name="Freeform 12" id="12"/>
          <p:cNvSpPr/>
          <p:nvPr/>
        </p:nvSpPr>
        <p:spPr>
          <a:xfrm flipH="false" flipV="false" rot="5284184">
            <a:off x="14782792" y="-1820244"/>
            <a:ext cx="3792788" cy="3921115"/>
          </a:xfrm>
          <a:custGeom>
            <a:avLst/>
            <a:gdLst/>
            <a:ahLst/>
            <a:cxnLst/>
            <a:rect r="r" b="b" t="t" l="l"/>
            <a:pathLst>
              <a:path h="3921115" w="3792788">
                <a:moveTo>
                  <a:pt x="0" y="0"/>
                </a:moveTo>
                <a:lnTo>
                  <a:pt x="3792788" y="0"/>
                </a:lnTo>
                <a:lnTo>
                  <a:pt x="3792788" y="3921116"/>
                </a:lnTo>
                <a:lnTo>
                  <a:pt x="0" y="39211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706017" y="-1438285"/>
            <a:ext cx="3762298" cy="4073354"/>
          </a:xfrm>
          <a:custGeom>
            <a:avLst/>
            <a:gdLst/>
            <a:ahLst/>
            <a:cxnLst/>
            <a:rect r="r" b="b" t="t" l="l"/>
            <a:pathLst>
              <a:path h="4073354" w="3762298">
                <a:moveTo>
                  <a:pt x="0" y="0"/>
                </a:moveTo>
                <a:lnTo>
                  <a:pt x="3762298" y="0"/>
                </a:lnTo>
                <a:lnTo>
                  <a:pt x="3762298" y="4073354"/>
                </a:lnTo>
                <a:lnTo>
                  <a:pt x="0" y="40733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5400000">
            <a:off x="8211419" y="-5769032"/>
            <a:ext cx="1864038" cy="13394133"/>
          </a:xfrm>
          <a:custGeom>
            <a:avLst/>
            <a:gdLst/>
            <a:ahLst/>
            <a:cxnLst/>
            <a:rect r="r" b="b" t="t" l="l"/>
            <a:pathLst>
              <a:path h="13394133" w="1864038">
                <a:moveTo>
                  <a:pt x="0" y="0"/>
                </a:moveTo>
                <a:lnTo>
                  <a:pt x="1864038" y="0"/>
                </a:lnTo>
                <a:lnTo>
                  <a:pt x="1864038" y="13394133"/>
                </a:lnTo>
                <a:lnTo>
                  <a:pt x="0" y="13394133"/>
                </a:lnTo>
                <a:lnTo>
                  <a:pt x="0" y="0"/>
                </a:lnTo>
                <a:close/>
              </a:path>
            </a:pathLst>
          </a:custGeom>
          <a:blipFill>
            <a:blip r:embed="rId8">
              <a:extLst>
                <a:ext uri="{96DAC541-7B7A-43D3-8B79-37D633B846F1}">
                  <asvg:svgBlip xmlns:asvg="http://schemas.microsoft.com/office/drawing/2016/SVG/main" r:embed="rId9"/>
                </a:ext>
              </a:extLst>
            </a:blip>
            <a:stretch>
              <a:fillRect l="0" t="-17780" r="-507923" b="-14536"/>
            </a:stretch>
          </a:blipFill>
        </p:spPr>
      </p:sp>
      <p:sp>
        <p:nvSpPr>
          <p:cNvPr name="Freeform 15" id="15"/>
          <p:cNvSpPr/>
          <p:nvPr/>
        </p:nvSpPr>
        <p:spPr>
          <a:xfrm flipH="false" flipV="false" rot="-6393584">
            <a:off x="6403830" y="9160147"/>
            <a:ext cx="4930780" cy="4857911"/>
          </a:xfrm>
          <a:custGeom>
            <a:avLst/>
            <a:gdLst/>
            <a:ahLst/>
            <a:cxnLst/>
            <a:rect r="r" b="b" t="t" l="l"/>
            <a:pathLst>
              <a:path h="4857911" w="4930780">
                <a:moveTo>
                  <a:pt x="0" y="0"/>
                </a:moveTo>
                <a:lnTo>
                  <a:pt x="4930780" y="0"/>
                </a:lnTo>
                <a:lnTo>
                  <a:pt x="4930780" y="4857911"/>
                </a:lnTo>
                <a:lnTo>
                  <a:pt x="0" y="4857911"/>
                </a:lnTo>
                <a:lnTo>
                  <a:pt x="0" y="0"/>
                </a:lnTo>
                <a:close/>
              </a:path>
            </a:pathLst>
          </a:custGeom>
          <a:blipFill>
            <a:blip r:embed="rId10">
              <a:alphaModFix amt="26000"/>
            </a:blip>
            <a:stretch>
              <a:fillRect l="0" t="0" r="0" b="0"/>
            </a:stretch>
          </a:blipFill>
        </p:spPr>
      </p:sp>
      <p:grpSp>
        <p:nvGrpSpPr>
          <p:cNvPr name="Group 16" id="16"/>
          <p:cNvGrpSpPr/>
          <p:nvPr/>
        </p:nvGrpSpPr>
        <p:grpSpPr>
          <a:xfrm rot="0">
            <a:off x="2683871" y="4596091"/>
            <a:ext cx="343554" cy="774003"/>
            <a:chOff x="0" y="0"/>
            <a:chExt cx="458073" cy="1032004"/>
          </a:xfrm>
        </p:grpSpPr>
        <p:grpSp>
          <p:nvGrpSpPr>
            <p:cNvPr name="Group 17" id="17"/>
            <p:cNvGrpSpPr/>
            <p:nvPr/>
          </p:nvGrpSpPr>
          <p:grpSpPr>
            <a:xfrm rot="-2488537">
              <a:off x="66058" y="644917"/>
              <a:ext cx="321029" cy="321029"/>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CBB2"/>
              </a:solidFill>
            </p:spPr>
          </p:sp>
          <p:sp>
            <p:nvSpPr>
              <p:cNvPr name="TextBox 19" id="19"/>
              <p:cNvSpPr txBox="true"/>
              <p:nvPr/>
            </p:nvSpPr>
            <p:spPr>
              <a:xfrm>
                <a:off x="76200" y="57150"/>
                <a:ext cx="660400" cy="679450"/>
              </a:xfrm>
              <a:prstGeom prst="rect">
                <a:avLst/>
              </a:prstGeom>
            </p:spPr>
            <p:txBody>
              <a:bodyPr anchor="ctr" rtlCol="false" tIns="50800" lIns="50800" bIns="50800" rIns="50800"/>
              <a:lstStyle/>
              <a:p>
                <a:pPr algn="ctr">
                  <a:lnSpc>
                    <a:spcPts val="3019"/>
                  </a:lnSpc>
                </a:pPr>
              </a:p>
            </p:txBody>
          </p:sp>
        </p:grpSp>
        <p:sp>
          <p:nvSpPr>
            <p:cNvPr name="Freeform 20" id="20"/>
            <p:cNvSpPr/>
            <p:nvPr/>
          </p:nvSpPr>
          <p:spPr>
            <a:xfrm flipH="false" flipV="false" rot="16751">
              <a:off x="4778" y="1095"/>
              <a:ext cx="451389" cy="783167"/>
            </a:xfrm>
            <a:custGeom>
              <a:avLst/>
              <a:gdLst/>
              <a:ahLst/>
              <a:cxnLst/>
              <a:rect r="r" b="b" t="t" l="l"/>
              <a:pathLst>
                <a:path h="783167" w="451389">
                  <a:moveTo>
                    <a:pt x="0" y="0"/>
                  </a:moveTo>
                  <a:lnTo>
                    <a:pt x="451389" y="0"/>
                  </a:lnTo>
                  <a:lnTo>
                    <a:pt x="451389" y="783167"/>
                  </a:lnTo>
                  <a:lnTo>
                    <a:pt x="0" y="78316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grpSp>
        <p:nvGrpSpPr>
          <p:cNvPr name="Group 21" id="21"/>
          <p:cNvGrpSpPr/>
          <p:nvPr/>
        </p:nvGrpSpPr>
        <p:grpSpPr>
          <a:xfrm rot="0">
            <a:off x="5866815" y="4596091"/>
            <a:ext cx="343554" cy="774003"/>
            <a:chOff x="0" y="0"/>
            <a:chExt cx="458073" cy="1032004"/>
          </a:xfrm>
        </p:grpSpPr>
        <p:grpSp>
          <p:nvGrpSpPr>
            <p:cNvPr name="Group 22" id="22"/>
            <p:cNvGrpSpPr/>
            <p:nvPr/>
          </p:nvGrpSpPr>
          <p:grpSpPr>
            <a:xfrm rot="-2488537">
              <a:off x="66058" y="644917"/>
              <a:ext cx="321029" cy="321029"/>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CBB2"/>
              </a:solidFill>
            </p:spPr>
          </p:sp>
          <p:sp>
            <p:nvSpPr>
              <p:cNvPr name="TextBox 24" id="24"/>
              <p:cNvSpPr txBox="true"/>
              <p:nvPr/>
            </p:nvSpPr>
            <p:spPr>
              <a:xfrm>
                <a:off x="76200" y="57150"/>
                <a:ext cx="660400" cy="679450"/>
              </a:xfrm>
              <a:prstGeom prst="rect">
                <a:avLst/>
              </a:prstGeom>
            </p:spPr>
            <p:txBody>
              <a:bodyPr anchor="ctr" rtlCol="false" tIns="50800" lIns="50800" bIns="50800" rIns="50800"/>
              <a:lstStyle/>
              <a:p>
                <a:pPr algn="ctr">
                  <a:lnSpc>
                    <a:spcPts val="3019"/>
                  </a:lnSpc>
                </a:pPr>
              </a:p>
            </p:txBody>
          </p:sp>
        </p:grpSp>
        <p:sp>
          <p:nvSpPr>
            <p:cNvPr name="Freeform 25" id="25"/>
            <p:cNvSpPr/>
            <p:nvPr/>
          </p:nvSpPr>
          <p:spPr>
            <a:xfrm flipH="false" flipV="false" rot="16751">
              <a:off x="4778" y="1095"/>
              <a:ext cx="451389" cy="783167"/>
            </a:xfrm>
            <a:custGeom>
              <a:avLst/>
              <a:gdLst/>
              <a:ahLst/>
              <a:cxnLst/>
              <a:rect r="r" b="b" t="t" l="l"/>
              <a:pathLst>
                <a:path h="783167" w="451389">
                  <a:moveTo>
                    <a:pt x="0" y="0"/>
                  </a:moveTo>
                  <a:lnTo>
                    <a:pt x="451389" y="0"/>
                  </a:lnTo>
                  <a:lnTo>
                    <a:pt x="451389" y="783167"/>
                  </a:lnTo>
                  <a:lnTo>
                    <a:pt x="0" y="78316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grpSp>
        <p:nvGrpSpPr>
          <p:cNvPr name="Group 26" id="26"/>
          <p:cNvGrpSpPr/>
          <p:nvPr/>
        </p:nvGrpSpPr>
        <p:grpSpPr>
          <a:xfrm rot="0">
            <a:off x="9049759" y="4596091"/>
            <a:ext cx="343554" cy="774003"/>
            <a:chOff x="0" y="0"/>
            <a:chExt cx="458073" cy="1032004"/>
          </a:xfrm>
        </p:grpSpPr>
        <p:grpSp>
          <p:nvGrpSpPr>
            <p:cNvPr name="Group 27" id="27"/>
            <p:cNvGrpSpPr/>
            <p:nvPr/>
          </p:nvGrpSpPr>
          <p:grpSpPr>
            <a:xfrm rot="-2488537">
              <a:off x="66058" y="644917"/>
              <a:ext cx="321029" cy="321029"/>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CBB2"/>
              </a:solidFill>
            </p:spPr>
          </p:sp>
          <p:sp>
            <p:nvSpPr>
              <p:cNvPr name="TextBox 29" id="29"/>
              <p:cNvSpPr txBox="true"/>
              <p:nvPr/>
            </p:nvSpPr>
            <p:spPr>
              <a:xfrm>
                <a:off x="76200" y="57150"/>
                <a:ext cx="660400" cy="679450"/>
              </a:xfrm>
              <a:prstGeom prst="rect">
                <a:avLst/>
              </a:prstGeom>
            </p:spPr>
            <p:txBody>
              <a:bodyPr anchor="ctr" rtlCol="false" tIns="50800" lIns="50800" bIns="50800" rIns="50800"/>
              <a:lstStyle/>
              <a:p>
                <a:pPr algn="ctr">
                  <a:lnSpc>
                    <a:spcPts val="3019"/>
                  </a:lnSpc>
                </a:pPr>
              </a:p>
            </p:txBody>
          </p:sp>
        </p:grpSp>
        <p:sp>
          <p:nvSpPr>
            <p:cNvPr name="Freeform 30" id="30"/>
            <p:cNvSpPr/>
            <p:nvPr/>
          </p:nvSpPr>
          <p:spPr>
            <a:xfrm flipH="false" flipV="false" rot="16751">
              <a:off x="4778" y="1095"/>
              <a:ext cx="451389" cy="783167"/>
            </a:xfrm>
            <a:custGeom>
              <a:avLst/>
              <a:gdLst/>
              <a:ahLst/>
              <a:cxnLst/>
              <a:rect r="r" b="b" t="t" l="l"/>
              <a:pathLst>
                <a:path h="783167" w="451389">
                  <a:moveTo>
                    <a:pt x="0" y="0"/>
                  </a:moveTo>
                  <a:lnTo>
                    <a:pt x="451389" y="0"/>
                  </a:lnTo>
                  <a:lnTo>
                    <a:pt x="451389" y="783167"/>
                  </a:lnTo>
                  <a:lnTo>
                    <a:pt x="0" y="78316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grpSp>
        <p:nvGrpSpPr>
          <p:cNvPr name="Group 31" id="31"/>
          <p:cNvGrpSpPr/>
          <p:nvPr/>
        </p:nvGrpSpPr>
        <p:grpSpPr>
          <a:xfrm rot="0">
            <a:off x="12232704" y="4596091"/>
            <a:ext cx="343554" cy="774003"/>
            <a:chOff x="0" y="0"/>
            <a:chExt cx="458073" cy="1032004"/>
          </a:xfrm>
        </p:grpSpPr>
        <p:grpSp>
          <p:nvGrpSpPr>
            <p:cNvPr name="Group 32" id="32"/>
            <p:cNvGrpSpPr/>
            <p:nvPr/>
          </p:nvGrpSpPr>
          <p:grpSpPr>
            <a:xfrm rot="-2488537">
              <a:off x="66058" y="644917"/>
              <a:ext cx="321029" cy="321029"/>
              <a:chOff x="0" y="0"/>
              <a:chExt cx="812800" cy="812800"/>
            </a:xfrm>
          </p:grpSpPr>
          <p:sp>
            <p:nvSpPr>
              <p:cNvPr name="Freeform 33" id="3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CBB2"/>
              </a:solidFill>
            </p:spPr>
          </p:sp>
          <p:sp>
            <p:nvSpPr>
              <p:cNvPr name="TextBox 34" id="34"/>
              <p:cNvSpPr txBox="true"/>
              <p:nvPr/>
            </p:nvSpPr>
            <p:spPr>
              <a:xfrm>
                <a:off x="76200" y="57150"/>
                <a:ext cx="660400" cy="679450"/>
              </a:xfrm>
              <a:prstGeom prst="rect">
                <a:avLst/>
              </a:prstGeom>
            </p:spPr>
            <p:txBody>
              <a:bodyPr anchor="ctr" rtlCol="false" tIns="50800" lIns="50800" bIns="50800" rIns="50800"/>
              <a:lstStyle/>
              <a:p>
                <a:pPr algn="ctr">
                  <a:lnSpc>
                    <a:spcPts val="3019"/>
                  </a:lnSpc>
                </a:pPr>
              </a:p>
            </p:txBody>
          </p:sp>
        </p:grpSp>
        <p:sp>
          <p:nvSpPr>
            <p:cNvPr name="Freeform 35" id="35"/>
            <p:cNvSpPr/>
            <p:nvPr/>
          </p:nvSpPr>
          <p:spPr>
            <a:xfrm flipH="false" flipV="false" rot="16751">
              <a:off x="4778" y="1095"/>
              <a:ext cx="451389" cy="783167"/>
            </a:xfrm>
            <a:custGeom>
              <a:avLst/>
              <a:gdLst/>
              <a:ahLst/>
              <a:cxnLst/>
              <a:rect r="r" b="b" t="t" l="l"/>
              <a:pathLst>
                <a:path h="783167" w="451389">
                  <a:moveTo>
                    <a:pt x="0" y="0"/>
                  </a:moveTo>
                  <a:lnTo>
                    <a:pt x="451389" y="0"/>
                  </a:lnTo>
                  <a:lnTo>
                    <a:pt x="451389" y="783167"/>
                  </a:lnTo>
                  <a:lnTo>
                    <a:pt x="0" y="78316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grpSp>
        <p:nvGrpSpPr>
          <p:cNvPr name="Group 36" id="36"/>
          <p:cNvGrpSpPr/>
          <p:nvPr/>
        </p:nvGrpSpPr>
        <p:grpSpPr>
          <a:xfrm rot="0">
            <a:off x="15414708" y="4596091"/>
            <a:ext cx="343554" cy="774003"/>
            <a:chOff x="0" y="0"/>
            <a:chExt cx="458073" cy="1032004"/>
          </a:xfrm>
        </p:grpSpPr>
        <p:grpSp>
          <p:nvGrpSpPr>
            <p:cNvPr name="Group 37" id="37"/>
            <p:cNvGrpSpPr/>
            <p:nvPr/>
          </p:nvGrpSpPr>
          <p:grpSpPr>
            <a:xfrm rot="-2488537">
              <a:off x="66058" y="644917"/>
              <a:ext cx="321029" cy="321029"/>
              <a:chOff x="0" y="0"/>
              <a:chExt cx="812800" cy="812800"/>
            </a:xfrm>
          </p:grpSpPr>
          <p:sp>
            <p:nvSpPr>
              <p:cNvPr name="Freeform 38" id="3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CBB2"/>
              </a:solidFill>
            </p:spPr>
          </p:sp>
          <p:sp>
            <p:nvSpPr>
              <p:cNvPr name="TextBox 39" id="39"/>
              <p:cNvSpPr txBox="true"/>
              <p:nvPr/>
            </p:nvSpPr>
            <p:spPr>
              <a:xfrm>
                <a:off x="76200" y="57150"/>
                <a:ext cx="660400" cy="679450"/>
              </a:xfrm>
              <a:prstGeom prst="rect">
                <a:avLst/>
              </a:prstGeom>
            </p:spPr>
            <p:txBody>
              <a:bodyPr anchor="ctr" rtlCol="false" tIns="50800" lIns="50800" bIns="50800" rIns="50800"/>
              <a:lstStyle/>
              <a:p>
                <a:pPr algn="ctr">
                  <a:lnSpc>
                    <a:spcPts val="3019"/>
                  </a:lnSpc>
                </a:pPr>
              </a:p>
            </p:txBody>
          </p:sp>
        </p:grpSp>
        <p:sp>
          <p:nvSpPr>
            <p:cNvPr name="Freeform 40" id="40"/>
            <p:cNvSpPr/>
            <p:nvPr/>
          </p:nvSpPr>
          <p:spPr>
            <a:xfrm flipH="false" flipV="false" rot="16751">
              <a:off x="4778" y="1095"/>
              <a:ext cx="451389" cy="783167"/>
            </a:xfrm>
            <a:custGeom>
              <a:avLst/>
              <a:gdLst/>
              <a:ahLst/>
              <a:cxnLst/>
              <a:rect r="r" b="b" t="t" l="l"/>
              <a:pathLst>
                <a:path h="783167" w="451389">
                  <a:moveTo>
                    <a:pt x="0" y="0"/>
                  </a:moveTo>
                  <a:lnTo>
                    <a:pt x="451389" y="0"/>
                  </a:lnTo>
                  <a:lnTo>
                    <a:pt x="451389" y="783167"/>
                  </a:lnTo>
                  <a:lnTo>
                    <a:pt x="0" y="78316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767417" y="-7090990"/>
            <a:ext cx="20927006" cy="9002612"/>
            <a:chOff x="0" y="0"/>
            <a:chExt cx="6340094" cy="2727452"/>
          </a:xfrm>
        </p:grpSpPr>
        <p:sp>
          <p:nvSpPr>
            <p:cNvPr name="Freeform 4" id="4"/>
            <p:cNvSpPr/>
            <p:nvPr/>
          </p:nvSpPr>
          <p:spPr>
            <a:xfrm flipH="false" flipV="false" rot="0">
              <a:off x="-11938" y="-127"/>
              <a:ext cx="6405753" cy="2810129"/>
            </a:xfrm>
            <a:custGeom>
              <a:avLst/>
              <a:gdLst/>
              <a:ahLst/>
              <a:cxnLst/>
              <a:rect r="r" b="b" t="t" l="l"/>
              <a:pathLst>
                <a:path h="2810129" w="6405753">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3"/>
              <a:stretch>
                <a:fillRect l="0" t="-27477" r="0" b="-27477"/>
              </a:stretch>
            </a:blipFill>
          </p:spPr>
        </p:sp>
      </p:grpSp>
      <p:sp>
        <p:nvSpPr>
          <p:cNvPr name="Freeform 5" id="5"/>
          <p:cNvSpPr/>
          <p:nvPr/>
        </p:nvSpPr>
        <p:spPr>
          <a:xfrm flipH="false" flipV="false" rot="5284184">
            <a:off x="-1152383" y="-1960558"/>
            <a:ext cx="3792788" cy="3921115"/>
          </a:xfrm>
          <a:custGeom>
            <a:avLst/>
            <a:gdLst/>
            <a:ahLst/>
            <a:cxnLst/>
            <a:rect r="r" b="b" t="t" l="l"/>
            <a:pathLst>
              <a:path h="3921115" w="3792788">
                <a:moveTo>
                  <a:pt x="0" y="0"/>
                </a:moveTo>
                <a:lnTo>
                  <a:pt x="3792788" y="0"/>
                </a:lnTo>
                <a:lnTo>
                  <a:pt x="3792788" y="3921116"/>
                </a:lnTo>
                <a:lnTo>
                  <a:pt x="0" y="39211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0129591" y="-1073058"/>
            <a:ext cx="3762298" cy="4073354"/>
          </a:xfrm>
          <a:custGeom>
            <a:avLst/>
            <a:gdLst/>
            <a:ahLst/>
            <a:cxnLst/>
            <a:rect r="r" b="b" t="t" l="l"/>
            <a:pathLst>
              <a:path h="4073354" w="3762298">
                <a:moveTo>
                  <a:pt x="0" y="0"/>
                </a:moveTo>
                <a:lnTo>
                  <a:pt x="3762298" y="0"/>
                </a:lnTo>
                <a:lnTo>
                  <a:pt x="3762298" y="4073355"/>
                </a:lnTo>
                <a:lnTo>
                  <a:pt x="0" y="407335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8165699">
            <a:off x="6898194" y="3518622"/>
            <a:ext cx="4930780" cy="4857911"/>
          </a:xfrm>
          <a:custGeom>
            <a:avLst/>
            <a:gdLst/>
            <a:ahLst/>
            <a:cxnLst/>
            <a:rect r="r" b="b" t="t" l="l"/>
            <a:pathLst>
              <a:path h="4857911" w="4930780">
                <a:moveTo>
                  <a:pt x="0" y="0"/>
                </a:moveTo>
                <a:lnTo>
                  <a:pt x="4930780" y="0"/>
                </a:lnTo>
                <a:lnTo>
                  <a:pt x="4930780" y="4857911"/>
                </a:lnTo>
                <a:lnTo>
                  <a:pt x="0" y="4857911"/>
                </a:lnTo>
                <a:lnTo>
                  <a:pt x="0" y="0"/>
                </a:lnTo>
                <a:close/>
              </a:path>
            </a:pathLst>
          </a:custGeom>
          <a:blipFill>
            <a:blip r:embed="rId8">
              <a:alphaModFix amt="26000"/>
            </a:blip>
            <a:stretch>
              <a:fillRect l="0" t="0" r="0" b="0"/>
            </a:stretch>
          </a:blipFill>
        </p:spPr>
      </p:sp>
      <p:sp>
        <p:nvSpPr>
          <p:cNvPr name="Freeform 8" id="8"/>
          <p:cNvSpPr/>
          <p:nvPr/>
        </p:nvSpPr>
        <p:spPr>
          <a:xfrm flipH="false" flipV="false" rot="0">
            <a:off x="4361642" y="-55291"/>
            <a:ext cx="9564715" cy="3426364"/>
          </a:xfrm>
          <a:custGeom>
            <a:avLst/>
            <a:gdLst/>
            <a:ahLst/>
            <a:cxnLst/>
            <a:rect r="r" b="b" t="t" l="l"/>
            <a:pathLst>
              <a:path h="3426364" w="9564715">
                <a:moveTo>
                  <a:pt x="0" y="0"/>
                </a:moveTo>
                <a:lnTo>
                  <a:pt x="9564716" y="0"/>
                </a:lnTo>
                <a:lnTo>
                  <a:pt x="9564716" y="3426363"/>
                </a:lnTo>
                <a:lnTo>
                  <a:pt x="0" y="3426363"/>
                </a:lnTo>
                <a:lnTo>
                  <a:pt x="0" y="0"/>
                </a:lnTo>
                <a:close/>
              </a:path>
            </a:pathLst>
          </a:custGeom>
          <a:blipFill>
            <a:blip r:embed="rId9">
              <a:extLst>
                <a:ext uri="{96DAC541-7B7A-43D3-8B79-37D633B846F1}">
                  <asvg:svgBlip xmlns:asvg="http://schemas.microsoft.com/office/drawing/2016/SVG/main" r:embed="rId10"/>
                </a:ext>
              </a:extLst>
            </a:blip>
            <a:stretch>
              <a:fillRect l="0" t="-360063" r="-5378" b="0"/>
            </a:stretch>
          </a:blipFill>
        </p:spPr>
      </p:sp>
      <p:sp>
        <p:nvSpPr>
          <p:cNvPr name="TextBox 9" id="9"/>
          <p:cNvSpPr txBox="true"/>
          <p:nvPr/>
        </p:nvSpPr>
        <p:spPr>
          <a:xfrm rot="0">
            <a:off x="7049753" y="5047793"/>
            <a:ext cx="4188495" cy="1648206"/>
          </a:xfrm>
          <a:prstGeom prst="rect">
            <a:avLst/>
          </a:prstGeom>
        </p:spPr>
        <p:txBody>
          <a:bodyPr anchor="t" rtlCol="false" tIns="0" lIns="0" bIns="0" rIns="0">
            <a:spAutoFit/>
          </a:bodyPr>
          <a:lstStyle/>
          <a:p>
            <a:pPr algn="ctr">
              <a:lnSpc>
                <a:spcPts val="4392"/>
              </a:lnSpc>
            </a:pPr>
            <a:r>
              <a:rPr lang="en-US" sz="3600">
                <a:solidFill>
                  <a:srgbClr val="1B293B"/>
                </a:solidFill>
                <a:latin typeface="Anaktoria"/>
                <a:ea typeface="Anaktoria"/>
                <a:cs typeface="Anaktoria"/>
                <a:sym typeface="Anaktoria"/>
              </a:rPr>
              <a:t>Principales consecuencias económicas de las guerras</a:t>
            </a:r>
          </a:p>
        </p:txBody>
      </p:sp>
      <p:sp>
        <p:nvSpPr>
          <p:cNvPr name="TextBox 10" id="10"/>
          <p:cNvSpPr txBox="true"/>
          <p:nvPr/>
        </p:nvSpPr>
        <p:spPr>
          <a:xfrm rot="0">
            <a:off x="1028700" y="2227631"/>
            <a:ext cx="4822385" cy="3882175"/>
          </a:xfrm>
          <a:prstGeom prst="rect">
            <a:avLst/>
          </a:prstGeom>
        </p:spPr>
        <p:txBody>
          <a:bodyPr anchor="t" rtlCol="false" tIns="0" lIns="0" bIns="0" rIns="0">
            <a:spAutoFit/>
          </a:bodyPr>
          <a:lstStyle/>
          <a:p>
            <a:pPr algn="ctr" marL="0" indent="0" lvl="0">
              <a:lnSpc>
                <a:spcPts val="2846"/>
              </a:lnSpc>
            </a:pPr>
            <a:r>
              <a:rPr lang="en-US" sz="2033" spc="-38">
                <a:solidFill>
                  <a:srgbClr val="1B293B"/>
                </a:solidFill>
                <a:latin typeface="Courier Prime"/>
                <a:ea typeface="Courier Prime"/>
                <a:cs typeface="Courier Prime"/>
                <a:sym typeface="Courier Prime"/>
              </a:rPr>
              <a:t>1. Destrucción de infraestructuras: Las guerras a menudo causan la destrucción masiva de infraestructuras clave, incluyendo carreteras, puentes, hospitales y sistemas de suministro de agua. Esta devastación puede llevar años, si no décadas, en ser reparada, afectando el desarrollo económico de la región.</a:t>
            </a:r>
          </a:p>
        </p:txBody>
      </p:sp>
      <p:sp>
        <p:nvSpPr>
          <p:cNvPr name="TextBox 11" id="11"/>
          <p:cNvSpPr txBox="true"/>
          <p:nvPr/>
        </p:nvSpPr>
        <p:spPr>
          <a:xfrm rot="0">
            <a:off x="1122467" y="6936625"/>
            <a:ext cx="4822385" cy="2906180"/>
          </a:xfrm>
          <a:prstGeom prst="rect">
            <a:avLst/>
          </a:prstGeom>
        </p:spPr>
        <p:txBody>
          <a:bodyPr anchor="t" rtlCol="false" tIns="0" lIns="0" bIns="0" rIns="0">
            <a:spAutoFit/>
          </a:bodyPr>
          <a:lstStyle/>
          <a:p>
            <a:pPr algn="ctr" marL="0" indent="0" lvl="0">
              <a:lnSpc>
                <a:spcPts val="2566"/>
              </a:lnSpc>
            </a:pPr>
            <a:r>
              <a:rPr lang="en-US" sz="1833" spc="-34">
                <a:solidFill>
                  <a:srgbClr val="1B293B"/>
                </a:solidFill>
                <a:latin typeface="Courier Prime"/>
                <a:ea typeface="Courier Prime"/>
                <a:cs typeface="Courier Prime"/>
                <a:sym typeface="Courier Prime"/>
              </a:rPr>
              <a:t>2. Pérdida de capital humano: Los conflictos bélicos suelen resultar en la pérdida de vidas humanas, lo que significa un descenso en la fuerza laboral. Además, muchos profesionales y trabajadores calificados pueden huir del país, lo que debilita aún más la capacidad económica a largo plazo.</a:t>
            </a:r>
          </a:p>
        </p:txBody>
      </p:sp>
      <p:sp>
        <p:nvSpPr>
          <p:cNvPr name="TextBox 12" id="12"/>
          <p:cNvSpPr txBox="true"/>
          <p:nvPr/>
        </p:nvSpPr>
        <p:spPr>
          <a:xfrm rot="0">
            <a:off x="12436915" y="2430727"/>
            <a:ext cx="4822385" cy="3529750"/>
          </a:xfrm>
          <a:prstGeom prst="rect">
            <a:avLst/>
          </a:prstGeom>
        </p:spPr>
        <p:txBody>
          <a:bodyPr anchor="t" rtlCol="false" tIns="0" lIns="0" bIns="0" rIns="0">
            <a:spAutoFit/>
          </a:bodyPr>
          <a:lstStyle/>
          <a:p>
            <a:pPr algn="ctr" marL="0" indent="0" lvl="0">
              <a:lnSpc>
                <a:spcPts val="2846"/>
              </a:lnSpc>
            </a:pPr>
            <a:r>
              <a:rPr lang="en-US" sz="2033" spc="-38">
                <a:solidFill>
                  <a:srgbClr val="1B293B"/>
                </a:solidFill>
                <a:latin typeface="Courier Prime"/>
                <a:ea typeface="Courier Prime"/>
                <a:cs typeface="Courier Prime"/>
                <a:sym typeface="Courier Prime"/>
              </a:rPr>
              <a:t>3. Aumento de la deuda pública: Los países en guerra a menudo incurren en altos niveles de deuda para financiar sus esfuerzos bélicos. Esto puede llevar a una carga financiera que dure mucho tiempo después del final del conflicto, limitando el gasto en servicios sociales y desarrollo.</a:t>
            </a:r>
          </a:p>
        </p:txBody>
      </p:sp>
      <p:sp>
        <p:nvSpPr>
          <p:cNvPr name="TextBox 13" id="13"/>
          <p:cNvSpPr txBox="true"/>
          <p:nvPr/>
        </p:nvSpPr>
        <p:spPr>
          <a:xfrm rot="0">
            <a:off x="12436915" y="6474827"/>
            <a:ext cx="4822385" cy="3529750"/>
          </a:xfrm>
          <a:prstGeom prst="rect">
            <a:avLst/>
          </a:prstGeom>
        </p:spPr>
        <p:txBody>
          <a:bodyPr anchor="t" rtlCol="false" tIns="0" lIns="0" bIns="0" rIns="0">
            <a:spAutoFit/>
          </a:bodyPr>
          <a:lstStyle/>
          <a:p>
            <a:pPr algn="ctr" marL="0" indent="0" lvl="0">
              <a:lnSpc>
                <a:spcPts val="2846"/>
              </a:lnSpc>
            </a:pPr>
            <a:r>
              <a:rPr lang="en-US" sz="2033" spc="-38">
                <a:solidFill>
                  <a:srgbClr val="1B293B"/>
                </a:solidFill>
                <a:latin typeface="Courier Prime"/>
                <a:ea typeface="Courier Prime"/>
                <a:cs typeface="Courier Prime"/>
                <a:sym typeface="Courier Prime"/>
              </a:rPr>
              <a:t>4. Inflación y desestabilización económica: Las guerras pueden causar inflación, especialmente si los gobiernos imprimen dinero para financiar sus operaciones. La inestabilidad económica resultante puede llevar a una pérdida de confianza en la moneda y al aumento de los precios de bienes y servicios.</a:t>
            </a:r>
          </a:p>
        </p:txBody>
      </p:sp>
      <p:sp>
        <p:nvSpPr>
          <p:cNvPr name="Freeform 14" id="14"/>
          <p:cNvSpPr/>
          <p:nvPr/>
        </p:nvSpPr>
        <p:spPr>
          <a:xfrm flipH="false" flipV="false" rot="-8165699">
            <a:off x="-2902266" y="7140551"/>
            <a:ext cx="4930780" cy="4857911"/>
          </a:xfrm>
          <a:custGeom>
            <a:avLst/>
            <a:gdLst/>
            <a:ahLst/>
            <a:cxnLst/>
            <a:rect r="r" b="b" t="t" l="l"/>
            <a:pathLst>
              <a:path h="4857911" w="4930780">
                <a:moveTo>
                  <a:pt x="0" y="0"/>
                </a:moveTo>
                <a:lnTo>
                  <a:pt x="4930779" y="0"/>
                </a:lnTo>
                <a:lnTo>
                  <a:pt x="4930779" y="4857911"/>
                </a:lnTo>
                <a:lnTo>
                  <a:pt x="0" y="4857911"/>
                </a:lnTo>
                <a:lnTo>
                  <a:pt x="0" y="0"/>
                </a:lnTo>
                <a:close/>
              </a:path>
            </a:pathLst>
          </a:custGeom>
          <a:blipFill>
            <a:blip r:embed="rId8">
              <a:alphaModFix amt="26000"/>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8DFCD"/>
        </a:solidFill>
      </p:bgPr>
    </p:bg>
    <p:spTree>
      <p:nvGrpSpPr>
        <p:cNvPr id="1" name=""/>
        <p:cNvGrpSpPr/>
        <p:nvPr/>
      </p:nvGrpSpPr>
      <p:grpSpPr>
        <a:xfrm>
          <a:off x="0" y="0"/>
          <a:ext cx="0" cy="0"/>
          <a:chOff x="0" y="0"/>
          <a:chExt cx="0" cy="0"/>
        </a:xfrm>
      </p:grpSpPr>
      <p:sp>
        <p:nvSpPr>
          <p:cNvPr name="Freeform 2" id="2"/>
          <p:cNvSpPr/>
          <p:nvPr/>
        </p:nvSpPr>
        <p:spPr>
          <a:xfrm flipH="false" flipV="false" rot="-409032">
            <a:off x="13041230" y="-908518"/>
            <a:ext cx="7171015" cy="2516374"/>
          </a:xfrm>
          <a:custGeom>
            <a:avLst/>
            <a:gdLst/>
            <a:ahLst/>
            <a:cxnLst/>
            <a:rect r="r" b="b" t="t" l="l"/>
            <a:pathLst>
              <a:path h="2516374" w="7171015">
                <a:moveTo>
                  <a:pt x="0" y="0"/>
                </a:moveTo>
                <a:lnTo>
                  <a:pt x="7171015" y="0"/>
                </a:lnTo>
                <a:lnTo>
                  <a:pt x="7171015" y="2516374"/>
                </a:lnTo>
                <a:lnTo>
                  <a:pt x="0" y="251637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253549">
            <a:off x="-1690168" y="8841694"/>
            <a:ext cx="9310220" cy="3267041"/>
          </a:xfrm>
          <a:custGeom>
            <a:avLst/>
            <a:gdLst/>
            <a:ahLst/>
            <a:cxnLst/>
            <a:rect r="r" b="b" t="t" l="l"/>
            <a:pathLst>
              <a:path h="3267041" w="9310220">
                <a:moveTo>
                  <a:pt x="0" y="0"/>
                </a:moveTo>
                <a:lnTo>
                  <a:pt x="9310220" y="0"/>
                </a:lnTo>
                <a:lnTo>
                  <a:pt x="9310220" y="3267040"/>
                </a:lnTo>
                <a:lnTo>
                  <a:pt x="0" y="32670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1028700" y="584244"/>
            <a:ext cx="13933437" cy="1758150"/>
          </a:xfrm>
          <a:prstGeom prst="rect">
            <a:avLst/>
          </a:prstGeom>
        </p:spPr>
        <p:txBody>
          <a:bodyPr anchor="t" rtlCol="false" tIns="0" lIns="0" bIns="0" rIns="0">
            <a:spAutoFit/>
          </a:bodyPr>
          <a:lstStyle/>
          <a:p>
            <a:pPr algn="ctr" marL="0" indent="0" lvl="0">
              <a:lnSpc>
                <a:spcPts val="7044"/>
              </a:lnSpc>
              <a:spcBef>
                <a:spcPct val="0"/>
              </a:spcBef>
            </a:pPr>
            <a:r>
              <a:rPr lang="en-US" sz="5031" spc="45">
                <a:solidFill>
                  <a:srgbClr val="FF5757"/>
                </a:solidFill>
                <a:latin typeface="Marta"/>
                <a:ea typeface="Marta"/>
                <a:cs typeface="Marta"/>
                <a:sym typeface="Marta"/>
              </a:rPr>
              <a:t> DEFINICIÓN DE PROBLEMAS CONTEMPORÁNEOS</a:t>
            </a:r>
          </a:p>
        </p:txBody>
      </p:sp>
      <p:sp>
        <p:nvSpPr>
          <p:cNvPr name="TextBox 5" id="5"/>
          <p:cNvSpPr txBox="true"/>
          <p:nvPr/>
        </p:nvSpPr>
        <p:spPr>
          <a:xfrm rot="0">
            <a:off x="2148231" y="2578287"/>
            <a:ext cx="12348819" cy="1663195"/>
          </a:xfrm>
          <a:prstGeom prst="rect">
            <a:avLst/>
          </a:prstGeom>
        </p:spPr>
        <p:txBody>
          <a:bodyPr anchor="t" rtlCol="false" tIns="0" lIns="0" bIns="0" rIns="0">
            <a:spAutoFit/>
          </a:bodyPr>
          <a:lstStyle/>
          <a:p>
            <a:pPr algn="just">
              <a:lnSpc>
                <a:spcPts val="3352"/>
              </a:lnSpc>
            </a:pPr>
            <a:r>
              <a:rPr lang="en-US" sz="2394">
                <a:solidFill>
                  <a:srgbClr val="010101"/>
                </a:solidFill>
                <a:latin typeface="Ping Hebrew"/>
                <a:ea typeface="Ping Hebrew"/>
                <a:cs typeface="Ping Hebrew"/>
                <a:sym typeface="Ping Hebrew"/>
              </a:rPr>
              <a:t>Los problemas contemporáneos son aquellos desafíos y crisis que emergen en el contexto actual, influenciados por factores históricos, culturales, económicos y tecnológicos. Incluyen, pero no se limitan a, temas como el cambio climático, la desigualdad social, la migración, los conflictos políticos y la crisis de salud pública.</a:t>
            </a:r>
          </a:p>
        </p:txBody>
      </p:sp>
      <p:sp>
        <p:nvSpPr>
          <p:cNvPr name="TextBox 6" id="6"/>
          <p:cNvSpPr txBox="true"/>
          <p:nvPr/>
        </p:nvSpPr>
        <p:spPr>
          <a:xfrm rot="0">
            <a:off x="745080" y="4757100"/>
            <a:ext cx="7577561" cy="656710"/>
          </a:xfrm>
          <a:prstGeom prst="rect">
            <a:avLst/>
          </a:prstGeom>
        </p:spPr>
        <p:txBody>
          <a:bodyPr anchor="t" rtlCol="false" tIns="0" lIns="0" bIns="0" rIns="0">
            <a:spAutoFit/>
          </a:bodyPr>
          <a:lstStyle/>
          <a:p>
            <a:pPr algn="ctr" marL="0" indent="0" lvl="0">
              <a:lnSpc>
                <a:spcPts val="5305"/>
              </a:lnSpc>
              <a:spcBef>
                <a:spcPct val="0"/>
              </a:spcBef>
            </a:pPr>
            <a:r>
              <a:rPr lang="en-US" sz="3789" spc="34">
                <a:solidFill>
                  <a:srgbClr val="5E17EB"/>
                </a:solidFill>
                <a:latin typeface="Marta"/>
                <a:ea typeface="Marta"/>
                <a:cs typeface="Marta"/>
                <a:sym typeface="Marta"/>
              </a:rPr>
              <a:t>INTERCONEXIÓN GLOBAL</a:t>
            </a:r>
          </a:p>
        </p:txBody>
      </p:sp>
      <p:sp>
        <p:nvSpPr>
          <p:cNvPr name="TextBox 7" id="7"/>
          <p:cNvSpPr txBox="true"/>
          <p:nvPr/>
        </p:nvSpPr>
        <p:spPr>
          <a:xfrm rot="0">
            <a:off x="745080" y="5585546"/>
            <a:ext cx="7577561" cy="3758695"/>
          </a:xfrm>
          <a:prstGeom prst="rect">
            <a:avLst/>
          </a:prstGeom>
        </p:spPr>
        <p:txBody>
          <a:bodyPr anchor="t" rtlCol="false" tIns="0" lIns="0" bIns="0" rIns="0">
            <a:spAutoFit/>
          </a:bodyPr>
          <a:lstStyle/>
          <a:p>
            <a:pPr algn="just">
              <a:lnSpc>
                <a:spcPts val="3352"/>
              </a:lnSpc>
            </a:pPr>
            <a:r>
              <a:rPr lang="en-US" sz="2394">
                <a:solidFill>
                  <a:srgbClr val="010101"/>
                </a:solidFill>
                <a:latin typeface="Ping Hebrew"/>
                <a:ea typeface="Ping Hebrew"/>
                <a:cs typeface="Ping Hebrew"/>
                <a:sym typeface="Ping Hebrew"/>
              </a:rPr>
              <a:t>La globalización ha hecho que los problemas contemporáneos sean interdependientes. Por ejemplo, el cambio climático no solo afecta a un país, sino que tiene consecuencias en todo el mundo, desde el aumento del nivel del mar hasta desastres naturales. La migración puede ser impulsada por conflictos o desastres ambientales, lo que a su vez genera tensiones en las sociedades receptoras.</a:t>
            </a:r>
          </a:p>
        </p:txBody>
      </p:sp>
      <p:sp>
        <p:nvSpPr>
          <p:cNvPr name="TextBox 8" id="8"/>
          <p:cNvSpPr txBox="true"/>
          <p:nvPr/>
        </p:nvSpPr>
        <p:spPr>
          <a:xfrm rot="0">
            <a:off x="9921889" y="4772282"/>
            <a:ext cx="7577561" cy="656710"/>
          </a:xfrm>
          <a:prstGeom prst="rect">
            <a:avLst/>
          </a:prstGeom>
        </p:spPr>
        <p:txBody>
          <a:bodyPr anchor="t" rtlCol="false" tIns="0" lIns="0" bIns="0" rIns="0">
            <a:spAutoFit/>
          </a:bodyPr>
          <a:lstStyle/>
          <a:p>
            <a:pPr algn="ctr" marL="0" indent="0" lvl="0">
              <a:lnSpc>
                <a:spcPts val="5305"/>
              </a:lnSpc>
              <a:spcBef>
                <a:spcPct val="0"/>
              </a:spcBef>
            </a:pPr>
            <a:r>
              <a:rPr lang="en-US" sz="3789" spc="34">
                <a:solidFill>
                  <a:srgbClr val="FF914D"/>
                </a:solidFill>
                <a:latin typeface="Marta"/>
                <a:ea typeface="Marta"/>
                <a:cs typeface="Marta"/>
                <a:sym typeface="Marta"/>
              </a:rPr>
              <a:t> IMPACTO EN LA SOCIEDAD</a:t>
            </a:r>
          </a:p>
        </p:txBody>
      </p:sp>
      <p:sp>
        <p:nvSpPr>
          <p:cNvPr name="TextBox 9" id="9"/>
          <p:cNvSpPr txBox="true"/>
          <p:nvPr/>
        </p:nvSpPr>
        <p:spPr>
          <a:xfrm rot="0">
            <a:off x="10419811" y="5695693"/>
            <a:ext cx="6581718" cy="4177795"/>
          </a:xfrm>
          <a:prstGeom prst="rect">
            <a:avLst/>
          </a:prstGeom>
        </p:spPr>
        <p:txBody>
          <a:bodyPr anchor="t" rtlCol="false" tIns="0" lIns="0" bIns="0" rIns="0">
            <a:spAutoFit/>
          </a:bodyPr>
          <a:lstStyle/>
          <a:p>
            <a:pPr algn="just">
              <a:lnSpc>
                <a:spcPts val="3352"/>
              </a:lnSpc>
            </a:pPr>
            <a:r>
              <a:rPr lang="en-US" sz="2394">
                <a:solidFill>
                  <a:srgbClr val="010101"/>
                </a:solidFill>
                <a:latin typeface="Ping Hebrew"/>
                <a:ea typeface="Ping Hebrew"/>
                <a:cs typeface="Ping Hebrew"/>
                <a:sym typeface="Ping Hebrew"/>
              </a:rPr>
              <a:t>Los problemas contemporáneos tienen un impacto profundo en la vida cotidiana de las personas. La desigualdad económica puede llevar a la exclusión social, mientras que los conflictos políticos pueden resultar en crisis humanitarias. Estos problemas afectan el acceso a recursos esenciales como la educación, la salud y la seguridad, y pueden generar un ciclo de pobreza y violencia.</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3439124" y="2507325"/>
            <a:ext cx="4307889" cy="2948322"/>
          </a:xfrm>
          <a:prstGeom prst="rect">
            <a:avLst/>
          </a:prstGeom>
        </p:spPr>
        <p:txBody>
          <a:bodyPr anchor="t" rtlCol="false" tIns="0" lIns="0" bIns="0" rIns="0">
            <a:spAutoFit/>
          </a:bodyPr>
          <a:lstStyle/>
          <a:p>
            <a:pPr algn="ctr" marL="0" indent="0" lvl="0">
              <a:lnSpc>
                <a:spcPts val="2344"/>
              </a:lnSpc>
            </a:pPr>
            <a:r>
              <a:rPr lang="en-US" sz="1674">
                <a:solidFill>
                  <a:srgbClr val="1B293B"/>
                </a:solidFill>
                <a:latin typeface="Courier Prime"/>
                <a:ea typeface="Courier Prime"/>
                <a:cs typeface="Courier Prime"/>
                <a:sym typeface="Courier Prime"/>
              </a:rPr>
              <a:t>5. Desplazamiento de personas: Los conflictos suelen provocar desplazamientos masivos de personas, creando crisis de refugiados. Esto no solo afecta a los países en guerra, sino también a las naciones vecinas, que deben hacer frente a la presión sobre sus economías y servicios públicos.</a:t>
            </a:r>
          </a:p>
        </p:txBody>
      </p:sp>
      <p:sp>
        <p:nvSpPr>
          <p:cNvPr name="TextBox 4" id="4"/>
          <p:cNvSpPr txBox="true"/>
          <p:nvPr/>
        </p:nvSpPr>
        <p:spPr>
          <a:xfrm rot="0">
            <a:off x="10313449" y="2507325"/>
            <a:ext cx="4864487" cy="2854752"/>
          </a:xfrm>
          <a:prstGeom prst="rect">
            <a:avLst/>
          </a:prstGeom>
        </p:spPr>
        <p:txBody>
          <a:bodyPr anchor="t" rtlCol="false" tIns="0" lIns="0" bIns="0" rIns="0">
            <a:spAutoFit/>
          </a:bodyPr>
          <a:lstStyle/>
          <a:p>
            <a:pPr algn="ctr" marL="0" indent="0" lvl="0">
              <a:lnSpc>
                <a:spcPts val="2251"/>
              </a:lnSpc>
            </a:pPr>
            <a:r>
              <a:rPr lang="en-US" sz="1608">
                <a:solidFill>
                  <a:srgbClr val="1B293B"/>
                </a:solidFill>
                <a:latin typeface="Courier Prime"/>
                <a:ea typeface="Courier Prime"/>
                <a:cs typeface="Courier Prime"/>
                <a:sym typeface="Courier Prime"/>
              </a:rPr>
              <a:t>7. Reconstrucción y oportunidades de inversión: Aunque las guerras causan devastación, también pueden abrir oportunidades para la reconstrucción y el desarrollo. Las inversiones en la reconstrucción de infraestructuras y la revitalización de la economía pueden generar crecimiento a largo plazo, aunque esto puede estar condicionado a la estabilidad política.</a:t>
            </a:r>
          </a:p>
        </p:txBody>
      </p:sp>
      <p:sp>
        <p:nvSpPr>
          <p:cNvPr name="TextBox 5" id="5"/>
          <p:cNvSpPr txBox="true"/>
          <p:nvPr/>
        </p:nvSpPr>
        <p:spPr>
          <a:xfrm rot="0">
            <a:off x="3439124" y="6503358"/>
            <a:ext cx="4307889" cy="3238517"/>
          </a:xfrm>
          <a:prstGeom prst="rect">
            <a:avLst/>
          </a:prstGeom>
        </p:spPr>
        <p:txBody>
          <a:bodyPr anchor="t" rtlCol="false" tIns="0" lIns="0" bIns="0" rIns="0">
            <a:spAutoFit/>
          </a:bodyPr>
          <a:lstStyle/>
          <a:p>
            <a:pPr algn="ctr" marL="0" indent="0" lvl="0">
              <a:lnSpc>
                <a:spcPts val="2624"/>
              </a:lnSpc>
            </a:pPr>
            <a:r>
              <a:rPr lang="en-US" sz="1874">
                <a:solidFill>
                  <a:srgbClr val="1B293B"/>
                </a:solidFill>
                <a:latin typeface="Courier Prime"/>
                <a:ea typeface="Courier Prime"/>
                <a:cs typeface="Courier Prime"/>
                <a:sym typeface="Courier Prime"/>
              </a:rPr>
              <a:t>6. Cambios en el comercio internacional: Las guerras pueden interrumpir las rutas comerciales y alterar los patrones de comercio global. Los países involucrados pueden experimentar sanciones económicas, lo que limita su acceso a mercados internacionales y recursos.</a:t>
            </a:r>
          </a:p>
        </p:txBody>
      </p:sp>
      <p:sp>
        <p:nvSpPr>
          <p:cNvPr name="TextBox 6" id="6"/>
          <p:cNvSpPr txBox="true"/>
          <p:nvPr/>
        </p:nvSpPr>
        <p:spPr>
          <a:xfrm rot="0">
            <a:off x="10313449" y="6503358"/>
            <a:ext cx="4864487" cy="3238517"/>
          </a:xfrm>
          <a:prstGeom prst="rect">
            <a:avLst/>
          </a:prstGeom>
        </p:spPr>
        <p:txBody>
          <a:bodyPr anchor="t" rtlCol="false" tIns="0" lIns="0" bIns="0" rIns="0">
            <a:spAutoFit/>
          </a:bodyPr>
          <a:lstStyle/>
          <a:p>
            <a:pPr algn="ctr" marL="0" indent="0" lvl="0">
              <a:lnSpc>
                <a:spcPts val="2624"/>
              </a:lnSpc>
            </a:pPr>
            <a:r>
              <a:rPr lang="en-US" sz="1874">
                <a:solidFill>
                  <a:srgbClr val="1B293B"/>
                </a:solidFill>
                <a:latin typeface="Courier Prime"/>
                <a:ea typeface="Courier Prime"/>
                <a:cs typeface="Courier Prime"/>
                <a:sym typeface="Courier Prime"/>
              </a:rPr>
              <a:t>8. Innovación y desarrollo tecnológico: Históricamente, las guerras han impulsado avances tecnológicos y científicos, ya que se invierte en investigación y desarrollo para ganar ventaja militar. Estos avances pueden tener aplicaciones civiles y estimular el crecimiento en la posguerra.</a:t>
            </a:r>
          </a:p>
        </p:txBody>
      </p:sp>
      <p:grpSp>
        <p:nvGrpSpPr>
          <p:cNvPr name="Group 7" id="7"/>
          <p:cNvGrpSpPr/>
          <p:nvPr/>
        </p:nvGrpSpPr>
        <p:grpSpPr>
          <a:xfrm rot="-5400000">
            <a:off x="9215739" y="831335"/>
            <a:ext cx="20927006" cy="9002612"/>
            <a:chOff x="0" y="0"/>
            <a:chExt cx="6340094" cy="2727452"/>
          </a:xfrm>
        </p:grpSpPr>
        <p:sp>
          <p:nvSpPr>
            <p:cNvPr name="Freeform 8" id="8"/>
            <p:cNvSpPr/>
            <p:nvPr/>
          </p:nvSpPr>
          <p:spPr>
            <a:xfrm flipH="false" flipV="false" rot="0">
              <a:off x="-11938" y="-127"/>
              <a:ext cx="6405753" cy="2810129"/>
            </a:xfrm>
            <a:custGeom>
              <a:avLst/>
              <a:gdLst/>
              <a:ahLst/>
              <a:cxnLst/>
              <a:rect r="r" b="b" t="t" l="l"/>
              <a:pathLst>
                <a:path h="2810129" w="6405753">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3"/>
              <a:stretch>
                <a:fillRect l="0" t="-27477" r="0" b="-27477"/>
              </a:stretch>
            </a:blipFill>
          </p:spPr>
        </p:sp>
      </p:grpSp>
      <p:grpSp>
        <p:nvGrpSpPr>
          <p:cNvPr name="Group 9" id="9"/>
          <p:cNvGrpSpPr/>
          <p:nvPr/>
        </p:nvGrpSpPr>
        <p:grpSpPr>
          <a:xfrm rot="-5400000">
            <a:off x="-13156948" y="831335"/>
            <a:ext cx="20927006" cy="9002612"/>
            <a:chOff x="0" y="0"/>
            <a:chExt cx="6340094" cy="2727452"/>
          </a:xfrm>
        </p:grpSpPr>
        <p:sp>
          <p:nvSpPr>
            <p:cNvPr name="Freeform 10" id="10"/>
            <p:cNvSpPr/>
            <p:nvPr/>
          </p:nvSpPr>
          <p:spPr>
            <a:xfrm flipH="false" flipV="false" rot="0">
              <a:off x="-11938" y="-127"/>
              <a:ext cx="6405753" cy="2810129"/>
            </a:xfrm>
            <a:custGeom>
              <a:avLst/>
              <a:gdLst/>
              <a:ahLst/>
              <a:cxnLst/>
              <a:rect r="r" b="b" t="t" l="l"/>
              <a:pathLst>
                <a:path h="2810129" w="6405753">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3"/>
              <a:stretch>
                <a:fillRect l="0" t="0" r="0" b="-54954"/>
              </a:stretch>
            </a:blipFill>
          </p:spPr>
        </p:sp>
      </p:grpSp>
      <p:sp>
        <p:nvSpPr>
          <p:cNvPr name="Freeform 11" id="11"/>
          <p:cNvSpPr/>
          <p:nvPr/>
        </p:nvSpPr>
        <p:spPr>
          <a:xfrm flipH="false" flipV="false" rot="-6393584">
            <a:off x="5686811" y="2304714"/>
            <a:ext cx="6691149" cy="6592265"/>
          </a:xfrm>
          <a:custGeom>
            <a:avLst/>
            <a:gdLst/>
            <a:ahLst/>
            <a:cxnLst/>
            <a:rect r="r" b="b" t="t" l="l"/>
            <a:pathLst>
              <a:path h="6592265" w="6691149">
                <a:moveTo>
                  <a:pt x="0" y="0"/>
                </a:moveTo>
                <a:lnTo>
                  <a:pt x="6691149" y="0"/>
                </a:lnTo>
                <a:lnTo>
                  <a:pt x="6691149" y="6592265"/>
                </a:lnTo>
                <a:lnTo>
                  <a:pt x="0" y="6592265"/>
                </a:lnTo>
                <a:lnTo>
                  <a:pt x="0" y="0"/>
                </a:lnTo>
                <a:close/>
              </a:path>
            </a:pathLst>
          </a:custGeom>
          <a:blipFill>
            <a:blip r:embed="rId4">
              <a:alphaModFix amt="26000"/>
            </a:blip>
            <a:stretch>
              <a:fillRect l="0" t="0" r="0" b="0"/>
            </a:stretch>
          </a:blipFill>
        </p:spPr>
      </p:sp>
      <p:grpSp>
        <p:nvGrpSpPr>
          <p:cNvPr name="Group 12" id="12"/>
          <p:cNvGrpSpPr/>
          <p:nvPr/>
        </p:nvGrpSpPr>
        <p:grpSpPr>
          <a:xfrm rot="0">
            <a:off x="5205178" y="5600847"/>
            <a:ext cx="343554" cy="774003"/>
            <a:chOff x="0" y="0"/>
            <a:chExt cx="458073" cy="1032004"/>
          </a:xfrm>
        </p:grpSpPr>
        <p:grpSp>
          <p:nvGrpSpPr>
            <p:cNvPr name="Group 13" id="13"/>
            <p:cNvGrpSpPr/>
            <p:nvPr/>
          </p:nvGrpSpPr>
          <p:grpSpPr>
            <a:xfrm rot="-2488537">
              <a:off x="66058" y="644917"/>
              <a:ext cx="321029" cy="321029"/>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CBB2"/>
              </a:solidFill>
            </p:spPr>
          </p:sp>
          <p:sp>
            <p:nvSpPr>
              <p:cNvPr name="TextBox 15" id="15"/>
              <p:cNvSpPr txBox="true"/>
              <p:nvPr/>
            </p:nvSpPr>
            <p:spPr>
              <a:xfrm>
                <a:off x="76200" y="57150"/>
                <a:ext cx="660400" cy="679450"/>
              </a:xfrm>
              <a:prstGeom prst="rect">
                <a:avLst/>
              </a:prstGeom>
            </p:spPr>
            <p:txBody>
              <a:bodyPr anchor="ctr" rtlCol="false" tIns="50800" lIns="50800" bIns="50800" rIns="50800"/>
              <a:lstStyle/>
              <a:p>
                <a:pPr algn="ctr">
                  <a:lnSpc>
                    <a:spcPts val="3019"/>
                  </a:lnSpc>
                </a:pPr>
              </a:p>
            </p:txBody>
          </p:sp>
        </p:grpSp>
        <p:sp>
          <p:nvSpPr>
            <p:cNvPr name="Freeform 16" id="16"/>
            <p:cNvSpPr/>
            <p:nvPr/>
          </p:nvSpPr>
          <p:spPr>
            <a:xfrm flipH="false" flipV="false" rot="16751">
              <a:off x="4778" y="1095"/>
              <a:ext cx="451389" cy="783167"/>
            </a:xfrm>
            <a:custGeom>
              <a:avLst/>
              <a:gdLst/>
              <a:ahLst/>
              <a:cxnLst/>
              <a:rect r="r" b="b" t="t" l="l"/>
              <a:pathLst>
                <a:path h="783167" w="451389">
                  <a:moveTo>
                    <a:pt x="0" y="0"/>
                  </a:moveTo>
                  <a:lnTo>
                    <a:pt x="451389" y="0"/>
                  </a:lnTo>
                  <a:lnTo>
                    <a:pt x="451389" y="783167"/>
                  </a:lnTo>
                  <a:lnTo>
                    <a:pt x="0" y="7831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grpSp>
        <p:nvGrpSpPr>
          <p:cNvPr name="Group 17" id="17"/>
          <p:cNvGrpSpPr/>
          <p:nvPr/>
        </p:nvGrpSpPr>
        <p:grpSpPr>
          <a:xfrm rot="0">
            <a:off x="12295616" y="5600847"/>
            <a:ext cx="343554" cy="774003"/>
            <a:chOff x="0" y="0"/>
            <a:chExt cx="458073" cy="1032004"/>
          </a:xfrm>
        </p:grpSpPr>
        <p:grpSp>
          <p:nvGrpSpPr>
            <p:cNvPr name="Group 18" id="18"/>
            <p:cNvGrpSpPr/>
            <p:nvPr/>
          </p:nvGrpSpPr>
          <p:grpSpPr>
            <a:xfrm rot="-2488537">
              <a:off x="66058" y="644917"/>
              <a:ext cx="321029" cy="321029"/>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CBB2"/>
              </a:solidFill>
            </p:spPr>
          </p:sp>
          <p:sp>
            <p:nvSpPr>
              <p:cNvPr name="TextBox 20" id="20"/>
              <p:cNvSpPr txBox="true"/>
              <p:nvPr/>
            </p:nvSpPr>
            <p:spPr>
              <a:xfrm>
                <a:off x="76200" y="57150"/>
                <a:ext cx="660400" cy="679450"/>
              </a:xfrm>
              <a:prstGeom prst="rect">
                <a:avLst/>
              </a:prstGeom>
            </p:spPr>
            <p:txBody>
              <a:bodyPr anchor="ctr" rtlCol="false" tIns="50800" lIns="50800" bIns="50800" rIns="50800"/>
              <a:lstStyle/>
              <a:p>
                <a:pPr algn="ctr">
                  <a:lnSpc>
                    <a:spcPts val="3019"/>
                  </a:lnSpc>
                </a:pPr>
              </a:p>
            </p:txBody>
          </p:sp>
        </p:grpSp>
        <p:sp>
          <p:nvSpPr>
            <p:cNvPr name="Freeform 21" id="21"/>
            <p:cNvSpPr/>
            <p:nvPr/>
          </p:nvSpPr>
          <p:spPr>
            <a:xfrm flipH="false" flipV="false" rot="16751">
              <a:off x="4778" y="1095"/>
              <a:ext cx="451389" cy="783167"/>
            </a:xfrm>
            <a:custGeom>
              <a:avLst/>
              <a:gdLst/>
              <a:ahLst/>
              <a:cxnLst/>
              <a:rect r="r" b="b" t="t" l="l"/>
              <a:pathLst>
                <a:path h="783167" w="451389">
                  <a:moveTo>
                    <a:pt x="0" y="0"/>
                  </a:moveTo>
                  <a:lnTo>
                    <a:pt x="451389" y="0"/>
                  </a:lnTo>
                  <a:lnTo>
                    <a:pt x="451389" y="783167"/>
                  </a:lnTo>
                  <a:lnTo>
                    <a:pt x="0" y="7831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grpSp>
        <p:nvGrpSpPr>
          <p:cNvPr name="Group 22" id="22"/>
          <p:cNvGrpSpPr/>
          <p:nvPr/>
        </p:nvGrpSpPr>
        <p:grpSpPr>
          <a:xfrm rot="0">
            <a:off x="5205178" y="1599972"/>
            <a:ext cx="343554" cy="774003"/>
            <a:chOff x="0" y="0"/>
            <a:chExt cx="458073" cy="1032004"/>
          </a:xfrm>
        </p:grpSpPr>
        <p:grpSp>
          <p:nvGrpSpPr>
            <p:cNvPr name="Group 23" id="23"/>
            <p:cNvGrpSpPr/>
            <p:nvPr/>
          </p:nvGrpSpPr>
          <p:grpSpPr>
            <a:xfrm rot="-2488537">
              <a:off x="66058" y="644917"/>
              <a:ext cx="321029" cy="321029"/>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CBB2"/>
              </a:solidFill>
            </p:spPr>
          </p:sp>
          <p:sp>
            <p:nvSpPr>
              <p:cNvPr name="TextBox 25" id="25"/>
              <p:cNvSpPr txBox="true"/>
              <p:nvPr/>
            </p:nvSpPr>
            <p:spPr>
              <a:xfrm>
                <a:off x="76200" y="57150"/>
                <a:ext cx="660400" cy="679450"/>
              </a:xfrm>
              <a:prstGeom prst="rect">
                <a:avLst/>
              </a:prstGeom>
            </p:spPr>
            <p:txBody>
              <a:bodyPr anchor="ctr" rtlCol="false" tIns="50800" lIns="50800" bIns="50800" rIns="50800"/>
              <a:lstStyle/>
              <a:p>
                <a:pPr algn="ctr">
                  <a:lnSpc>
                    <a:spcPts val="3019"/>
                  </a:lnSpc>
                </a:pPr>
              </a:p>
            </p:txBody>
          </p:sp>
        </p:grpSp>
        <p:sp>
          <p:nvSpPr>
            <p:cNvPr name="Freeform 26" id="26"/>
            <p:cNvSpPr/>
            <p:nvPr/>
          </p:nvSpPr>
          <p:spPr>
            <a:xfrm flipH="false" flipV="false" rot="16751">
              <a:off x="4778" y="1095"/>
              <a:ext cx="451389" cy="783167"/>
            </a:xfrm>
            <a:custGeom>
              <a:avLst/>
              <a:gdLst/>
              <a:ahLst/>
              <a:cxnLst/>
              <a:rect r="r" b="b" t="t" l="l"/>
              <a:pathLst>
                <a:path h="783167" w="451389">
                  <a:moveTo>
                    <a:pt x="0" y="0"/>
                  </a:moveTo>
                  <a:lnTo>
                    <a:pt x="451389" y="0"/>
                  </a:lnTo>
                  <a:lnTo>
                    <a:pt x="451389" y="783167"/>
                  </a:lnTo>
                  <a:lnTo>
                    <a:pt x="0" y="7831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grpSp>
        <p:nvGrpSpPr>
          <p:cNvPr name="Group 27" id="27"/>
          <p:cNvGrpSpPr/>
          <p:nvPr/>
        </p:nvGrpSpPr>
        <p:grpSpPr>
          <a:xfrm rot="0">
            <a:off x="12295616" y="1599972"/>
            <a:ext cx="343554" cy="774003"/>
            <a:chOff x="0" y="0"/>
            <a:chExt cx="458073" cy="1032004"/>
          </a:xfrm>
        </p:grpSpPr>
        <p:grpSp>
          <p:nvGrpSpPr>
            <p:cNvPr name="Group 28" id="28"/>
            <p:cNvGrpSpPr/>
            <p:nvPr/>
          </p:nvGrpSpPr>
          <p:grpSpPr>
            <a:xfrm rot="-2488537">
              <a:off x="66058" y="644917"/>
              <a:ext cx="321029" cy="321029"/>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CBB2"/>
              </a:solidFill>
            </p:spPr>
          </p:sp>
          <p:sp>
            <p:nvSpPr>
              <p:cNvPr name="TextBox 30" id="30"/>
              <p:cNvSpPr txBox="true"/>
              <p:nvPr/>
            </p:nvSpPr>
            <p:spPr>
              <a:xfrm>
                <a:off x="76200" y="57150"/>
                <a:ext cx="660400" cy="679450"/>
              </a:xfrm>
              <a:prstGeom prst="rect">
                <a:avLst/>
              </a:prstGeom>
            </p:spPr>
            <p:txBody>
              <a:bodyPr anchor="ctr" rtlCol="false" tIns="50800" lIns="50800" bIns="50800" rIns="50800"/>
              <a:lstStyle/>
              <a:p>
                <a:pPr algn="ctr">
                  <a:lnSpc>
                    <a:spcPts val="3019"/>
                  </a:lnSpc>
                </a:pPr>
              </a:p>
            </p:txBody>
          </p:sp>
        </p:grpSp>
        <p:sp>
          <p:nvSpPr>
            <p:cNvPr name="Freeform 31" id="31"/>
            <p:cNvSpPr/>
            <p:nvPr/>
          </p:nvSpPr>
          <p:spPr>
            <a:xfrm flipH="false" flipV="false" rot="16751">
              <a:off x="4778" y="1095"/>
              <a:ext cx="451389" cy="783167"/>
            </a:xfrm>
            <a:custGeom>
              <a:avLst/>
              <a:gdLst/>
              <a:ahLst/>
              <a:cxnLst/>
              <a:rect r="r" b="b" t="t" l="l"/>
              <a:pathLst>
                <a:path h="783167" w="451389">
                  <a:moveTo>
                    <a:pt x="0" y="0"/>
                  </a:moveTo>
                  <a:lnTo>
                    <a:pt x="451389" y="0"/>
                  </a:lnTo>
                  <a:lnTo>
                    <a:pt x="451389" y="783167"/>
                  </a:lnTo>
                  <a:lnTo>
                    <a:pt x="0" y="7831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Freeform 32" id="32"/>
          <p:cNvSpPr/>
          <p:nvPr/>
        </p:nvSpPr>
        <p:spPr>
          <a:xfrm flipH="false" flipV="false" rot="5284184">
            <a:off x="13658162" y="8326442"/>
            <a:ext cx="3792788" cy="3921115"/>
          </a:xfrm>
          <a:custGeom>
            <a:avLst/>
            <a:gdLst/>
            <a:ahLst/>
            <a:cxnLst/>
            <a:rect r="r" b="b" t="t" l="l"/>
            <a:pathLst>
              <a:path h="3921115" w="3792788">
                <a:moveTo>
                  <a:pt x="0" y="0"/>
                </a:moveTo>
                <a:lnTo>
                  <a:pt x="3792788" y="0"/>
                </a:lnTo>
                <a:lnTo>
                  <a:pt x="3792788" y="3921116"/>
                </a:lnTo>
                <a:lnTo>
                  <a:pt x="0" y="392111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3" id="33"/>
          <p:cNvSpPr/>
          <p:nvPr/>
        </p:nvSpPr>
        <p:spPr>
          <a:xfrm flipH="false" flipV="false" rot="5284184">
            <a:off x="-268689" y="-1547938"/>
            <a:ext cx="3792788" cy="3921115"/>
          </a:xfrm>
          <a:custGeom>
            <a:avLst/>
            <a:gdLst/>
            <a:ahLst/>
            <a:cxnLst/>
            <a:rect r="r" b="b" t="t" l="l"/>
            <a:pathLst>
              <a:path h="3921115" w="3792788">
                <a:moveTo>
                  <a:pt x="0" y="0"/>
                </a:moveTo>
                <a:lnTo>
                  <a:pt x="3792788" y="0"/>
                </a:lnTo>
                <a:lnTo>
                  <a:pt x="3792788" y="3921115"/>
                </a:lnTo>
                <a:lnTo>
                  <a:pt x="0" y="392111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4" id="34"/>
          <p:cNvSpPr/>
          <p:nvPr/>
        </p:nvSpPr>
        <p:spPr>
          <a:xfrm flipH="false" flipV="false" rot="0">
            <a:off x="0" y="246097"/>
            <a:ext cx="2672233" cy="12433719"/>
          </a:xfrm>
          <a:custGeom>
            <a:avLst/>
            <a:gdLst/>
            <a:ahLst/>
            <a:cxnLst/>
            <a:rect r="r" b="b" t="t" l="l"/>
            <a:pathLst>
              <a:path h="12433719" w="2672233">
                <a:moveTo>
                  <a:pt x="0" y="0"/>
                </a:moveTo>
                <a:lnTo>
                  <a:pt x="2672233" y="0"/>
                </a:lnTo>
                <a:lnTo>
                  <a:pt x="2672233" y="12433719"/>
                </a:lnTo>
                <a:lnTo>
                  <a:pt x="0" y="12433719"/>
                </a:lnTo>
                <a:lnTo>
                  <a:pt x="0" y="0"/>
                </a:lnTo>
                <a:close/>
              </a:path>
            </a:pathLst>
          </a:custGeom>
          <a:blipFill>
            <a:blip r:embed="rId9">
              <a:extLst>
                <a:ext uri="{96DAC541-7B7A-43D3-8B79-37D633B846F1}">
                  <asvg:svgBlip xmlns:asvg="http://schemas.microsoft.com/office/drawing/2016/SVG/main" r:embed="rId10"/>
                </a:ext>
              </a:extLst>
            </a:blip>
            <a:stretch>
              <a:fillRect l="-261434" t="-6215" r="0" b="-7003"/>
            </a:stretch>
          </a:blipFill>
        </p:spPr>
      </p:sp>
      <p:sp>
        <p:nvSpPr>
          <p:cNvPr name="Freeform 35" id="35"/>
          <p:cNvSpPr/>
          <p:nvPr/>
        </p:nvSpPr>
        <p:spPr>
          <a:xfrm flipH="false" flipV="false" rot="0">
            <a:off x="15840306" y="0"/>
            <a:ext cx="2447694" cy="11623451"/>
          </a:xfrm>
          <a:custGeom>
            <a:avLst/>
            <a:gdLst/>
            <a:ahLst/>
            <a:cxnLst/>
            <a:rect r="r" b="b" t="t" l="l"/>
            <a:pathLst>
              <a:path h="11623451" w="2447694">
                <a:moveTo>
                  <a:pt x="0" y="0"/>
                </a:moveTo>
                <a:lnTo>
                  <a:pt x="2447694" y="0"/>
                </a:lnTo>
                <a:lnTo>
                  <a:pt x="2447694" y="11623451"/>
                </a:lnTo>
                <a:lnTo>
                  <a:pt x="0" y="11623451"/>
                </a:lnTo>
                <a:lnTo>
                  <a:pt x="0" y="0"/>
                </a:lnTo>
                <a:close/>
              </a:path>
            </a:pathLst>
          </a:custGeom>
          <a:blipFill>
            <a:blip r:embed="rId9">
              <a:extLst>
                <a:ext uri="{96DAC541-7B7A-43D3-8B79-37D633B846F1}">
                  <asvg:svgBlip xmlns:asvg="http://schemas.microsoft.com/office/drawing/2016/SVG/main" r:embed="rId10"/>
                </a:ext>
              </a:extLst>
            </a:blip>
            <a:stretch>
              <a:fillRect l="0" t="0" r="-225806"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3438254" y="3637002"/>
            <a:ext cx="12122297" cy="2408083"/>
          </a:xfrm>
          <a:prstGeom prst="rect">
            <a:avLst/>
          </a:prstGeom>
        </p:spPr>
        <p:txBody>
          <a:bodyPr anchor="t" rtlCol="false" tIns="0" lIns="0" bIns="0" rIns="0">
            <a:spAutoFit/>
          </a:bodyPr>
          <a:lstStyle/>
          <a:p>
            <a:pPr algn="ctr" marL="0" indent="0" lvl="0">
              <a:lnSpc>
                <a:spcPts val="17293"/>
              </a:lnSpc>
              <a:spcBef>
                <a:spcPct val="0"/>
              </a:spcBef>
            </a:pPr>
            <a:r>
              <a:rPr lang="en-US" sz="16470" strike="noStrike" u="none">
                <a:solidFill>
                  <a:srgbClr val="1D2427"/>
                </a:solidFill>
                <a:latin typeface="Orelega One"/>
                <a:ea typeface="Orelega One"/>
                <a:cs typeface="Orelega One"/>
                <a:sym typeface="Orelega One"/>
              </a:rPr>
              <a:t>GRACIAS</a:t>
            </a:r>
          </a:p>
        </p:txBody>
      </p:sp>
      <p:grpSp>
        <p:nvGrpSpPr>
          <p:cNvPr name="Group 4" id="4"/>
          <p:cNvGrpSpPr/>
          <p:nvPr/>
        </p:nvGrpSpPr>
        <p:grpSpPr>
          <a:xfrm rot="-10800000">
            <a:off x="-964100" y="8134551"/>
            <a:ext cx="20927006" cy="9002612"/>
            <a:chOff x="0" y="0"/>
            <a:chExt cx="6340094" cy="2727452"/>
          </a:xfrm>
        </p:grpSpPr>
        <p:sp>
          <p:nvSpPr>
            <p:cNvPr name="Freeform 5" id="5"/>
            <p:cNvSpPr/>
            <p:nvPr/>
          </p:nvSpPr>
          <p:spPr>
            <a:xfrm flipH="false" flipV="false" rot="0">
              <a:off x="-11938" y="-127"/>
              <a:ext cx="6405753" cy="2810129"/>
            </a:xfrm>
            <a:custGeom>
              <a:avLst/>
              <a:gdLst/>
              <a:ahLst/>
              <a:cxnLst/>
              <a:rect r="r" b="b" t="t" l="l"/>
              <a:pathLst>
                <a:path h="2810129" w="6405753">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3"/>
              <a:stretch>
                <a:fillRect l="0" t="-27477" r="0" b="-27477"/>
              </a:stretch>
            </a:blipFill>
          </p:spPr>
        </p:sp>
      </p:grpSp>
      <p:sp>
        <p:nvSpPr>
          <p:cNvPr name="Freeform 6" id="6"/>
          <p:cNvSpPr/>
          <p:nvPr/>
        </p:nvSpPr>
        <p:spPr>
          <a:xfrm flipH="false" flipV="false" rot="0">
            <a:off x="4124614" y="6763326"/>
            <a:ext cx="10038772" cy="3812394"/>
          </a:xfrm>
          <a:custGeom>
            <a:avLst/>
            <a:gdLst/>
            <a:ahLst/>
            <a:cxnLst/>
            <a:rect r="r" b="b" t="t" l="l"/>
            <a:pathLst>
              <a:path h="3812394" w="10038772">
                <a:moveTo>
                  <a:pt x="0" y="0"/>
                </a:moveTo>
                <a:lnTo>
                  <a:pt x="10038772" y="0"/>
                </a:lnTo>
                <a:lnTo>
                  <a:pt x="10038772" y="3812395"/>
                </a:lnTo>
                <a:lnTo>
                  <a:pt x="0" y="3812395"/>
                </a:lnTo>
                <a:lnTo>
                  <a:pt x="0" y="0"/>
                </a:lnTo>
                <a:close/>
              </a:path>
            </a:pathLst>
          </a:custGeom>
          <a:blipFill>
            <a:blip r:embed="rId4">
              <a:extLst>
                <a:ext uri="{96DAC541-7B7A-43D3-8B79-37D633B846F1}">
                  <asvg:svgBlip xmlns:asvg="http://schemas.microsoft.com/office/drawing/2016/SVG/main" r:embed="rId5"/>
                </a:ext>
              </a:extLst>
            </a:blip>
            <a:stretch>
              <a:fillRect l="0" t="0" r="-52" b="-280770"/>
            </a:stretch>
          </a:blipFill>
        </p:spPr>
      </p:sp>
      <p:grpSp>
        <p:nvGrpSpPr>
          <p:cNvPr name="Group 7" id="7"/>
          <p:cNvGrpSpPr/>
          <p:nvPr/>
        </p:nvGrpSpPr>
        <p:grpSpPr>
          <a:xfrm rot="0">
            <a:off x="-1767417" y="-6969920"/>
            <a:ext cx="20927006" cy="9002612"/>
            <a:chOff x="0" y="0"/>
            <a:chExt cx="6340094" cy="2727452"/>
          </a:xfrm>
        </p:grpSpPr>
        <p:sp>
          <p:nvSpPr>
            <p:cNvPr name="Freeform 8" id="8"/>
            <p:cNvSpPr/>
            <p:nvPr/>
          </p:nvSpPr>
          <p:spPr>
            <a:xfrm flipH="false" flipV="false" rot="0">
              <a:off x="-11938" y="-127"/>
              <a:ext cx="6405753" cy="2810129"/>
            </a:xfrm>
            <a:custGeom>
              <a:avLst/>
              <a:gdLst/>
              <a:ahLst/>
              <a:cxnLst/>
              <a:rect r="r" b="b" t="t" l="l"/>
              <a:pathLst>
                <a:path h="2810129" w="6405753">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3"/>
              <a:stretch>
                <a:fillRect l="0" t="-27477" r="0" b="-27477"/>
              </a:stretch>
            </a:blipFill>
          </p:spPr>
        </p:sp>
      </p:grpSp>
      <p:sp>
        <p:nvSpPr>
          <p:cNvPr name="Freeform 9" id="9"/>
          <p:cNvSpPr/>
          <p:nvPr/>
        </p:nvSpPr>
        <p:spPr>
          <a:xfrm flipH="false" flipV="false" rot="-10316472">
            <a:off x="15504805" y="-1916532"/>
            <a:ext cx="4313739" cy="4459693"/>
          </a:xfrm>
          <a:custGeom>
            <a:avLst/>
            <a:gdLst/>
            <a:ahLst/>
            <a:cxnLst/>
            <a:rect r="r" b="b" t="t" l="l"/>
            <a:pathLst>
              <a:path h="4459693" w="4313739">
                <a:moveTo>
                  <a:pt x="0" y="0"/>
                </a:moveTo>
                <a:lnTo>
                  <a:pt x="4313739" y="0"/>
                </a:lnTo>
                <a:lnTo>
                  <a:pt x="4313739" y="4459693"/>
                </a:lnTo>
                <a:lnTo>
                  <a:pt x="0" y="44596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5400000">
            <a:off x="8298677" y="-5142033"/>
            <a:ext cx="1689522" cy="12140134"/>
          </a:xfrm>
          <a:custGeom>
            <a:avLst/>
            <a:gdLst/>
            <a:ahLst/>
            <a:cxnLst/>
            <a:rect r="r" b="b" t="t" l="l"/>
            <a:pathLst>
              <a:path h="12140134" w="1689522">
                <a:moveTo>
                  <a:pt x="0" y="0"/>
                </a:moveTo>
                <a:lnTo>
                  <a:pt x="1689522" y="0"/>
                </a:lnTo>
                <a:lnTo>
                  <a:pt x="1689522" y="12140134"/>
                </a:lnTo>
                <a:lnTo>
                  <a:pt x="0" y="12140134"/>
                </a:lnTo>
                <a:lnTo>
                  <a:pt x="0" y="0"/>
                </a:lnTo>
                <a:close/>
              </a:path>
            </a:pathLst>
          </a:custGeom>
          <a:blipFill>
            <a:blip r:embed="rId8">
              <a:extLst>
                <a:ext uri="{96DAC541-7B7A-43D3-8B79-37D633B846F1}">
                  <asvg:svgBlip xmlns:asvg="http://schemas.microsoft.com/office/drawing/2016/SVG/main" r:embed="rId9"/>
                </a:ext>
              </a:extLst>
            </a:blip>
            <a:stretch>
              <a:fillRect l="0" t="-17780" r="-507923" b="-14536"/>
            </a:stretch>
          </a:blipFill>
        </p:spPr>
      </p:sp>
      <p:sp>
        <p:nvSpPr>
          <p:cNvPr name="Freeform 11" id="11"/>
          <p:cNvSpPr/>
          <p:nvPr/>
        </p:nvSpPr>
        <p:spPr>
          <a:xfrm flipH="false" flipV="false" rot="0">
            <a:off x="-1403305" y="6632846"/>
            <a:ext cx="3762298" cy="4073354"/>
          </a:xfrm>
          <a:custGeom>
            <a:avLst/>
            <a:gdLst/>
            <a:ahLst/>
            <a:cxnLst/>
            <a:rect r="r" b="b" t="t" l="l"/>
            <a:pathLst>
              <a:path h="4073354" w="3762298">
                <a:moveTo>
                  <a:pt x="0" y="0"/>
                </a:moveTo>
                <a:lnTo>
                  <a:pt x="3762298" y="0"/>
                </a:lnTo>
                <a:lnTo>
                  <a:pt x="3762298" y="4073355"/>
                </a:lnTo>
                <a:lnTo>
                  <a:pt x="0" y="407335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8DFCD"/>
        </a:solidFill>
      </p:bgPr>
    </p:bg>
    <p:spTree>
      <p:nvGrpSpPr>
        <p:cNvPr id="1" name=""/>
        <p:cNvGrpSpPr/>
        <p:nvPr/>
      </p:nvGrpSpPr>
      <p:grpSpPr>
        <a:xfrm>
          <a:off x="0" y="0"/>
          <a:ext cx="0" cy="0"/>
          <a:chOff x="0" y="0"/>
          <a:chExt cx="0" cy="0"/>
        </a:xfrm>
      </p:grpSpPr>
      <p:sp>
        <p:nvSpPr>
          <p:cNvPr name="Freeform 2" id="2"/>
          <p:cNvSpPr/>
          <p:nvPr/>
        </p:nvSpPr>
        <p:spPr>
          <a:xfrm flipH="false" flipV="false" rot="-409032">
            <a:off x="13041230" y="-908518"/>
            <a:ext cx="7171015" cy="2516374"/>
          </a:xfrm>
          <a:custGeom>
            <a:avLst/>
            <a:gdLst/>
            <a:ahLst/>
            <a:cxnLst/>
            <a:rect r="r" b="b" t="t" l="l"/>
            <a:pathLst>
              <a:path h="2516374" w="7171015">
                <a:moveTo>
                  <a:pt x="0" y="0"/>
                </a:moveTo>
                <a:lnTo>
                  <a:pt x="7171015" y="0"/>
                </a:lnTo>
                <a:lnTo>
                  <a:pt x="7171015" y="2516374"/>
                </a:lnTo>
                <a:lnTo>
                  <a:pt x="0" y="251637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253549">
            <a:off x="-1695978" y="8492016"/>
            <a:ext cx="9039569" cy="3172067"/>
          </a:xfrm>
          <a:custGeom>
            <a:avLst/>
            <a:gdLst/>
            <a:ahLst/>
            <a:cxnLst/>
            <a:rect r="r" b="b" t="t" l="l"/>
            <a:pathLst>
              <a:path h="3172067" w="9039569">
                <a:moveTo>
                  <a:pt x="0" y="0"/>
                </a:moveTo>
                <a:lnTo>
                  <a:pt x="9039568" y="0"/>
                </a:lnTo>
                <a:lnTo>
                  <a:pt x="9039568" y="3172067"/>
                </a:lnTo>
                <a:lnTo>
                  <a:pt x="0" y="31720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6534670" y="6715403"/>
            <a:ext cx="1753330" cy="3571597"/>
          </a:xfrm>
          <a:custGeom>
            <a:avLst/>
            <a:gdLst/>
            <a:ahLst/>
            <a:cxnLst/>
            <a:rect r="r" b="b" t="t" l="l"/>
            <a:pathLst>
              <a:path h="3571597" w="1753330">
                <a:moveTo>
                  <a:pt x="0" y="0"/>
                </a:moveTo>
                <a:lnTo>
                  <a:pt x="1753330" y="0"/>
                </a:lnTo>
                <a:lnTo>
                  <a:pt x="1753330" y="3571597"/>
                </a:lnTo>
                <a:lnTo>
                  <a:pt x="0" y="35715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547654" y="1408317"/>
            <a:ext cx="7124393" cy="1668293"/>
          </a:xfrm>
          <a:prstGeom prst="rect">
            <a:avLst/>
          </a:prstGeom>
        </p:spPr>
        <p:txBody>
          <a:bodyPr anchor="t" rtlCol="false" tIns="0" lIns="0" bIns="0" rIns="0">
            <a:spAutoFit/>
          </a:bodyPr>
          <a:lstStyle/>
          <a:p>
            <a:pPr algn="ctr" marL="0" indent="0" lvl="0">
              <a:lnSpc>
                <a:spcPts val="6746"/>
              </a:lnSpc>
              <a:spcBef>
                <a:spcPct val="0"/>
              </a:spcBef>
            </a:pPr>
            <a:r>
              <a:rPr lang="en-US" sz="4819" spc="43">
                <a:solidFill>
                  <a:srgbClr val="5E17EB"/>
                </a:solidFill>
                <a:latin typeface="Marta"/>
                <a:ea typeface="Marta"/>
                <a:cs typeface="Marta"/>
                <a:sym typeface="Marta"/>
              </a:rPr>
              <a:t>CAMBIO CULTURAL Y PERCEPCIÓN</a:t>
            </a:r>
          </a:p>
        </p:txBody>
      </p:sp>
      <p:sp>
        <p:nvSpPr>
          <p:cNvPr name="TextBox 6" id="6"/>
          <p:cNvSpPr txBox="true"/>
          <p:nvPr/>
        </p:nvSpPr>
        <p:spPr>
          <a:xfrm rot="0">
            <a:off x="816431" y="3397084"/>
            <a:ext cx="6855616" cy="4021877"/>
          </a:xfrm>
          <a:prstGeom prst="rect">
            <a:avLst/>
          </a:prstGeom>
        </p:spPr>
        <p:txBody>
          <a:bodyPr anchor="t" rtlCol="false" tIns="0" lIns="0" bIns="0" rIns="0">
            <a:spAutoFit/>
          </a:bodyPr>
          <a:lstStyle/>
          <a:p>
            <a:pPr algn="just">
              <a:lnSpc>
                <a:spcPts val="3546"/>
              </a:lnSpc>
            </a:pPr>
            <a:r>
              <a:rPr lang="en-US" sz="2533">
                <a:solidFill>
                  <a:srgbClr val="010101"/>
                </a:solidFill>
                <a:latin typeface="Ping Hebrew"/>
                <a:ea typeface="Ping Hebrew"/>
                <a:cs typeface="Ping Hebrew"/>
                <a:sym typeface="Ping Hebrew"/>
              </a:rPr>
              <a:t>La forma en que se perciben y entienden estos problemas está influenciada por la cultura, la educación y los medios de comunicación. La conciencia social sobre temas como el cambio climático ha crecido, lo que ha llevado a movimientos globales. La cultura juega un papel crucial en la movilización de la opinión pública y en la búsqueda de soluciones.</a:t>
            </a:r>
          </a:p>
        </p:txBody>
      </p:sp>
      <p:sp>
        <p:nvSpPr>
          <p:cNvPr name="TextBox 7" id="7"/>
          <p:cNvSpPr txBox="true"/>
          <p:nvPr/>
        </p:nvSpPr>
        <p:spPr>
          <a:xfrm rot="0">
            <a:off x="9144000" y="1408317"/>
            <a:ext cx="7124393" cy="1668293"/>
          </a:xfrm>
          <a:prstGeom prst="rect">
            <a:avLst/>
          </a:prstGeom>
        </p:spPr>
        <p:txBody>
          <a:bodyPr anchor="t" rtlCol="false" tIns="0" lIns="0" bIns="0" rIns="0">
            <a:spAutoFit/>
          </a:bodyPr>
          <a:lstStyle/>
          <a:p>
            <a:pPr algn="ctr" marL="0" indent="0" lvl="0">
              <a:lnSpc>
                <a:spcPts val="6746"/>
              </a:lnSpc>
              <a:spcBef>
                <a:spcPct val="0"/>
              </a:spcBef>
            </a:pPr>
            <a:r>
              <a:rPr lang="en-US" sz="4819" spc="43">
                <a:solidFill>
                  <a:srgbClr val="00BF63"/>
                </a:solidFill>
                <a:latin typeface="Marta"/>
                <a:ea typeface="Marta"/>
                <a:cs typeface="Marta"/>
                <a:sym typeface="Marta"/>
              </a:rPr>
              <a:t>RELEVANCIA PARA LA TOMA DE DECISIONES</a:t>
            </a:r>
          </a:p>
        </p:txBody>
      </p:sp>
      <p:sp>
        <p:nvSpPr>
          <p:cNvPr name="TextBox 8" id="8"/>
          <p:cNvSpPr txBox="true"/>
          <p:nvPr/>
        </p:nvSpPr>
        <p:spPr>
          <a:xfrm rot="0">
            <a:off x="9278388" y="3397084"/>
            <a:ext cx="6855616" cy="4917227"/>
          </a:xfrm>
          <a:prstGeom prst="rect">
            <a:avLst/>
          </a:prstGeom>
        </p:spPr>
        <p:txBody>
          <a:bodyPr anchor="t" rtlCol="false" tIns="0" lIns="0" bIns="0" rIns="0">
            <a:spAutoFit/>
          </a:bodyPr>
          <a:lstStyle/>
          <a:p>
            <a:pPr algn="just">
              <a:lnSpc>
                <a:spcPts val="3546"/>
              </a:lnSpc>
            </a:pPr>
            <a:r>
              <a:rPr lang="en-US" sz="2533">
                <a:solidFill>
                  <a:srgbClr val="010101"/>
                </a:solidFill>
                <a:latin typeface="Ping Hebrew"/>
                <a:ea typeface="Ping Hebrew"/>
                <a:cs typeface="Ping Hebrew"/>
                <a:sym typeface="Ping Hebrew"/>
              </a:rPr>
              <a:t>La conceptualización de estos problemas es fundamental para la formulación de políticas públicas efectivas. Los gobiernos, organizaciones no gubernamentales y la sociedad civil deben entender la naturaleza y la magnitud de los problemas contemporáneos para desarrollar estrategias que aborden sus causas y consecuencias. Esto incluye la colaboración internacional para enfrentar desafíos globales.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8DFCD"/>
        </a:solidFill>
      </p:bgPr>
    </p:bg>
    <p:spTree>
      <p:nvGrpSpPr>
        <p:cNvPr id="1" name=""/>
        <p:cNvGrpSpPr/>
        <p:nvPr/>
      </p:nvGrpSpPr>
      <p:grpSpPr>
        <a:xfrm>
          <a:off x="0" y="0"/>
          <a:ext cx="0" cy="0"/>
          <a:chOff x="0" y="0"/>
          <a:chExt cx="0" cy="0"/>
        </a:xfrm>
      </p:grpSpPr>
      <p:sp>
        <p:nvSpPr>
          <p:cNvPr name="Freeform 2" id="2"/>
          <p:cNvSpPr/>
          <p:nvPr/>
        </p:nvSpPr>
        <p:spPr>
          <a:xfrm flipH="false" flipV="false" rot="-409032">
            <a:off x="13041230" y="-908518"/>
            <a:ext cx="7171015" cy="2516374"/>
          </a:xfrm>
          <a:custGeom>
            <a:avLst/>
            <a:gdLst/>
            <a:ahLst/>
            <a:cxnLst/>
            <a:rect r="r" b="b" t="t" l="l"/>
            <a:pathLst>
              <a:path h="2516374" w="7171015">
                <a:moveTo>
                  <a:pt x="0" y="0"/>
                </a:moveTo>
                <a:lnTo>
                  <a:pt x="7171015" y="0"/>
                </a:lnTo>
                <a:lnTo>
                  <a:pt x="7171015" y="2516374"/>
                </a:lnTo>
                <a:lnTo>
                  <a:pt x="0" y="251637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253549">
            <a:off x="-1695978" y="8492016"/>
            <a:ext cx="9039569" cy="3172067"/>
          </a:xfrm>
          <a:custGeom>
            <a:avLst/>
            <a:gdLst/>
            <a:ahLst/>
            <a:cxnLst/>
            <a:rect r="r" b="b" t="t" l="l"/>
            <a:pathLst>
              <a:path h="3172067" w="9039569">
                <a:moveTo>
                  <a:pt x="0" y="0"/>
                </a:moveTo>
                <a:lnTo>
                  <a:pt x="9039568" y="0"/>
                </a:lnTo>
                <a:lnTo>
                  <a:pt x="9039568" y="3172067"/>
                </a:lnTo>
                <a:lnTo>
                  <a:pt x="0" y="31720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6534670" y="6715403"/>
            <a:ext cx="1753330" cy="3571597"/>
          </a:xfrm>
          <a:custGeom>
            <a:avLst/>
            <a:gdLst/>
            <a:ahLst/>
            <a:cxnLst/>
            <a:rect r="r" b="b" t="t" l="l"/>
            <a:pathLst>
              <a:path h="3571597" w="1753330">
                <a:moveTo>
                  <a:pt x="0" y="0"/>
                </a:moveTo>
                <a:lnTo>
                  <a:pt x="1753330" y="0"/>
                </a:lnTo>
                <a:lnTo>
                  <a:pt x="1753330" y="3571597"/>
                </a:lnTo>
                <a:lnTo>
                  <a:pt x="0" y="35715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682043" y="1718514"/>
            <a:ext cx="6990005" cy="1412388"/>
          </a:xfrm>
          <a:prstGeom prst="rect">
            <a:avLst/>
          </a:prstGeom>
        </p:spPr>
        <p:txBody>
          <a:bodyPr anchor="t" rtlCol="false" tIns="0" lIns="0" bIns="0" rIns="0">
            <a:spAutoFit/>
          </a:bodyPr>
          <a:lstStyle/>
          <a:p>
            <a:pPr algn="ctr" marL="0" indent="0" lvl="0">
              <a:lnSpc>
                <a:spcPts val="5626"/>
              </a:lnSpc>
              <a:spcBef>
                <a:spcPct val="0"/>
              </a:spcBef>
            </a:pPr>
            <a:r>
              <a:rPr lang="en-US" sz="4019" spc="36">
                <a:solidFill>
                  <a:srgbClr val="D8849E"/>
                </a:solidFill>
                <a:latin typeface="Marta"/>
                <a:ea typeface="Marta"/>
                <a:cs typeface="Marta"/>
                <a:sym typeface="Marta"/>
              </a:rPr>
              <a:t>INNOVACIÓN Y SOLUCIONES SOSTENIBLES</a:t>
            </a:r>
          </a:p>
        </p:txBody>
      </p:sp>
      <p:sp>
        <p:nvSpPr>
          <p:cNvPr name="TextBox 6" id="6"/>
          <p:cNvSpPr txBox="true"/>
          <p:nvPr/>
        </p:nvSpPr>
        <p:spPr>
          <a:xfrm rot="0">
            <a:off x="682043" y="3397084"/>
            <a:ext cx="6855616" cy="3574202"/>
          </a:xfrm>
          <a:prstGeom prst="rect">
            <a:avLst/>
          </a:prstGeom>
        </p:spPr>
        <p:txBody>
          <a:bodyPr anchor="t" rtlCol="false" tIns="0" lIns="0" bIns="0" rIns="0">
            <a:spAutoFit/>
          </a:bodyPr>
          <a:lstStyle/>
          <a:p>
            <a:pPr algn="just">
              <a:lnSpc>
                <a:spcPts val="3546"/>
              </a:lnSpc>
            </a:pPr>
            <a:r>
              <a:rPr lang="en-US" sz="2533">
                <a:solidFill>
                  <a:srgbClr val="010101"/>
                </a:solidFill>
                <a:latin typeface="Ping Hebrew"/>
                <a:ea typeface="Ping Hebrew"/>
                <a:cs typeface="Ping Hebrew"/>
                <a:sym typeface="Ping Hebrew"/>
              </a:rPr>
              <a:t>La identificación y análisis de problemas contemporáneos también impulsan la innovación. Las crisis a menudo generan la necesidad de soluciones creativas y sostenibles. Ejemplos incluyen el desarrollo de energías renovables para combatir el cambio climático y enfoques colaborativos para la gestión de la migración.</a:t>
            </a:r>
          </a:p>
        </p:txBody>
      </p:sp>
      <p:sp>
        <p:nvSpPr>
          <p:cNvPr name="TextBox 7" id="7"/>
          <p:cNvSpPr txBox="true"/>
          <p:nvPr/>
        </p:nvSpPr>
        <p:spPr>
          <a:xfrm rot="0">
            <a:off x="8677433" y="1585799"/>
            <a:ext cx="7456572" cy="1668293"/>
          </a:xfrm>
          <a:prstGeom prst="rect">
            <a:avLst/>
          </a:prstGeom>
        </p:spPr>
        <p:txBody>
          <a:bodyPr anchor="t" rtlCol="false" tIns="0" lIns="0" bIns="0" rIns="0">
            <a:spAutoFit/>
          </a:bodyPr>
          <a:lstStyle/>
          <a:p>
            <a:pPr algn="ctr" marL="0" indent="0" lvl="0">
              <a:lnSpc>
                <a:spcPts val="6746"/>
              </a:lnSpc>
              <a:spcBef>
                <a:spcPct val="0"/>
              </a:spcBef>
            </a:pPr>
            <a:r>
              <a:rPr lang="en-US" sz="4819" spc="43">
                <a:solidFill>
                  <a:srgbClr val="C85A14"/>
                </a:solidFill>
                <a:latin typeface="Marta"/>
                <a:ea typeface="Marta"/>
                <a:cs typeface="Marta"/>
                <a:sym typeface="Marta"/>
              </a:rPr>
              <a:t>EDUCACIÓN Y CONCIENCIA</a:t>
            </a:r>
          </a:p>
        </p:txBody>
      </p:sp>
      <p:sp>
        <p:nvSpPr>
          <p:cNvPr name="TextBox 8" id="8"/>
          <p:cNvSpPr txBox="true"/>
          <p:nvPr/>
        </p:nvSpPr>
        <p:spPr>
          <a:xfrm rot="0">
            <a:off x="9278388" y="3397084"/>
            <a:ext cx="6855616" cy="4469552"/>
          </a:xfrm>
          <a:prstGeom prst="rect">
            <a:avLst/>
          </a:prstGeom>
        </p:spPr>
        <p:txBody>
          <a:bodyPr anchor="t" rtlCol="false" tIns="0" lIns="0" bIns="0" rIns="0">
            <a:spAutoFit/>
          </a:bodyPr>
          <a:lstStyle/>
          <a:p>
            <a:pPr algn="just">
              <a:lnSpc>
                <a:spcPts val="3546"/>
              </a:lnSpc>
            </a:pPr>
            <a:r>
              <a:rPr lang="en-US" sz="2533">
                <a:solidFill>
                  <a:srgbClr val="010101"/>
                </a:solidFill>
                <a:latin typeface="Ping Hebrew"/>
                <a:ea typeface="Ping Hebrew"/>
                <a:cs typeface="Ping Hebrew"/>
                <a:sym typeface="Ping Hebrew"/>
              </a:rPr>
              <a:t>La educación juega un papel esencial en la conceptualización de los problemas contemporáneos. A través de la educación, se puede fomentar una mayor conciencia sobre estos desafíos y promover la participación activa de los ciudadanos en la búsqueda de soluciones. La educación crítica ayuda a desmitificar problemas complejos y a empoderar a las comunidades.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DE9DD"/>
        </a:solidFill>
      </p:bgPr>
    </p:bg>
    <p:spTree>
      <p:nvGrpSpPr>
        <p:cNvPr id="1" name=""/>
        <p:cNvGrpSpPr/>
        <p:nvPr/>
      </p:nvGrpSpPr>
      <p:grpSpPr>
        <a:xfrm>
          <a:off x="0" y="0"/>
          <a:ext cx="0" cy="0"/>
          <a:chOff x="0" y="0"/>
          <a:chExt cx="0" cy="0"/>
        </a:xfrm>
      </p:grpSpPr>
      <p:sp>
        <p:nvSpPr>
          <p:cNvPr name="AutoShape 2" id="2"/>
          <p:cNvSpPr/>
          <p:nvPr/>
        </p:nvSpPr>
        <p:spPr>
          <a:xfrm rot="0">
            <a:off x="5430983" y="4976012"/>
            <a:ext cx="7426033" cy="1566851"/>
          </a:xfrm>
          <a:prstGeom prst="rect">
            <a:avLst/>
          </a:prstGeom>
          <a:solidFill>
            <a:srgbClr val="FFFFFF"/>
          </a:solidFill>
        </p:spPr>
      </p:sp>
      <p:grpSp>
        <p:nvGrpSpPr>
          <p:cNvPr name="Group 3" id="3"/>
          <p:cNvGrpSpPr/>
          <p:nvPr/>
        </p:nvGrpSpPr>
        <p:grpSpPr>
          <a:xfrm rot="0">
            <a:off x="604101" y="319141"/>
            <a:ext cx="17096555" cy="9422315"/>
            <a:chOff x="0" y="0"/>
            <a:chExt cx="6295575" cy="3469640"/>
          </a:xfrm>
        </p:grpSpPr>
        <p:sp>
          <p:nvSpPr>
            <p:cNvPr name="Freeform 4" id="4"/>
            <p:cNvSpPr/>
            <p:nvPr/>
          </p:nvSpPr>
          <p:spPr>
            <a:xfrm flipH="false" flipV="false" rot="0">
              <a:off x="0" y="-2540"/>
              <a:ext cx="6295575" cy="3472180"/>
            </a:xfrm>
            <a:custGeom>
              <a:avLst/>
              <a:gdLst/>
              <a:ahLst/>
              <a:cxnLst/>
              <a:rect r="r" b="b" t="t" l="l"/>
              <a:pathLst>
                <a:path h="3472180" w="6295575">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FECAA8"/>
            </a:solidFill>
          </p:spPr>
        </p:sp>
      </p:grpSp>
      <p:sp>
        <p:nvSpPr>
          <p:cNvPr name="TextBox 5" id="5"/>
          <p:cNvSpPr txBox="true"/>
          <p:nvPr/>
        </p:nvSpPr>
        <p:spPr>
          <a:xfrm rot="0">
            <a:off x="5188429" y="4868373"/>
            <a:ext cx="8807759" cy="1377949"/>
          </a:xfrm>
          <a:prstGeom prst="rect">
            <a:avLst/>
          </a:prstGeom>
        </p:spPr>
        <p:txBody>
          <a:bodyPr anchor="t" rtlCol="false" tIns="0" lIns="0" bIns="0" rIns="0">
            <a:spAutoFit/>
          </a:bodyPr>
          <a:lstStyle/>
          <a:p>
            <a:pPr algn="ctr">
              <a:lnSpc>
                <a:spcPts val="11200"/>
              </a:lnSpc>
              <a:spcBef>
                <a:spcPct val="0"/>
              </a:spcBef>
            </a:pPr>
            <a:r>
              <a:rPr lang="en-US" sz="8000">
                <a:solidFill>
                  <a:srgbClr val="423000"/>
                </a:solidFill>
                <a:latin typeface="Moontime"/>
                <a:ea typeface="Moontime"/>
                <a:cs typeface="Moontime"/>
                <a:sym typeface="Moontime"/>
              </a:rPr>
              <a:t>de problemas contemporáneos.</a:t>
            </a:r>
            <a:r>
              <a:rPr lang="en-US" sz="8000">
                <a:solidFill>
                  <a:srgbClr val="423000"/>
                </a:solidFill>
                <a:latin typeface="Moontime"/>
                <a:ea typeface="Moontime"/>
                <a:cs typeface="Moontime"/>
                <a:sym typeface="Moontime"/>
              </a:rPr>
              <a:t> </a:t>
            </a:r>
          </a:p>
        </p:txBody>
      </p:sp>
      <p:sp>
        <p:nvSpPr>
          <p:cNvPr name="TextBox 6" id="6"/>
          <p:cNvSpPr txBox="true"/>
          <p:nvPr/>
        </p:nvSpPr>
        <p:spPr>
          <a:xfrm rot="0">
            <a:off x="5430983" y="2462153"/>
            <a:ext cx="7418740" cy="2245360"/>
          </a:xfrm>
          <a:prstGeom prst="rect">
            <a:avLst/>
          </a:prstGeom>
        </p:spPr>
        <p:txBody>
          <a:bodyPr anchor="t" rtlCol="false" tIns="0" lIns="0" bIns="0" rIns="0">
            <a:spAutoFit/>
          </a:bodyPr>
          <a:lstStyle/>
          <a:p>
            <a:pPr algn="ctr">
              <a:lnSpc>
                <a:spcPts val="9064"/>
              </a:lnSpc>
              <a:spcBef>
                <a:spcPct val="0"/>
              </a:spcBef>
            </a:pPr>
            <a:r>
              <a:rPr lang="en-US" sz="6474" spc="517">
                <a:solidFill>
                  <a:srgbClr val="6D572A"/>
                </a:solidFill>
                <a:latin typeface="Glacial Indifference"/>
                <a:ea typeface="Glacial Indifference"/>
                <a:cs typeface="Glacial Indifference"/>
                <a:sym typeface="Glacial Indifference"/>
              </a:rPr>
              <a:t> TIPOS Y SOLUCIONES </a:t>
            </a:r>
          </a:p>
        </p:txBody>
      </p:sp>
      <p:sp>
        <p:nvSpPr>
          <p:cNvPr name="Freeform 7" id="7"/>
          <p:cNvSpPr/>
          <p:nvPr/>
        </p:nvSpPr>
        <p:spPr>
          <a:xfrm flipH="false" flipV="false" rot="0">
            <a:off x="-776457" y="1511877"/>
            <a:ext cx="6379253" cy="9113218"/>
          </a:xfrm>
          <a:custGeom>
            <a:avLst/>
            <a:gdLst/>
            <a:ahLst/>
            <a:cxnLst/>
            <a:rect r="r" b="b" t="t" l="l"/>
            <a:pathLst>
              <a:path h="9113218" w="6379253">
                <a:moveTo>
                  <a:pt x="0" y="0"/>
                </a:moveTo>
                <a:lnTo>
                  <a:pt x="6379253" y="0"/>
                </a:lnTo>
                <a:lnTo>
                  <a:pt x="6379253" y="9113218"/>
                </a:lnTo>
                <a:lnTo>
                  <a:pt x="0" y="911321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3509698" y="5759438"/>
            <a:ext cx="3749602" cy="3900756"/>
          </a:xfrm>
          <a:custGeom>
            <a:avLst/>
            <a:gdLst/>
            <a:ahLst/>
            <a:cxnLst/>
            <a:rect r="r" b="b" t="t" l="l"/>
            <a:pathLst>
              <a:path h="3900756" w="3749602">
                <a:moveTo>
                  <a:pt x="0" y="0"/>
                </a:moveTo>
                <a:lnTo>
                  <a:pt x="3749602" y="0"/>
                </a:lnTo>
                <a:lnTo>
                  <a:pt x="3749602" y="3900756"/>
                </a:lnTo>
                <a:lnTo>
                  <a:pt x="0" y="3900756"/>
                </a:lnTo>
                <a:lnTo>
                  <a:pt x="0" y="0"/>
                </a:lnTo>
                <a:close/>
              </a:path>
            </a:pathLst>
          </a:custGeom>
          <a:blipFill>
            <a:blip r:embed="rId4"/>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9E3D0"/>
        </a:solidFill>
      </p:bgPr>
    </p:bg>
    <p:spTree>
      <p:nvGrpSpPr>
        <p:cNvPr id="1" name=""/>
        <p:cNvGrpSpPr/>
        <p:nvPr/>
      </p:nvGrpSpPr>
      <p:grpSpPr>
        <a:xfrm>
          <a:off x="0" y="0"/>
          <a:ext cx="0" cy="0"/>
          <a:chOff x="0" y="0"/>
          <a:chExt cx="0" cy="0"/>
        </a:xfrm>
      </p:grpSpPr>
      <p:sp>
        <p:nvSpPr>
          <p:cNvPr name="Freeform 2" id="2"/>
          <p:cNvSpPr/>
          <p:nvPr/>
        </p:nvSpPr>
        <p:spPr>
          <a:xfrm flipH="false" flipV="false" rot="0">
            <a:off x="2856594" y="2926394"/>
            <a:ext cx="1099789" cy="1312113"/>
          </a:xfrm>
          <a:custGeom>
            <a:avLst/>
            <a:gdLst/>
            <a:ahLst/>
            <a:cxnLst/>
            <a:rect r="r" b="b" t="t" l="l"/>
            <a:pathLst>
              <a:path h="1312113" w="1099789">
                <a:moveTo>
                  <a:pt x="0" y="0"/>
                </a:moveTo>
                <a:lnTo>
                  <a:pt x="1099789" y="0"/>
                </a:lnTo>
                <a:lnTo>
                  <a:pt x="1099789" y="1312113"/>
                </a:lnTo>
                <a:lnTo>
                  <a:pt x="0" y="13121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28700" y="6048823"/>
            <a:ext cx="4766524" cy="3508890"/>
            <a:chOff x="0" y="0"/>
            <a:chExt cx="1416626" cy="1042853"/>
          </a:xfrm>
        </p:grpSpPr>
        <p:sp>
          <p:nvSpPr>
            <p:cNvPr name="Freeform 4" id="4"/>
            <p:cNvSpPr/>
            <p:nvPr/>
          </p:nvSpPr>
          <p:spPr>
            <a:xfrm flipH="false" flipV="false" rot="0">
              <a:off x="0" y="0"/>
              <a:ext cx="1416626" cy="1042853"/>
            </a:xfrm>
            <a:custGeom>
              <a:avLst/>
              <a:gdLst/>
              <a:ahLst/>
              <a:cxnLst/>
              <a:rect r="r" b="b" t="t" l="l"/>
              <a:pathLst>
                <a:path h="1042853" w="1416626">
                  <a:moveTo>
                    <a:pt x="82836" y="0"/>
                  </a:moveTo>
                  <a:lnTo>
                    <a:pt x="1333790" y="0"/>
                  </a:lnTo>
                  <a:cubicBezTo>
                    <a:pt x="1379539" y="0"/>
                    <a:pt x="1416626" y="37087"/>
                    <a:pt x="1416626" y="82836"/>
                  </a:cubicBezTo>
                  <a:lnTo>
                    <a:pt x="1416626" y="960017"/>
                  </a:lnTo>
                  <a:cubicBezTo>
                    <a:pt x="1416626" y="1005766"/>
                    <a:pt x="1379539" y="1042853"/>
                    <a:pt x="1333790" y="1042853"/>
                  </a:cubicBezTo>
                  <a:lnTo>
                    <a:pt x="82836" y="1042853"/>
                  </a:lnTo>
                  <a:cubicBezTo>
                    <a:pt x="37087" y="1042853"/>
                    <a:pt x="0" y="1005766"/>
                    <a:pt x="0" y="960017"/>
                  </a:cubicBezTo>
                  <a:lnTo>
                    <a:pt x="0" y="82836"/>
                  </a:lnTo>
                  <a:cubicBezTo>
                    <a:pt x="0" y="37087"/>
                    <a:pt x="37087" y="0"/>
                    <a:pt x="82836" y="0"/>
                  </a:cubicBezTo>
                  <a:close/>
                </a:path>
              </a:pathLst>
            </a:custGeom>
            <a:solidFill>
              <a:srgbClr val="E8B594"/>
            </a:solidFill>
          </p:spPr>
        </p:sp>
        <p:sp>
          <p:nvSpPr>
            <p:cNvPr name="TextBox 5" id="5"/>
            <p:cNvSpPr txBox="true"/>
            <p:nvPr/>
          </p:nvSpPr>
          <p:spPr>
            <a:xfrm>
              <a:off x="0" y="-38100"/>
              <a:ext cx="1416626" cy="1080953"/>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6760738" y="6048823"/>
            <a:ext cx="4766524" cy="3508890"/>
            <a:chOff x="0" y="0"/>
            <a:chExt cx="1416626" cy="1042853"/>
          </a:xfrm>
        </p:grpSpPr>
        <p:sp>
          <p:nvSpPr>
            <p:cNvPr name="Freeform 7" id="7"/>
            <p:cNvSpPr/>
            <p:nvPr/>
          </p:nvSpPr>
          <p:spPr>
            <a:xfrm flipH="false" flipV="false" rot="0">
              <a:off x="0" y="0"/>
              <a:ext cx="1416626" cy="1042853"/>
            </a:xfrm>
            <a:custGeom>
              <a:avLst/>
              <a:gdLst/>
              <a:ahLst/>
              <a:cxnLst/>
              <a:rect r="r" b="b" t="t" l="l"/>
              <a:pathLst>
                <a:path h="1042853" w="1416626">
                  <a:moveTo>
                    <a:pt x="82836" y="0"/>
                  </a:moveTo>
                  <a:lnTo>
                    <a:pt x="1333790" y="0"/>
                  </a:lnTo>
                  <a:cubicBezTo>
                    <a:pt x="1379539" y="0"/>
                    <a:pt x="1416626" y="37087"/>
                    <a:pt x="1416626" y="82836"/>
                  </a:cubicBezTo>
                  <a:lnTo>
                    <a:pt x="1416626" y="960017"/>
                  </a:lnTo>
                  <a:cubicBezTo>
                    <a:pt x="1416626" y="1005766"/>
                    <a:pt x="1379539" y="1042853"/>
                    <a:pt x="1333790" y="1042853"/>
                  </a:cubicBezTo>
                  <a:lnTo>
                    <a:pt x="82836" y="1042853"/>
                  </a:lnTo>
                  <a:cubicBezTo>
                    <a:pt x="37087" y="1042853"/>
                    <a:pt x="0" y="1005766"/>
                    <a:pt x="0" y="960017"/>
                  </a:cubicBezTo>
                  <a:lnTo>
                    <a:pt x="0" y="82836"/>
                  </a:lnTo>
                  <a:cubicBezTo>
                    <a:pt x="0" y="37087"/>
                    <a:pt x="37087" y="0"/>
                    <a:pt x="82836" y="0"/>
                  </a:cubicBezTo>
                  <a:close/>
                </a:path>
              </a:pathLst>
            </a:custGeom>
            <a:solidFill>
              <a:srgbClr val="E8B594"/>
            </a:solidFill>
          </p:spPr>
        </p:sp>
        <p:sp>
          <p:nvSpPr>
            <p:cNvPr name="TextBox 8" id="8"/>
            <p:cNvSpPr txBox="true"/>
            <p:nvPr/>
          </p:nvSpPr>
          <p:spPr>
            <a:xfrm>
              <a:off x="0" y="-38100"/>
              <a:ext cx="1416626" cy="1080953"/>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12492776" y="6048823"/>
            <a:ext cx="4766524" cy="3508890"/>
            <a:chOff x="0" y="0"/>
            <a:chExt cx="1416626" cy="1042853"/>
          </a:xfrm>
        </p:grpSpPr>
        <p:sp>
          <p:nvSpPr>
            <p:cNvPr name="Freeform 10" id="10"/>
            <p:cNvSpPr/>
            <p:nvPr/>
          </p:nvSpPr>
          <p:spPr>
            <a:xfrm flipH="false" flipV="false" rot="0">
              <a:off x="0" y="0"/>
              <a:ext cx="1416626" cy="1042853"/>
            </a:xfrm>
            <a:custGeom>
              <a:avLst/>
              <a:gdLst/>
              <a:ahLst/>
              <a:cxnLst/>
              <a:rect r="r" b="b" t="t" l="l"/>
              <a:pathLst>
                <a:path h="1042853" w="1416626">
                  <a:moveTo>
                    <a:pt x="82836" y="0"/>
                  </a:moveTo>
                  <a:lnTo>
                    <a:pt x="1333790" y="0"/>
                  </a:lnTo>
                  <a:cubicBezTo>
                    <a:pt x="1379539" y="0"/>
                    <a:pt x="1416626" y="37087"/>
                    <a:pt x="1416626" y="82836"/>
                  </a:cubicBezTo>
                  <a:lnTo>
                    <a:pt x="1416626" y="960017"/>
                  </a:lnTo>
                  <a:cubicBezTo>
                    <a:pt x="1416626" y="1005766"/>
                    <a:pt x="1379539" y="1042853"/>
                    <a:pt x="1333790" y="1042853"/>
                  </a:cubicBezTo>
                  <a:lnTo>
                    <a:pt x="82836" y="1042853"/>
                  </a:lnTo>
                  <a:cubicBezTo>
                    <a:pt x="37087" y="1042853"/>
                    <a:pt x="0" y="1005766"/>
                    <a:pt x="0" y="960017"/>
                  </a:cubicBezTo>
                  <a:lnTo>
                    <a:pt x="0" y="82836"/>
                  </a:lnTo>
                  <a:cubicBezTo>
                    <a:pt x="0" y="37087"/>
                    <a:pt x="37087" y="0"/>
                    <a:pt x="82836" y="0"/>
                  </a:cubicBezTo>
                  <a:close/>
                </a:path>
              </a:pathLst>
            </a:custGeom>
            <a:solidFill>
              <a:srgbClr val="E8B594"/>
            </a:solidFill>
          </p:spPr>
        </p:sp>
        <p:sp>
          <p:nvSpPr>
            <p:cNvPr name="TextBox 11" id="11"/>
            <p:cNvSpPr txBox="true"/>
            <p:nvPr/>
          </p:nvSpPr>
          <p:spPr>
            <a:xfrm>
              <a:off x="0" y="-38100"/>
              <a:ext cx="1416626" cy="1080953"/>
            </a:xfrm>
            <a:prstGeom prst="rect">
              <a:avLst/>
            </a:prstGeom>
          </p:spPr>
          <p:txBody>
            <a:bodyPr anchor="ctr" rtlCol="false" tIns="50800" lIns="50800" bIns="50800" rIns="50800"/>
            <a:lstStyle/>
            <a:p>
              <a:pPr algn="ctr">
                <a:lnSpc>
                  <a:spcPts val="2659"/>
                </a:lnSpc>
                <a:spcBef>
                  <a:spcPct val="0"/>
                </a:spcBef>
              </a:pPr>
            </a:p>
          </p:txBody>
        </p:sp>
      </p:grpSp>
      <p:sp>
        <p:nvSpPr>
          <p:cNvPr name="Freeform 12" id="12"/>
          <p:cNvSpPr/>
          <p:nvPr/>
        </p:nvSpPr>
        <p:spPr>
          <a:xfrm flipH="false" flipV="false" rot="0">
            <a:off x="8661733" y="2286783"/>
            <a:ext cx="890867" cy="1975713"/>
          </a:xfrm>
          <a:custGeom>
            <a:avLst/>
            <a:gdLst/>
            <a:ahLst/>
            <a:cxnLst/>
            <a:rect r="r" b="b" t="t" l="l"/>
            <a:pathLst>
              <a:path h="1975713" w="890867">
                <a:moveTo>
                  <a:pt x="0" y="0"/>
                </a:moveTo>
                <a:lnTo>
                  <a:pt x="890867" y="0"/>
                </a:lnTo>
                <a:lnTo>
                  <a:pt x="890867" y="1975713"/>
                </a:lnTo>
                <a:lnTo>
                  <a:pt x="0" y="19757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14263429" y="2286783"/>
            <a:ext cx="1227532" cy="1997464"/>
          </a:xfrm>
          <a:custGeom>
            <a:avLst/>
            <a:gdLst/>
            <a:ahLst/>
            <a:cxnLst/>
            <a:rect r="r" b="b" t="t" l="l"/>
            <a:pathLst>
              <a:path h="1997464" w="1227532">
                <a:moveTo>
                  <a:pt x="0" y="0"/>
                </a:moveTo>
                <a:lnTo>
                  <a:pt x="1227532" y="0"/>
                </a:lnTo>
                <a:lnTo>
                  <a:pt x="1227532" y="1997464"/>
                </a:lnTo>
                <a:lnTo>
                  <a:pt x="0" y="199746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AutoShape 14" id="14"/>
          <p:cNvSpPr/>
          <p:nvPr/>
        </p:nvSpPr>
        <p:spPr>
          <a:xfrm rot="0">
            <a:off x="1782808" y="1001595"/>
            <a:ext cx="14648718" cy="1137726"/>
          </a:xfrm>
          <a:prstGeom prst="rect">
            <a:avLst/>
          </a:prstGeom>
          <a:solidFill>
            <a:srgbClr val="E8B594"/>
          </a:solidFill>
        </p:spPr>
      </p:sp>
      <p:sp>
        <p:nvSpPr>
          <p:cNvPr name="TextBox 15" id="15"/>
          <p:cNvSpPr txBox="true"/>
          <p:nvPr/>
        </p:nvSpPr>
        <p:spPr>
          <a:xfrm rot="0">
            <a:off x="1732363" y="571382"/>
            <a:ext cx="14933095" cy="3159139"/>
          </a:xfrm>
          <a:prstGeom prst="rect">
            <a:avLst/>
          </a:prstGeom>
        </p:spPr>
        <p:txBody>
          <a:bodyPr anchor="t" rtlCol="false" tIns="0" lIns="0" bIns="0" rIns="0">
            <a:spAutoFit/>
          </a:bodyPr>
          <a:lstStyle/>
          <a:p>
            <a:pPr algn="ctr">
              <a:lnSpc>
                <a:spcPts val="12400"/>
              </a:lnSpc>
            </a:pPr>
            <a:r>
              <a:rPr lang="en-US" sz="10333">
                <a:solidFill>
                  <a:srgbClr val="544013"/>
                </a:solidFill>
                <a:latin typeface="Moontime"/>
                <a:ea typeface="Moontime"/>
                <a:cs typeface="Moontime"/>
                <a:sym typeface="Moontime"/>
              </a:rPr>
              <a:t>Tipos de Problemas Contemporáneos</a:t>
            </a:r>
          </a:p>
          <a:p>
            <a:pPr algn="ctr">
              <a:lnSpc>
                <a:spcPts val="12400"/>
              </a:lnSpc>
            </a:pPr>
          </a:p>
        </p:txBody>
      </p:sp>
      <p:sp>
        <p:nvSpPr>
          <p:cNvPr name="TextBox 16" id="16"/>
          <p:cNvSpPr txBox="true"/>
          <p:nvPr/>
        </p:nvSpPr>
        <p:spPr>
          <a:xfrm rot="0">
            <a:off x="1318063" y="6329918"/>
            <a:ext cx="4261466" cy="2984799"/>
          </a:xfrm>
          <a:prstGeom prst="rect">
            <a:avLst/>
          </a:prstGeom>
        </p:spPr>
        <p:txBody>
          <a:bodyPr anchor="t" rtlCol="false" tIns="0" lIns="0" bIns="0" rIns="0">
            <a:spAutoFit/>
          </a:bodyPr>
          <a:lstStyle/>
          <a:p>
            <a:pPr algn="just">
              <a:lnSpc>
                <a:spcPts val="2011"/>
              </a:lnSpc>
            </a:pPr>
            <a:r>
              <a:rPr lang="en-US" sz="2011" spc="20">
                <a:solidFill>
                  <a:srgbClr val="544013"/>
                </a:solidFill>
                <a:latin typeface="Glacial Indifference"/>
                <a:ea typeface="Glacial Indifference"/>
                <a:cs typeface="Glacial Indifference"/>
                <a:sym typeface="Glacial Indifference"/>
              </a:rPr>
              <a:t>- Desigualdad Económica: Se refiere a la disparidad en la distribución de la riqueza y los recursos. A menudo se manifiesta en la pobreza, el desempleo y la falta de acceso a servicios básicos.</a:t>
            </a:r>
          </a:p>
          <a:p>
            <a:pPr algn="just">
              <a:lnSpc>
                <a:spcPts val="2011"/>
              </a:lnSpc>
            </a:pPr>
            <a:r>
              <a:rPr lang="en-US" sz="2011" spc="20">
                <a:solidFill>
                  <a:srgbClr val="544013"/>
                </a:solidFill>
                <a:latin typeface="Glacial Indifference"/>
                <a:ea typeface="Glacial Indifference"/>
                <a:cs typeface="Glacial Indifference"/>
                <a:sym typeface="Glacial Indifference"/>
              </a:rPr>
              <a:t>- Discriminación y Derechos Humanos: Incluye el racismo, el sexismo, la homofobia y otras formas de discriminación que afectan la dignidad y los derechos de las personas.</a:t>
            </a:r>
          </a:p>
        </p:txBody>
      </p:sp>
      <p:sp>
        <p:nvSpPr>
          <p:cNvPr name="TextBox 17" id="17"/>
          <p:cNvSpPr txBox="true"/>
          <p:nvPr/>
        </p:nvSpPr>
        <p:spPr>
          <a:xfrm rot="0">
            <a:off x="1102367" y="4505207"/>
            <a:ext cx="4692857" cy="1371837"/>
          </a:xfrm>
          <a:prstGeom prst="rect">
            <a:avLst/>
          </a:prstGeom>
        </p:spPr>
        <p:txBody>
          <a:bodyPr anchor="t" rtlCol="false" tIns="0" lIns="0" bIns="0" rIns="0">
            <a:spAutoFit/>
          </a:bodyPr>
          <a:lstStyle/>
          <a:p>
            <a:pPr algn="ctr">
              <a:lnSpc>
                <a:spcPts val="5259"/>
              </a:lnSpc>
            </a:pPr>
            <a:r>
              <a:rPr lang="en-US" sz="5259" spc="420">
                <a:solidFill>
                  <a:srgbClr val="423000"/>
                </a:solidFill>
                <a:latin typeface="Glacial Indifference"/>
                <a:ea typeface="Glacial Indifference"/>
                <a:cs typeface="Glacial Indifference"/>
                <a:sym typeface="Glacial Indifference"/>
              </a:rPr>
              <a:t> PROBLEMAS SOCIALES</a:t>
            </a:r>
          </a:p>
        </p:txBody>
      </p:sp>
      <p:sp>
        <p:nvSpPr>
          <p:cNvPr name="TextBox 18" id="18"/>
          <p:cNvSpPr txBox="true"/>
          <p:nvPr/>
        </p:nvSpPr>
        <p:spPr>
          <a:xfrm rot="0">
            <a:off x="7013267" y="5844144"/>
            <a:ext cx="4261466" cy="3470573"/>
          </a:xfrm>
          <a:prstGeom prst="rect">
            <a:avLst/>
          </a:prstGeom>
        </p:spPr>
        <p:txBody>
          <a:bodyPr anchor="t" rtlCol="false" tIns="0" lIns="0" bIns="0" rIns="0">
            <a:spAutoFit/>
          </a:bodyPr>
          <a:lstStyle/>
          <a:p>
            <a:pPr algn="ctr">
              <a:lnSpc>
                <a:spcPts val="3311"/>
              </a:lnSpc>
            </a:pPr>
          </a:p>
          <a:p>
            <a:pPr algn="just">
              <a:lnSpc>
                <a:spcPts val="2211"/>
              </a:lnSpc>
            </a:pPr>
            <a:r>
              <a:rPr lang="en-US" sz="2211" spc="22">
                <a:solidFill>
                  <a:srgbClr val="544013"/>
                </a:solidFill>
                <a:latin typeface="Glacial Indifference"/>
                <a:ea typeface="Glacial Indifference"/>
                <a:cs typeface="Glacial Indifference"/>
                <a:sym typeface="Glacial Indifference"/>
              </a:rPr>
              <a:t>- Cambio Climático: El aumento de las temperaturas globales debido a la actividad humana, que resulta en fenómenos climáticos extremos, derretimiento de glaciares y aumento del nivel del mar.</a:t>
            </a:r>
          </a:p>
          <a:p>
            <a:pPr algn="just">
              <a:lnSpc>
                <a:spcPts val="2211"/>
              </a:lnSpc>
            </a:pPr>
            <a:r>
              <a:rPr lang="en-US" sz="2211" spc="22">
                <a:solidFill>
                  <a:srgbClr val="544013"/>
                </a:solidFill>
                <a:latin typeface="Glacial Indifference"/>
                <a:ea typeface="Glacial Indifference"/>
                <a:cs typeface="Glacial Indifference"/>
                <a:sym typeface="Glacial Indifference"/>
              </a:rPr>
              <a:t>- Contaminación: Afecta el aire, el agua y el suelo, y tiene graves consecuencias para la salud humana y el ecosistema.</a:t>
            </a:r>
          </a:p>
        </p:txBody>
      </p:sp>
      <p:sp>
        <p:nvSpPr>
          <p:cNvPr name="TextBox 19" id="19"/>
          <p:cNvSpPr txBox="true"/>
          <p:nvPr/>
        </p:nvSpPr>
        <p:spPr>
          <a:xfrm rot="0">
            <a:off x="12746462" y="6258164"/>
            <a:ext cx="4261466" cy="3056554"/>
          </a:xfrm>
          <a:prstGeom prst="rect">
            <a:avLst/>
          </a:prstGeom>
        </p:spPr>
        <p:txBody>
          <a:bodyPr anchor="t" rtlCol="false" tIns="0" lIns="0" bIns="0" rIns="0">
            <a:spAutoFit/>
          </a:bodyPr>
          <a:lstStyle/>
          <a:p>
            <a:pPr algn="just">
              <a:lnSpc>
                <a:spcPts val="2211"/>
              </a:lnSpc>
            </a:pPr>
            <a:r>
              <a:rPr lang="en-US" sz="2211" spc="22">
                <a:solidFill>
                  <a:srgbClr val="544013"/>
                </a:solidFill>
                <a:latin typeface="Glacial Indifference"/>
                <a:ea typeface="Glacial Indifference"/>
                <a:cs typeface="Glacial Indifference"/>
                <a:sym typeface="Glacial Indifference"/>
              </a:rPr>
              <a:t>- Conflictos y Guerras: La violencia y las guerras civiles que surgen de tensiones étnicas, políticas o económicas, causando crisis humanitarias.</a:t>
            </a:r>
          </a:p>
          <a:p>
            <a:pPr algn="just">
              <a:lnSpc>
                <a:spcPts val="2211"/>
              </a:lnSpc>
            </a:pPr>
            <a:r>
              <a:rPr lang="en-US" sz="2211" spc="22">
                <a:solidFill>
                  <a:srgbClr val="544013"/>
                </a:solidFill>
                <a:latin typeface="Glacial Indifference"/>
                <a:ea typeface="Glacial Indifference"/>
                <a:cs typeface="Glacial Indifference"/>
                <a:sym typeface="Glacial Indifference"/>
              </a:rPr>
              <a:t>- Corrupción: La falta de transparencia y responsabilidad en las instituciones públicas que socava la confianza en el gobierno y los procesos democráticos.</a:t>
            </a:r>
          </a:p>
        </p:txBody>
      </p:sp>
      <p:sp>
        <p:nvSpPr>
          <p:cNvPr name="TextBox 20" id="20"/>
          <p:cNvSpPr txBox="true"/>
          <p:nvPr/>
        </p:nvSpPr>
        <p:spPr>
          <a:xfrm rot="0">
            <a:off x="6760738" y="4505207"/>
            <a:ext cx="4692857" cy="1371837"/>
          </a:xfrm>
          <a:prstGeom prst="rect">
            <a:avLst/>
          </a:prstGeom>
        </p:spPr>
        <p:txBody>
          <a:bodyPr anchor="t" rtlCol="false" tIns="0" lIns="0" bIns="0" rIns="0">
            <a:spAutoFit/>
          </a:bodyPr>
          <a:lstStyle/>
          <a:p>
            <a:pPr algn="ctr">
              <a:lnSpc>
                <a:spcPts val="5259"/>
              </a:lnSpc>
            </a:pPr>
            <a:r>
              <a:rPr lang="en-US" sz="5259" spc="420">
                <a:solidFill>
                  <a:srgbClr val="423000"/>
                </a:solidFill>
                <a:latin typeface="Glacial Indifference"/>
                <a:ea typeface="Glacial Indifference"/>
                <a:cs typeface="Glacial Indifference"/>
                <a:sym typeface="Glacial Indifference"/>
              </a:rPr>
              <a:t>PROBLEMAS AMBIENTALES</a:t>
            </a:r>
          </a:p>
        </p:txBody>
      </p:sp>
      <p:sp>
        <p:nvSpPr>
          <p:cNvPr name="TextBox 21" id="21"/>
          <p:cNvSpPr txBox="true"/>
          <p:nvPr/>
        </p:nvSpPr>
        <p:spPr>
          <a:xfrm rot="0">
            <a:off x="12529610" y="4505207"/>
            <a:ext cx="4692857" cy="1371837"/>
          </a:xfrm>
          <a:prstGeom prst="rect">
            <a:avLst/>
          </a:prstGeom>
        </p:spPr>
        <p:txBody>
          <a:bodyPr anchor="t" rtlCol="false" tIns="0" lIns="0" bIns="0" rIns="0">
            <a:spAutoFit/>
          </a:bodyPr>
          <a:lstStyle/>
          <a:p>
            <a:pPr algn="ctr">
              <a:lnSpc>
                <a:spcPts val="5259"/>
              </a:lnSpc>
            </a:pPr>
            <a:r>
              <a:rPr lang="en-US" sz="5259" spc="420">
                <a:solidFill>
                  <a:srgbClr val="423000"/>
                </a:solidFill>
                <a:latin typeface="Glacial Indifference"/>
                <a:ea typeface="Glacial Indifference"/>
                <a:cs typeface="Glacial Indifference"/>
                <a:sym typeface="Glacial Indifference"/>
              </a:rPr>
              <a:t>PROBLEMAS POLÍTICOS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9E3D0"/>
        </a:solidFill>
      </p:bgPr>
    </p:bg>
    <p:spTree>
      <p:nvGrpSpPr>
        <p:cNvPr id="1" name=""/>
        <p:cNvGrpSpPr/>
        <p:nvPr/>
      </p:nvGrpSpPr>
      <p:grpSpPr>
        <a:xfrm>
          <a:off x="0" y="0"/>
          <a:ext cx="0" cy="0"/>
          <a:chOff x="0" y="0"/>
          <a:chExt cx="0" cy="0"/>
        </a:xfrm>
      </p:grpSpPr>
      <p:sp>
        <p:nvSpPr>
          <p:cNvPr name="Freeform 2" id="2"/>
          <p:cNvSpPr/>
          <p:nvPr/>
        </p:nvSpPr>
        <p:spPr>
          <a:xfrm flipH="false" flipV="false" rot="0">
            <a:off x="2856594" y="2926394"/>
            <a:ext cx="1099789" cy="1312113"/>
          </a:xfrm>
          <a:custGeom>
            <a:avLst/>
            <a:gdLst/>
            <a:ahLst/>
            <a:cxnLst/>
            <a:rect r="r" b="b" t="t" l="l"/>
            <a:pathLst>
              <a:path h="1312113" w="1099789">
                <a:moveTo>
                  <a:pt x="0" y="0"/>
                </a:moveTo>
                <a:lnTo>
                  <a:pt x="1099789" y="0"/>
                </a:lnTo>
                <a:lnTo>
                  <a:pt x="1099789" y="1312113"/>
                </a:lnTo>
                <a:lnTo>
                  <a:pt x="0" y="13121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28700" y="6048823"/>
            <a:ext cx="4766524" cy="3508890"/>
            <a:chOff x="0" y="0"/>
            <a:chExt cx="1416626" cy="1042853"/>
          </a:xfrm>
        </p:grpSpPr>
        <p:sp>
          <p:nvSpPr>
            <p:cNvPr name="Freeform 4" id="4"/>
            <p:cNvSpPr/>
            <p:nvPr/>
          </p:nvSpPr>
          <p:spPr>
            <a:xfrm flipH="false" flipV="false" rot="0">
              <a:off x="0" y="0"/>
              <a:ext cx="1416626" cy="1042853"/>
            </a:xfrm>
            <a:custGeom>
              <a:avLst/>
              <a:gdLst/>
              <a:ahLst/>
              <a:cxnLst/>
              <a:rect r="r" b="b" t="t" l="l"/>
              <a:pathLst>
                <a:path h="1042853" w="1416626">
                  <a:moveTo>
                    <a:pt x="82836" y="0"/>
                  </a:moveTo>
                  <a:lnTo>
                    <a:pt x="1333790" y="0"/>
                  </a:lnTo>
                  <a:cubicBezTo>
                    <a:pt x="1379539" y="0"/>
                    <a:pt x="1416626" y="37087"/>
                    <a:pt x="1416626" y="82836"/>
                  </a:cubicBezTo>
                  <a:lnTo>
                    <a:pt x="1416626" y="960017"/>
                  </a:lnTo>
                  <a:cubicBezTo>
                    <a:pt x="1416626" y="1005766"/>
                    <a:pt x="1379539" y="1042853"/>
                    <a:pt x="1333790" y="1042853"/>
                  </a:cubicBezTo>
                  <a:lnTo>
                    <a:pt x="82836" y="1042853"/>
                  </a:lnTo>
                  <a:cubicBezTo>
                    <a:pt x="37087" y="1042853"/>
                    <a:pt x="0" y="1005766"/>
                    <a:pt x="0" y="960017"/>
                  </a:cubicBezTo>
                  <a:lnTo>
                    <a:pt x="0" y="82836"/>
                  </a:lnTo>
                  <a:cubicBezTo>
                    <a:pt x="0" y="37087"/>
                    <a:pt x="37087" y="0"/>
                    <a:pt x="82836" y="0"/>
                  </a:cubicBezTo>
                  <a:close/>
                </a:path>
              </a:pathLst>
            </a:custGeom>
            <a:solidFill>
              <a:srgbClr val="E8B594"/>
            </a:solidFill>
          </p:spPr>
        </p:sp>
        <p:sp>
          <p:nvSpPr>
            <p:cNvPr name="TextBox 5" id="5"/>
            <p:cNvSpPr txBox="true"/>
            <p:nvPr/>
          </p:nvSpPr>
          <p:spPr>
            <a:xfrm>
              <a:off x="0" y="-38100"/>
              <a:ext cx="1416626" cy="1080953"/>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6760738" y="6048823"/>
            <a:ext cx="4766524" cy="3508890"/>
            <a:chOff x="0" y="0"/>
            <a:chExt cx="1416626" cy="1042853"/>
          </a:xfrm>
        </p:grpSpPr>
        <p:sp>
          <p:nvSpPr>
            <p:cNvPr name="Freeform 7" id="7"/>
            <p:cNvSpPr/>
            <p:nvPr/>
          </p:nvSpPr>
          <p:spPr>
            <a:xfrm flipH="false" flipV="false" rot="0">
              <a:off x="0" y="0"/>
              <a:ext cx="1416626" cy="1042853"/>
            </a:xfrm>
            <a:custGeom>
              <a:avLst/>
              <a:gdLst/>
              <a:ahLst/>
              <a:cxnLst/>
              <a:rect r="r" b="b" t="t" l="l"/>
              <a:pathLst>
                <a:path h="1042853" w="1416626">
                  <a:moveTo>
                    <a:pt x="82836" y="0"/>
                  </a:moveTo>
                  <a:lnTo>
                    <a:pt x="1333790" y="0"/>
                  </a:lnTo>
                  <a:cubicBezTo>
                    <a:pt x="1379539" y="0"/>
                    <a:pt x="1416626" y="37087"/>
                    <a:pt x="1416626" y="82836"/>
                  </a:cubicBezTo>
                  <a:lnTo>
                    <a:pt x="1416626" y="960017"/>
                  </a:lnTo>
                  <a:cubicBezTo>
                    <a:pt x="1416626" y="1005766"/>
                    <a:pt x="1379539" y="1042853"/>
                    <a:pt x="1333790" y="1042853"/>
                  </a:cubicBezTo>
                  <a:lnTo>
                    <a:pt x="82836" y="1042853"/>
                  </a:lnTo>
                  <a:cubicBezTo>
                    <a:pt x="37087" y="1042853"/>
                    <a:pt x="0" y="1005766"/>
                    <a:pt x="0" y="960017"/>
                  </a:cubicBezTo>
                  <a:lnTo>
                    <a:pt x="0" y="82836"/>
                  </a:lnTo>
                  <a:cubicBezTo>
                    <a:pt x="0" y="37087"/>
                    <a:pt x="37087" y="0"/>
                    <a:pt x="82836" y="0"/>
                  </a:cubicBezTo>
                  <a:close/>
                </a:path>
              </a:pathLst>
            </a:custGeom>
            <a:solidFill>
              <a:srgbClr val="E8B594"/>
            </a:solidFill>
          </p:spPr>
        </p:sp>
        <p:sp>
          <p:nvSpPr>
            <p:cNvPr name="TextBox 8" id="8"/>
            <p:cNvSpPr txBox="true"/>
            <p:nvPr/>
          </p:nvSpPr>
          <p:spPr>
            <a:xfrm>
              <a:off x="0" y="-38100"/>
              <a:ext cx="1416626" cy="1080953"/>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12492776" y="6048823"/>
            <a:ext cx="4766524" cy="3508890"/>
            <a:chOff x="0" y="0"/>
            <a:chExt cx="1416626" cy="1042853"/>
          </a:xfrm>
        </p:grpSpPr>
        <p:sp>
          <p:nvSpPr>
            <p:cNvPr name="Freeform 10" id="10"/>
            <p:cNvSpPr/>
            <p:nvPr/>
          </p:nvSpPr>
          <p:spPr>
            <a:xfrm flipH="false" flipV="false" rot="0">
              <a:off x="0" y="0"/>
              <a:ext cx="1416626" cy="1042853"/>
            </a:xfrm>
            <a:custGeom>
              <a:avLst/>
              <a:gdLst/>
              <a:ahLst/>
              <a:cxnLst/>
              <a:rect r="r" b="b" t="t" l="l"/>
              <a:pathLst>
                <a:path h="1042853" w="1416626">
                  <a:moveTo>
                    <a:pt x="82836" y="0"/>
                  </a:moveTo>
                  <a:lnTo>
                    <a:pt x="1333790" y="0"/>
                  </a:lnTo>
                  <a:cubicBezTo>
                    <a:pt x="1379539" y="0"/>
                    <a:pt x="1416626" y="37087"/>
                    <a:pt x="1416626" y="82836"/>
                  </a:cubicBezTo>
                  <a:lnTo>
                    <a:pt x="1416626" y="960017"/>
                  </a:lnTo>
                  <a:cubicBezTo>
                    <a:pt x="1416626" y="1005766"/>
                    <a:pt x="1379539" y="1042853"/>
                    <a:pt x="1333790" y="1042853"/>
                  </a:cubicBezTo>
                  <a:lnTo>
                    <a:pt x="82836" y="1042853"/>
                  </a:lnTo>
                  <a:cubicBezTo>
                    <a:pt x="37087" y="1042853"/>
                    <a:pt x="0" y="1005766"/>
                    <a:pt x="0" y="960017"/>
                  </a:cubicBezTo>
                  <a:lnTo>
                    <a:pt x="0" y="82836"/>
                  </a:lnTo>
                  <a:cubicBezTo>
                    <a:pt x="0" y="37087"/>
                    <a:pt x="37087" y="0"/>
                    <a:pt x="82836" y="0"/>
                  </a:cubicBezTo>
                  <a:close/>
                </a:path>
              </a:pathLst>
            </a:custGeom>
            <a:solidFill>
              <a:srgbClr val="E8B594"/>
            </a:solidFill>
          </p:spPr>
        </p:sp>
        <p:sp>
          <p:nvSpPr>
            <p:cNvPr name="TextBox 11" id="11"/>
            <p:cNvSpPr txBox="true"/>
            <p:nvPr/>
          </p:nvSpPr>
          <p:spPr>
            <a:xfrm>
              <a:off x="0" y="-38100"/>
              <a:ext cx="1416626" cy="1080953"/>
            </a:xfrm>
            <a:prstGeom prst="rect">
              <a:avLst/>
            </a:prstGeom>
          </p:spPr>
          <p:txBody>
            <a:bodyPr anchor="ctr" rtlCol="false" tIns="50800" lIns="50800" bIns="50800" rIns="50800"/>
            <a:lstStyle/>
            <a:p>
              <a:pPr algn="ctr">
                <a:lnSpc>
                  <a:spcPts val="2659"/>
                </a:lnSpc>
                <a:spcBef>
                  <a:spcPct val="0"/>
                </a:spcBef>
              </a:pPr>
            </a:p>
          </p:txBody>
        </p:sp>
      </p:grpSp>
      <p:sp>
        <p:nvSpPr>
          <p:cNvPr name="Freeform 12" id="12"/>
          <p:cNvSpPr/>
          <p:nvPr/>
        </p:nvSpPr>
        <p:spPr>
          <a:xfrm flipH="false" flipV="false" rot="0">
            <a:off x="8661733" y="2286783"/>
            <a:ext cx="890867" cy="1975713"/>
          </a:xfrm>
          <a:custGeom>
            <a:avLst/>
            <a:gdLst/>
            <a:ahLst/>
            <a:cxnLst/>
            <a:rect r="r" b="b" t="t" l="l"/>
            <a:pathLst>
              <a:path h="1975713" w="890867">
                <a:moveTo>
                  <a:pt x="0" y="0"/>
                </a:moveTo>
                <a:lnTo>
                  <a:pt x="890867" y="0"/>
                </a:lnTo>
                <a:lnTo>
                  <a:pt x="890867" y="1975713"/>
                </a:lnTo>
                <a:lnTo>
                  <a:pt x="0" y="19757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14263429" y="2286783"/>
            <a:ext cx="1227532" cy="1997464"/>
          </a:xfrm>
          <a:custGeom>
            <a:avLst/>
            <a:gdLst/>
            <a:ahLst/>
            <a:cxnLst/>
            <a:rect r="r" b="b" t="t" l="l"/>
            <a:pathLst>
              <a:path h="1997464" w="1227532">
                <a:moveTo>
                  <a:pt x="0" y="0"/>
                </a:moveTo>
                <a:lnTo>
                  <a:pt x="1227532" y="0"/>
                </a:lnTo>
                <a:lnTo>
                  <a:pt x="1227532" y="1997464"/>
                </a:lnTo>
                <a:lnTo>
                  <a:pt x="0" y="199746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AutoShape 14" id="14"/>
          <p:cNvSpPr/>
          <p:nvPr/>
        </p:nvSpPr>
        <p:spPr>
          <a:xfrm rot="0">
            <a:off x="1782808" y="1001595"/>
            <a:ext cx="14648718" cy="1137726"/>
          </a:xfrm>
          <a:prstGeom prst="rect">
            <a:avLst/>
          </a:prstGeom>
          <a:solidFill>
            <a:srgbClr val="E8B594"/>
          </a:solidFill>
        </p:spPr>
      </p:sp>
      <p:sp>
        <p:nvSpPr>
          <p:cNvPr name="TextBox 15" id="15"/>
          <p:cNvSpPr txBox="true"/>
          <p:nvPr/>
        </p:nvSpPr>
        <p:spPr>
          <a:xfrm rot="0">
            <a:off x="866182" y="578625"/>
            <a:ext cx="16555637" cy="1584332"/>
          </a:xfrm>
          <a:prstGeom prst="rect">
            <a:avLst/>
          </a:prstGeom>
        </p:spPr>
        <p:txBody>
          <a:bodyPr anchor="t" rtlCol="false" tIns="0" lIns="0" bIns="0" rIns="0">
            <a:spAutoFit/>
          </a:bodyPr>
          <a:lstStyle/>
          <a:p>
            <a:pPr algn="ctr">
              <a:lnSpc>
                <a:spcPts val="12400"/>
              </a:lnSpc>
            </a:pPr>
            <a:r>
              <a:rPr lang="en-US" sz="10333">
                <a:solidFill>
                  <a:srgbClr val="544013"/>
                </a:solidFill>
                <a:latin typeface="Moontime"/>
                <a:ea typeface="Moontime"/>
                <a:cs typeface="Moontime"/>
                <a:sym typeface="Moontime"/>
              </a:rPr>
              <a:t>Soluciones a los Problemas Contemporáneos</a:t>
            </a:r>
          </a:p>
        </p:txBody>
      </p:sp>
      <p:sp>
        <p:nvSpPr>
          <p:cNvPr name="TextBox 16" id="16"/>
          <p:cNvSpPr txBox="true"/>
          <p:nvPr/>
        </p:nvSpPr>
        <p:spPr>
          <a:xfrm rot="0">
            <a:off x="1320964" y="6273824"/>
            <a:ext cx="4181996" cy="3096989"/>
          </a:xfrm>
          <a:prstGeom prst="rect">
            <a:avLst/>
          </a:prstGeom>
        </p:spPr>
        <p:txBody>
          <a:bodyPr anchor="t" rtlCol="false" tIns="0" lIns="0" bIns="0" rIns="0">
            <a:spAutoFit/>
          </a:bodyPr>
          <a:lstStyle/>
          <a:p>
            <a:pPr algn="just">
              <a:lnSpc>
                <a:spcPts val="2086"/>
              </a:lnSpc>
            </a:pPr>
            <a:r>
              <a:rPr lang="en-US" sz="2086" spc="20">
                <a:solidFill>
                  <a:srgbClr val="544013"/>
                </a:solidFill>
                <a:latin typeface="Glacial Indifference"/>
                <a:ea typeface="Glacial Indifference"/>
                <a:cs typeface="Glacial Indifference"/>
                <a:sym typeface="Glacial Indifference"/>
              </a:rPr>
              <a:t>- Políticas de Inclusión: Implementar políticas que promuevan la igualdad de oportunidades económicas, como el acceso a la educación y a empleos dignos.</a:t>
            </a:r>
          </a:p>
          <a:p>
            <a:pPr algn="just">
              <a:lnSpc>
                <a:spcPts val="2086"/>
              </a:lnSpc>
            </a:pPr>
            <a:r>
              <a:rPr lang="en-US" sz="2086" spc="20">
                <a:solidFill>
                  <a:srgbClr val="544013"/>
                </a:solidFill>
                <a:latin typeface="Glacial Indifference"/>
                <a:ea typeface="Glacial Indifference"/>
                <a:cs typeface="Glacial Indifference"/>
                <a:sym typeface="Glacial Indifference"/>
              </a:rPr>
              <a:t>- Legislación y Concienciación: Fortalecer las leyes contra la discriminación y fomentar campañas de sensibilización que promuevan la diversidad y los derechos humanos.</a:t>
            </a:r>
          </a:p>
        </p:txBody>
      </p:sp>
      <p:sp>
        <p:nvSpPr>
          <p:cNvPr name="TextBox 17" id="17"/>
          <p:cNvSpPr txBox="true"/>
          <p:nvPr/>
        </p:nvSpPr>
        <p:spPr>
          <a:xfrm rot="0">
            <a:off x="1102367" y="4483934"/>
            <a:ext cx="4692857" cy="1376283"/>
          </a:xfrm>
          <a:prstGeom prst="rect">
            <a:avLst/>
          </a:prstGeom>
        </p:spPr>
        <p:txBody>
          <a:bodyPr anchor="t" rtlCol="false" tIns="0" lIns="0" bIns="0" rIns="0">
            <a:spAutoFit/>
          </a:bodyPr>
          <a:lstStyle/>
          <a:p>
            <a:pPr algn="ctr">
              <a:lnSpc>
                <a:spcPts val="3559"/>
              </a:lnSpc>
            </a:pPr>
            <a:r>
              <a:rPr lang="en-US" sz="3559" spc="284">
                <a:solidFill>
                  <a:srgbClr val="423000"/>
                </a:solidFill>
                <a:latin typeface="Glacial Indifference"/>
                <a:ea typeface="Glacial Indifference"/>
                <a:cs typeface="Glacial Indifference"/>
                <a:sym typeface="Glacial Indifference"/>
              </a:rPr>
              <a:t>SOLUCIONES A PROBLEMAS SOCIALES</a:t>
            </a:r>
          </a:p>
        </p:txBody>
      </p:sp>
      <p:sp>
        <p:nvSpPr>
          <p:cNvPr name="TextBox 18" id="18"/>
          <p:cNvSpPr txBox="true"/>
          <p:nvPr/>
        </p:nvSpPr>
        <p:spPr>
          <a:xfrm rot="0">
            <a:off x="7013267" y="6105973"/>
            <a:ext cx="4261466" cy="3194348"/>
          </a:xfrm>
          <a:prstGeom prst="rect">
            <a:avLst/>
          </a:prstGeom>
        </p:spPr>
        <p:txBody>
          <a:bodyPr anchor="t" rtlCol="false" tIns="0" lIns="0" bIns="0" rIns="0">
            <a:spAutoFit/>
          </a:bodyPr>
          <a:lstStyle/>
          <a:p>
            <a:pPr algn="ctr">
              <a:lnSpc>
                <a:spcPts val="3311"/>
              </a:lnSpc>
            </a:pPr>
          </a:p>
          <a:p>
            <a:pPr algn="just">
              <a:lnSpc>
                <a:spcPts val="2211"/>
              </a:lnSpc>
            </a:pPr>
            <a:r>
              <a:rPr lang="en-US" sz="2211" spc="22">
                <a:solidFill>
                  <a:srgbClr val="544013"/>
                </a:solidFill>
                <a:latin typeface="Glacial Indifference"/>
                <a:ea typeface="Glacial Indifference"/>
                <a:cs typeface="Glacial Indifference"/>
                <a:sym typeface="Glacial Indifference"/>
              </a:rPr>
              <a:t>- Energías Renovables: Invertir en tecnologías de energía limpia, como la solar y la eólica, para reducir la dependencia de combustibles fósiles.</a:t>
            </a:r>
          </a:p>
          <a:p>
            <a:pPr algn="just">
              <a:lnSpc>
                <a:spcPts val="2211"/>
              </a:lnSpc>
            </a:pPr>
            <a:r>
              <a:rPr lang="en-US" sz="2211" spc="22">
                <a:solidFill>
                  <a:srgbClr val="544013"/>
                </a:solidFill>
                <a:latin typeface="Glacial Indifference"/>
                <a:ea typeface="Glacial Indifference"/>
                <a:cs typeface="Glacial Indifference"/>
                <a:sym typeface="Glacial Indifference"/>
              </a:rPr>
              <a:t>- Educación Ambiental: Promover la educación sobre prácticas sostenibles y la conservación del medio ambiente a nivel comunitario.</a:t>
            </a:r>
          </a:p>
        </p:txBody>
      </p:sp>
      <p:sp>
        <p:nvSpPr>
          <p:cNvPr name="TextBox 19" id="19"/>
          <p:cNvSpPr txBox="true"/>
          <p:nvPr/>
        </p:nvSpPr>
        <p:spPr>
          <a:xfrm rot="0">
            <a:off x="12745305" y="6432154"/>
            <a:ext cx="4261466" cy="2780329"/>
          </a:xfrm>
          <a:prstGeom prst="rect">
            <a:avLst/>
          </a:prstGeom>
        </p:spPr>
        <p:txBody>
          <a:bodyPr anchor="t" rtlCol="false" tIns="0" lIns="0" bIns="0" rIns="0">
            <a:spAutoFit/>
          </a:bodyPr>
          <a:lstStyle/>
          <a:p>
            <a:pPr algn="just">
              <a:lnSpc>
                <a:spcPts val="2211"/>
              </a:lnSpc>
            </a:pPr>
            <a:r>
              <a:rPr lang="en-US" sz="2211" spc="22">
                <a:solidFill>
                  <a:srgbClr val="544013"/>
                </a:solidFill>
                <a:latin typeface="Glacial Indifference"/>
                <a:ea typeface="Glacial Indifference"/>
                <a:cs typeface="Glacial Indifference"/>
                <a:sym typeface="Glacial Indifference"/>
              </a:rPr>
              <a:t>- Diálogo y Diplomacia: Fomentar el diálogo entre las partes en conflicto y promover la mediación internacional para resolver tensiones.</a:t>
            </a:r>
          </a:p>
          <a:p>
            <a:pPr algn="just">
              <a:lnSpc>
                <a:spcPts val="2211"/>
              </a:lnSpc>
            </a:pPr>
            <a:r>
              <a:rPr lang="en-US" sz="2211" spc="22">
                <a:solidFill>
                  <a:srgbClr val="544013"/>
                </a:solidFill>
                <a:latin typeface="Glacial Indifference"/>
                <a:ea typeface="Glacial Indifference"/>
                <a:cs typeface="Glacial Indifference"/>
                <a:sym typeface="Glacial Indifference"/>
              </a:rPr>
              <a:t>- Transparencia y Rendición de Cuentas: Implementar mecanismos que garanticen la transparencia en la gestión pública y sancionen la corrupción.</a:t>
            </a:r>
          </a:p>
        </p:txBody>
      </p:sp>
      <p:sp>
        <p:nvSpPr>
          <p:cNvPr name="TextBox 20" id="20"/>
          <p:cNvSpPr txBox="true"/>
          <p:nvPr/>
        </p:nvSpPr>
        <p:spPr>
          <a:xfrm rot="0">
            <a:off x="6760738" y="4448056"/>
            <a:ext cx="4692857" cy="1457563"/>
          </a:xfrm>
          <a:prstGeom prst="rect">
            <a:avLst/>
          </a:prstGeom>
        </p:spPr>
        <p:txBody>
          <a:bodyPr anchor="t" rtlCol="false" tIns="0" lIns="0" bIns="0" rIns="0">
            <a:spAutoFit/>
          </a:bodyPr>
          <a:lstStyle/>
          <a:p>
            <a:pPr algn="ctr">
              <a:lnSpc>
                <a:spcPts val="3759"/>
              </a:lnSpc>
            </a:pPr>
            <a:r>
              <a:rPr lang="en-US" sz="3759" spc="300">
                <a:solidFill>
                  <a:srgbClr val="423000"/>
                </a:solidFill>
                <a:latin typeface="Glacial Indifference"/>
                <a:ea typeface="Glacial Indifference"/>
                <a:cs typeface="Glacial Indifference"/>
                <a:sym typeface="Glacial Indifference"/>
              </a:rPr>
              <a:t>SOLUCIONES A PROBLEMAS AMBIENTALES</a:t>
            </a:r>
          </a:p>
        </p:txBody>
      </p:sp>
      <p:sp>
        <p:nvSpPr>
          <p:cNvPr name="TextBox 21" id="21"/>
          <p:cNvSpPr txBox="true"/>
          <p:nvPr/>
        </p:nvSpPr>
        <p:spPr>
          <a:xfrm rot="0">
            <a:off x="12529610" y="4499491"/>
            <a:ext cx="4692857" cy="1345168"/>
          </a:xfrm>
          <a:prstGeom prst="rect">
            <a:avLst/>
          </a:prstGeom>
        </p:spPr>
        <p:txBody>
          <a:bodyPr anchor="t" rtlCol="false" tIns="0" lIns="0" bIns="0" rIns="0">
            <a:spAutoFit/>
          </a:bodyPr>
          <a:lstStyle/>
          <a:p>
            <a:pPr algn="ctr">
              <a:lnSpc>
                <a:spcPts val="3459"/>
              </a:lnSpc>
            </a:pPr>
            <a:r>
              <a:rPr lang="en-US" sz="3459" spc="276">
                <a:solidFill>
                  <a:srgbClr val="423000"/>
                </a:solidFill>
                <a:latin typeface="Glacial Indifference"/>
                <a:ea typeface="Glacial Indifference"/>
                <a:cs typeface="Glacial Indifference"/>
                <a:sym typeface="Glacial Indifference"/>
              </a:rPr>
              <a:t>SOLUCIONES A PROBLEMAS POLÍTICOS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9E3D0"/>
        </a:solidFill>
      </p:bgPr>
    </p:bg>
    <p:spTree>
      <p:nvGrpSpPr>
        <p:cNvPr id="1" name=""/>
        <p:cNvGrpSpPr/>
        <p:nvPr/>
      </p:nvGrpSpPr>
      <p:grpSpPr>
        <a:xfrm>
          <a:off x="0" y="0"/>
          <a:ext cx="0" cy="0"/>
          <a:chOff x="0" y="0"/>
          <a:chExt cx="0" cy="0"/>
        </a:xfrm>
      </p:grpSpPr>
      <p:sp>
        <p:nvSpPr>
          <p:cNvPr name="AutoShape 2" id="2"/>
          <p:cNvSpPr/>
          <p:nvPr/>
        </p:nvSpPr>
        <p:spPr>
          <a:xfrm rot="0">
            <a:off x="1028700" y="3717594"/>
            <a:ext cx="6576591" cy="583757"/>
          </a:xfrm>
          <a:prstGeom prst="rect">
            <a:avLst/>
          </a:prstGeom>
          <a:solidFill>
            <a:srgbClr val="E8B594"/>
          </a:solidFill>
        </p:spPr>
      </p:sp>
      <p:sp>
        <p:nvSpPr>
          <p:cNvPr name="TextBox 3" id="3"/>
          <p:cNvSpPr txBox="true"/>
          <p:nvPr/>
        </p:nvSpPr>
        <p:spPr>
          <a:xfrm rot="0">
            <a:off x="1249701" y="3090096"/>
            <a:ext cx="4917005" cy="1340722"/>
          </a:xfrm>
          <a:prstGeom prst="rect">
            <a:avLst/>
          </a:prstGeom>
        </p:spPr>
        <p:txBody>
          <a:bodyPr anchor="t" rtlCol="false" tIns="0" lIns="0" bIns="0" rIns="0">
            <a:spAutoFit/>
          </a:bodyPr>
          <a:lstStyle/>
          <a:p>
            <a:pPr algn="l">
              <a:lnSpc>
                <a:spcPts val="5159"/>
              </a:lnSpc>
            </a:pPr>
            <a:r>
              <a:rPr lang="en-US" sz="5159" spc="412">
                <a:solidFill>
                  <a:srgbClr val="544013"/>
                </a:solidFill>
                <a:latin typeface="Glacial Indifference"/>
                <a:ea typeface="Glacial Indifference"/>
                <a:cs typeface="Glacial Indifference"/>
                <a:sym typeface="Glacial Indifference"/>
              </a:rPr>
              <a:t> ENFOQUE INTEGRAL</a:t>
            </a:r>
          </a:p>
        </p:txBody>
      </p:sp>
      <p:sp>
        <p:nvSpPr>
          <p:cNvPr name="AutoShape 4" id="4"/>
          <p:cNvSpPr/>
          <p:nvPr/>
        </p:nvSpPr>
        <p:spPr>
          <a:xfrm rot="0">
            <a:off x="10756376" y="3585758"/>
            <a:ext cx="6576591" cy="583757"/>
          </a:xfrm>
          <a:prstGeom prst="rect">
            <a:avLst/>
          </a:prstGeom>
          <a:solidFill>
            <a:srgbClr val="E8B594"/>
          </a:solidFill>
        </p:spPr>
      </p:sp>
      <p:sp>
        <p:nvSpPr>
          <p:cNvPr name="TextBox 5" id="5"/>
          <p:cNvSpPr txBox="true"/>
          <p:nvPr/>
        </p:nvSpPr>
        <p:spPr>
          <a:xfrm rot="0">
            <a:off x="9144000" y="2961486"/>
            <a:ext cx="8115300" cy="1199639"/>
          </a:xfrm>
          <a:prstGeom prst="rect">
            <a:avLst/>
          </a:prstGeom>
        </p:spPr>
        <p:txBody>
          <a:bodyPr anchor="t" rtlCol="false" tIns="0" lIns="0" bIns="0" rIns="0">
            <a:spAutoFit/>
          </a:bodyPr>
          <a:lstStyle/>
          <a:p>
            <a:pPr algn="r">
              <a:lnSpc>
                <a:spcPts val="4643"/>
              </a:lnSpc>
            </a:pPr>
            <a:r>
              <a:rPr lang="en-US" sz="4643" spc="371">
                <a:solidFill>
                  <a:srgbClr val="544013"/>
                </a:solidFill>
                <a:latin typeface="Glacial Indifference"/>
                <a:ea typeface="Glacial Indifference"/>
                <a:cs typeface="Glacial Indifference"/>
                <a:sym typeface="Glacial Indifference"/>
              </a:rPr>
              <a:t>PARTICIPACIÓN CIUDADANA</a:t>
            </a:r>
          </a:p>
        </p:txBody>
      </p:sp>
      <p:sp>
        <p:nvSpPr>
          <p:cNvPr name="TextBox 6" id="6"/>
          <p:cNvSpPr txBox="true"/>
          <p:nvPr/>
        </p:nvSpPr>
        <p:spPr>
          <a:xfrm rot="0">
            <a:off x="1028700" y="4826739"/>
            <a:ext cx="7123754" cy="4046071"/>
          </a:xfrm>
          <a:prstGeom prst="rect">
            <a:avLst/>
          </a:prstGeom>
        </p:spPr>
        <p:txBody>
          <a:bodyPr anchor="t" rtlCol="false" tIns="0" lIns="0" bIns="0" rIns="0">
            <a:spAutoFit/>
          </a:bodyPr>
          <a:lstStyle/>
          <a:p>
            <a:pPr algn="just">
              <a:lnSpc>
                <a:spcPts val="3570"/>
              </a:lnSpc>
            </a:pPr>
            <a:r>
              <a:rPr lang="en-US" sz="3337" spc="33">
                <a:solidFill>
                  <a:srgbClr val="1D1B1E"/>
                </a:solidFill>
                <a:latin typeface="Glacial Indifference"/>
                <a:ea typeface="Glacial Indifference"/>
                <a:cs typeface="Glacial Indifference"/>
                <a:sym typeface="Glacial Indifference"/>
              </a:rPr>
              <a:t>La solución a los problemas contemporáneos requiere un enfoque integral que contemple la colaboración entre gobiernos, organizaciones no gubernamentales, el sector privado y la sociedad civil. Es fundamental establecer alianzas que permitan la implementación de soluciones sostenibles y efectivas.</a:t>
            </a:r>
          </a:p>
        </p:txBody>
      </p:sp>
      <p:sp>
        <p:nvSpPr>
          <p:cNvPr name="Freeform 7" id="7"/>
          <p:cNvSpPr/>
          <p:nvPr/>
        </p:nvSpPr>
        <p:spPr>
          <a:xfrm flipH="false" flipV="false" rot="0">
            <a:off x="8589865" y="3518442"/>
            <a:ext cx="1402937" cy="6768558"/>
          </a:xfrm>
          <a:custGeom>
            <a:avLst/>
            <a:gdLst/>
            <a:ahLst/>
            <a:cxnLst/>
            <a:rect r="r" b="b" t="t" l="l"/>
            <a:pathLst>
              <a:path h="6768558" w="1402937">
                <a:moveTo>
                  <a:pt x="0" y="0"/>
                </a:moveTo>
                <a:lnTo>
                  <a:pt x="1402937" y="0"/>
                </a:lnTo>
                <a:lnTo>
                  <a:pt x="1402937" y="6768558"/>
                </a:lnTo>
                <a:lnTo>
                  <a:pt x="0" y="676855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8" id="8"/>
          <p:cNvSpPr txBox="true"/>
          <p:nvPr/>
        </p:nvSpPr>
        <p:spPr>
          <a:xfrm rot="0">
            <a:off x="10756376" y="4898736"/>
            <a:ext cx="7123754" cy="4046071"/>
          </a:xfrm>
          <a:prstGeom prst="rect">
            <a:avLst/>
          </a:prstGeom>
        </p:spPr>
        <p:txBody>
          <a:bodyPr anchor="t" rtlCol="false" tIns="0" lIns="0" bIns="0" rIns="0">
            <a:spAutoFit/>
          </a:bodyPr>
          <a:lstStyle/>
          <a:p>
            <a:pPr algn="just">
              <a:lnSpc>
                <a:spcPts val="3570"/>
              </a:lnSpc>
            </a:pPr>
            <a:r>
              <a:rPr lang="en-US" sz="3337" spc="33">
                <a:solidFill>
                  <a:srgbClr val="1D1B1E"/>
                </a:solidFill>
                <a:latin typeface="Glacial Indifference"/>
                <a:ea typeface="Glacial Indifference"/>
                <a:cs typeface="Glacial Indifference"/>
                <a:sym typeface="Glacial Indifference"/>
              </a:rPr>
              <a:t>La participación activa de la ciudadanía es crucial para abordar los problemas contemporáneos. Fomentar la educación cívica y la conciencia social permitirá que las personas se involucren en la toma de decisiones y en la búsqueda de soluciones a los desafíos que enfrentan sus comunidades.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5400000">
            <a:off x="-2995536" y="4387080"/>
            <a:ext cx="5705683" cy="2111103"/>
          </a:xfrm>
          <a:custGeom>
            <a:avLst/>
            <a:gdLst/>
            <a:ahLst/>
            <a:cxnLst/>
            <a:rect r="r" b="b" t="t" l="l"/>
            <a:pathLst>
              <a:path h="2111103" w="5705683">
                <a:moveTo>
                  <a:pt x="0" y="0"/>
                </a:moveTo>
                <a:lnTo>
                  <a:pt x="5705683" y="0"/>
                </a:lnTo>
                <a:lnTo>
                  <a:pt x="5705683" y="2111103"/>
                </a:lnTo>
                <a:lnTo>
                  <a:pt x="0" y="2111103"/>
                </a:lnTo>
                <a:lnTo>
                  <a:pt x="0" y="0"/>
                </a:lnTo>
                <a:close/>
              </a:path>
            </a:pathLst>
          </a:custGeom>
          <a:blipFill>
            <a:blip r:embed="rId3"/>
            <a:stretch>
              <a:fillRect l="0" t="0" r="0" b="0"/>
            </a:stretch>
          </a:blipFill>
        </p:spPr>
      </p:sp>
      <p:sp>
        <p:nvSpPr>
          <p:cNvPr name="Freeform 4" id="4"/>
          <p:cNvSpPr/>
          <p:nvPr/>
        </p:nvSpPr>
        <p:spPr>
          <a:xfrm flipH="false" flipV="false" rot="0">
            <a:off x="-1198246" y="7236908"/>
            <a:ext cx="6362393" cy="5145586"/>
          </a:xfrm>
          <a:custGeom>
            <a:avLst/>
            <a:gdLst/>
            <a:ahLst/>
            <a:cxnLst/>
            <a:rect r="r" b="b" t="t" l="l"/>
            <a:pathLst>
              <a:path h="5145586" w="6362393">
                <a:moveTo>
                  <a:pt x="0" y="0"/>
                </a:moveTo>
                <a:lnTo>
                  <a:pt x="6362393" y="0"/>
                </a:lnTo>
                <a:lnTo>
                  <a:pt x="6362393" y="5145586"/>
                </a:lnTo>
                <a:lnTo>
                  <a:pt x="0" y="5145586"/>
                </a:lnTo>
                <a:lnTo>
                  <a:pt x="0" y="0"/>
                </a:lnTo>
                <a:close/>
              </a:path>
            </a:pathLst>
          </a:custGeom>
          <a:blipFill>
            <a:blip r:embed="rId4"/>
            <a:stretch>
              <a:fillRect l="0" t="0" r="0" b="0"/>
            </a:stretch>
          </a:blipFill>
        </p:spPr>
      </p:sp>
      <p:sp>
        <p:nvSpPr>
          <p:cNvPr name="Freeform 5" id="5"/>
          <p:cNvSpPr/>
          <p:nvPr/>
        </p:nvSpPr>
        <p:spPr>
          <a:xfrm flipH="false" flipV="false" rot="0">
            <a:off x="1124348" y="-4114303"/>
            <a:ext cx="7083875" cy="5250922"/>
          </a:xfrm>
          <a:custGeom>
            <a:avLst/>
            <a:gdLst/>
            <a:ahLst/>
            <a:cxnLst/>
            <a:rect r="r" b="b" t="t" l="l"/>
            <a:pathLst>
              <a:path h="5250922" w="7083875">
                <a:moveTo>
                  <a:pt x="0" y="0"/>
                </a:moveTo>
                <a:lnTo>
                  <a:pt x="7083874" y="0"/>
                </a:lnTo>
                <a:lnTo>
                  <a:pt x="7083874" y="5250923"/>
                </a:lnTo>
                <a:lnTo>
                  <a:pt x="0" y="5250923"/>
                </a:lnTo>
                <a:lnTo>
                  <a:pt x="0" y="0"/>
                </a:lnTo>
                <a:close/>
              </a:path>
            </a:pathLst>
          </a:custGeom>
          <a:blipFill>
            <a:blip r:embed="rId5"/>
            <a:stretch>
              <a:fillRect l="0" t="0" r="0" b="0"/>
            </a:stretch>
          </a:blipFill>
        </p:spPr>
      </p:sp>
      <p:sp>
        <p:nvSpPr>
          <p:cNvPr name="Freeform 6" id="6"/>
          <p:cNvSpPr/>
          <p:nvPr/>
        </p:nvSpPr>
        <p:spPr>
          <a:xfrm flipH="false" flipV="false" rot="0">
            <a:off x="-2165488" y="-2220681"/>
            <a:ext cx="4330977" cy="6971391"/>
          </a:xfrm>
          <a:custGeom>
            <a:avLst/>
            <a:gdLst/>
            <a:ahLst/>
            <a:cxnLst/>
            <a:rect r="r" b="b" t="t" l="l"/>
            <a:pathLst>
              <a:path h="6971391" w="4330977">
                <a:moveTo>
                  <a:pt x="0" y="0"/>
                </a:moveTo>
                <a:lnTo>
                  <a:pt x="4330976" y="0"/>
                </a:lnTo>
                <a:lnTo>
                  <a:pt x="4330976" y="6971392"/>
                </a:lnTo>
                <a:lnTo>
                  <a:pt x="0" y="6971392"/>
                </a:lnTo>
                <a:lnTo>
                  <a:pt x="0" y="0"/>
                </a:lnTo>
                <a:close/>
              </a:path>
            </a:pathLst>
          </a:custGeom>
          <a:blipFill>
            <a:blip r:embed="rId6"/>
            <a:stretch>
              <a:fillRect l="0" t="0" r="0" b="0"/>
            </a:stretch>
          </a:blipFill>
        </p:spPr>
      </p:sp>
      <p:sp>
        <p:nvSpPr>
          <p:cNvPr name="Freeform 7" id="7"/>
          <p:cNvSpPr/>
          <p:nvPr/>
        </p:nvSpPr>
        <p:spPr>
          <a:xfrm flipH="false" flipV="false" rot="0">
            <a:off x="13896227" y="-5222651"/>
            <a:ext cx="7519797" cy="8229600"/>
          </a:xfrm>
          <a:custGeom>
            <a:avLst/>
            <a:gdLst/>
            <a:ahLst/>
            <a:cxnLst/>
            <a:rect r="r" b="b" t="t" l="l"/>
            <a:pathLst>
              <a:path h="8229600" w="7519797">
                <a:moveTo>
                  <a:pt x="0" y="0"/>
                </a:moveTo>
                <a:lnTo>
                  <a:pt x="7519797" y="0"/>
                </a:lnTo>
                <a:lnTo>
                  <a:pt x="7519797" y="8229600"/>
                </a:lnTo>
                <a:lnTo>
                  <a:pt x="0" y="8229600"/>
                </a:lnTo>
                <a:lnTo>
                  <a:pt x="0" y="0"/>
                </a:lnTo>
                <a:close/>
              </a:path>
            </a:pathLst>
          </a:custGeom>
          <a:blipFill>
            <a:blip r:embed="rId7"/>
            <a:stretch>
              <a:fillRect l="0" t="0" r="0" b="0"/>
            </a:stretch>
          </a:blipFill>
        </p:spPr>
      </p:sp>
      <p:sp>
        <p:nvSpPr>
          <p:cNvPr name="Freeform 8" id="8"/>
          <p:cNvSpPr/>
          <p:nvPr/>
        </p:nvSpPr>
        <p:spPr>
          <a:xfrm flipH="false" flipV="false" rot="0">
            <a:off x="16135482" y="6700997"/>
            <a:ext cx="6624895" cy="6318494"/>
          </a:xfrm>
          <a:custGeom>
            <a:avLst/>
            <a:gdLst/>
            <a:ahLst/>
            <a:cxnLst/>
            <a:rect r="r" b="b" t="t" l="l"/>
            <a:pathLst>
              <a:path h="6318494" w="6624895">
                <a:moveTo>
                  <a:pt x="0" y="0"/>
                </a:moveTo>
                <a:lnTo>
                  <a:pt x="6624896" y="0"/>
                </a:lnTo>
                <a:lnTo>
                  <a:pt x="6624896" y="6318494"/>
                </a:lnTo>
                <a:lnTo>
                  <a:pt x="0" y="6318494"/>
                </a:lnTo>
                <a:lnTo>
                  <a:pt x="0" y="0"/>
                </a:lnTo>
                <a:close/>
              </a:path>
            </a:pathLst>
          </a:custGeom>
          <a:blipFill>
            <a:blip r:embed="rId8"/>
            <a:stretch>
              <a:fillRect l="0" t="0" r="0" b="0"/>
            </a:stretch>
          </a:blipFill>
        </p:spPr>
      </p:sp>
      <p:sp>
        <p:nvSpPr>
          <p:cNvPr name="Freeform 9" id="9"/>
          <p:cNvSpPr/>
          <p:nvPr/>
        </p:nvSpPr>
        <p:spPr>
          <a:xfrm flipH="false" flipV="false" rot="-5400000">
            <a:off x="5176754" y="7834761"/>
            <a:ext cx="5388838" cy="8229600"/>
          </a:xfrm>
          <a:custGeom>
            <a:avLst/>
            <a:gdLst/>
            <a:ahLst/>
            <a:cxnLst/>
            <a:rect r="r" b="b" t="t" l="l"/>
            <a:pathLst>
              <a:path h="8229600" w="5388838">
                <a:moveTo>
                  <a:pt x="0" y="0"/>
                </a:moveTo>
                <a:lnTo>
                  <a:pt x="5388838" y="0"/>
                </a:lnTo>
                <a:lnTo>
                  <a:pt x="5388838" y="8229600"/>
                </a:lnTo>
                <a:lnTo>
                  <a:pt x="0" y="8229600"/>
                </a:lnTo>
                <a:lnTo>
                  <a:pt x="0" y="0"/>
                </a:lnTo>
                <a:close/>
              </a:path>
            </a:pathLst>
          </a:custGeom>
          <a:blipFill>
            <a:blip r:embed="rId9"/>
            <a:stretch>
              <a:fillRect l="0" t="0" r="0" b="0"/>
            </a:stretch>
          </a:blipFill>
        </p:spPr>
      </p:sp>
      <p:sp>
        <p:nvSpPr>
          <p:cNvPr name="Freeform 10" id="10"/>
          <p:cNvSpPr/>
          <p:nvPr/>
        </p:nvSpPr>
        <p:spPr>
          <a:xfrm flipH="false" flipV="false" rot="-10800000">
            <a:off x="7213029" y="-1488842"/>
            <a:ext cx="9194302" cy="2344547"/>
          </a:xfrm>
          <a:custGeom>
            <a:avLst/>
            <a:gdLst/>
            <a:ahLst/>
            <a:cxnLst/>
            <a:rect r="r" b="b" t="t" l="l"/>
            <a:pathLst>
              <a:path h="2344547" w="9194302">
                <a:moveTo>
                  <a:pt x="0" y="0"/>
                </a:moveTo>
                <a:lnTo>
                  <a:pt x="9194302" y="0"/>
                </a:lnTo>
                <a:lnTo>
                  <a:pt x="9194302" y="2344547"/>
                </a:lnTo>
                <a:lnTo>
                  <a:pt x="0" y="2344547"/>
                </a:lnTo>
                <a:lnTo>
                  <a:pt x="0" y="0"/>
                </a:lnTo>
                <a:close/>
              </a:path>
            </a:pathLst>
          </a:custGeom>
          <a:blipFill>
            <a:blip r:embed="rId10"/>
            <a:stretch>
              <a:fillRect l="0" t="0" r="0" b="0"/>
            </a:stretch>
          </a:blipFill>
        </p:spPr>
      </p:sp>
      <p:sp>
        <p:nvSpPr>
          <p:cNvPr name="Freeform 11" id="11"/>
          <p:cNvSpPr/>
          <p:nvPr/>
        </p:nvSpPr>
        <p:spPr>
          <a:xfrm flipH="false" flipV="false" rot="0">
            <a:off x="3756373" y="2060559"/>
            <a:ext cx="10775254" cy="6165883"/>
          </a:xfrm>
          <a:custGeom>
            <a:avLst/>
            <a:gdLst/>
            <a:ahLst/>
            <a:cxnLst/>
            <a:rect r="r" b="b" t="t" l="l"/>
            <a:pathLst>
              <a:path h="6165883" w="10775254">
                <a:moveTo>
                  <a:pt x="0" y="0"/>
                </a:moveTo>
                <a:lnTo>
                  <a:pt x="10775254" y="0"/>
                </a:lnTo>
                <a:lnTo>
                  <a:pt x="10775254" y="6165882"/>
                </a:lnTo>
                <a:lnTo>
                  <a:pt x="0" y="6165882"/>
                </a:lnTo>
                <a:lnTo>
                  <a:pt x="0" y="0"/>
                </a:lnTo>
                <a:close/>
              </a:path>
            </a:pathLst>
          </a:custGeom>
          <a:blipFill>
            <a:blip r:embed="rId11"/>
            <a:stretch>
              <a:fillRect l="0" t="0" r="0" b="-33469"/>
            </a:stretch>
          </a:blipFill>
        </p:spPr>
      </p:sp>
      <p:sp>
        <p:nvSpPr>
          <p:cNvPr name="Freeform 12" id="12"/>
          <p:cNvSpPr/>
          <p:nvPr/>
        </p:nvSpPr>
        <p:spPr>
          <a:xfrm flipH="false" flipV="false" rot="0">
            <a:off x="12164131" y="7711742"/>
            <a:ext cx="4734991" cy="4297004"/>
          </a:xfrm>
          <a:custGeom>
            <a:avLst/>
            <a:gdLst/>
            <a:ahLst/>
            <a:cxnLst/>
            <a:rect r="r" b="b" t="t" l="l"/>
            <a:pathLst>
              <a:path h="4297004" w="4734991">
                <a:moveTo>
                  <a:pt x="0" y="0"/>
                </a:moveTo>
                <a:lnTo>
                  <a:pt x="4734991" y="0"/>
                </a:lnTo>
                <a:lnTo>
                  <a:pt x="4734991" y="4297004"/>
                </a:lnTo>
                <a:lnTo>
                  <a:pt x="0" y="4297004"/>
                </a:lnTo>
                <a:lnTo>
                  <a:pt x="0" y="0"/>
                </a:lnTo>
                <a:close/>
              </a:path>
            </a:pathLst>
          </a:custGeom>
          <a:blipFill>
            <a:blip r:embed="rId12"/>
            <a:stretch>
              <a:fillRect l="0" t="0" r="0" b="0"/>
            </a:stretch>
          </a:blipFill>
        </p:spPr>
      </p:sp>
      <p:sp>
        <p:nvSpPr>
          <p:cNvPr name="Freeform 13" id="13"/>
          <p:cNvSpPr/>
          <p:nvPr/>
        </p:nvSpPr>
        <p:spPr>
          <a:xfrm flipH="false" flipV="false" rot="0">
            <a:off x="16919813" y="2060559"/>
            <a:ext cx="4234186" cy="5155782"/>
          </a:xfrm>
          <a:custGeom>
            <a:avLst/>
            <a:gdLst/>
            <a:ahLst/>
            <a:cxnLst/>
            <a:rect r="r" b="b" t="t" l="l"/>
            <a:pathLst>
              <a:path h="5155782" w="4234186">
                <a:moveTo>
                  <a:pt x="0" y="0"/>
                </a:moveTo>
                <a:lnTo>
                  <a:pt x="4234186" y="0"/>
                </a:lnTo>
                <a:lnTo>
                  <a:pt x="4234186" y="5155781"/>
                </a:lnTo>
                <a:lnTo>
                  <a:pt x="0" y="5155781"/>
                </a:lnTo>
                <a:lnTo>
                  <a:pt x="0" y="0"/>
                </a:lnTo>
                <a:close/>
              </a:path>
            </a:pathLst>
          </a:custGeom>
          <a:blipFill>
            <a:blip r:embed="rId13"/>
            <a:stretch>
              <a:fillRect l="0" t="0" r="0" b="0"/>
            </a:stretch>
          </a:blipFill>
        </p:spPr>
      </p:sp>
      <p:sp>
        <p:nvSpPr>
          <p:cNvPr name="TextBox 14" id="14"/>
          <p:cNvSpPr txBox="true"/>
          <p:nvPr/>
        </p:nvSpPr>
        <p:spPr>
          <a:xfrm rot="0">
            <a:off x="4529029" y="3329836"/>
            <a:ext cx="9229942" cy="3320715"/>
          </a:xfrm>
          <a:prstGeom prst="rect">
            <a:avLst/>
          </a:prstGeom>
        </p:spPr>
        <p:txBody>
          <a:bodyPr anchor="t" rtlCol="false" tIns="0" lIns="0" bIns="0" rIns="0">
            <a:spAutoFit/>
          </a:bodyPr>
          <a:lstStyle/>
          <a:p>
            <a:pPr algn="ctr" marL="0" indent="0" lvl="0">
              <a:lnSpc>
                <a:spcPts val="8563"/>
              </a:lnSpc>
              <a:spcBef>
                <a:spcPct val="0"/>
              </a:spcBef>
            </a:pPr>
            <a:r>
              <a:rPr lang="en-US" sz="8738" spc="-270">
                <a:solidFill>
                  <a:srgbClr val="60311B"/>
                </a:solidFill>
                <a:latin typeface="Cantora One"/>
                <a:ea typeface="Cantora One"/>
                <a:cs typeface="Cantora One"/>
                <a:sym typeface="Cantora One"/>
              </a:rPr>
              <a:t>La Primera y Segunda Guerra Mundial.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DAGSL8SBOIo</dc:identifier>
  <dcterms:modified xsi:type="dcterms:W3CDTF">2011-08-01T06:04:30Z</dcterms:modified>
  <cp:revision>1</cp:revision>
  <dc:title>Problemas Contemporáneos</dc:title>
</cp:coreProperties>
</file>