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88" r:id="rId3"/>
    <p:sldId id="325" r:id="rId4"/>
    <p:sldId id="326" r:id="rId5"/>
    <p:sldId id="327" r:id="rId6"/>
    <p:sldId id="328" r:id="rId7"/>
    <p:sldId id="329" r:id="rId8"/>
    <p:sldId id="330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2612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659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42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842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557338"/>
            <a:ext cx="10972800" cy="5040312"/>
          </a:xfrm>
        </p:spPr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4643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110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842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382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108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127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670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4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53243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553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433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212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31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5827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8446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6765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586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97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5967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58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EB01DA-8ECD-47DF-BD87-2250945141DC}" type="datetimeFigureOut">
              <a:rPr lang="es-EC" smtClean="0"/>
              <a:pPr/>
              <a:t>13/1/2022</a:t>
            </a:fld>
            <a:endParaRPr lang="es-EC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7F1B7-6960-4DF7-A28F-FB574EA9CD56}" type="slidenum">
              <a:rPr lang="es-EC" smtClean="0"/>
              <a:pPr/>
              <a:t>‹Nº›</a:t>
            </a:fld>
            <a:endParaRPr lang="es-EC"/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5076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8A2B7-3CE6-4AD9-8E4C-BBECC7B7FE2B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7E006-1375-495B-A8E1-7A8C88E1F5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93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57768" t="23520" r="4134" b="45559"/>
          <a:stretch/>
        </p:blipFill>
        <p:spPr>
          <a:xfrm>
            <a:off x="-1" y="0"/>
            <a:ext cx="12199167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1780674"/>
            <a:ext cx="12192000" cy="2983831"/>
          </a:xfrm>
          <a:prstGeom prst="rect">
            <a:avLst/>
          </a:prstGeom>
          <a:solidFill>
            <a:schemeClr val="tx2">
              <a:lumMod val="5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DESARROLLO ORGANIZACIONAL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Por: Ing. Pablo Enrique Fierro López PhD.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05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229600" cy="668337"/>
          </a:xfrm>
        </p:spPr>
        <p:txBody>
          <a:bodyPr/>
          <a:lstStyle/>
          <a:p>
            <a:pPr algn="ctr"/>
            <a:r>
              <a:rPr lang="es-ES" sz="3200"/>
              <a:t>TEORIA DE LOS SISTEMAS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812925" y="1125538"/>
            <a:ext cx="8686800" cy="5732462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Segunda base del desarrollo organizacional</a:t>
            </a:r>
          </a:p>
          <a:p>
            <a:r>
              <a:rPr lang="es-ES" dirty="0"/>
              <a:t>Considera las organizaciones como sistemas abiertos en un intercambio activo con los ambientes que las rodean.</a:t>
            </a:r>
          </a:p>
          <a:p>
            <a:r>
              <a:rPr lang="es-ES" dirty="0"/>
              <a:t>Definición de </a:t>
            </a:r>
            <a:r>
              <a:rPr lang="es-ES" u="sng" dirty="0"/>
              <a:t>Sistemas</a:t>
            </a:r>
            <a:r>
              <a:rPr lang="es-ES" dirty="0"/>
              <a:t>:</a:t>
            </a:r>
          </a:p>
          <a:p>
            <a:pPr lvl="1"/>
            <a:r>
              <a:rPr lang="es-ES" dirty="0"/>
              <a:t>“Un conjunto de objetos reunidos con relaciones entre objetos y entre sus atributos”. (</a:t>
            </a:r>
            <a:r>
              <a:rPr lang="es-ES" dirty="0" err="1"/>
              <a:t>Fagen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”Conjunto de elementos que se mantiene en interacción” (Von Bertalanffy)</a:t>
            </a:r>
          </a:p>
          <a:p>
            <a:pPr lvl="1"/>
            <a:r>
              <a:rPr lang="es-ES" dirty="0"/>
              <a:t>“Un todo organizado y unitario compuesto de dos o más partes, componentes o subsistemas interdependientes, y delineado por fronteras </a:t>
            </a:r>
            <a:r>
              <a:rPr lang="es-ES" dirty="0" err="1"/>
              <a:t>identificablees</a:t>
            </a:r>
            <a:r>
              <a:rPr lang="es-ES" dirty="0"/>
              <a:t> de su </a:t>
            </a:r>
            <a:r>
              <a:rPr lang="es-ES" dirty="0" err="1"/>
              <a:t>suprasistema</a:t>
            </a:r>
            <a:r>
              <a:rPr lang="es-ES" dirty="0"/>
              <a:t> ambiental” (</a:t>
            </a:r>
            <a:r>
              <a:rPr lang="es-ES" dirty="0" err="1"/>
              <a:t>Kast</a:t>
            </a:r>
            <a:r>
              <a:rPr lang="es-ES" dirty="0"/>
              <a:t> y </a:t>
            </a:r>
            <a:r>
              <a:rPr lang="es-ES" dirty="0" err="1"/>
              <a:t>Rosenzweig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“Un arreglo de partes correlacionadas. Las palabras arreglo y correlacionadas </a:t>
            </a:r>
            <a:r>
              <a:rPr lang="es-ES" dirty="0" err="1"/>
              <a:t>decriben</a:t>
            </a:r>
            <a:r>
              <a:rPr lang="es-ES" dirty="0"/>
              <a:t> elementos interdependientes que forman una entidad que es el sistema. Cuando se toma un enfoque de sistemas, se empieza por identificar las partes individuales y se trata de comprender la naturaleza de su </a:t>
            </a:r>
            <a:r>
              <a:rPr lang="es-ES" dirty="0" err="1"/>
              <a:t>interación</a:t>
            </a:r>
            <a:r>
              <a:rPr lang="es-ES" dirty="0"/>
              <a:t> colectiva”  (</a:t>
            </a:r>
            <a:r>
              <a:rPr lang="es-ES" dirty="0" err="1"/>
              <a:t>Hanna</a:t>
            </a:r>
            <a:r>
              <a:rPr lang="es-ES" dirty="0"/>
              <a:t>)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1724026" y="1057275"/>
            <a:ext cx="87487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71725" y="66675"/>
            <a:ext cx="8229600" cy="450850"/>
          </a:xfrm>
        </p:spPr>
        <p:txBody>
          <a:bodyPr/>
          <a:lstStyle/>
          <a:p>
            <a:pPr algn="r"/>
            <a:r>
              <a:rPr lang="es-ES" sz="2000" b="1" u="sng"/>
              <a:t>Teoría de sistemas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620714"/>
            <a:ext cx="9144000" cy="5976937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b="1" u="sng"/>
              <a:t>SISTEMAS ABIERTOS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b="1" u="sng"/>
          </a:p>
          <a:p>
            <a:pPr>
              <a:lnSpc>
                <a:spcPct val="90000"/>
              </a:lnSpc>
            </a:pPr>
            <a:r>
              <a:rPr lang="es-ES"/>
              <a:t>Las organizaciones son sistemas abiertos.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900"/>
          </a:p>
          <a:p>
            <a:pPr>
              <a:lnSpc>
                <a:spcPct val="90000"/>
              </a:lnSpc>
            </a:pPr>
            <a:r>
              <a:rPr lang="es-ES" b="1" u="sng"/>
              <a:t>Características de los sistemas abiertos</a:t>
            </a:r>
            <a:r>
              <a:rPr lang="es-ES"/>
              <a:t> según Katz y Kahn y de Hanna:</a:t>
            </a:r>
          </a:p>
          <a:p>
            <a:pPr>
              <a:lnSpc>
                <a:spcPct val="90000"/>
              </a:lnSpc>
            </a:pPr>
            <a:endParaRPr lang="es-ES" sz="900"/>
          </a:p>
          <a:p>
            <a:pPr lvl="1">
              <a:lnSpc>
                <a:spcPct val="90000"/>
              </a:lnSpc>
            </a:pPr>
            <a:r>
              <a:rPr lang="es-ES"/>
              <a:t>Los sistemas abiertos son mecanismos de </a:t>
            </a:r>
            <a:r>
              <a:rPr lang="es-ES" b="1"/>
              <a:t>entrada-producción-salida</a:t>
            </a:r>
          </a:p>
          <a:p>
            <a:pPr lvl="1">
              <a:lnSpc>
                <a:spcPct val="90000"/>
              </a:lnSpc>
            </a:pPr>
            <a:r>
              <a:rPr lang="es-ES"/>
              <a:t>los sistemas toman las </a:t>
            </a:r>
            <a:r>
              <a:rPr lang="es-ES" u="sng"/>
              <a:t>entradas</a:t>
            </a:r>
            <a:r>
              <a:rPr lang="es-ES"/>
              <a:t> del ambiente -energía, información, dinero, personas, materia prima, etc.. Hacen algo con las entradas por las vía de procesos de </a:t>
            </a:r>
            <a:r>
              <a:rPr lang="es-ES" u="sng"/>
              <a:t>producción</a:t>
            </a:r>
            <a:r>
              <a:rPr lang="es-ES"/>
              <a:t>, conversión o transformación que cambian las entradas y exportan la producción al ambiente en forma de </a:t>
            </a:r>
            <a:r>
              <a:rPr lang="es-ES" u="sng"/>
              <a:t>salidas</a:t>
            </a:r>
            <a:r>
              <a:rPr lang="es-ES"/>
              <a:t>.  </a:t>
            </a:r>
          </a:p>
          <a:p>
            <a:pPr lvl="1">
              <a:lnSpc>
                <a:spcPct val="90000"/>
              </a:lnSpc>
            </a:pPr>
            <a:r>
              <a:rPr lang="es-ES"/>
              <a:t>Para que el sistema sea efectivo y sobreviva estos tres procesos deben funcionar bien.</a:t>
            </a:r>
          </a:p>
          <a:p>
            <a:pPr lvl="1">
              <a:lnSpc>
                <a:spcPct val="90000"/>
              </a:lnSpc>
            </a:pPr>
            <a:r>
              <a:rPr lang="es-ES"/>
              <a:t>Cada sistema tiene una </a:t>
            </a:r>
            <a:r>
              <a:rPr lang="es-ES" b="1"/>
              <a:t>frontera </a:t>
            </a:r>
            <a:r>
              <a:rPr lang="es-ES"/>
              <a:t>(delinea al sistema) que lo separa de su </a:t>
            </a:r>
            <a:r>
              <a:rPr lang="es-ES" b="1"/>
              <a:t>ambiente. </a:t>
            </a:r>
            <a:r>
              <a:rPr lang="es-ES"/>
              <a:t>(dentro de la frontera es el sistema, fuera es el ambiente)</a:t>
            </a:r>
          </a:p>
          <a:p>
            <a:pPr lvl="1">
              <a:lnSpc>
                <a:spcPct val="90000"/>
              </a:lnSpc>
            </a:pPr>
            <a:r>
              <a:rPr lang="es-ES"/>
              <a:t>Fronteras de sistemas abiertos son permeables, permite el intercambio de información, de recursos, etc., entre el sistema y el ambiente.</a:t>
            </a:r>
          </a:p>
          <a:p>
            <a:pPr lvl="1">
              <a:lnSpc>
                <a:spcPct val="90000"/>
              </a:lnSpc>
            </a:pPr>
            <a:r>
              <a:rPr lang="es-ES"/>
              <a:t>Los sistemas abiertos tienen </a:t>
            </a:r>
            <a:r>
              <a:rPr lang="es-ES" b="1"/>
              <a:t>propósitos y metas</a:t>
            </a:r>
            <a:r>
              <a:rPr lang="es-ES"/>
              <a:t>, son las razones de su existencia. Estos propósitos  se deben alinear con los del ambiente.</a:t>
            </a:r>
          </a:p>
          <a:p>
            <a:pPr lvl="1">
              <a:lnSpc>
                <a:spcPct val="90000"/>
              </a:lnSpc>
            </a:pPr>
            <a:endParaRPr lang="es-ES"/>
          </a:p>
          <a:p>
            <a:pPr lvl="1"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>
          <a:xfrm>
            <a:off x="2438400" y="1"/>
            <a:ext cx="8229600" cy="595313"/>
          </a:xfrm>
          <a:noFill/>
          <a:ln/>
        </p:spPr>
        <p:txBody>
          <a:bodyPr/>
          <a:lstStyle/>
          <a:p>
            <a:pPr algn="r"/>
            <a:r>
              <a:rPr lang="es-ES" sz="2000" b="1" u="sng" dirty="0"/>
              <a:t>Teoría de sistemas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549276"/>
            <a:ext cx="8686800" cy="63087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b="1" u="sng" dirty="0"/>
              <a:t>SISTEMAS ABIERTOS</a:t>
            </a:r>
          </a:p>
          <a:p>
            <a:pPr marL="0" indent="0">
              <a:buNone/>
            </a:pPr>
            <a:r>
              <a:rPr lang="es-ES" b="1" u="sng" dirty="0"/>
              <a:t>Características de los sistemas abiertos</a:t>
            </a:r>
          </a:p>
          <a:p>
            <a:pPr marL="0" indent="0">
              <a:buNone/>
            </a:pPr>
            <a:endParaRPr lang="es-ES" b="1" u="sng" dirty="0"/>
          </a:p>
          <a:p>
            <a:pPr marL="457200" lvl="1" indent="-277813" algn="just"/>
            <a:r>
              <a:rPr lang="es-ES" b="1" dirty="0"/>
              <a:t>“Ley de </a:t>
            </a:r>
            <a:r>
              <a:rPr lang="es-ES" b="1" dirty="0" err="1"/>
              <a:t>entropia</a:t>
            </a:r>
            <a:r>
              <a:rPr lang="es-ES" b="1" dirty="0"/>
              <a:t>”</a:t>
            </a:r>
            <a:r>
              <a:rPr lang="es-ES" dirty="0"/>
              <a:t>: Todos los sistemas se debilitan y se desintegran a menos que inviertan el procesos entrópico, importando más energía de la que usan.</a:t>
            </a:r>
          </a:p>
          <a:p>
            <a:pPr marL="892175" lvl="2" indent="-255588" algn="just"/>
            <a:r>
              <a:rPr lang="es-ES" dirty="0"/>
              <a:t>Las organizaciones logran una </a:t>
            </a:r>
            <a:r>
              <a:rPr lang="es-ES" b="1" dirty="0"/>
              <a:t>entropía negativa</a:t>
            </a:r>
            <a:r>
              <a:rPr lang="es-ES" dirty="0"/>
              <a:t> cuando son capaces de intercambiar sus salidas por entradas suficientes para impedir que el sistema se debilite.</a:t>
            </a:r>
          </a:p>
          <a:p>
            <a:pPr marL="892175" lvl="2" indent="-255588"/>
            <a:r>
              <a:rPr lang="es-ES" dirty="0"/>
              <a:t>La </a:t>
            </a:r>
            <a:r>
              <a:rPr lang="es-ES" b="1" dirty="0"/>
              <a:t>información</a:t>
            </a:r>
            <a:r>
              <a:rPr lang="es-ES" dirty="0"/>
              <a:t> es importante en varias formas diferentes.</a:t>
            </a:r>
          </a:p>
          <a:p>
            <a:pPr marL="1262063" lvl="3" indent="-190500" algn="just">
              <a:buFont typeface="Wingdings" pitchFamily="2" charset="2"/>
              <a:buChar char="Ø"/>
            </a:pPr>
            <a:r>
              <a:rPr lang="es-ES" dirty="0"/>
              <a:t>La </a:t>
            </a:r>
            <a:r>
              <a:rPr lang="es-ES" u="sng" dirty="0"/>
              <a:t>retroalimentación</a:t>
            </a:r>
            <a:r>
              <a:rPr lang="es-ES" dirty="0"/>
              <a:t>: Es la información del ambiente acerca del desempeño del sistema.  </a:t>
            </a:r>
          </a:p>
          <a:p>
            <a:pPr marL="1262063" lvl="3" indent="-190500" algn="just">
              <a:buFont typeface="Wingdings" pitchFamily="2" charset="2"/>
              <a:buChar char="Ø"/>
            </a:pPr>
            <a:r>
              <a:rPr lang="es-ES" u="sng" dirty="0"/>
              <a:t>Retroalimentación negativa</a:t>
            </a:r>
            <a:r>
              <a:rPr lang="es-ES" dirty="0"/>
              <a:t> o desviación-correctiva: Mide si la salida está siguiendo o no el mismo curso que el propósito y las metas.</a:t>
            </a:r>
          </a:p>
          <a:p>
            <a:pPr marL="1262063" lvl="3" indent="-190500" algn="just">
              <a:buFont typeface="Wingdings" pitchFamily="2" charset="2"/>
              <a:buChar char="Ø"/>
            </a:pPr>
            <a:r>
              <a:rPr lang="es-ES" u="sng" dirty="0"/>
              <a:t>Retroalimentación positiva</a:t>
            </a:r>
            <a:r>
              <a:rPr lang="es-ES" dirty="0"/>
              <a:t> o desviación-amplificación: Mide si el propósito y las metas están alineados o no con las necesidades del ambiente.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>
          <a:xfrm>
            <a:off x="2371725" y="66675"/>
            <a:ext cx="8229600" cy="450850"/>
          </a:xfrm>
          <a:noFill/>
          <a:ln/>
        </p:spPr>
        <p:txBody>
          <a:bodyPr/>
          <a:lstStyle/>
          <a:p>
            <a:pPr algn="r"/>
            <a:r>
              <a:rPr lang="es-ES" sz="2000" b="1" u="sng"/>
              <a:t>Teoría de sistemas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692275" y="620714"/>
            <a:ext cx="8686800" cy="5976937"/>
          </a:xfrm>
        </p:spPr>
        <p:txBody>
          <a:bodyPr>
            <a:normAutofit fontScale="92500" lnSpcReduction="10000"/>
          </a:bodyPr>
          <a:lstStyle/>
          <a:p>
            <a:pPr marL="0" indent="0" algn="ctr" defTabSz="457200">
              <a:buNone/>
            </a:pPr>
            <a:r>
              <a:rPr lang="es-ES" b="1" u="sng" dirty="0"/>
              <a:t>SISTEMAS ABIERTOS</a:t>
            </a:r>
          </a:p>
          <a:p>
            <a:pPr marL="0" indent="0" defTabSz="457200">
              <a:buNone/>
            </a:pPr>
            <a:r>
              <a:rPr lang="es-ES" b="1" u="sng" dirty="0"/>
              <a:t>Características de los sistemas abiertos</a:t>
            </a:r>
          </a:p>
          <a:p>
            <a:pPr marL="0" indent="0" defTabSz="457200">
              <a:buNone/>
            </a:pPr>
            <a:endParaRPr lang="es-ES" b="1" u="sng" dirty="0"/>
          </a:p>
          <a:p>
            <a:pPr marL="544513" lvl="1" indent="-365125" algn="just" defTabSz="457200"/>
            <a:r>
              <a:rPr lang="es-ES" b="1" dirty="0"/>
              <a:t>El estado estable u Homeostasis dinámica: </a:t>
            </a:r>
            <a:r>
              <a:rPr lang="es-ES" dirty="0"/>
              <a:t>Los sistemas llegan a un estado estable, o punto de equilibrio, y tratan de mantener ese estado estable en contra de las fuerzas disociadoras, ya sea, internas o externas. </a:t>
            </a:r>
          </a:p>
          <a:p>
            <a:pPr marL="544513" lvl="1" indent="-365125" algn="just" defTabSz="457200"/>
            <a:r>
              <a:rPr lang="es-ES" b="1" dirty="0"/>
              <a:t>Diferenciación de los sistemas</a:t>
            </a:r>
            <a:r>
              <a:rPr lang="es-ES" dirty="0"/>
              <a:t>: tienen a volverse mas elaborados, especializados y complejos con el tiempo. Con un creciente diferenciación hay una necesidad de integración y coordinación creciente.</a:t>
            </a:r>
          </a:p>
          <a:p>
            <a:pPr marL="544513" lvl="1" indent="-365125" algn="just" defTabSz="457200"/>
            <a:r>
              <a:rPr lang="es-ES" b="1" dirty="0" err="1"/>
              <a:t>Equifinalidad</a:t>
            </a:r>
            <a:r>
              <a:rPr lang="es-ES" dirty="0"/>
              <a:t>: el principio de que hay múltiples formas de llegar a un resultado o estado particular -para llegar a las metas.</a:t>
            </a:r>
          </a:p>
          <a:p>
            <a:pPr marL="544513" lvl="1" indent="-365125" algn="just" defTabSz="457200">
              <a:buNone/>
            </a:pPr>
            <a:endParaRPr lang="es-ES" dirty="0"/>
          </a:p>
          <a:p>
            <a:pPr marL="0" indent="0" algn="just" defTabSz="457200">
              <a:buNone/>
            </a:pPr>
            <a:r>
              <a:rPr lang="es-ES" dirty="0"/>
              <a:t>Estas características de los sistemas abiertos explican muchos de los fenómenos que se observan en las organizaciones.</a:t>
            </a:r>
          </a:p>
          <a:p>
            <a:pPr marL="544513" lvl="1" indent="-365125" defTabSz="457200"/>
            <a:endParaRPr lang="es-ES" dirty="0"/>
          </a:p>
          <a:p>
            <a:pPr marL="544513" lvl="1" indent="-365125" defTabSz="457200"/>
            <a:endParaRPr lang="es-E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>
          <a:xfrm>
            <a:off x="2371725" y="66675"/>
            <a:ext cx="8229600" cy="450850"/>
          </a:xfrm>
          <a:noFill/>
          <a:ln/>
        </p:spPr>
        <p:txBody>
          <a:bodyPr/>
          <a:lstStyle/>
          <a:p>
            <a:pPr algn="r"/>
            <a:r>
              <a:rPr lang="es-ES" sz="2000" b="1" u="sng"/>
              <a:t>Teoría de sistemas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620714"/>
            <a:ext cx="8435975" cy="5976937"/>
          </a:xfrm>
        </p:spPr>
        <p:txBody>
          <a:bodyPr>
            <a:normAutofit fontScale="85000" lnSpcReduction="10000"/>
          </a:bodyPr>
          <a:lstStyle/>
          <a:p>
            <a:pPr marL="381000" indent="-381000" algn="ctr">
              <a:lnSpc>
                <a:spcPct val="90000"/>
              </a:lnSpc>
              <a:buNone/>
            </a:pPr>
            <a:r>
              <a:rPr lang="es-ES" b="1" u="sng" dirty="0"/>
              <a:t>SISTEMAS ABIERTOS</a:t>
            </a:r>
          </a:p>
          <a:p>
            <a:pPr marL="381000" indent="-381000" algn="just">
              <a:lnSpc>
                <a:spcPct val="90000"/>
              </a:lnSpc>
              <a:buNone/>
            </a:pPr>
            <a:endParaRPr lang="es-ES" b="1" u="sng" dirty="0"/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s-ES" b="1" u="sng" dirty="0"/>
              <a:t>Dos Variaciones de la teoría de los sistemas abiertos</a:t>
            </a:r>
          </a:p>
          <a:p>
            <a:pPr marL="381000" indent="-381000" algn="just">
              <a:lnSpc>
                <a:spcPct val="90000"/>
              </a:lnSpc>
              <a:buNone/>
            </a:pPr>
            <a:endParaRPr lang="es-ES" b="1" u="sng" dirty="0"/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b="1" u="sng" dirty="0"/>
              <a:t>Teoría de sistemas </a:t>
            </a:r>
            <a:r>
              <a:rPr lang="es-ES" b="1" u="sng" dirty="0" err="1"/>
              <a:t>sociotécnicos</a:t>
            </a:r>
            <a:r>
              <a:rPr lang="es-ES" b="1" u="sng" dirty="0"/>
              <a:t> (TSS):</a:t>
            </a:r>
            <a:r>
              <a:rPr lang="es-ES" dirty="0"/>
              <a:t> todas las organizaciones se componen dos sistemas interdependientes, un sistema social y un sistema técnico, y que los cambio en un sistema produce efectos en el otro. La TSS es la base conceptual para los esfuerzos en el rediseño del trabajo y la reestructuración de la organización. </a:t>
            </a:r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s-ES" dirty="0"/>
              <a:t>	</a:t>
            </a:r>
            <a:r>
              <a:rPr lang="es-ES" u="sng" dirty="0"/>
              <a:t>Principios  de la TSS </a:t>
            </a:r>
            <a:r>
              <a:rPr lang="es-ES" dirty="0"/>
              <a:t>que se emplean para estructurar las organizaciones y las tareas para una efectividad y eficiencia máxima:</a:t>
            </a:r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Perfeccionamiento de los sistemas técnico y social</a:t>
            </a:r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Formación de grupos de trabajo </a:t>
            </a:r>
            <a:r>
              <a:rPr lang="es-ES" dirty="0" err="1"/>
              <a:t>autodirigidos</a:t>
            </a:r>
            <a:endParaRPr lang="es-ES" dirty="0"/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Capacitación de los miembros del grupo en múltiples habilidades</a:t>
            </a:r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Distribución de información y retroalimentación entre las personas que desempeñan el trabajo</a:t>
            </a:r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Identificación de las tareas esenciales que se van ha desempeñar</a:t>
            </a:r>
          </a:p>
          <a:p>
            <a:pPr marL="838200" lvl="1" indent="-381000" algn="just">
              <a:lnSpc>
                <a:spcPct val="90000"/>
              </a:lnSpc>
              <a:buFont typeface="Wingdings" pitchFamily="2" charset="2"/>
              <a:buChar char="n"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620714"/>
            <a:ext cx="8229600" cy="5976937"/>
          </a:xfrm>
        </p:spPr>
        <p:txBody>
          <a:bodyPr/>
          <a:lstStyle/>
          <a:p>
            <a:pPr marL="347663" indent="-347663" algn="ctr">
              <a:buNone/>
            </a:pPr>
            <a:r>
              <a:rPr lang="es-ES" b="1" u="sng" dirty="0"/>
              <a:t>SISTEMAS ABIERTOS</a:t>
            </a:r>
          </a:p>
          <a:p>
            <a:pPr marL="347663" indent="-347663" algn="ctr">
              <a:buNone/>
            </a:pPr>
            <a:endParaRPr lang="es-ES" b="1" u="sng" dirty="0"/>
          </a:p>
          <a:p>
            <a:pPr marL="347663" indent="-347663">
              <a:buNone/>
            </a:pPr>
            <a:r>
              <a:rPr lang="es-ES" b="1" u="sng" dirty="0"/>
              <a:t>Dos Variaciones de la teoría de los sistemas abiertos</a:t>
            </a:r>
          </a:p>
          <a:p>
            <a:pPr marL="347663" indent="-347663">
              <a:buNone/>
            </a:pPr>
            <a:endParaRPr lang="es-ES" dirty="0"/>
          </a:p>
          <a:p>
            <a:pPr marL="347663" indent="-347663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s-ES" b="1" u="sng" dirty="0"/>
              <a:t>Planificación de sistemas abiertos (PSA)</a:t>
            </a:r>
            <a:r>
              <a:rPr lang="es-ES" dirty="0"/>
              <a:t> : Implica,</a:t>
            </a:r>
          </a:p>
          <a:p>
            <a:pPr marL="347663" indent="-347663">
              <a:lnSpc>
                <a:spcPct val="90000"/>
              </a:lnSpc>
              <a:buNone/>
            </a:pPr>
            <a:r>
              <a:rPr lang="es-ES" dirty="0"/>
              <a:t> </a:t>
            </a:r>
          </a:p>
          <a:p>
            <a:pPr marL="717550" lvl="1" indent="-1905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 Examinar el ambiente con el fin de determinar las demandas y las expectativas de las organizaciones externas y de quienes tienen intereses en ella</a:t>
            </a:r>
          </a:p>
          <a:p>
            <a:pPr marL="717550" lvl="1" indent="-1905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Desarrollar posibles escenarios futuros de la organización, tanto realistas (que es probable que suceda) como ideales (lo que agradaría ver que sucediera)</a:t>
            </a:r>
          </a:p>
          <a:p>
            <a:pPr marL="717550" lvl="1" indent="-190500"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s-ES" dirty="0"/>
              <a:t>desarrollar planes de acción para asegurarse de que ocurra un futuro deseable.</a:t>
            </a:r>
          </a:p>
          <a:p>
            <a:pPr marL="347663" indent="-347663">
              <a:lnSpc>
                <a:spcPct val="90000"/>
              </a:lnSpc>
              <a:buFont typeface="Wingdings" pitchFamily="2" charset="2"/>
              <a:buAutoNum type="arabicPeriod" startAt="2"/>
            </a:pPr>
            <a:endParaRPr lang="es-ES" dirty="0"/>
          </a:p>
          <a:p>
            <a:pPr marL="347663" indent="-347663">
              <a:lnSpc>
                <a:spcPct val="90000"/>
              </a:lnSpc>
              <a:buNone/>
            </a:pPr>
            <a:endParaRPr lang="es-ES" dirty="0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371725" y="66675"/>
            <a:ext cx="82296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s-ES" sz="2000" b="1" u="sng">
                <a:solidFill>
                  <a:prstClr val="black"/>
                </a:solidFill>
                <a:latin typeface="Constantia"/>
              </a:rPr>
              <a:t>Teoría de sistemas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823</Words>
  <Application>Microsoft Office PowerPoint</Application>
  <PresentationFormat>Panorámica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Constantia</vt:lpstr>
      <vt:lpstr>Wingdings</vt:lpstr>
      <vt:lpstr>Wingdings 2</vt:lpstr>
      <vt:lpstr>Flujo</vt:lpstr>
      <vt:lpstr>1_Tema de Office</vt:lpstr>
      <vt:lpstr>Presentación de PowerPoint</vt:lpstr>
      <vt:lpstr>TEORIA DE LOS SISTEMAS</vt:lpstr>
      <vt:lpstr>Teoría de sistemas</vt:lpstr>
      <vt:lpstr>Teoría de sistemas</vt:lpstr>
      <vt:lpstr>Teoría de sistemas</vt:lpstr>
      <vt:lpstr>Teoría de sistemas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</dc:creator>
  <cp:lastModifiedBy>Pablo</cp:lastModifiedBy>
  <cp:revision>1</cp:revision>
  <dcterms:created xsi:type="dcterms:W3CDTF">2022-01-13T13:58:50Z</dcterms:created>
  <dcterms:modified xsi:type="dcterms:W3CDTF">2022-01-13T14:00:04Z</dcterms:modified>
</cp:coreProperties>
</file>